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732" r:id="rId3"/>
    <p:sldMasterId id="2147483828" r:id="rId4"/>
  </p:sldMasterIdLst>
  <p:notesMasterIdLst>
    <p:notesMasterId r:id="rId23"/>
  </p:notesMasterIdLst>
  <p:handoutMasterIdLst>
    <p:handoutMasterId r:id="rId24"/>
  </p:handoutMasterIdLst>
  <p:sldIdLst>
    <p:sldId id="470" r:id="rId5"/>
    <p:sldId id="471" r:id="rId6"/>
    <p:sldId id="458" r:id="rId7"/>
    <p:sldId id="459" r:id="rId8"/>
    <p:sldId id="460" r:id="rId9"/>
    <p:sldId id="479" r:id="rId10"/>
    <p:sldId id="321" r:id="rId11"/>
    <p:sldId id="472" r:id="rId12"/>
    <p:sldId id="478" r:id="rId13"/>
    <p:sldId id="474" r:id="rId14"/>
    <p:sldId id="466" r:id="rId15"/>
    <p:sldId id="467" r:id="rId16"/>
    <p:sldId id="258" r:id="rId17"/>
    <p:sldId id="297" r:id="rId18"/>
    <p:sldId id="261" r:id="rId19"/>
    <p:sldId id="473" r:id="rId20"/>
    <p:sldId id="475" r:id="rId21"/>
    <p:sldId id="267" r:id="rId22"/>
  </p:sldIdLst>
  <p:sldSz cx="18288000" cy="10287000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007F3E8-B696-4885-9076-5EF3C5E31DBE}">
          <p14:sldIdLst>
            <p14:sldId id="470"/>
            <p14:sldId id="471"/>
            <p14:sldId id="458"/>
            <p14:sldId id="459"/>
            <p14:sldId id="460"/>
            <p14:sldId id="479"/>
          </p14:sldIdLst>
        </p14:section>
        <p14:section name="Untitled Section" id="{E7A1C44E-EB1C-486F-B6FC-56D84961F6BB}">
          <p14:sldIdLst>
            <p14:sldId id="321"/>
            <p14:sldId id="472"/>
            <p14:sldId id="478"/>
            <p14:sldId id="474"/>
            <p14:sldId id="466"/>
            <p14:sldId id="467"/>
            <p14:sldId id="258"/>
            <p14:sldId id="297"/>
            <p14:sldId id="261"/>
            <p14:sldId id="473"/>
            <p14:sldId id="475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264DF-99E4-4ABF-A275-DB5021FE167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27187-E138-4CE2-831C-2E8ECE40F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93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543C0-0977-4927-9790-76360A1520F0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D3978-68DE-46F5-B657-FE4940278D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697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019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89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485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472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170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473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39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36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868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202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643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363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41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087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878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128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403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55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292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651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545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718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362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29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798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080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990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95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592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908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6551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021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30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14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14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23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6.svg"/><Relationship Id="rId3" Type="http://schemas.openxmlformats.org/officeDocument/2006/relationships/image" Target="../media/image14.svg"/><Relationship Id="rId7" Type="http://schemas.openxmlformats.org/officeDocument/2006/relationships/image" Target="../media/image73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94.svg"/><Relationship Id="rId5" Type="http://schemas.openxmlformats.org/officeDocument/2006/relationships/image" Target="../media/image92.svg"/><Relationship Id="rId15" Type="http://schemas.openxmlformats.org/officeDocument/2006/relationships/image" Target="../media/image75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81.sv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8" Type="http://schemas.openxmlformats.org/officeDocument/2006/relationships/image" Target="../media/image890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7" Type="http://schemas.openxmlformats.org/officeDocument/2006/relationships/image" Target="../media/image880.png"/><Relationship Id="rId2" Type="http://schemas.openxmlformats.org/officeDocument/2006/relationships/image" Target="../media/image7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png"/><Relationship Id="rId5" Type="http://schemas.openxmlformats.org/officeDocument/2006/relationships/image" Target="../media/image58.svg"/><Relationship Id="rId15" Type="http://schemas.openxmlformats.org/officeDocument/2006/relationships/image" Target="../media/image86.png"/><Relationship Id="rId19" Type="http://schemas.openxmlformats.org/officeDocument/2006/relationships/image" Target="../media/image900.png"/><Relationship Id="rId4" Type="http://schemas.openxmlformats.org/officeDocument/2006/relationships/image" Target="../media/image8.png"/><Relationship Id="rId9" Type="http://schemas.openxmlformats.org/officeDocument/2006/relationships/image" Target="../media/image62.svg"/><Relationship Id="rId14" Type="http://schemas.openxmlformats.org/officeDocument/2006/relationships/image" Target="../media/image8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svg"/><Relationship Id="rId7" Type="http://schemas.openxmlformats.org/officeDocument/2006/relationships/image" Target="../media/image4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0.svg"/><Relationship Id="rId5" Type="http://schemas.openxmlformats.org/officeDocument/2006/relationships/image" Target="../media/image38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51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4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13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svg"/><Relationship Id="rId7" Type="http://schemas.openxmlformats.org/officeDocument/2006/relationships/image" Target="../media/image58.svg"/><Relationship Id="rId2" Type="http://schemas.openxmlformats.org/officeDocument/2006/relationships/image" Target="../media/image6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680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60.svg"/><Relationship Id="rId14" Type="http://schemas.openxmlformats.org/officeDocument/2006/relationships/image" Target="../media/image67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6.svg"/><Relationship Id="rId3" Type="http://schemas.openxmlformats.org/officeDocument/2006/relationships/image" Target="../media/image14.svg"/><Relationship Id="rId7" Type="http://schemas.openxmlformats.org/officeDocument/2006/relationships/image" Target="../media/image73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94.svg"/><Relationship Id="rId5" Type="http://schemas.openxmlformats.org/officeDocument/2006/relationships/image" Target="../media/image92.svg"/><Relationship Id="rId15" Type="http://schemas.openxmlformats.org/officeDocument/2006/relationships/image" Target="../media/image75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81.sv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348109"/>
            <a:ext cx="11353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" name="Rectangle 2"/>
          <p:cNvSpPr/>
          <p:nvPr/>
        </p:nvSpPr>
        <p:spPr>
          <a:xfrm>
            <a:off x="279400" y="1456105"/>
            <a:ext cx="1165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BCNN(18,12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400" y="2700518"/>
            <a:ext cx="236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u="sng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800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88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041400" y="6488040"/>
            <a:ext cx="1447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BCNN(18,12) = 2</a:t>
            </a:r>
            <a:r>
              <a:rPr lang="en-US" sz="8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r>
              <a:rPr lang="en-US" sz="8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=36</a:t>
            </a:r>
            <a:endParaRPr lang="en-US" sz="8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1400" y="3837984"/>
            <a:ext cx="1089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18=2.3.3=2.3</a:t>
            </a:r>
            <a:r>
              <a:rPr lang="en-US" sz="8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1400" y="528453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12=3.2.2=2</a:t>
            </a:r>
            <a:r>
              <a:rPr lang="en-US" sz="8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endParaRPr lang="en-US" sz="8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2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095500"/>
            <a:ext cx="1089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GIẢI 1 BÀI TOÁN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3848100"/>
            <a:ext cx="975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ĐK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5524500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0480" y="6847939"/>
            <a:ext cx="1039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0960" y="8191500"/>
            <a:ext cx="973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342900"/>
                <a:ext cx="16078200" cy="7925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6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Bài 6 :</a:t>
                </a:r>
                <a:endParaRPr lang="en-US" sz="66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5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Gọi: Tổng số học sinh của CLB là: x ( học sinh, x 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</m:oMath>
                </a14:m>
                <a:r>
                  <a:rPr lang="vi-VN" sz="5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50)</a:t>
                </a:r>
                <a:endParaRPr lang="en-US" sz="5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5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Khi đó: x 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</m:oMath>
                </a14:m>
                <a:r>
                  <a:rPr lang="vi-VN" sz="5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BC (5, 8)</a:t>
                </a:r>
                <a:endParaRPr lang="en-US" sz="5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5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có: BC( 5, 8 ) = </a:t>
                </a:r>
                <a:r>
                  <a:rPr lang="en-US" sz="5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5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40</a:t>
                </a:r>
                <a:r>
                  <a:rPr lang="vi-VN" sz="5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80, 120,…</a:t>
                </a:r>
                <a:endParaRPr lang="en-US" sz="5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5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Mà x 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</m:oMath>
                </a14:m>
                <a:r>
                  <a:rPr lang="vi-VN" sz="5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50 =&gt; x = 40</a:t>
                </a:r>
                <a:endParaRPr lang="en-US" sz="5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5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Vậy: Câu lạc bộ thể thao đó có 40 học sinh</a:t>
                </a:r>
                <a:endParaRPr lang="en-US" sz="5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42900"/>
                <a:ext cx="16078200" cy="7925246"/>
              </a:xfrm>
              <a:prstGeom prst="rect">
                <a:avLst/>
              </a:prstGeom>
              <a:blipFill>
                <a:blip r:embed="rId2"/>
                <a:stretch>
                  <a:fillRect l="-2617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>
            <a:off x="5867400" y="4686300"/>
            <a:ext cx="307848" cy="914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10058400" y="4719320"/>
            <a:ext cx="460248" cy="914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0"/>
            <a:ext cx="17602200" cy="1540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7 :</a:t>
            </a:r>
            <a:endParaRPr lang="en-US" sz="6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6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Gọi: số ngày ít nhất mà ba tàu cập cảng cùng nhau là: y ( ngày).</a:t>
            </a:r>
            <a:endParaRPr lang="en-US" sz="6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6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 đó: y là = BCNN (10, 12, 15).</a:t>
            </a:r>
            <a:endParaRPr lang="en-US" sz="6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6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 có:</a:t>
            </a:r>
            <a:endParaRPr lang="en-US" sz="6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6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 = 2 . 5</a:t>
            </a:r>
            <a:endParaRPr lang="en-US" sz="6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6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12 = 2 . 6</a:t>
            </a:r>
            <a:endParaRPr lang="en-US" sz="6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6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 = 3 . 5</a:t>
            </a:r>
            <a:endParaRPr lang="en-US" sz="6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6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BCNN(10, 12, 15) = 2 . 3 . 5 . 6 = 180 </a:t>
            </a:r>
            <a:endParaRPr lang="en-US" sz="6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6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Vậy: Sau ít nhất 180 ngày thì ba tàu lại cùng nhau cập cảng.</a:t>
            </a:r>
            <a:endParaRPr lang="en-US" sz="6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31682" y="1591949"/>
            <a:ext cx="15239999" cy="782806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06864" y="1779926"/>
            <a:ext cx="12185390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4800" i="1" dirty="0"/>
              <a:t>Các bước thực hiện cộng, trừ các phân số không cùng mẫu:</a:t>
            </a:r>
            <a:endParaRPr lang="en-US" sz="48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473422" y="137708"/>
            <a:ext cx="2122534" cy="20896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04314">
            <a:off x="-223075" y="8042023"/>
            <a:ext cx="3137285" cy="2748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6592254" y="7526906"/>
            <a:ext cx="2195826" cy="31357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616706">
            <a:off x="2597089" y="631401"/>
            <a:ext cx="673623" cy="18341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548903">
            <a:off x="-341012" y="-739391"/>
            <a:ext cx="2482113" cy="2635449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4372705" y="3669475"/>
            <a:ext cx="12185390" cy="7169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000" b="1" dirty="0">
                <a:solidFill>
                  <a:srgbClr val="002060"/>
                </a:solidFill>
              </a:rPr>
              <a:t>- Chọn mẫu chung là BCNN của các mẫu.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355511" y="4733813"/>
            <a:ext cx="12185390" cy="15171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000" b="1" dirty="0">
                <a:solidFill>
                  <a:srgbClr val="002060"/>
                </a:solidFill>
              </a:rPr>
              <a:t>- Tìm thừa số phụ của mỗi mẫu ( bằng cách chia mẫu chung cho từng mẫu).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4277522" y="6626659"/>
            <a:ext cx="12185390" cy="23173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000" b="1" dirty="0">
                <a:solidFill>
                  <a:srgbClr val="002060"/>
                </a:solidFill>
              </a:rPr>
              <a:t>- Sau khi nhân tử và mẫu của mỗi phân số với thừa số phụ tương ứng, ta cộng, trừ hai phân số có cùng mẫu.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317294">
            <a:off x="-419073" y="2297726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89611" y="371379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922827" y="8933797"/>
            <a:ext cx="2004775" cy="1843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772345">
            <a:off x="-423180" y="7354456"/>
            <a:ext cx="1499829" cy="31586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5139" y="371379"/>
            <a:ext cx="16688799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2.44.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69672" y="2682013"/>
            <a:ext cx="255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5139" y="1316094"/>
                <a:ext cx="3893061" cy="1642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0" lvl="0">
                  <a:lnSpc>
                    <a:spcPct val="115000"/>
                  </a:lnSpc>
                </a:pP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r>
                  <a:rPr kumimoji="0" lang="en-US" sz="60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vi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vi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600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39" y="1316094"/>
                <a:ext cx="3893061" cy="1642950"/>
              </a:xfrm>
              <a:prstGeom prst="rect">
                <a:avLst/>
              </a:prstGeom>
              <a:blipFill>
                <a:blip r:embed="rId14"/>
                <a:stretch>
                  <a:fillRect l="-3912" b="-96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483790" y="1252424"/>
                <a:ext cx="4799435" cy="1642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0" lvl="0">
                  <a:lnSpc>
                    <a:spcPct val="115000"/>
                  </a:lnSpc>
                </a:pP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600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600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790" y="1252424"/>
                <a:ext cx="4799435" cy="1642309"/>
              </a:xfrm>
              <a:prstGeom prst="rect">
                <a:avLst/>
              </a:prstGeom>
              <a:blipFill>
                <a:blip r:embed="rId15"/>
                <a:stretch>
                  <a:fillRect l="-3177" b="-81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26734" y="3637806"/>
            <a:ext cx="9045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400" dirty="0"/>
              <a:t>BCNN (</a:t>
            </a:r>
            <a:r>
              <a:rPr lang="en-US" sz="4400" dirty="0"/>
              <a:t>11</a:t>
            </a:r>
            <a:r>
              <a:rPr lang="vi-VN" sz="4400" dirty="0"/>
              <a:t>, </a:t>
            </a:r>
            <a:r>
              <a:rPr lang="en-US" sz="4400" dirty="0"/>
              <a:t>7)</a:t>
            </a:r>
            <a:r>
              <a:rPr lang="vi-VN" sz="4400" dirty="0"/>
              <a:t> = </a:t>
            </a:r>
            <a:r>
              <a:rPr lang="en-US" sz="4400" dirty="0"/>
              <a:t>77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786" y="4672370"/>
                <a:ext cx="10341267" cy="3425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57250" lvl="0" indent="-857250" algn="just">
                  <a:lnSpc>
                    <a:spcPct val="130000"/>
                  </a:lnSpc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vi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vi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7.7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vi-VN" sz="6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vi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vi-VN" sz="6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7.11</m:t>
                        </m:r>
                      </m:den>
                    </m:f>
                  </m:oMath>
                </a14:m>
                <a:endParaRPr lang="en-US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30000"/>
                  </a:lnSpc>
                </a:pPr>
                <a:r>
                  <a:rPr lang="en-US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 </a:t>
                </a:r>
                <a:r>
                  <a:rPr lang="vi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77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55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77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104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77</m:t>
                        </m:r>
                      </m:den>
                    </m:f>
                  </m:oMath>
                </a14:m>
                <a:endParaRPr lang="en-US" sz="6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" y="4672370"/>
                <a:ext cx="10341267" cy="3425810"/>
              </a:xfrm>
              <a:prstGeom prst="rect">
                <a:avLst/>
              </a:prstGeom>
              <a:blipFill>
                <a:blip r:embed="rId16"/>
                <a:stretch>
                  <a:fillRect b="-48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09650" y="8222716"/>
                <a:ext cx="7965373" cy="1738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30000"/>
                  </a:lnSpc>
                </a:pPr>
                <a:r>
                  <a:rPr lang="en-US" sz="6000" dirty="0"/>
                  <a:t> </a:t>
                </a:r>
                <a:r>
                  <a:rPr lang="en-US" sz="6000" dirty="0" err="1"/>
                  <a:t>Vậy</a:t>
                </a:r>
                <a:r>
                  <a:rPr lang="en-US" sz="6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vi-VN" sz="6000" b="1" dirty="0">
                    <a:cs typeface="Arial" panose="020B0604020202020204" pitchFamily="34" charset="0"/>
                  </a:rPr>
                  <a:t> 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vi-VN" sz="6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6000" b="1" dirty="0">
                    <a:cs typeface="Arial" panose="020B0604020202020204" pitchFamily="34" charset="0"/>
                  </a:rPr>
                  <a:t> </a:t>
                </a:r>
                <a:r>
                  <a:rPr lang="en-US" sz="6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𝟏𝟎𝟒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𝟕𝟕</m:t>
                        </m:r>
                      </m:den>
                    </m:f>
                  </m:oMath>
                </a14:m>
                <a:endParaRPr lang="en-US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50" y="8222716"/>
                <a:ext cx="7965373" cy="1738489"/>
              </a:xfrm>
              <a:prstGeom prst="rect">
                <a:avLst/>
              </a:prstGeom>
              <a:blipFill>
                <a:blip r:embed="rId17"/>
                <a:stretch>
                  <a:fillRect l="-1913" b="-105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0228699" y="3644142"/>
            <a:ext cx="9045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BCNN (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, 1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841252" y="4253220"/>
                <a:ext cx="10341267" cy="325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57250" lvl="0" indent="-857250" algn="just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vi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vi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.3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.3</m:t>
                        </m:r>
                      </m:den>
                    </m:f>
                  </m:oMath>
                </a14:m>
                <a:r>
                  <a:rPr lang="vi-VN" sz="6000" dirty="0">
                    <a:cs typeface="Arial" panose="020B0604020202020204" pitchFamily="34" charset="0"/>
                  </a:rPr>
                  <a:t> </a:t>
                </a:r>
                <a:r>
                  <a:rPr lang="en-US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vi-VN" sz="6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.4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.4</m:t>
                        </m:r>
                      </m:den>
                    </m:f>
                  </m:oMath>
                </a14:m>
                <a:endParaRPr lang="en-US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en-US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 </a:t>
                </a:r>
                <a:r>
                  <a:rPr lang="vi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60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vi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vi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vi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6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252" y="4253220"/>
                <a:ext cx="10341267" cy="3256276"/>
              </a:xfrm>
              <a:prstGeom prst="rect">
                <a:avLst/>
              </a:prstGeom>
              <a:blipFill>
                <a:blip r:embed="rId18"/>
                <a:stretch>
                  <a:fillRect b="-26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504841" y="7849430"/>
                <a:ext cx="7965373" cy="1435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000" dirty="0"/>
                  <a:t> </a:t>
                </a:r>
                <a:r>
                  <a:rPr lang="en-US" sz="4800" dirty="0" err="1"/>
                  <a:t>Vậy</a:t>
                </a:r>
                <a:r>
                  <a:rPr lang="en-US" sz="6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vi-VN" sz="6000" b="1" dirty="0">
                    <a:cs typeface="Arial" panose="020B0604020202020204" pitchFamily="34" charset="0"/>
                  </a:rPr>
                  <a:t> </a:t>
                </a:r>
                <a:r>
                  <a:rPr lang="en-US" sz="6000" b="1" dirty="0">
                    <a:cs typeface="Arial" panose="020B0604020202020204" pitchFamily="34" charset="0"/>
                  </a:rPr>
                  <a:t>-</a:t>
                </a:r>
                <a:r>
                  <a:rPr lang="vi-VN" sz="6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6000" b="1" i="1" dirty="0">
                    <a:cs typeface="Arial" panose="020B0604020202020204" pitchFamily="34" charset="0"/>
                  </a:rPr>
                  <a:t> </a:t>
                </a:r>
                <a:r>
                  <a:rPr lang="vi-VN" sz="6000" b="1" i="1" dirty="0"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endParaRPr lang="en-US" sz="6000" b="1" i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841" y="7849430"/>
                <a:ext cx="7965373" cy="1435329"/>
              </a:xfrm>
              <a:prstGeom prst="rect">
                <a:avLst/>
              </a:prstGeom>
              <a:blipFill>
                <a:blip r:embed="rId19"/>
                <a:stretch>
                  <a:fillRect l="-765" b="-123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9099538" y="3513010"/>
            <a:ext cx="0" cy="650729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56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1" grpId="0"/>
      <p:bldP spid="12" grpId="0"/>
      <p:bldP spid="20" grpId="0"/>
      <p:bldP spid="23" grpId="0" uiExpand="1" build="allAtOnce"/>
      <p:bldP spid="25" grpId="0"/>
      <p:bldP spid="26" grpId="0"/>
      <p:bldP spid="27" grpId="0" uiExpand="1" build="allAtOnce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695916" y="612609"/>
            <a:ext cx="13682087" cy="9068387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74594" y="-50425"/>
            <a:ext cx="4798152" cy="46009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7512" y="1476445"/>
            <a:ext cx="5198981" cy="1107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8000" b="1" dirty="0" err="1">
                <a:solidFill>
                  <a:schemeClr val="accent2">
                    <a:lumMod val="75000"/>
                  </a:schemeClr>
                </a:solidFill>
              </a:rPr>
              <a:t>Mở</a:t>
            </a: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8000" b="1" dirty="0" err="1">
                <a:solidFill>
                  <a:schemeClr val="accent2">
                    <a:lumMod val="75000"/>
                  </a:schemeClr>
                </a:solidFill>
              </a:rPr>
              <a:t>rộng</a:t>
            </a:r>
            <a:endParaRPr lang="en-US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16063" y="611639"/>
            <a:ext cx="11115682" cy="2880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 err="1">
                <a:solidFill>
                  <a:srgbClr val="000000"/>
                </a:solidFill>
              </a:rPr>
              <a:t>Đọc</a:t>
            </a:r>
            <a:r>
              <a:rPr lang="en-US" sz="4800" dirty="0">
                <a:solidFill>
                  <a:srgbClr val="000000"/>
                </a:solidFill>
              </a:rPr>
              <a:t> </a:t>
            </a:r>
            <a:r>
              <a:rPr lang="en-US" sz="4800" dirty="0" err="1">
                <a:solidFill>
                  <a:srgbClr val="000000"/>
                </a:solidFill>
              </a:rPr>
              <a:t>phần</a:t>
            </a:r>
            <a:r>
              <a:rPr lang="en-US" sz="4800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Có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thể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em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chưa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biết</a:t>
            </a:r>
            <a:r>
              <a:rPr lang="en-US" sz="4800" dirty="0"/>
              <a:t>, </a:t>
            </a:r>
            <a:r>
              <a:rPr lang="en-US" sz="4800" dirty="0" err="1"/>
              <a:t>em</a:t>
            </a:r>
            <a:r>
              <a:rPr lang="en-US" sz="4800" dirty="0"/>
              <a:t> </a:t>
            </a:r>
            <a:r>
              <a:rPr lang="en-US" sz="4800" dirty="0" err="1"/>
              <a:t>hãy</a:t>
            </a:r>
            <a:r>
              <a:rPr lang="en-US" sz="4800" dirty="0"/>
              <a:t> </a:t>
            </a:r>
            <a:r>
              <a:rPr lang="en-US" sz="4800" dirty="0" err="1"/>
              <a:t>giải</a:t>
            </a:r>
            <a:r>
              <a:rPr lang="en-US" sz="4800" dirty="0"/>
              <a:t> </a:t>
            </a:r>
            <a:r>
              <a:rPr lang="en-US" sz="4800" dirty="0" err="1"/>
              <a:t>thích</a:t>
            </a:r>
            <a:r>
              <a:rPr lang="en-US" sz="4800" dirty="0"/>
              <a:t> </a:t>
            </a:r>
            <a:r>
              <a:rPr lang="en-US" sz="4800" dirty="0" err="1"/>
              <a:t>tại</a:t>
            </a:r>
            <a:r>
              <a:rPr lang="en-US" sz="4800" dirty="0"/>
              <a:t> </a:t>
            </a:r>
            <a:r>
              <a:rPr lang="en-US" sz="4800" dirty="0" err="1"/>
              <a:t>sao</a:t>
            </a:r>
            <a:r>
              <a:rPr lang="en-US" sz="4800" dirty="0"/>
              <a:t> </a:t>
            </a:r>
            <a:r>
              <a:rPr lang="en-US" sz="4800" dirty="0" err="1"/>
              <a:t>cứ</a:t>
            </a:r>
            <a:r>
              <a:rPr lang="en-US" sz="4800" dirty="0"/>
              <a:t> </a:t>
            </a:r>
            <a:r>
              <a:rPr lang="en-US" sz="4800" dirty="0" err="1"/>
              <a:t>sau</a:t>
            </a:r>
            <a:r>
              <a:rPr lang="en-US" sz="4800" dirty="0"/>
              <a:t> 60 </a:t>
            </a:r>
            <a:r>
              <a:rPr lang="en-US" sz="4800" dirty="0" err="1"/>
              <a:t>năm</a:t>
            </a:r>
            <a:r>
              <a:rPr lang="en-US" sz="4800" dirty="0"/>
              <a:t> </a:t>
            </a:r>
            <a:r>
              <a:rPr lang="en-US" sz="4800" dirty="0" err="1"/>
              <a:t>thì</a:t>
            </a:r>
            <a:r>
              <a:rPr lang="en-US" sz="4800" dirty="0"/>
              <a:t> </a:t>
            </a:r>
            <a:r>
              <a:rPr lang="en-US" sz="4800" dirty="0" err="1"/>
              <a:t>năm</a:t>
            </a:r>
            <a:r>
              <a:rPr lang="en-US" sz="4800" dirty="0"/>
              <a:t> </a:t>
            </a:r>
            <a:r>
              <a:rPr lang="en-US" sz="4800" dirty="0" err="1"/>
              <a:t>Giáp</a:t>
            </a:r>
            <a:r>
              <a:rPr lang="en-US" sz="4800" dirty="0"/>
              <a:t> </a:t>
            </a:r>
            <a:r>
              <a:rPr lang="en-US" sz="4800" dirty="0" err="1"/>
              <a:t>Tý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lặp</a:t>
            </a:r>
            <a:r>
              <a:rPr lang="en-US" sz="4800" dirty="0"/>
              <a:t> </a:t>
            </a:r>
            <a:r>
              <a:rPr lang="en-US" sz="4800" dirty="0" err="1"/>
              <a:t>lại</a:t>
            </a:r>
            <a:r>
              <a:rPr lang="en-US" sz="4800" dirty="0"/>
              <a:t>?</a:t>
            </a:r>
            <a:endParaRPr lang="en-US" sz="4800" b="1" dirty="0">
              <a:solidFill>
                <a:srgbClr val="7030A0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53163">
            <a:off x="16722657" y="8210402"/>
            <a:ext cx="1113611" cy="1480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762934">
            <a:off x="369179" y="8435125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20983">
            <a:off x="1738584" y="5412747"/>
            <a:ext cx="1794567" cy="3087917"/>
          </a:xfrm>
          <a:prstGeom prst="rect">
            <a:avLst/>
          </a:prstGeom>
        </p:spPr>
      </p:pic>
      <p:sp>
        <p:nvSpPr>
          <p:cNvPr id="14" name="TextBox 10"/>
          <p:cNvSpPr txBox="1"/>
          <p:nvPr/>
        </p:nvSpPr>
        <p:spPr>
          <a:xfrm>
            <a:off x="4625095" y="3274210"/>
            <a:ext cx="2253869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b="1" u="sng" dirty="0" err="1">
                <a:solidFill>
                  <a:srgbClr val="002060"/>
                </a:solidFill>
              </a:rPr>
              <a:t>Trả</a:t>
            </a:r>
            <a:r>
              <a:rPr lang="en-US" sz="4800" b="1" u="sng" dirty="0">
                <a:solidFill>
                  <a:srgbClr val="002060"/>
                </a:solidFill>
              </a:rPr>
              <a:t> </a:t>
            </a:r>
            <a:r>
              <a:rPr lang="en-US" sz="4800" b="1" u="sng" dirty="0" err="1">
                <a:solidFill>
                  <a:srgbClr val="002060"/>
                </a:solidFill>
              </a:rPr>
              <a:t>lời</a:t>
            </a:r>
            <a:r>
              <a:rPr lang="en-US" sz="4800" b="1" u="sng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5271735" y="6040839"/>
            <a:ext cx="2253869" cy="860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0122" y="4231674"/>
            <a:ext cx="125980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 err="1"/>
              <a:t>Vì</a:t>
            </a:r>
            <a:r>
              <a:rPr lang="en-US" sz="4800" dirty="0"/>
              <a:t> </a:t>
            </a:r>
            <a:r>
              <a:rPr lang="en-US" sz="4800" dirty="0" err="1"/>
              <a:t>cứ</a:t>
            </a:r>
            <a:r>
              <a:rPr lang="en-US" sz="4800" dirty="0"/>
              <a:t> 10 </a:t>
            </a:r>
            <a:r>
              <a:rPr lang="en-US" sz="4800" dirty="0" err="1"/>
              <a:t>năm</a:t>
            </a:r>
            <a:r>
              <a:rPr lang="en-US" sz="4800" dirty="0"/>
              <a:t>, can </a:t>
            </a:r>
            <a:r>
              <a:rPr lang="en-US" sz="4800" dirty="0" err="1"/>
              <a:t>Giáp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lặp</a:t>
            </a:r>
            <a:r>
              <a:rPr lang="en-US" sz="4800" dirty="0"/>
              <a:t> </a:t>
            </a:r>
            <a:r>
              <a:rPr lang="en-US" sz="4800" dirty="0" err="1"/>
              <a:t>lại</a:t>
            </a:r>
            <a:r>
              <a:rPr lang="en-US" sz="4800" dirty="0"/>
              <a:t>. </a:t>
            </a:r>
            <a:r>
              <a:rPr lang="en-US" sz="4800" dirty="0" err="1"/>
              <a:t>Cứ</a:t>
            </a:r>
            <a:r>
              <a:rPr lang="en-US" sz="4800" dirty="0"/>
              <a:t> 12 </a:t>
            </a:r>
            <a:r>
              <a:rPr lang="en-US" sz="4800" dirty="0" err="1"/>
              <a:t>năm</a:t>
            </a:r>
            <a:r>
              <a:rPr lang="en-US" sz="4800" dirty="0"/>
              <a:t>, chi </a:t>
            </a:r>
            <a:r>
              <a:rPr lang="en-US" sz="4800" dirty="0" err="1"/>
              <a:t>Tý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lặp</a:t>
            </a:r>
            <a:r>
              <a:rPr lang="en-US" sz="4800" dirty="0"/>
              <a:t> </a:t>
            </a:r>
            <a:r>
              <a:rPr lang="en-US" sz="4800" dirty="0" err="1"/>
              <a:t>lại</a:t>
            </a:r>
            <a:r>
              <a:rPr lang="en-US" sz="4800" dirty="0"/>
              <a:t>, </a:t>
            </a:r>
            <a:r>
              <a:rPr lang="en-US" sz="4800" dirty="0" err="1"/>
              <a:t>nên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năm</a:t>
            </a:r>
            <a:r>
              <a:rPr lang="en-US" sz="4800" dirty="0"/>
              <a:t> </a:t>
            </a:r>
            <a:r>
              <a:rPr lang="en-US" sz="4800" dirty="0" err="1"/>
              <a:t>Giáp</a:t>
            </a:r>
            <a:r>
              <a:rPr lang="en-US" sz="4800" dirty="0"/>
              <a:t> </a:t>
            </a:r>
            <a:r>
              <a:rPr lang="en-US" sz="4800" dirty="0" err="1"/>
              <a:t>Tý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lặp</a:t>
            </a:r>
            <a:r>
              <a:rPr lang="en-US" sz="4800" dirty="0"/>
              <a:t> </a:t>
            </a:r>
            <a:r>
              <a:rPr lang="en-US" sz="4800" dirty="0" err="1"/>
              <a:t>lại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bội</a:t>
            </a:r>
            <a:r>
              <a:rPr lang="en-US" sz="4800" dirty="0"/>
              <a:t> </a:t>
            </a:r>
            <a:r>
              <a:rPr lang="en-US" sz="4800" dirty="0" err="1"/>
              <a:t>chung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10 </a:t>
            </a:r>
            <a:r>
              <a:rPr lang="en-US" sz="4800" dirty="0" err="1"/>
              <a:t>và</a:t>
            </a:r>
            <a:r>
              <a:rPr lang="en-US" sz="4800" dirty="0"/>
              <a:t> 12. </a:t>
            </a:r>
            <a:r>
              <a:rPr lang="en-US" sz="4800" dirty="0" err="1"/>
              <a:t>Và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năm</a:t>
            </a:r>
            <a:r>
              <a:rPr lang="en-US" sz="4800" dirty="0"/>
              <a:t> </a:t>
            </a:r>
            <a:r>
              <a:rPr lang="en-US" sz="4800" dirty="0" err="1"/>
              <a:t>ít</a:t>
            </a:r>
            <a:r>
              <a:rPr lang="en-US" sz="4800" dirty="0"/>
              <a:t> </a:t>
            </a:r>
            <a:r>
              <a:rPr lang="en-US" sz="4800" dirty="0" err="1"/>
              <a:t>nhất</a:t>
            </a:r>
            <a:r>
              <a:rPr lang="en-US" sz="4800" dirty="0"/>
              <a:t> </a:t>
            </a:r>
            <a:r>
              <a:rPr lang="en-US" sz="4800" dirty="0" err="1"/>
              <a:t>năm</a:t>
            </a:r>
            <a:r>
              <a:rPr lang="en-US" sz="4800" dirty="0"/>
              <a:t> </a:t>
            </a:r>
            <a:r>
              <a:rPr lang="en-US" sz="4800" dirty="0" err="1"/>
              <a:t>Giáp</a:t>
            </a:r>
            <a:r>
              <a:rPr lang="en-US" sz="4800" dirty="0"/>
              <a:t> </a:t>
            </a:r>
            <a:r>
              <a:rPr lang="en-US" sz="4800" dirty="0" err="1"/>
              <a:t>Tý</a:t>
            </a:r>
            <a:r>
              <a:rPr lang="en-US" sz="4800" dirty="0"/>
              <a:t> </a:t>
            </a:r>
            <a:r>
              <a:rPr lang="en-US" sz="4800" dirty="0" err="1"/>
              <a:t>lặp</a:t>
            </a:r>
            <a:r>
              <a:rPr lang="en-US" sz="4800" dirty="0"/>
              <a:t> </a:t>
            </a:r>
            <a:r>
              <a:rPr lang="en-US" sz="4800" dirty="0" err="1"/>
              <a:t>lại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bội</a:t>
            </a:r>
            <a:r>
              <a:rPr lang="en-US" sz="4800" dirty="0"/>
              <a:t> </a:t>
            </a:r>
            <a:r>
              <a:rPr lang="en-US" sz="4800" dirty="0" err="1"/>
              <a:t>chung</a:t>
            </a:r>
            <a:r>
              <a:rPr lang="en-US" sz="4800" dirty="0"/>
              <a:t> </a:t>
            </a:r>
            <a:r>
              <a:rPr lang="en-US" sz="4800" dirty="0" err="1"/>
              <a:t>nhỏ</a:t>
            </a:r>
            <a:r>
              <a:rPr lang="en-US" sz="4800" dirty="0"/>
              <a:t> </a:t>
            </a:r>
            <a:r>
              <a:rPr lang="en-US" sz="4800" dirty="0" err="1"/>
              <a:t>nhất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10 </a:t>
            </a:r>
            <a:r>
              <a:rPr lang="en-US" sz="4800" dirty="0" err="1"/>
              <a:t>và</a:t>
            </a:r>
            <a:r>
              <a:rPr lang="en-US" sz="4800" dirty="0"/>
              <a:t> 12.</a:t>
            </a:r>
            <a:endParaRPr lang="vi-VN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676400" y="176202"/>
            <a:ext cx="14097000" cy="29860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ƯCLN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</a:t>
            </a:r>
          </a:p>
        </p:txBody>
      </p:sp>
      <p:graphicFrame>
        <p:nvGraphicFramePr>
          <p:cNvPr id="26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00011"/>
              </p:ext>
            </p:extLst>
          </p:nvPr>
        </p:nvGraphicFramePr>
        <p:xfrm>
          <a:off x="-228600" y="1181100"/>
          <a:ext cx="18516600" cy="8686800"/>
        </p:xfrm>
        <a:graphic>
          <a:graphicData uri="http://schemas.openxmlformats.org/drawingml/2006/table">
            <a:tbl>
              <a:tblPr/>
              <a:tblGrid>
                <a:gridCol w="940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2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ƯCLN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BCNN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6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057400" y="2857500"/>
            <a:ext cx="1280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1:Phân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62200" y="4076700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1000" y="5295900"/>
            <a:ext cx="1438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39400" y="5372100"/>
            <a:ext cx="502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Chung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65151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10980" y="6562765"/>
            <a:ext cx="9405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" y="8289786"/>
            <a:ext cx="8502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UCLN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96400" y="8289786"/>
            <a:ext cx="8464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257300"/>
            <a:ext cx="143020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KIẾN THỨC CƠ BẢN CỦA BÀI HỌC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086100"/>
            <a:ext cx="5144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BC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BCNN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607123"/>
            <a:ext cx="18343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2.Tìm BCNN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1" y="6025634"/>
            <a:ext cx="1706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3.Ứng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09608" y="830773"/>
            <a:ext cx="14154192" cy="9068387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1827329" y="2836201"/>
            <a:ext cx="1131883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/>
              <a:t>Đọc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ghi</a:t>
            </a:r>
            <a:r>
              <a:rPr lang="en-US" sz="4400" dirty="0"/>
              <a:t> </a:t>
            </a:r>
            <a:r>
              <a:rPr lang="en-US" sz="4400" dirty="0" err="1"/>
              <a:t>nhớ</a:t>
            </a:r>
            <a:r>
              <a:rPr lang="en-US" sz="4400" dirty="0"/>
              <a:t> </a:t>
            </a:r>
            <a:r>
              <a:rPr lang="en-US" sz="4400" dirty="0" err="1"/>
              <a:t>nội</a:t>
            </a:r>
            <a:r>
              <a:rPr lang="en-US" sz="4400" dirty="0"/>
              <a:t> dung </a:t>
            </a:r>
            <a:r>
              <a:rPr lang="en-US" sz="4400" dirty="0" err="1"/>
              <a:t>chính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bài</a:t>
            </a:r>
            <a:r>
              <a:rPr lang="en-US" sz="4400" dirty="0"/>
              <a:t>.</a:t>
            </a: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07991">
            <a:off x="14215721" y="8249705"/>
            <a:ext cx="1353320" cy="207168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60692" y="5822002"/>
            <a:ext cx="2146240" cy="2655436"/>
          </a:xfrm>
          <a:prstGeom prst="rect">
            <a:avLst/>
          </a:prstGeom>
        </p:spPr>
      </p:pic>
      <p:grpSp>
        <p:nvGrpSpPr>
          <p:cNvPr id="39" name="Group 4"/>
          <p:cNvGrpSpPr/>
          <p:nvPr/>
        </p:nvGrpSpPr>
        <p:grpSpPr>
          <a:xfrm>
            <a:off x="4114800" y="442933"/>
            <a:ext cx="8671317" cy="1092622"/>
            <a:chOff x="-3873" y="-104471"/>
            <a:chExt cx="4726894" cy="1144961"/>
          </a:xfrm>
        </p:grpSpPr>
        <p:sp>
          <p:nvSpPr>
            <p:cNvPr id="40" name="Freeform 5"/>
            <p:cNvSpPr/>
            <p:nvPr/>
          </p:nvSpPr>
          <p:spPr>
            <a:xfrm>
              <a:off x="-3873" y="-104471"/>
              <a:ext cx="4726894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txBody>
            <a:bodyPr/>
            <a:lstStyle/>
            <a:p>
              <a:pPr algn="ctr"/>
              <a:r>
                <a:rPr lang="en-US" sz="4800" b="1" dirty="0">
                  <a:solidFill>
                    <a:srgbClr val="C00000"/>
                  </a:solidFill>
                </a:rPr>
                <a:t>HƯỚNG DẪN VỀ NHÀ</a:t>
              </a:r>
              <a:endParaRPr lang="vi-VN" sz="4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1" name="TextBox 12"/>
          <p:cNvSpPr txBox="1"/>
          <p:nvPr/>
        </p:nvSpPr>
        <p:spPr>
          <a:xfrm>
            <a:off x="1866610" y="4664480"/>
            <a:ext cx="13167695" cy="73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4400" dirty="0" err="1"/>
              <a:t>Xem</a:t>
            </a:r>
            <a:r>
              <a:rPr lang="en-US" sz="4400" dirty="0"/>
              <a:t> </a:t>
            </a:r>
            <a:r>
              <a:rPr lang="en-US" sz="4400" dirty="0" err="1"/>
              <a:t>trước</a:t>
            </a:r>
            <a:r>
              <a:rPr lang="en-US" sz="4400" dirty="0"/>
              <a:t> </a:t>
            </a:r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tập</a:t>
            </a:r>
            <a:r>
              <a:rPr lang="en-US" sz="4400" dirty="0"/>
              <a:t> </a:t>
            </a:r>
            <a:r>
              <a:rPr lang="en-US" sz="4400" dirty="0" err="1"/>
              <a:t>phần</a:t>
            </a:r>
            <a:r>
              <a:rPr lang="en-US" sz="4400" dirty="0"/>
              <a:t> “</a:t>
            </a:r>
            <a:r>
              <a:rPr lang="en-US" sz="4400" dirty="0" err="1"/>
              <a:t>Luyện</a:t>
            </a:r>
            <a:r>
              <a:rPr lang="en-US" sz="4400" dirty="0"/>
              <a:t> </a:t>
            </a:r>
            <a:r>
              <a:rPr lang="en-US" sz="4400" dirty="0" err="1"/>
              <a:t>tập</a:t>
            </a:r>
            <a:r>
              <a:rPr lang="en-US" sz="4400" dirty="0"/>
              <a:t> </a:t>
            </a:r>
            <a:r>
              <a:rPr lang="en-US" sz="4400" dirty="0" err="1"/>
              <a:t>chung</a:t>
            </a:r>
            <a:r>
              <a:rPr lang="en-US" sz="4400" dirty="0"/>
              <a:t>”</a:t>
            </a:r>
          </a:p>
        </p:txBody>
      </p:sp>
      <p:sp>
        <p:nvSpPr>
          <p:cNvPr id="42" name="TextBox 12"/>
          <p:cNvSpPr txBox="1"/>
          <p:nvPr/>
        </p:nvSpPr>
        <p:spPr>
          <a:xfrm>
            <a:off x="1827330" y="6544178"/>
            <a:ext cx="11318831" cy="1895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pt-BR" sz="4400" dirty="0"/>
              <a:t>Vận dụng kiến thức làm bài tập </a:t>
            </a:r>
            <a:r>
              <a:rPr lang="pt-BR" sz="4400" b="1" dirty="0"/>
              <a:t>2,42</a:t>
            </a:r>
            <a:r>
              <a:rPr lang="pt-BR" sz="4400" dirty="0"/>
              <a:t>; </a:t>
            </a:r>
            <a:r>
              <a:rPr lang="pt-BR" sz="4400" b="1" dirty="0"/>
              <a:t>2.43 </a:t>
            </a:r>
            <a:r>
              <a:rPr lang="pt-BR" sz="4400" dirty="0"/>
              <a:t>(SGK- tr53)</a:t>
            </a:r>
            <a:r>
              <a:rPr lang="pt-BR" sz="4400" b="1" dirty="0"/>
              <a:t> + 2.46+ 2.49 </a:t>
            </a:r>
            <a:r>
              <a:rPr lang="pt-BR" sz="4400" dirty="0"/>
              <a:t>(SGK – tr 55).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4600" y="1181100"/>
                <a:ext cx="11734800" cy="4532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6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Hoạt động 4</a:t>
                </a:r>
                <a:r>
                  <a:rPr lang="vi-VN" sz="60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r>
                  <a:rPr lang="en-US" sz="60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60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Thực</a:t>
                </a:r>
                <a:r>
                  <a:rPr lang="en-US" sz="60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60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hiện</a:t>
                </a:r>
                <a:r>
                  <a:rPr lang="en-US" sz="60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60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en-US" sz="60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60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6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8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8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vi-VN" sz="8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vi-VN" sz="8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8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vi-VN" sz="8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vi-VN" sz="8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8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181100"/>
                <a:ext cx="11734800" cy="4532779"/>
              </a:xfrm>
              <a:prstGeom prst="rect">
                <a:avLst/>
              </a:prstGeom>
              <a:blipFill>
                <a:blip r:embed="rId2"/>
                <a:stretch>
                  <a:fillRect l="-3169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7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60" y="22860"/>
                <a:ext cx="18252440" cy="9334500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sz="1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1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1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1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1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1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1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1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BCNN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Cụ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BCNN(12,18)= 36</a:t>
                </a:r>
              </a:p>
              <a:p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),ta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36: 12 = 3; 36: 18 = 2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3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3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123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12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3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2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12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1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7300" dirty="0" smtClean="0"/>
                  <a:t>  </a:t>
                </a:r>
                <a:endParaRPr lang="en-US" sz="7300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" y="22860"/>
                <a:ext cx="18252440" cy="9334500"/>
              </a:xfrm>
              <a:blipFill>
                <a:blip r:embed="rId2"/>
                <a:stretch>
                  <a:fillRect l="-1804" t="-3788" r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26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417638"/>
                <a:ext cx="17373600" cy="860266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6</a:t>
                </a:r>
                <a:r>
                  <a:rPr lang="en-US" dirty="0" smtClean="0"/>
                  <a:t>: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marL="0" indent="0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BCNN( 32,24,48) = 96</a:t>
                </a:r>
              </a:p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96: 32 = 3 ; 96: 24 =4 ; 96: 48 = 2</a:t>
                </a:r>
              </a:p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3.3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32.3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96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r>
                  <a:rPr lang="en-US" sz="4000" dirty="0" smtClean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.4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24.4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96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r>
                  <a:rPr lang="en-US" sz="4000" dirty="0" smtClean="0"/>
                  <a:t>;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5.2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48.2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96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endParaRPr lang="en-US" sz="4000" dirty="0" smtClean="0"/>
              </a:p>
              <a:p>
                <a:endParaRPr lang="en-US" sz="4000" dirty="0" smtClean="0"/>
              </a:p>
              <a:p>
                <a:pPr marL="0" indent="0">
                  <a:buNone/>
                </a:pPr>
                <a:r>
                  <a:rPr lang="en-US" sz="4000" dirty="0" smtClean="0"/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r>
                  <a:rPr lang="en-US" sz="4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96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96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96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r>
                  <a:rPr lang="en-US" sz="4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9+44 −10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96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96</m:t>
                        </m:r>
                      </m:den>
                    </m:f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417638"/>
                <a:ext cx="17373600" cy="8602662"/>
              </a:xfrm>
              <a:blipFill>
                <a:blip r:embed="rId2"/>
                <a:stretch>
                  <a:fillRect l="-1123" t="-2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43200" y="2315731"/>
                <a:ext cx="8245330" cy="1064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315731"/>
                <a:ext cx="8245330" cy="10641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90500"/>
                <a:ext cx="15925800" cy="9384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b="1" i="1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Luyện tập 4:</a:t>
                </a:r>
                <a:endPara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 BCNN(15, 25, 10) = 150</a:t>
                </a:r>
                <a:endParaRPr lang="en-US" sz="6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6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  <m:r>
                      <a:rPr lang="vi-VN" sz="6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6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11.10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15.10</m:t>
                        </m:r>
                      </m:den>
                    </m:f>
                    <m:r>
                      <a:rPr lang="vi-VN" sz="6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3.6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25.6</m:t>
                        </m:r>
                      </m:den>
                    </m:f>
                  </m:oMath>
                </a14:m>
                <a:r>
                  <a:rPr lang="vi-VN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9.15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10.15</m:t>
                        </m:r>
                      </m:den>
                    </m:f>
                  </m:oMath>
                </a14:m>
                <a:endParaRPr lang="en-US" sz="6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110−18+135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150</m:t>
                        </m:r>
                      </m:den>
                    </m:f>
                  </m:oMath>
                </a14:m>
                <a:r>
                  <a:rPr lang="vi-VN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227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150</m:t>
                        </m:r>
                      </m:den>
                    </m:f>
                  </m:oMath>
                </a14:m>
                <a:endParaRPr lang="en-US" sz="6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90500"/>
                <a:ext cx="15925800" cy="9384492"/>
              </a:xfrm>
              <a:prstGeom prst="rect">
                <a:avLst/>
              </a:prstGeom>
              <a:blipFill>
                <a:blip r:embed="rId2"/>
                <a:stretch>
                  <a:fillRect l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4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9562" y="2587589"/>
            <a:ext cx="125502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CHÚ Ý:</a:t>
            </a: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smtClean="0">
                <a:cs typeface="Arial" panose="020B0604020202020204" pitchFamily="34" charset="0"/>
              </a:rPr>
              <a:t>BCNN </a:t>
            </a:r>
            <a:r>
              <a:rPr lang="en-US" sz="6000" dirty="0" err="1" smtClean="0">
                <a:cs typeface="Arial" panose="020B0604020202020204" pitchFamily="34" charset="0"/>
              </a:rPr>
              <a:t>của</a:t>
            </a:r>
            <a:r>
              <a:rPr lang="en-US" sz="6000" dirty="0" smtClean="0"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cs typeface="Arial" panose="020B0604020202020204" pitchFamily="34" charset="0"/>
              </a:rPr>
              <a:t>hai</a:t>
            </a:r>
            <a:r>
              <a:rPr lang="en-US" sz="6000" dirty="0" smtClean="0"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cs typeface="Arial" panose="020B0604020202020204" pitchFamily="34" charset="0"/>
              </a:rPr>
              <a:t>số</a:t>
            </a:r>
            <a:r>
              <a:rPr lang="en-US" sz="6000" dirty="0" smtClean="0"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cs typeface="Arial" panose="020B0604020202020204" pitchFamily="34" charset="0"/>
              </a:rPr>
              <a:t>nguyên</a:t>
            </a:r>
            <a:r>
              <a:rPr lang="en-US" sz="6000" dirty="0" smtClean="0"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cs typeface="Arial" panose="020B0604020202020204" pitchFamily="34" charset="0"/>
              </a:rPr>
              <a:t>tố</a:t>
            </a:r>
            <a:r>
              <a:rPr lang="en-US" sz="6000" dirty="0" smtClean="0"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cs typeface="Arial" panose="020B0604020202020204" pitchFamily="34" charset="0"/>
              </a:rPr>
              <a:t>cùng</a:t>
            </a:r>
            <a:r>
              <a:rPr lang="en-US" sz="6000" dirty="0" smtClean="0"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cs typeface="Arial" panose="020B0604020202020204" pitchFamily="34" charset="0"/>
              </a:rPr>
              <a:t>nhau</a:t>
            </a:r>
            <a:r>
              <a:rPr lang="en-US" sz="6000" dirty="0" smtClean="0"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6000" dirty="0" err="1" smtClean="0">
                <a:cs typeface="Arial" panose="020B0604020202020204" pitchFamily="34" charset="0"/>
              </a:rPr>
              <a:t>bằng</a:t>
            </a:r>
            <a:r>
              <a:rPr lang="en-US" sz="6000" dirty="0" smtClean="0"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cs typeface="Arial" panose="020B0604020202020204" pitchFamily="34" charset="0"/>
              </a:rPr>
              <a:t>tích</a:t>
            </a:r>
            <a:r>
              <a:rPr lang="en-US" sz="6000" dirty="0" smtClean="0"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cs typeface="Arial" panose="020B0604020202020204" pitchFamily="34" charset="0"/>
              </a:rPr>
              <a:t>của</a:t>
            </a:r>
            <a:r>
              <a:rPr lang="en-US" sz="6000" dirty="0" smtClean="0"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cs typeface="Arial" panose="020B0604020202020204" pitchFamily="34" charset="0"/>
              </a:rPr>
              <a:t>hai</a:t>
            </a:r>
            <a:r>
              <a:rPr lang="en-US" sz="6000" dirty="0" smtClean="0"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cs typeface="Arial" panose="020B0604020202020204" pitchFamily="34" charset="0"/>
              </a:rPr>
              <a:t>số</a:t>
            </a:r>
            <a:r>
              <a:rPr lang="en-US" sz="6000" dirty="0" smtClean="0"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cs typeface="Arial" panose="020B0604020202020204" pitchFamily="34" charset="0"/>
              </a:rPr>
              <a:t>đó</a:t>
            </a:r>
            <a:endParaRPr lang="en-US" sz="6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40808" y="120049"/>
            <a:ext cx="15994449" cy="2649668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67018" y="2285727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32478" y="75664"/>
                <a:ext cx="15412822" cy="2218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2.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Thực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hiện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phép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sau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30000"/>
                  </a:lnSpc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			;					b)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78" y="75664"/>
                <a:ext cx="15412822" cy="2218684"/>
              </a:xfrm>
              <a:prstGeom prst="rect">
                <a:avLst/>
              </a:prstGeom>
              <a:blipFill>
                <a:blip r:embed="rId14"/>
                <a:stretch>
                  <a:fillRect l="-1622" t="-824" b="-21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reeform 8"/>
              <p:cNvSpPr/>
              <p:nvPr/>
            </p:nvSpPr>
            <p:spPr>
              <a:xfrm>
                <a:off x="453421" y="3875862"/>
                <a:ext cx="8677426" cy="6411138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/>
              <a:lstStyle/>
              <a:p>
                <a:pPr marL="742950" marR="0" lvl="0" indent="-74295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Ta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: BCNN (8, 24) = 24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kumimoji="0" lang="en-US" sz="6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6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en-US" sz="6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r>
                          <a:rPr kumimoji="0" lang="en-US" sz="6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US" sz="6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6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24</m:t>
                        </m:r>
                      </m:den>
                    </m:f>
                  </m:oMath>
                </a14:m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kumimoji="0" lang="en-US" sz="6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  <m:r>
                      <a:rPr lang="en-US" sz="6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24</m:t>
                        </m:r>
                      </m:den>
                    </m:f>
                    <m:r>
                      <a:rPr kumimoji="0" lang="en-US" sz="6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kumimoji="0" lang="en-US" sz="6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6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14</m:t>
                        </m:r>
                      </m:num>
                      <m:den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24</m:t>
                        </m:r>
                      </m:den>
                    </m:f>
                  </m:oMath>
                </a14:m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						</a:t>
                </a:r>
                <a:r>
                  <a:rPr kumimoji="0" lang="en-US" sz="6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Freeform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1" y="3875862"/>
                <a:ext cx="8677426" cy="6411138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  <a:blipFill>
                <a:blip r:embed="rId15"/>
                <a:stretch>
                  <a:fillRect l="-2530" t="-11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Freeform 8"/>
              <p:cNvSpPr/>
              <p:nvPr/>
            </p:nvSpPr>
            <p:spPr>
              <a:xfrm>
                <a:off x="9584268" y="3875862"/>
                <a:ext cx="8496283" cy="6411138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/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b) Ta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: BCNN(16,</a:t>
                </a:r>
                <a:r>
                  <a:rPr lang="en-US" sz="4400" dirty="0">
                    <a:solidFill>
                      <a:prstClr val="black"/>
                    </a:solidFill>
                    <a:latin typeface="Arial" panose="020B060402020202020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12) = 48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  <m:r>
                      <a:rPr kumimoji="0" lang="en-US" sz="6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6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7 . 3</m:t>
                        </m:r>
                      </m:num>
                      <m:den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16 . 3</m:t>
                        </m:r>
                      </m:den>
                    </m:f>
                    <m:r>
                      <a:rPr kumimoji="0" lang="en-US" sz="6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6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num>
                      <m:den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48</m:t>
                        </m:r>
                      </m:den>
                    </m:f>
                  </m:oMath>
                </a14:m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kumimoji="0" lang="en-US" sz="6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5.4</m:t>
                        </m:r>
                      </m:num>
                      <m:den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12.4</m:t>
                        </m:r>
                      </m:den>
                    </m:f>
                    <m:r>
                      <a:rPr kumimoji="0" lang="en-US" sz="6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6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</m:num>
                      <m:den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48</m:t>
                        </m:r>
                      </m:den>
                    </m:f>
                  </m:oMath>
                </a14:m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lang="en-US" sz="4400" dirty="0">
                    <a:solidFill>
                      <a:prstClr val="black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  <m:r>
                      <a:rPr lang="en-US" sz="6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6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6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en-US" sz="6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Freeform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268" y="3875862"/>
                <a:ext cx="8496283" cy="6411138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  <a:blipFill>
                <a:blip r:embed="rId16"/>
                <a:stretch>
                  <a:fillRect l="-2872" t="-11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46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uiExpand="1" build="allAtOnce" animBg="1"/>
      <p:bldP spid="29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8200" y="0"/>
                <a:ext cx="15240000" cy="8479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6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Bài 4:</a:t>
                </a:r>
                <a:endParaRPr lang="en-US" sz="6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a) Có: BCNN (48, 40) = 240</a:t>
                </a:r>
                <a:endParaRPr lang="en-US" sz="6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6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19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vi-VN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vi-VN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19.5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48.5</m:t>
                        </m:r>
                      </m:den>
                    </m:f>
                  </m:oMath>
                </a14:m>
                <a:r>
                  <a:rPr lang="vi-VN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3.6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40.6</m:t>
                        </m:r>
                      </m:den>
                    </m:f>
                  </m:oMath>
                </a14:m>
                <a:r>
                  <a:rPr lang="vi-VN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77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240</m:t>
                        </m:r>
                      </m:den>
                    </m:f>
                  </m:oMath>
                </a14:m>
                <a:endParaRPr lang="en-US" sz="6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b) Có BCNN (6, 27, 18) = </a:t>
                </a:r>
                <a:r>
                  <a:rPr lang="vi-VN" sz="6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54</a:t>
                </a:r>
                <a:endParaRPr lang="en-US" sz="6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6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vi-VN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vi-VN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1.9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6.9</m:t>
                        </m:r>
                      </m:den>
                    </m:f>
                  </m:oMath>
                </a14:m>
                <a:r>
                  <a:rPr lang="vi-VN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7.2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27.2</m:t>
                        </m:r>
                      </m:den>
                    </m:f>
                  </m:oMath>
                </a14:m>
                <a:r>
                  <a:rPr lang="vi-VN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5.3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18.3</m:t>
                        </m:r>
                      </m:den>
                    </m:f>
                  </m:oMath>
                </a14:m>
                <a:r>
                  <a:rPr lang="vi-VN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38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54</m:t>
                        </m:r>
                      </m:den>
                    </m:f>
                  </m:oMath>
                </a14:m>
                <a:r>
                  <a:rPr lang="vi-VN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19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6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0"/>
                <a:ext cx="15240000" cy="8479373"/>
              </a:xfrm>
              <a:prstGeom prst="rect">
                <a:avLst/>
              </a:prstGeom>
              <a:blipFill>
                <a:blip r:embed="rId2"/>
                <a:stretch>
                  <a:fillRect l="-2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3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31682" y="1591949"/>
            <a:ext cx="15239999" cy="782806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06864" y="1779926"/>
            <a:ext cx="12185390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4800" i="1" dirty="0"/>
              <a:t>Các bước thực hiện cộng, trừ các phân số không cùng mẫu:</a:t>
            </a:r>
            <a:endParaRPr lang="en-US" sz="48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473422" y="137708"/>
            <a:ext cx="2122534" cy="20896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04314">
            <a:off x="-223075" y="8042023"/>
            <a:ext cx="3137285" cy="2748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6592254" y="7526906"/>
            <a:ext cx="2195826" cy="31357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616706">
            <a:off x="2597089" y="631401"/>
            <a:ext cx="673623" cy="18341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548903">
            <a:off x="-341012" y="-739391"/>
            <a:ext cx="2482113" cy="2635449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4372705" y="3669475"/>
            <a:ext cx="12185390" cy="7169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000" b="1" dirty="0">
                <a:solidFill>
                  <a:srgbClr val="002060"/>
                </a:solidFill>
              </a:rPr>
              <a:t>- Chọn mẫu chung là BCNN của các mẫu.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355511" y="4733813"/>
            <a:ext cx="12185390" cy="15171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000" b="1" dirty="0">
                <a:solidFill>
                  <a:srgbClr val="002060"/>
                </a:solidFill>
              </a:rPr>
              <a:t>- Tìm thừa số phụ của mỗi mẫu ( bằng cách chia mẫu chung cho từng mẫu).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4277522" y="6626659"/>
            <a:ext cx="12185390" cy="23173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000" b="1" dirty="0">
                <a:solidFill>
                  <a:srgbClr val="002060"/>
                </a:solidFill>
              </a:rPr>
              <a:t>- Sau khi nhân tử và mẫu của mỗi phân số với thừa số phụ tương ứng, ta cộng, trừ hai phân số có cùng mẫu.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ặc đị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800" b="1" u="sng" baseline="30000" dirty="0" err="1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ặc đị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ặc đị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ặc đị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3650</TotalTime>
  <Words>763</Words>
  <Application>Microsoft Office PowerPoint</Application>
  <PresentationFormat>Custom</PresentationFormat>
  <Paragraphs>125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Wingdings</vt:lpstr>
      <vt:lpstr>Cambria Math</vt:lpstr>
      <vt:lpstr>Arial</vt:lpstr>
      <vt:lpstr>Times New Roman</vt:lpstr>
      <vt:lpstr>Symbol</vt:lpstr>
      <vt:lpstr>Calibri</vt:lpstr>
      <vt:lpstr>Office Theme</vt:lpstr>
      <vt:lpstr>2_Office Theme</vt:lpstr>
      <vt:lpstr>7_Office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159</cp:revision>
  <dcterms:created xsi:type="dcterms:W3CDTF">2006-08-16T00:00:00Z</dcterms:created>
  <dcterms:modified xsi:type="dcterms:W3CDTF">2025-03-17T03:08:10Z</dcterms:modified>
  <dc:identifier>DAEoZ-n91lM</dc:identifier>
</cp:coreProperties>
</file>