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71" r:id="rId3"/>
    <p:sldId id="258" r:id="rId4"/>
    <p:sldId id="272" r:id="rId5"/>
    <p:sldId id="259" r:id="rId6"/>
    <p:sldId id="273" r:id="rId7"/>
    <p:sldId id="260" r:id="rId8"/>
    <p:sldId id="274" r:id="rId9"/>
    <p:sldId id="261" r:id="rId10"/>
    <p:sldId id="262" r:id="rId11"/>
    <p:sldId id="294" r:id="rId12"/>
    <p:sldId id="299" r:id="rId13"/>
    <p:sldId id="296" r:id="rId14"/>
    <p:sldId id="288" r:id="rId15"/>
    <p:sldId id="263" r:id="rId16"/>
    <p:sldId id="295" r:id="rId17"/>
    <p:sldId id="301" r:id="rId18"/>
    <p:sldId id="297" r:id="rId19"/>
    <p:sldId id="282" r:id="rId20"/>
    <p:sldId id="281" r:id="rId21"/>
    <p:sldId id="284" r:id="rId22"/>
    <p:sldId id="300" r:id="rId23"/>
    <p:sldId id="285" r:id="rId24"/>
    <p:sldId id="276" r:id="rId25"/>
    <p:sldId id="277" r:id="rId26"/>
    <p:sldId id="264" r:id="rId27"/>
    <p:sldId id="265" r:id="rId28"/>
    <p:sldId id="291" r:id="rId29"/>
    <p:sldId id="280" r:id="rId30"/>
    <p:sldId id="267" r:id="rId31"/>
    <p:sldId id="268" r:id="rId32"/>
    <p:sldId id="269" r:id="rId33"/>
  </p:sldIdLst>
  <p:sldSz cx="18288000" cy="10287000"/>
  <p:notesSz cx="6858000" cy="9144000"/>
  <p:embeddedFontLst>
    <p:embeddedFont>
      <p:font typeface="Be Vietnam" panose="020B0604020202020204" charset="0"/>
      <p:regular r:id="rId35"/>
    </p:embeddedFont>
    <p:embeddedFont>
      <p:font typeface="Calibri" panose="020F0502020204030204" pitchFamily="34" charset="0"/>
      <p:regular r:id="rId36"/>
      <p:bold r:id="rId37"/>
      <p:italic r:id="rId38"/>
      <p:boldItalic r:id="rId39"/>
    </p:embeddedFont>
    <p:embeddedFont>
      <p:font typeface="SimSun" panose="02010600030101010101" pitchFamily="2" charset="-122"/>
      <p:regular r:id="rId40"/>
    </p:embeddedFont>
    <p:embeddedFont>
      <p:font typeface="Baloo" panose="020B0604020202020204" charset="0"/>
      <p:regular r:id="rId41"/>
    </p:embeddedFont>
    <p:embeddedFont>
      <p:font typeface="Microsoft YaHei UI" panose="020B0503020204020204" pitchFamily="34" charset="-122"/>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83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F0FDB5-C93B-4036-80AC-294E891630BE}"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BC5B32-6DB4-4FE3-89E5-A758FC2E47CE}" type="slidenum">
              <a:rPr lang="en-US" smtClean="0"/>
              <a:t>‹#›</a:t>
            </a:fld>
            <a:endParaRPr lang="en-US"/>
          </a:p>
        </p:txBody>
      </p:sp>
    </p:spTree>
    <p:extLst>
      <p:ext uri="{BB962C8B-B14F-4D97-AF65-F5344CB8AC3E}">
        <p14:creationId xmlns:p14="http://schemas.microsoft.com/office/powerpoint/2010/main" val="781875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pPr/>
              <a:t>9</a:t>
            </a:fld>
            <a:endParaRPr lang="en-US"/>
          </a:p>
        </p:txBody>
      </p:sp>
    </p:spTree>
    <p:extLst>
      <p:ext uri="{BB962C8B-B14F-4D97-AF65-F5344CB8AC3E}">
        <p14:creationId xmlns:p14="http://schemas.microsoft.com/office/powerpoint/2010/main" val="2949961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BC5B32-6DB4-4FE3-89E5-A758FC2E47CE}" type="slidenum">
              <a:rPr lang="en-US" smtClean="0"/>
              <a:t>28</a:t>
            </a:fld>
            <a:endParaRPr lang="en-US"/>
          </a:p>
        </p:txBody>
      </p:sp>
    </p:spTree>
    <p:extLst>
      <p:ext uri="{BB962C8B-B14F-4D97-AF65-F5344CB8AC3E}">
        <p14:creationId xmlns:p14="http://schemas.microsoft.com/office/powerpoint/2010/main" val="1537500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pPr/>
              <a:t>32</a:t>
            </a:fld>
            <a:endParaRPr lang="en-US"/>
          </a:p>
        </p:txBody>
      </p:sp>
    </p:spTree>
    <p:extLst>
      <p:ext uri="{BB962C8B-B14F-4D97-AF65-F5344CB8AC3E}">
        <p14:creationId xmlns:p14="http://schemas.microsoft.com/office/powerpoint/2010/main" val="531842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326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9.png"/><Relationship Id="rId5" Type="http://schemas.openxmlformats.org/officeDocument/2006/relationships/image" Target="../media/image7.emf"/><Relationship Id="rId4" Type="http://schemas.openxmlformats.org/officeDocument/2006/relationships/notesSlide" Target="../notesSlides/notesSlide2.xml"/><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4.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40.emf"/></Relationships>
</file>

<file path=ppt/slides/_rels/slide32.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42.png"/><Relationship Id="rId3" Type="http://schemas.openxmlformats.org/officeDocument/2006/relationships/slideLayout" Target="../slideLayouts/slideLayout12.xml"/><Relationship Id="rId7" Type="http://schemas.openxmlformats.org/officeDocument/2006/relationships/image" Target="../media/image13.png"/><Relationship Id="rId12" Type="http://schemas.openxmlformats.org/officeDocument/2006/relationships/image" Target="../media/image41.em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emf"/><Relationship Id="rId11" Type="http://schemas.openxmlformats.org/officeDocument/2006/relationships/image" Target="../media/image16.emf"/><Relationship Id="rId5" Type="http://schemas.openxmlformats.org/officeDocument/2006/relationships/image" Target="../media/image7.emf"/><Relationship Id="rId10" Type="http://schemas.openxmlformats.org/officeDocument/2006/relationships/image" Target="../media/image15.emf"/><Relationship Id="rId4" Type="http://schemas.openxmlformats.org/officeDocument/2006/relationships/notesSlide" Target="../notesSlides/notesSlide3.xml"/><Relationship Id="rId9" Type="http://schemas.openxmlformats.org/officeDocument/2006/relationships/image" Target="../media/image9.png"/><Relationship Id="rId14" Type="http://schemas.openxmlformats.org/officeDocument/2006/relationships/image" Target="../media/image17.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7.emf"/><Relationship Id="rId10" Type="http://schemas.openxmlformats.org/officeDocument/2006/relationships/image" Target="../media/image16.emf"/><Relationship Id="rId4" Type="http://schemas.openxmlformats.org/officeDocument/2006/relationships/notesSlide" Target="../notesSlides/notesSlide1.xml"/><Relationship Id="rId9"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502D"/>
        </a:solidFill>
        <a:effectLst/>
      </p:bgPr>
    </p:bg>
    <p:spTree>
      <p:nvGrpSpPr>
        <p:cNvPr id="1" name=""/>
        <p:cNvGrpSpPr/>
        <p:nvPr/>
      </p:nvGrpSpPr>
      <p:grpSpPr>
        <a:xfrm>
          <a:off x="0" y="0"/>
          <a:ext cx="0" cy="0"/>
          <a:chOff x="0" y="0"/>
          <a:chExt cx="0" cy="0"/>
        </a:xfrm>
      </p:grpSpPr>
      <p:grpSp>
        <p:nvGrpSpPr>
          <p:cNvPr id="2" name="Group 2"/>
          <p:cNvGrpSpPr/>
          <p:nvPr/>
        </p:nvGrpSpPr>
        <p:grpSpPr>
          <a:xfrm>
            <a:off x="1624594" y="1800091"/>
            <a:ext cx="15634705" cy="5929588"/>
            <a:chOff x="0" y="0"/>
            <a:chExt cx="20387384" cy="6743981"/>
          </a:xfrm>
        </p:grpSpPr>
        <p:sp>
          <p:nvSpPr>
            <p:cNvPr id="3" name="Freeform 3"/>
            <p:cNvSpPr/>
            <p:nvPr/>
          </p:nvSpPr>
          <p:spPr>
            <a:xfrm>
              <a:off x="31750" y="31750"/>
              <a:ext cx="20323883" cy="6680481"/>
            </a:xfrm>
            <a:custGeom>
              <a:avLst/>
              <a:gdLst/>
              <a:ahLst/>
              <a:cxnLst/>
              <a:rect l="l" t="t" r="r" b="b"/>
              <a:pathLst>
                <a:path w="20323883" h="6680481">
                  <a:moveTo>
                    <a:pt x="20231174" y="6680481"/>
                  </a:moveTo>
                  <a:lnTo>
                    <a:pt x="92710" y="6680481"/>
                  </a:lnTo>
                  <a:cubicBezTo>
                    <a:pt x="41910" y="6680481"/>
                    <a:pt x="0" y="6638571"/>
                    <a:pt x="0" y="6587771"/>
                  </a:cubicBezTo>
                  <a:lnTo>
                    <a:pt x="0" y="92710"/>
                  </a:lnTo>
                  <a:cubicBezTo>
                    <a:pt x="0" y="41910"/>
                    <a:pt x="41910" y="0"/>
                    <a:pt x="92710" y="0"/>
                  </a:cubicBezTo>
                  <a:lnTo>
                    <a:pt x="20229905" y="0"/>
                  </a:lnTo>
                  <a:cubicBezTo>
                    <a:pt x="20280705" y="0"/>
                    <a:pt x="20322614" y="41910"/>
                    <a:pt x="20322614" y="92710"/>
                  </a:cubicBezTo>
                  <a:lnTo>
                    <a:pt x="20322614" y="6586501"/>
                  </a:lnTo>
                  <a:cubicBezTo>
                    <a:pt x="20323883" y="6638571"/>
                    <a:pt x="20281974" y="6680481"/>
                    <a:pt x="20231174" y="6680481"/>
                  </a:cubicBezTo>
                  <a:close/>
                </a:path>
              </a:pathLst>
            </a:custGeom>
            <a:solidFill>
              <a:srgbClr val="FFFFFF"/>
            </a:solidFill>
          </p:spPr>
        </p:sp>
        <p:sp>
          <p:nvSpPr>
            <p:cNvPr id="4" name="Freeform 4"/>
            <p:cNvSpPr/>
            <p:nvPr/>
          </p:nvSpPr>
          <p:spPr>
            <a:xfrm>
              <a:off x="0" y="0"/>
              <a:ext cx="20387383" cy="6743981"/>
            </a:xfrm>
            <a:custGeom>
              <a:avLst/>
              <a:gdLst/>
              <a:ahLst/>
              <a:cxnLst/>
              <a:rect l="l" t="t" r="r" b="b"/>
              <a:pathLst>
                <a:path w="20387383" h="6743981">
                  <a:moveTo>
                    <a:pt x="20262924" y="59690"/>
                  </a:moveTo>
                  <a:cubicBezTo>
                    <a:pt x="20298483" y="59690"/>
                    <a:pt x="20327694" y="88900"/>
                    <a:pt x="20327694" y="124460"/>
                  </a:cubicBezTo>
                  <a:lnTo>
                    <a:pt x="20327694" y="6619521"/>
                  </a:lnTo>
                  <a:cubicBezTo>
                    <a:pt x="20327694" y="6655081"/>
                    <a:pt x="20298483" y="6684290"/>
                    <a:pt x="20262924" y="6684290"/>
                  </a:cubicBezTo>
                  <a:lnTo>
                    <a:pt x="124460" y="6684290"/>
                  </a:lnTo>
                  <a:cubicBezTo>
                    <a:pt x="88900" y="6684290"/>
                    <a:pt x="59690" y="6655081"/>
                    <a:pt x="59690" y="6619521"/>
                  </a:cubicBezTo>
                  <a:lnTo>
                    <a:pt x="59690" y="124460"/>
                  </a:lnTo>
                  <a:cubicBezTo>
                    <a:pt x="59690" y="88900"/>
                    <a:pt x="88900" y="59690"/>
                    <a:pt x="124460" y="59690"/>
                  </a:cubicBezTo>
                  <a:lnTo>
                    <a:pt x="20262924" y="59690"/>
                  </a:lnTo>
                  <a:moveTo>
                    <a:pt x="20262924" y="0"/>
                  </a:moveTo>
                  <a:lnTo>
                    <a:pt x="124460" y="0"/>
                  </a:lnTo>
                  <a:cubicBezTo>
                    <a:pt x="55880" y="0"/>
                    <a:pt x="0" y="55880"/>
                    <a:pt x="0" y="124460"/>
                  </a:cubicBezTo>
                  <a:lnTo>
                    <a:pt x="0" y="6619521"/>
                  </a:lnTo>
                  <a:cubicBezTo>
                    <a:pt x="0" y="6688101"/>
                    <a:pt x="55880" y="6743981"/>
                    <a:pt x="124460" y="6743981"/>
                  </a:cubicBezTo>
                  <a:lnTo>
                    <a:pt x="20262924" y="6743981"/>
                  </a:lnTo>
                  <a:cubicBezTo>
                    <a:pt x="20331505" y="6743981"/>
                    <a:pt x="20387383" y="6688101"/>
                    <a:pt x="20387383" y="6619521"/>
                  </a:cubicBezTo>
                  <a:lnTo>
                    <a:pt x="20387383" y="124460"/>
                  </a:lnTo>
                  <a:cubicBezTo>
                    <a:pt x="20387383" y="55880"/>
                    <a:pt x="20331505" y="0"/>
                    <a:pt x="20262924" y="0"/>
                  </a:cubicBezTo>
                  <a:close/>
                </a:path>
              </a:pathLst>
            </a:custGeom>
            <a:solidFill>
              <a:srgbClr val="000000"/>
            </a:solidFill>
          </p:spPr>
        </p:sp>
      </p:grpSp>
      <p:grpSp>
        <p:nvGrpSpPr>
          <p:cNvPr id="5" name="Group 5"/>
          <p:cNvGrpSpPr/>
          <p:nvPr/>
        </p:nvGrpSpPr>
        <p:grpSpPr>
          <a:xfrm>
            <a:off x="2630957" y="2613686"/>
            <a:ext cx="13324031" cy="4131633"/>
            <a:chOff x="1" y="-1517151"/>
            <a:chExt cx="17765374" cy="5508847"/>
          </a:xfrm>
        </p:grpSpPr>
        <p:sp>
          <p:nvSpPr>
            <p:cNvPr id="6" name="TextBox 6"/>
            <p:cNvSpPr txBox="1"/>
            <p:nvPr/>
          </p:nvSpPr>
          <p:spPr>
            <a:xfrm>
              <a:off x="397260" y="-1517151"/>
              <a:ext cx="17368115" cy="2462213"/>
            </a:xfrm>
            <a:prstGeom prst="rect">
              <a:avLst/>
            </a:prstGeom>
          </p:spPr>
          <p:txBody>
            <a:bodyPr lIns="0" tIns="0" rIns="0" bIns="0" rtlCol="0" anchor="t">
              <a:spAutoFit/>
            </a:bodyPr>
            <a:lstStyle/>
            <a:p>
              <a:pPr algn="ctr">
                <a:lnSpc>
                  <a:spcPts val="14400"/>
                </a:lnSpc>
              </a:pPr>
              <a:r>
                <a:rPr lang="en-US" sz="8800" b="1" dirty="0" smtClean="0">
                  <a:solidFill>
                    <a:srgbClr val="000000"/>
                  </a:solidFill>
                  <a:latin typeface="Times New Roman" panose="02020603050405020304" pitchFamily="18" charset="0"/>
                  <a:ea typeface="Baloo"/>
                  <a:cs typeface="Times New Roman" panose="02020603050405020304" pitchFamily="18" charset="0"/>
                  <a:sym typeface="Baloo"/>
                </a:rPr>
                <a:t>NHÌN HÌNH – NGHE ÂM</a:t>
              </a:r>
              <a:endParaRPr lang="en-US" sz="8800" b="1" dirty="0">
                <a:solidFill>
                  <a:srgbClr val="000000"/>
                </a:solidFill>
                <a:latin typeface="Times New Roman" panose="02020603050405020304" pitchFamily="18" charset="0"/>
                <a:ea typeface="Baloo"/>
                <a:cs typeface="Times New Roman" panose="02020603050405020304" pitchFamily="18" charset="0"/>
                <a:sym typeface="Baloo"/>
              </a:endParaRPr>
            </a:p>
          </p:txBody>
        </p:sp>
        <p:sp>
          <p:nvSpPr>
            <p:cNvPr id="7" name="TextBox 7"/>
            <p:cNvSpPr txBox="1"/>
            <p:nvPr/>
          </p:nvSpPr>
          <p:spPr>
            <a:xfrm>
              <a:off x="1" y="2579428"/>
              <a:ext cx="17368115" cy="1412268"/>
            </a:xfrm>
            <a:prstGeom prst="rect">
              <a:avLst/>
            </a:prstGeom>
          </p:spPr>
          <p:txBody>
            <a:bodyPr lIns="0" tIns="0" rIns="0" bIns="0" rtlCol="0" anchor="t">
              <a:spAutoFit/>
            </a:bodyPr>
            <a:lstStyle/>
            <a:p>
              <a:pPr algn="ctr">
                <a:lnSpc>
                  <a:spcPts val="6719"/>
                </a:lnSpc>
              </a:pPr>
              <a:r>
                <a:rPr lang="en-US" sz="13800" b="1" dirty="0">
                  <a:solidFill>
                    <a:srgbClr val="000000"/>
                  </a:solidFill>
                  <a:latin typeface="Times New Roman" panose="02020603050405020304" pitchFamily="18" charset="0"/>
                  <a:ea typeface="Be Vietnam"/>
                  <a:cs typeface="Times New Roman" panose="02020603050405020304" pitchFamily="18" charset="0"/>
                  <a:sym typeface="Be Vietnam"/>
                </a:rPr>
                <a:t>     </a:t>
              </a:r>
              <a:r>
                <a:rPr lang="en-US" sz="13800" b="1" dirty="0" smtClean="0">
                  <a:solidFill>
                    <a:srgbClr val="000000"/>
                  </a:solidFill>
                  <a:latin typeface="Times New Roman" panose="02020603050405020304" pitchFamily="18" charset="0"/>
                  <a:ea typeface="Be Vietnam"/>
                  <a:cs typeface="Times New Roman" panose="02020603050405020304" pitchFamily="18" charset="0"/>
                  <a:sym typeface="Be Vietnam"/>
                </a:rPr>
                <a:t>BẮT CHỮ</a:t>
              </a:r>
              <a:endParaRPr lang="en-US" sz="13800" b="1" dirty="0">
                <a:solidFill>
                  <a:srgbClr val="000000"/>
                </a:solidFill>
                <a:latin typeface="Times New Roman" panose="02020603050405020304" pitchFamily="18" charset="0"/>
                <a:ea typeface="Be Vietnam"/>
                <a:cs typeface="Times New Roman" panose="02020603050405020304" pitchFamily="18" charset="0"/>
                <a:sym typeface="Be Vietnam"/>
              </a:endParaRPr>
            </a:p>
          </p:txBody>
        </p:sp>
      </p:grpSp>
      <p:sp>
        <p:nvSpPr>
          <p:cNvPr id="8" name="Freeform 8"/>
          <p:cNvSpPr/>
          <p:nvPr/>
        </p:nvSpPr>
        <p:spPr>
          <a:xfrm>
            <a:off x="14920854" y="60190"/>
            <a:ext cx="2933700" cy="2981244"/>
          </a:xfrm>
          <a:custGeom>
            <a:avLst/>
            <a:gdLst/>
            <a:ahLst/>
            <a:cxnLst/>
            <a:rect l="l" t="t" r="r" b="b"/>
            <a:pathLst>
              <a:path w="3512968" h="3500193">
                <a:moveTo>
                  <a:pt x="0" y="0"/>
                </a:moveTo>
                <a:lnTo>
                  <a:pt x="3512968" y="0"/>
                </a:lnTo>
                <a:lnTo>
                  <a:pt x="3512968" y="3500193"/>
                </a:lnTo>
                <a:lnTo>
                  <a:pt x="0" y="35001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rot="-403026" flipH="1">
            <a:off x="544437" y="6391032"/>
            <a:ext cx="2635075" cy="3397001"/>
          </a:xfrm>
          <a:custGeom>
            <a:avLst/>
            <a:gdLst/>
            <a:ahLst/>
            <a:cxnLst/>
            <a:rect l="l" t="t" r="r" b="b"/>
            <a:pathLst>
              <a:path w="3191781" h="3824575">
                <a:moveTo>
                  <a:pt x="3191781" y="0"/>
                </a:moveTo>
                <a:lnTo>
                  <a:pt x="0" y="0"/>
                </a:lnTo>
                <a:lnTo>
                  <a:pt x="0" y="3824574"/>
                </a:lnTo>
                <a:lnTo>
                  <a:pt x="3191781" y="3824574"/>
                </a:lnTo>
                <a:lnTo>
                  <a:pt x="3191781"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812743" y="-372240"/>
            <a:ext cx="4264549" cy="1609867"/>
          </a:xfrm>
          <a:custGeom>
            <a:avLst/>
            <a:gdLst/>
            <a:ahLst/>
            <a:cxnLst/>
            <a:rect l="l" t="t" r="r" b="b"/>
            <a:pathLst>
              <a:path w="4264549" h="1609867">
                <a:moveTo>
                  <a:pt x="0" y="0"/>
                </a:moveTo>
                <a:lnTo>
                  <a:pt x="4264549" y="0"/>
                </a:lnTo>
                <a:lnTo>
                  <a:pt x="4264549" y="1609867"/>
                </a:lnTo>
                <a:lnTo>
                  <a:pt x="0" y="16098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8524508" y="776233"/>
            <a:ext cx="1035783" cy="922789"/>
          </a:xfrm>
          <a:custGeom>
            <a:avLst/>
            <a:gdLst/>
            <a:ahLst/>
            <a:cxnLst/>
            <a:rect l="l" t="t" r="r" b="b"/>
            <a:pathLst>
              <a:path w="1035783" h="922789">
                <a:moveTo>
                  <a:pt x="0" y="0"/>
                </a:moveTo>
                <a:lnTo>
                  <a:pt x="1035784" y="0"/>
                </a:lnTo>
                <a:lnTo>
                  <a:pt x="1035784" y="922788"/>
                </a:lnTo>
                <a:lnTo>
                  <a:pt x="0" y="9227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517892" y="4319533"/>
            <a:ext cx="1035783" cy="922789"/>
          </a:xfrm>
          <a:custGeom>
            <a:avLst/>
            <a:gdLst/>
            <a:ahLst/>
            <a:cxnLst/>
            <a:rect l="l" t="t" r="r" b="b"/>
            <a:pathLst>
              <a:path w="1035783" h="922789">
                <a:moveTo>
                  <a:pt x="0" y="0"/>
                </a:moveTo>
                <a:lnTo>
                  <a:pt x="1035784" y="0"/>
                </a:lnTo>
                <a:lnTo>
                  <a:pt x="1035784" y="922788"/>
                </a:lnTo>
                <a:lnTo>
                  <a:pt x="0" y="9227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6098808" y="9469089"/>
            <a:ext cx="1035783" cy="922789"/>
          </a:xfrm>
          <a:custGeom>
            <a:avLst/>
            <a:gdLst/>
            <a:ahLst/>
            <a:cxnLst/>
            <a:rect l="l" t="t" r="r" b="b"/>
            <a:pathLst>
              <a:path w="1035783" h="922789">
                <a:moveTo>
                  <a:pt x="0" y="0"/>
                </a:moveTo>
                <a:lnTo>
                  <a:pt x="1035784" y="0"/>
                </a:lnTo>
                <a:lnTo>
                  <a:pt x="1035784" y="922788"/>
                </a:lnTo>
                <a:lnTo>
                  <a:pt x="0" y="92278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17770108" y="3601429"/>
            <a:ext cx="1035783" cy="922789"/>
          </a:xfrm>
          <a:custGeom>
            <a:avLst/>
            <a:gdLst/>
            <a:ahLst/>
            <a:cxnLst/>
            <a:rect l="l" t="t" r="r" b="b"/>
            <a:pathLst>
              <a:path w="1035783" h="922789">
                <a:moveTo>
                  <a:pt x="0" y="0"/>
                </a:moveTo>
                <a:lnTo>
                  <a:pt x="1035784" y="0"/>
                </a:lnTo>
                <a:lnTo>
                  <a:pt x="1035784" y="922789"/>
                </a:lnTo>
                <a:lnTo>
                  <a:pt x="0" y="9227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2710549" y="8199458"/>
            <a:ext cx="1035783" cy="922789"/>
          </a:xfrm>
          <a:custGeom>
            <a:avLst/>
            <a:gdLst/>
            <a:ahLst/>
            <a:cxnLst/>
            <a:rect l="l" t="t" r="r" b="b"/>
            <a:pathLst>
              <a:path w="1035783" h="922789">
                <a:moveTo>
                  <a:pt x="0" y="0"/>
                </a:moveTo>
                <a:lnTo>
                  <a:pt x="1035783" y="0"/>
                </a:lnTo>
                <a:lnTo>
                  <a:pt x="1035783" y="922789"/>
                </a:lnTo>
                <a:lnTo>
                  <a:pt x="0" y="9227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16485605" y="7994964"/>
            <a:ext cx="2780295" cy="1127283"/>
          </a:xfrm>
          <a:custGeom>
            <a:avLst/>
            <a:gdLst/>
            <a:ahLst/>
            <a:cxnLst/>
            <a:rect l="l" t="t" r="r" b="b"/>
            <a:pathLst>
              <a:path w="2780295" h="1127283">
                <a:moveTo>
                  <a:pt x="0" y="0"/>
                </a:moveTo>
                <a:lnTo>
                  <a:pt x="2780295" y="0"/>
                </a:lnTo>
                <a:lnTo>
                  <a:pt x="2780295" y="1127283"/>
                </a:lnTo>
                <a:lnTo>
                  <a:pt x="0" y="112728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7" name="Group 17"/>
          <p:cNvGrpSpPr/>
          <p:nvPr/>
        </p:nvGrpSpPr>
        <p:grpSpPr>
          <a:xfrm>
            <a:off x="1028700" y="1028700"/>
            <a:ext cx="506753" cy="454605"/>
            <a:chOff x="0" y="0"/>
            <a:chExt cx="675671" cy="606139"/>
          </a:xfrm>
        </p:grpSpPr>
        <p:sp>
          <p:nvSpPr>
            <p:cNvPr id="18" name="AutoShape 18"/>
            <p:cNvSpPr/>
            <p:nvPr/>
          </p:nvSpPr>
          <p:spPr>
            <a:xfrm>
              <a:off x="0" y="0"/>
              <a:ext cx="675671" cy="0"/>
            </a:xfrm>
            <a:prstGeom prst="line">
              <a:avLst/>
            </a:prstGeom>
            <a:ln w="63500" cap="flat">
              <a:solidFill>
                <a:srgbClr val="FFF9EC"/>
              </a:solidFill>
              <a:prstDash val="solid"/>
              <a:headEnd type="none" w="sm" len="sm"/>
              <a:tailEnd type="none" w="sm" len="sm"/>
            </a:ln>
          </p:spPr>
        </p:sp>
        <p:sp>
          <p:nvSpPr>
            <p:cNvPr id="19" name="AutoShape 19"/>
            <p:cNvSpPr/>
            <p:nvPr/>
          </p:nvSpPr>
          <p:spPr>
            <a:xfrm>
              <a:off x="0" y="264970"/>
              <a:ext cx="675626" cy="0"/>
            </a:xfrm>
            <a:prstGeom prst="line">
              <a:avLst/>
            </a:prstGeom>
            <a:ln w="76200" cap="flat">
              <a:solidFill>
                <a:srgbClr val="FFF9EC"/>
              </a:solidFill>
              <a:prstDash val="solid"/>
              <a:headEnd type="none" w="sm" len="sm"/>
              <a:tailEnd type="none" w="sm" len="sm"/>
            </a:ln>
          </p:spPr>
        </p:sp>
        <p:sp>
          <p:nvSpPr>
            <p:cNvPr id="20" name="AutoShape 20"/>
            <p:cNvSpPr/>
            <p:nvPr/>
          </p:nvSpPr>
          <p:spPr>
            <a:xfrm>
              <a:off x="0" y="542639"/>
              <a:ext cx="675626" cy="0"/>
            </a:xfrm>
            <a:prstGeom prst="line">
              <a:avLst/>
            </a:prstGeom>
            <a:ln w="63500" cap="flat">
              <a:solidFill>
                <a:srgbClr val="FFF9EC"/>
              </a:solidFill>
              <a:prstDash val="solid"/>
              <a:headEnd type="none" w="sm" len="sm"/>
              <a:tailEnd type="none" w="sm" len="sm"/>
            </a:ln>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p:cNvPicPr>
          <p:nvPr/>
        </p:nvPicPr>
        <p:blipFill rotWithShape="1">
          <a:blip r:embed="rId2"/>
          <a:srcRect l="1069" t="2602" r="448" b="5138"/>
          <a:stretch/>
        </p:blipFill>
        <p:spPr>
          <a:xfrm>
            <a:off x="-1" y="0"/>
            <a:ext cx="18288002" cy="10287000"/>
          </a:xfrm>
          <a:prstGeom prst="rect">
            <a:avLst/>
          </a:prstGeom>
        </p:spPr>
      </p:pic>
      <p:sp>
        <p:nvSpPr>
          <p:cNvPr id="12" name="Rounded Rectangle 11"/>
          <p:cNvSpPr/>
          <p:nvPr/>
        </p:nvSpPr>
        <p:spPr>
          <a:xfrm>
            <a:off x="677120" y="572946"/>
            <a:ext cx="16893251" cy="9115062"/>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endParaRPr lang="zh-CN" altLang="en-US" sz="2700" spc="-600" dirty="0">
              <a:solidFill>
                <a:schemeClr val="tx2"/>
              </a:solidFill>
              <a:latin typeface="Times New Roman" pitchFamily="18" charset="0"/>
              <a:ea typeface="钻石甜心手机字体" panose="02000500000000000000" pitchFamily="2" charset="-122"/>
              <a:cs typeface="Times New Roman" pitchFamily="18" charset="0"/>
            </a:endParaRPr>
          </a:p>
        </p:txBody>
      </p:sp>
      <p:pic>
        <p:nvPicPr>
          <p:cNvPr id="13" name="图片 1"/>
          <p:cNvPicPr>
            <a:picLocks noChangeAspect="1"/>
          </p:cNvPicPr>
          <p:nvPr/>
        </p:nvPicPr>
        <p:blipFill>
          <a:blip r:embed="rId3"/>
          <a:stretch>
            <a:fillRect/>
          </a:stretch>
        </p:blipFill>
        <p:spPr>
          <a:xfrm>
            <a:off x="2495005" y="3876310"/>
            <a:ext cx="1337378" cy="1337378"/>
          </a:xfrm>
          <a:prstGeom prst="rect">
            <a:avLst/>
          </a:prstGeom>
          <a:effectLst>
            <a:outerShdw blurRad="50800" dist="38100" dir="2700000" algn="tl" rotWithShape="0">
              <a:prstClr val="black">
                <a:alpha val="40000"/>
              </a:prstClr>
            </a:outerShdw>
          </a:effectLst>
        </p:spPr>
      </p:pic>
      <p:pic>
        <p:nvPicPr>
          <p:cNvPr id="21" name="图片 9"/>
          <p:cNvPicPr>
            <a:picLocks noChangeAspect="1"/>
          </p:cNvPicPr>
          <p:nvPr/>
        </p:nvPicPr>
        <p:blipFill>
          <a:blip r:embed="rId4"/>
          <a:stretch>
            <a:fillRect/>
          </a:stretch>
        </p:blipFill>
        <p:spPr>
          <a:xfrm>
            <a:off x="12566544" y="4080079"/>
            <a:ext cx="4597449" cy="6013961"/>
          </a:xfrm>
          <a:prstGeom prst="rect">
            <a:avLst/>
          </a:prstGeom>
        </p:spPr>
      </p:pic>
      <p:sp>
        <p:nvSpPr>
          <p:cNvPr id="26" name="10"/>
          <p:cNvSpPr txBox="1"/>
          <p:nvPr/>
        </p:nvSpPr>
        <p:spPr>
          <a:xfrm>
            <a:off x="3478507" y="1894984"/>
            <a:ext cx="11386763" cy="1200323"/>
          </a:xfrm>
          <a:prstGeom prst="rect">
            <a:avLst/>
          </a:prstGeom>
          <a:noFill/>
        </p:spPr>
        <p:txBody>
          <a:bodyPr wrap="none" lIns="182876" tIns="91437" rIns="182876" bIns="91437" rtlCol="0">
            <a:spAutoFit/>
          </a:bodyPr>
          <a:lstStyle/>
          <a:p>
            <a:r>
              <a:rPr lang="en-US" altLang="zh-CN" sz="6600" b="1" dirty="0" err="1">
                <a:solidFill>
                  <a:srgbClr val="FF0000"/>
                </a:solidFill>
                <a:latin typeface="Times New Roman" pitchFamily="18" charset="0"/>
                <a:ea typeface="汉仪白棋体简" panose="02010604000101010101" pitchFamily="2" charset="-122"/>
                <a:cs typeface="Times New Roman" pitchFamily="18" charset="0"/>
              </a:rPr>
              <a:t>Câu</a:t>
            </a:r>
            <a:r>
              <a:rPr lang="en-US" altLang="zh-CN" sz="6600" b="1" dirty="0">
                <a:solidFill>
                  <a:srgbClr val="FF0000"/>
                </a:solidFill>
                <a:latin typeface="Times New Roman" pitchFamily="18" charset="0"/>
                <a:ea typeface="汉仪白棋体简" panose="02010604000101010101" pitchFamily="2" charset="-122"/>
                <a:cs typeface="Times New Roman" pitchFamily="18" charset="0"/>
              </a:rPr>
              <a:t> </a:t>
            </a:r>
            <a:r>
              <a:rPr lang="en-US" altLang="zh-CN" sz="6600" b="1" dirty="0" err="1">
                <a:solidFill>
                  <a:srgbClr val="FF0000"/>
                </a:solidFill>
                <a:latin typeface="Times New Roman" pitchFamily="18" charset="0"/>
                <a:ea typeface="汉仪白棋体简" panose="02010604000101010101" pitchFamily="2" charset="-122"/>
                <a:cs typeface="Times New Roman" pitchFamily="18" charset="0"/>
              </a:rPr>
              <a:t>khẳng</a:t>
            </a:r>
            <a:r>
              <a:rPr lang="en-US" altLang="zh-CN" sz="6600" b="1" dirty="0">
                <a:solidFill>
                  <a:srgbClr val="FF0000"/>
                </a:solidFill>
                <a:latin typeface="Times New Roman" pitchFamily="18" charset="0"/>
                <a:ea typeface="汉仪白棋体简" panose="02010604000101010101" pitchFamily="2" charset="-122"/>
                <a:cs typeface="Times New Roman" pitchFamily="18" charset="0"/>
              </a:rPr>
              <a:t> </a:t>
            </a:r>
            <a:r>
              <a:rPr lang="en-US" altLang="zh-CN" sz="6600" b="1" dirty="0" err="1">
                <a:solidFill>
                  <a:srgbClr val="FF0000"/>
                </a:solidFill>
                <a:latin typeface="Times New Roman" pitchFamily="18" charset="0"/>
                <a:ea typeface="汉仪白棋体简" panose="02010604000101010101" pitchFamily="2" charset="-122"/>
                <a:cs typeface="Times New Roman" pitchFamily="18" charset="0"/>
              </a:rPr>
              <a:t>định</a:t>
            </a:r>
            <a:r>
              <a:rPr lang="en-US" altLang="zh-CN" sz="6600" b="1" dirty="0">
                <a:solidFill>
                  <a:srgbClr val="FF0000"/>
                </a:solidFill>
                <a:latin typeface="Times New Roman" pitchFamily="18" charset="0"/>
                <a:ea typeface="汉仪白棋体简" panose="02010604000101010101" pitchFamily="2" charset="-122"/>
                <a:cs typeface="Times New Roman" pitchFamily="18" charset="0"/>
              </a:rPr>
              <a:t>, </a:t>
            </a:r>
            <a:r>
              <a:rPr lang="en-US" altLang="zh-CN" sz="6600" b="1" dirty="0" err="1">
                <a:solidFill>
                  <a:srgbClr val="FF0000"/>
                </a:solidFill>
                <a:latin typeface="Times New Roman" pitchFamily="18" charset="0"/>
                <a:ea typeface="汉仪白棋体简" panose="02010604000101010101" pitchFamily="2" charset="-122"/>
                <a:cs typeface="Times New Roman" pitchFamily="18" charset="0"/>
              </a:rPr>
              <a:t>câu</a:t>
            </a:r>
            <a:r>
              <a:rPr lang="en-US" altLang="zh-CN" sz="6600" b="1" dirty="0">
                <a:solidFill>
                  <a:srgbClr val="FF0000"/>
                </a:solidFill>
                <a:latin typeface="Times New Roman" pitchFamily="18" charset="0"/>
                <a:ea typeface="汉仪白棋体简" panose="02010604000101010101" pitchFamily="2" charset="-122"/>
                <a:cs typeface="Times New Roman" pitchFamily="18" charset="0"/>
              </a:rPr>
              <a:t> </a:t>
            </a:r>
            <a:r>
              <a:rPr lang="en-US" altLang="zh-CN" sz="6600" b="1" dirty="0" err="1">
                <a:solidFill>
                  <a:srgbClr val="FF0000"/>
                </a:solidFill>
                <a:latin typeface="Times New Roman" pitchFamily="18" charset="0"/>
                <a:ea typeface="汉仪白棋体简" panose="02010604000101010101" pitchFamily="2" charset="-122"/>
                <a:cs typeface="Times New Roman" pitchFamily="18" charset="0"/>
              </a:rPr>
              <a:t>phủ</a:t>
            </a:r>
            <a:r>
              <a:rPr lang="en-US" altLang="zh-CN" sz="6600" b="1" dirty="0">
                <a:solidFill>
                  <a:srgbClr val="FF0000"/>
                </a:solidFill>
                <a:latin typeface="Times New Roman" pitchFamily="18" charset="0"/>
                <a:ea typeface="汉仪白棋体简" panose="02010604000101010101" pitchFamily="2" charset="-122"/>
                <a:cs typeface="Times New Roman" pitchFamily="18" charset="0"/>
              </a:rPr>
              <a:t> </a:t>
            </a:r>
            <a:r>
              <a:rPr lang="en-US" altLang="zh-CN" sz="6600" b="1" dirty="0" err="1">
                <a:solidFill>
                  <a:srgbClr val="FF0000"/>
                </a:solidFill>
                <a:latin typeface="Times New Roman" pitchFamily="18" charset="0"/>
                <a:ea typeface="汉仪白棋体简" panose="02010604000101010101" pitchFamily="2" charset="-122"/>
                <a:cs typeface="Times New Roman" pitchFamily="18" charset="0"/>
              </a:rPr>
              <a:t>định</a:t>
            </a:r>
            <a:endParaRPr lang="zh-CN" altLang="en-US" sz="6600" b="1" dirty="0">
              <a:solidFill>
                <a:srgbClr val="FF0000"/>
              </a:solidFill>
              <a:latin typeface="Times New Roman" pitchFamily="18" charset="0"/>
              <a:ea typeface="汉仪白棋体简" panose="02010604000101010101" pitchFamily="2" charset="-122"/>
              <a:cs typeface="Times New Roman" pitchFamily="18" charset="0"/>
            </a:endParaRPr>
          </a:p>
        </p:txBody>
      </p:sp>
      <p:sp>
        <p:nvSpPr>
          <p:cNvPr id="27" name="TextBox 26"/>
          <p:cNvSpPr txBox="1"/>
          <p:nvPr/>
        </p:nvSpPr>
        <p:spPr>
          <a:xfrm>
            <a:off x="4287701" y="3932594"/>
            <a:ext cx="8516205" cy="1015663"/>
          </a:xfrm>
          <a:prstGeom prst="rect">
            <a:avLst/>
          </a:prstGeom>
          <a:noFill/>
        </p:spPr>
        <p:txBody>
          <a:bodyPr wrap="square" rtlCol="0">
            <a:spAutoFit/>
          </a:bodyPr>
          <a:lstStyle/>
          <a:p>
            <a:r>
              <a:rPr lang="en-US" sz="6000" b="1" dirty="0">
                <a:latin typeface="Times New Roman" pitchFamily="18" charset="0"/>
                <a:cs typeface="Times New Roman" pitchFamily="18" charset="0"/>
              </a:rPr>
              <a:t>I. </a:t>
            </a:r>
            <a:r>
              <a:rPr lang="en-US" sz="6000" b="1" dirty="0" err="1">
                <a:latin typeface="Times New Roman" pitchFamily="18" charset="0"/>
                <a:cs typeface="Times New Roman" pitchFamily="18" charset="0"/>
              </a:rPr>
              <a:t>Kiến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thức</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Ngữ</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văn</a:t>
            </a:r>
            <a:endParaRPr lang="en-US" sz="6000" b="1" dirty="0">
              <a:latin typeface="Times New Roman" pitchFamily="18" charset="0"/>
              <a:cs typeface="Times New Roman" pitchFamily="18" charset="0"/>
            </a:endParaRPr>
          </a:p>
        </p:txBody>
      </p:sp>
      <p:pic>
        <p:nvPicPr>
          <p:cNvPr id="28" name="图片 1"/>
          <p:cNvPicPr>
            <a:picLocks noChangeAspect="1"/>
          </p:cNvPicPr>
          <p:nvPr/>
        </p:nvPicPr>
        <p:blipFill>
          <a:blip r:embed="rId3"/>
          <a:stretch>
            <a:fillRect/>
          </a:stretch>
        </p:blipFill>
        <p:spPr>
          <a:xfrm>
            <a:off x="2456020" y="6418369"/>
            <a:ext cx="1337378" cy="1337378"/>
          </a:xfrm>
          <a:prstGeom prst="rect">
            <a:avLst/>
          </a:prstGeom>
          <a:effectLst>
            <a:outerShdw blurRad="50800" dist="38100" dir="2700000" algn="tl" rotWithShape="0">
              <a:prstClr val="black">
                <a:alpha val="40000"/>
              </a:prstClr>
            </a:outerShdw>
          </a:effectLst>
        </p:spPr>
      </p:pic>
      <p:sp>
        <p:nvSpPr>
          <p:cNvPr id="29" name="TextBox 28"/>
          <p:cNvSpPr txBox="1"/>
          <p:nvPr/>
        </p:nvSpPr>
        <p:spPr>
          <a:xfrm>
            <a:off x="4287701" y="6602307"/>
            <a:ext cx="7897034" cy="923330"/>
          </a:xfrm>
          <a:prstGeom prst="rect">
            <a:avLst/>
          </a:prstGeom>
          <a:noFill/>
        </p:spPr>
        <p:txBody>
          <a:bodyPr wrap="none" rtlCol="0">
            <a:spAutoFit/>
          </a:bodyPr>
          <a:lstStyle/>
          <a:p>
            <a:r>
              <a:rPr lang="en-US" sz="5400" b="1" dirty="0">
                <a:latin typeface="Times New Roman" pitchFamily="18" charset="0"/>
                <a:cs typeface="Times New Roman" pitchFamily="18" charset="0"/>
              </a:rPr>
              <a:t>II. </a:t>
            </a:r>
            <a:r>
              <a:rPr lang="en-US" sz="5400" b="1" dirty="0" err="1">
                <a:latin typeface="Times New Roman" pitchFamily="18" charset="0"/>
                <a:cs typeface="Times New Roman" pitchFamily="18" charset="0"/>
              </a:rPr>
              <a:t>Thực</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hành</a:t>
            </a:r>
            <a:r>
              <a:rPr lang="en-US" sz="5400" b="1" dirty="0">
                <a:latin typeface="Times New Roman" pitchFamily="18" charset="0"/>
                <a:cs typeface="Times New Roman" pitchFamily="18" charset="0"/>
              </a:rPr>
              <a:t> - </a:t>
            </a:r>
            <a:r>
              <a:rPr lang="en-US" sz="5400" b="1" dirty="0" err="1">
                <a:latin typeface="Times New Roman" pitchFamily="18" charset="0"/>
                <a:cs typeface="Times New Roman" pitchFamily="18" charset="0"/>
              </a:rPr>
              <a:t>Luyện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tập</a:t>
            </a:r>
            <a:endParaRPr lang="en-US" sz="5400" b="1" dirty="0">
              <a:latin typeface="Times New Roman" pitchFamily="18" charset="0"/>
              <a:cs typeface="Times New Roman" pitchFamily="18" charset="0"/>
            </a:endParaRPr>
          </a:p>
        </p:txBody>
      </p:sp>
    </p:spTree>
    <p:extLst>
      <p:ext uri="{BB962C8B-B14F-4D97-AF65-F5344CB8AC3E}">
        <p14:creationId xmlns:p14="http://schemas.microsoft.com/office/powerpoint/2010/main" val="379055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9"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ssolv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 calcmode="lin" valueType="num">
                                      <p:cBhvr>
                                        <p:cTn id="19" dur="500" fill="hold"/>
                                        <p:tgtEl>
                                          <p:spTgt spid="13"/>
                                        </p:tgtEl>
                                        <p:attrNameLst>
                                          <p:attrName>style.rotation</p:attrName>
                                        </p:attrNameLst>
                                      </p:cBhvr>
                                      <p:tavLst>
                                        <p:tav tm="0">
                                          <p:val>
                                            <p:fltVal val="360"/>
                                          </p:val>
                                        </p:tav>
                                        <p:tav tm="100000">
                                          <p:val>
                                            <p:fltVal val="0"/>
                                          </p:val>
                                        </p:tav>
                                      </p:tavLst>
                                    </p:anim>
                                    <p:animEffect transition="in" filter="fade">
                                      <p:cBhvr>
                                        <p:cTn id="20" dur="500"/>
                                        <p:tgtEl>
                                          <p:spTgt spid="13"/>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 calcmode="lin" valueType="num">
                                      <p:cBhvr>
                                        <p:cTn id="25" dur="500" fill="hold"/>
                                        <p:tgtEl>
                                          <p:spTgt spid="27"/>
                                        </p:tgtEl>
                                        <p:attrNameLst>
                                          <p:attrName>style.rotation</p:attrName>
                                        </p:attrNameLst>
                                      </p:cBhvr>
                                      <p:tavLst>
                                        <p:tav tm="0">
                                          <p:val>
                                            <p:fltVal val="360"/>
                                          </p:val>
                                        </p:tav>
                                        <p:tav tm="100000">
                                          <p:val>
                                            <p:fltVal val="0"/>
                                          </p:val>
                                        </p:tav>
                                      </p:tavLst>
                                    </p:anim>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 calcmode="lin" valueType="num">
                                      <p:cBhvr>
                                        <p:cTn id="33" dur="500" fill="hold"/>
                                        <p:tgtEl>
                                          <p:spTgt spid="28"/>
                                        </p:tgtEl>
                                        <p:attrNameLst>
                                          <p:attrName>style.rotation</p:attrName>
                                        </p:attrNameLst>
                                      </p:cBhvr>
                                      <p:tavLst>
                                        <p:tav tm="0">
                                          <p:val>
                                            <p:fltVal val="360"/>
                                          </p:val>
                                        </p:tav>
                                        <p:tav tm="100000">
                                          <p:val>
                                            <p:fltVal val="0"/>
                                          </p:val>
                                        </p:tav>
                                      </p:tavLst>
                                    </p:anim>
                                    <p:animEffect transition="in" filter="fade">
                                      <p:cBhvr>
                                        <p:cTn id="34" dur="500"/>
                                        <p:tgtEl>
                                          <p:spTgt spid="28"/>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 calcmode="lin" valueType="num">
                                      <p:cBhvr>
                                        <p:cTn id="39" dur="500" fill="hold"/>
                                        <p:tgtEl>
                                          <p:spTgt spid="29"/>
                                        </p:tgtEl>
                                        <p:attrNameLst>
                                          <p:attrName>style.rotation</p:attrName>
                                        </p:attrNameLst>
                                      </p:cBhvr>
                                      <p:tavLst>
                                        <p:tav tm="0">
                                          <p:val>
                                            <p:fltVal val="360"/>
                                          </p:val>
                                        </p:tav>
                                        <p:tav tm="100000">
                                          <p:val>
                                            <p:fltVal val="0"/>
                                          </p:val>
                                        </p:tav>
                                      </p:tavLst>
                                    </p:anim>
                                    <p:animEffect transition="in" filter="fade">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p:cNvPicPr>
          <p:nvPr/>
        </p:nvPicPr>
        <p:blipFill rotWithShape="1">
          <a:blip r:embed="rId2"/>
          <a:srcRect l="1069" t="2602" r="448" b="5138"/>
          <a:stretch/>
        </p:blipFill>
        <p:spPr>
          <a:xfrm>
            <a:off x="-1" y="0"/>
            <a:ext cx="18288002" cy="10287000"/>
          </a:xfrm>
          <a:prstGeom prst="rect">
            <a:avLst/>
          </a:prstGeom>
        </p:spPr>
      </p:pic>
      <p:sp>
        <p:nvSpPr>
          <p:cNvPr id="12" name="Rounded Rectangle 11"/>
          <p:cNvSpPr/>
          <p:nvPr/>
        </p:nvSpPr>
        <p:spPr>
          <a:xfrm>
            <a:off x="677120" y="572946"/>
            <a:ext cx="16893251" cy="9115062"/>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a:p>
        </p:txBody>
      </p:sp>
      <p:pic>
        <p:nvPicPr>
          <p:cNvPr id="4"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201" y="1622378"/>
            <a:ext cx="9617468" cy="7042244"/>
          </a:xfrm>
          <a:prstGeom prst="rect">
            <a:avLst/>
          </a:prstGeom>
        </p:spPr>
      </p:pic>
      <p:sp>
        <p:nvSpPr>
          <p:cNvPr id="5" name="10"/>
          <p:cNvSpPr txBox="1"/>
          <p:nvPr/>
        </p:nvSpPr>
        <p:spPr>
          <a:xfrm>
            <a:off x="3505200" y="556636"/>
            <a:ext cx="11793926" cy="1015657"/>
          </a:xfrm>
          <a:prstGeom prst="rect">
            <a:avLst/>
          </a:prstGeom>
          <a:noFill/>
        </p:spPr>
        <p:txBody>
          <a:bodyPr wrap="none" lIns="182876" tIns="91437" rIns="182876" bIns="91437" rtlCol="0">
            <a:spAutoFit/>
          </a:bodyPr>
          <a:lstStyle/>
          <a:p>
            <a:r>
              <a:rPr lang="en-US" altLang="zh-CN" sz="5400" b="1" dirty="0" err="1" smtClean="0">
                <a:solidFill>
                  <a:srgbClr val="FF0000"/>
                </a:solidFill>
                <a:latin typeface="Times New Roman" pitchFamily="18" charset="0"/>
                <a:ea typeface="汉仪白棋体简" panose="02010604000101010101" pitchFamily="2" charset="-122"/>
                <a:cs typeface="Times New Roman" pitchFamily="18" charset="0"/>
              </a:rPr>
              <a:t>Đọc</a:t>
            </a:r>
            <a:r>
              <a:rPr lang="en-US" altLang="zh-CN" sz="5400" b="1" dirty="0" smtClean="0">
                <a:solidFill>
                  <a:srgbClr val="FF0000"/>
                </a:solidFill>
                <a:latin typeface="Times New Roman" pitchFamily="18" charset="0"/>
                <a:ea typeface="汉仪白棋体简" panose="02010604000101010101" pitchFamily="2" charset="-122"/>
                <a:cs typeface="Times New Roman" pitchFamily="18" charset="0"/>
              </a:rPr>
              <a:t> </a:t>
            </a:r>
            <a:r>
              <a:rPr lang="en-US" altLang="zh-CN" sz="5400" b="1" dirty="0" err="1" smtClean="0">
                <a:solidFill>
                  <a:srgbClr val="FF0000"/>
                </a:solidFill>
                <a:latin typeface="Times New Roman" pitchFamily="18" charset="0"/>
                <a:ea typeface="汉仪白棋体简" panose="02010604000101010101" pitchFamily="2" charset="-122"/>
                <a:cs typeface="Times New Roman" pitchFamily="18" charset="0"/>
              </a:rPr>
              <a:t>các</a:t>
            </a:r>
            <a:r>
              <a:rPr lang="en-US" altLang="zh-CN" sz="5400" b="1" dirty="0" smtClean="0">
                <a:solidFill>
                  <a:srgbClr val="FF0000"/>
                </a:solidFill>
                <a:latin typeface="Times New Roman" pitchFamily="18" charset="0"/>
                <a:ea typeface="汉仪白棋体简" panose="02010604000101010101" pitchFamily="2" charset="-122"/>
                <a:cs typeface="Times New Roman" pitchFamily="18" charset="0"/>
              </a:rPr>
              <a:t> </a:t>
            </a:r>
            <a:r>
              <a:rPr lang="en-US" altLang="zh-CN" sz="5400" b="1" dirty="0" err="1" smtClean="0">
                <a:solidFill>
                  <a:srgbClr val="FF0000"/>
                </a:solidFill>
                <a:latin typeface="Times New Roman" pitchFamily="18" charset="0"/>
                <a:ea typeface="汉仪白棋体简" panose="02010604000101010101" pitchFamily="2" charset="-122"/>
                <a:cs typeface="Times New Roman" pitchFamily="18" charset="0"/>
              </a:rPr>
              <a:t>ví</a:t>
            </a:r>
            <a:r>
              <a:rPr lang="en-US" altLang="zh-CN" sz="5400" b="1" dirty="0" smtClean="0">
                <a:solidFill>
                  <a:srgbClr val="FF0000"/>
                </a:solidFill>
                <a:latin typeface="Times New Roman" pitchFamily="18" charset="0"/>
                <a:ea typeface="汉仪白棋体简" panose="02010604000101010101" pitchFamily="2" charset="-122"/>
                <a:cs typeface="Times New Roman" pitchFamily="18" charset="0"/>
              </a:rPr>
              <a:t> </a:t>
            </a:r>
            <a:r>
              <a:rPr lang="en-US" altLang="zh-CN" sz="5400" b="1" dirty="0" err="1" smtClean="0">
                <a:solidFill>
                  <a:srgbClr val="FF0000"/>
                </a:solidFill>
                <a:latin typeface="Times New Roman" pitchFamily="18" charset="0"/>
                <a:ea typeface="汉仪白棋体简" panose="02010604000101010101" pitchFamily="2" charset="-122"/>
                <a:cs typeface="Times New Roman" pitchFamily="18" charset="0"/>
              </a:rPr>
              <a:t>dụ</a:t>
            </a:r>
            <a:r>
              <a:rPr lang="en-US" altLang="zh-CN" sz="5400" b="1" dirty="0" smtClean="0">
                <a:solidFill>
                  <a:srgbClr val="FF0000"/>
                </a:solidFill>
                <a:latin typeface="Times New Roman" pitchFamily="18" charset="0"/>
                <a:ea typeface="汉仪白棋体简" panose="02010604000101010101" pitchFamily="2" charset="-122"/>
                <a:cs typeface="Times New Roman" pitchFamily="18" charset="0"/>
              </a:rPr>
              <a:t> </a:t>
            </a:r>
            <a:r>
              <a:rPr lang="en-US" altLang="zh-CN" sz="5400" b="1" dirty="0" err="1" smtClean="0">
                <a:solidFill>
                  <a:srgbClr val="FF0000"/>
                </a:solidFill>
                <a:latin typeface="Times New Roman" pitchFamily="18" charset="0"/>
                <a:ea typeface="汉仪白棋体简" panose="02010604000101010101" pitchFamily="2" charset="-122"/>
                <a:cs typeface="Times New Roman" pitchFamily="18" charset="0"/>
              </a:rPr>
              <a:t>sau</a:t>
            </a:r>
            <a:r>
              <a:rPr lang="en-US" altLang="zh-CN" sz="5400" b="1" dirty="0" smtClean="0">
                <a:solidFill>
                  <a:srgbClr val="FF0000"/>
                </a:solidFill>
                <a:latin typeface="Times New Roman" pitchFamily="18" charset="0"/>
                <a:ea typeface="汉仪白棋体简" panose="02010604000101010101" pitchFamily="2" charset="-122"/>
                <a:cs typeface="Times New Roman" pitchFamily="18" charset="0"/>
              </a:rPr>
              <a:t> </a:t>
            </a:r>
            <a:r>
              <a:rPr lang="en-US" altLang="zh-CN" sz="5400" b="1" dirty="0" err="1" smtClean="0">
                <a:solidFill>
                  <a:srgbClr val="FF0000"/>
                </a:solidFill>
                <a:latin typeface="Times New Roman" pitchFamily="18" charset="0"/>
                <a:ea typeface="汉仪白棋体简" panose="02010604000101010101" pitchFamily="2" charset="-122"/>
                <a:cs typeface="Times New Roman" pitchFamily="18" charset="0"/>
              </a:rPr>
              <a:t>và</a:t>
            </a:r>
            <a:r>
              <a:rPr lang="en-US" altLang="zh-CN" sz="5400" b="1" dirty="0" smtClean="0">
                <a:solidFill>
                  <a:srgbClr val="FF0000"/>
                </a:solidFill>
                <a:latin typeface="Times New Roman" pitchFamily="18" charset="0"/>
                <a:ea typeface="汉仪白棋体简" panose="02010604000101010101" pitchFamily="2" charset="-122"/>
                <a:cs typeface="Times New Roman" pitchFamily="18" charset="0"/>
              </a:rPr>
              <a:t> </a:t>
            </a:r>
            <a:r>
              <a:rPr lang="en-US" altLang="zh-CN" sz="5400" b="1" dirty="0" err="1" smtClean="0">
                <a:solidFill>
                  <a:srgbClr val="FF0000"/>
                </a:solidFill>
                <a:latin typeface="Times New Roman" pitchFamily="18" charset="0"/>
                <a:ea typeface="汉仪白棋体简" panose="02010604000101010101" pitchFamily="2" charset="-122"/>
                <a:cs typeface="Times New Roman" pitchFamily="18" charset="0"/>
              </a:rPr>
              <a:t>trả</a:t>
            </a:r>
            <a:r>
              <a:rPr lang="en-US" altLang="zh-CN" sz="5400" b="1" dirty="0" smtClean="0">
                <a:solidFill>
                  <a:srgbClr val="FF0000"/>
                </a:solidFill>
                <a:latin typeface="Times New Roman" pitchFamily="18" charset="0"/>
                <a:ea typeface="汉仪白棋体简" panose="02010604000101010101" pitchFamily="2" charset="-122"/>
                <a:cs typeface="Times New Roman" pitchFamily="18" charset="0"/>
              </a:rPr>
              <a:t> </a:t>
            </a:r>
            <a:r>
              <a:rPr lang="en-US" altLang="zh-CN" sz="5400" b="1" dirty="0" err="1" smtClean="0">
                <a:solidFill>
                  <a:srgbClr val="FF0000"/>
                </a:solidFill>
                <a:latin typeface="Times New Roman" pitchFamily="18" charset="0"/>
                <a:ea typeface="汉仪白棋体简" panose="02010604000101010101" pitchFamily="2" charset="-122"/>
                <a:cs typeface="Times New Roman" pitchFamily="18" charset="0"/>
              </a:rPr>
              <a:t>lời</a:t>
            </a:r>
            <a:r>
              <a:rPr lang="en-US" altLang="zh-CN" sz="5400" b="1" dirty="0" smtClean="0">
                <a:solidFill>
                  <a:srgbClr val="FF0000"/>
                </a:solidFill>
                <a:latin typeface="Times New Roman" pitchFamily="18" charset="0"/>
                <a:ea typeface="汉仪白棋体简" panose="02010604000101010101" pitchFamily="2" charset="-122"/>
                <a:cs typeface="Times New Roman" pitchFamily="18" charset="0"/>
              </a:rPr>
              <a:t> </a:t>
            </a:r>
            <a:r>
              <a:rPr lang="en-US" altLang="zh-CN" sz="5400" b="1" dirty="0" err="1" smtClean="0">
                <a:solidFill>
                  <a:srgbClr val="FF0000"/>
                </a:solidFill>
                <a:latin typeface="Times New Roman" pitchFamily="18" charset="0"/>
                <a:ea typeface="汉仪白棋体简" panose="02010604000101010101" pitchFamily="2" charset="-122"/>
                <a:cs typeface="Times New Roman" pitchFamily="18" charset="0"/>
              </a:rPr>
              <a:t>các</a:t>
            </a:r>
            <a:r>
              <a:rPr lang="en-US" altLang="zh-CN" sz="5400" b="1" dirty="0" smtClean="0">
                <a:solidFill>
                  <a:srgbClr val="FF0000"/>
                </a:solidFill>
                <a:latin typeface="Times New Roman" pitchFamily="18" charset="0"/>
                <a:ea typeface="汉仪白棋体简" panose="02010604000101010101" pitchFamily="2" charset="-122"/>
                <a:cs typeface="Times New Roman" pitchFamily="18" charset="0"/>
              </a:rPr>
              <a:t> </a:t>
            </a:r>
            <a:r>
              <a:rPr lang="en-US" altLang="zh-CN" sz="5400" b="1" dirty="0" err="1" smtClean="0">
                <a:solidFill>
                  <a:srgbClr val="FF0000"/>
                </a:solidFill>
                <a:latin typeface="Times New Roman" pitchFamily="18" charset="0"/>
                <a:ea typeface="汉仪白棋体简" panose="02010604000101010101" pitchFamily="2" charset="-122"/>
                <a:cs typeface="Times New Roman" pitchFamily="18" charset="0"/>
              </a:rPr>
              <a:t>câu</a:t>
            </a:r>
            <a:r>
              <a:rPr lang="en-US" altLang="zh-CN" sz="5400" b="1" dirty="0" smtClean="0">
                <a:solidFill>
                  <a:srgbClr val="FF0000"/>
                </a:solidFill>
                <a:latin typeface="Times New Roman" pitchFamily="18" charset="0"/>
                <a:ea typeface="汉仪白棋体简" panose="02010604000101010101" pitchFamily="2" charset="-122"/>
                <a:cs typeface="Times New Roman" pitchFamily="18" charset="0"/>
              </a:rPr>
              <a:t> </a:t>
            </a:r>
            <a:r>
              <a:rPr lang="en-US" altLang="zh-CN" sz="5400" b="1" dirty="0" err="1" smtClean="0">
                <a:solidFill>
                  <a:srgbClr val="FF0000"/>
                </a:solidFill>
                <a:latin typeface="Times New Roman" pitchFamily="18" charset="0"/>
                <a:ea typeface="汉仪白棋体简" panose="02010604000101010101" pitchFamily="2" charset="-122"/>
                <a:cs typeface="Times New Roman" pitchFamily="18" charset="0"/>
              </a:rPr>
              <a:t>hỏi</a:t>
            </a:r>
            <a:endParaRPr lang="zh-CN" altLang="en-US" sz="5400" b="1" dirty="0">
              <a:solidFill>
                <a:srgbClr val="FF0000"/>
              </a:solidFill>
              <a:latin typeface="Times New Roman" pitchFamily="18" charset="0"/>
              <a:ea typeface="汉仪白棋体简" panose="02010604000101010101" pitchFamily="2" charset="-122"/>
              <a:cs typeface="Times New Roman" pitchFamily="18" charset="0"/>
            </a:endParaRPr>
          </a:p>
        </p:txBody>
      </p:sp>
      <p:sp>
        <p:nvSpPr>
          <p:cNvPr id="7" name="Rectangle 6"/>
          <p:cNvSpPr/>
          <p:nvPr/>
        </p:nvSpPr>
        <p:spPr>
          <a:xfrm>
            <a:off x="2057400" y="3504375"/>
            <a:ext cx="6564567" cy="3416320"/>
          </a:xfrm>
          <a:prstGeom prst="rect">
            <a:avLst/>
          </a:prstGeom>
        </p:spPr>
        <p:txBody>
          <a:bodyPr wrap="square">
            <a:spAutoFit/>
          </a:bodyPr>
          <a:lstStyle/>
          <a:p>
            <a:r>
              <a:rPr lang="vi-VN" sz="5400" dirty="0">
                <a:latin typeface="+mj-lt"/>
              </a:rPr>
              <a:t>a) </a:t>
            </a:r>
            <a:r>
              <a:rPr lang="vi-VN" sz="5400" i="1" dirty="0">
                <a:latin typeface="+mj-lt"/>
              </a:rPr>
              <a:t>Nam đi Huế.</a:t>
            </a:r>
            <a:endParaRPr lang="vi-VN" sz="5400" dirty="0">
              <a:latin typeface="+mj-lt"/>
            </a:endParaRPr>
          </a:p>
          <a:p>
            <a:r>
              <a:rPr lang="vi-VN" sz="5400" dirty="0">
                <a:latin typeface="+mj-lt"/>
              </a:rPr>
              <a:t>b) </a:t>
            </a:r>
            <a:r>
              <a:rPr lang="vi-VN" sz="5400" i="1" dirty="0">
                <a:latin typeface="+mj-lt"/>
              </a:rPr>
              <a:t>Nam không đi Huế.</a:t>
            </a:r>
            <a:endParaRPr lang="vi-VN" sz="5400" dirty="0">
              <a:latin typeface="+mj-lt"/>
            </a:endParaRPr>
          </a:p>
          <a:p>
            <a:r>
              <a:rPr lang="vi-VN" sz="5400" dirty="0">
                <a:latin typeface="+mj-lt"/>
              </a:rPr>
              <a:t>c) </a:t>
            </a:r>
            <a:r>
              <a:rPr lang="vi-VN" sz="5400" i="1" dirty="0">
                <a:latin typeface="+mj-lt"/>
              </a:rPr>
              <a:t>Nam chưa đi Huế.</a:t>
            </a:r>
            <a:endParaRPr lang="vi-VN" sz="5400" dirty="0">
              <a:latin typeface="+mj-lt"/>
            </a:endParaRPr>
          </a:p>
          <a:p>
            <a:r>
              <a:rPr lang="vi-VN" sz="5400" dirty="0">
                <a:latin typeface="+mj-lt"/>
              </a:rPr>
              <a:t>d) </a:t>
            </a:r>
            <a:r>
              <a:rPr lang="vi-VN" sz="5400" i="1" dirty="0">
                <a:latin typeface="+mj-lt"/>
              </a:rPr>
              <a:t>Nam </a:t>
            </a:r>
            <a:r>
              <a:rPr lang="en-US" sz="5400" i="1" dirty="0" err="1" smtClean="0">
                <a:latin typeface="Times New Roman" panose="02020603050405020304" pitchFamily="18" charset="0"/>
                <a:cs typeface="Times New Roman" panose="02020603050405020304" pitchFamily="18" charset="0"/>
              </a:rPr>
              <a:t>đâu</a:t>
            </a:r>
            <a:r>
              <a:rPr lang="en-US" sz="5400" i="1" dirty="0" smtClean="0">
                <a:latin typeface="Times New Roman" panose="02020603050405020304" pitchFamily="18" charset="0"/>
                <a:cs typeface="Times New Roman" panose="02020603050405020304" pitchFamily="18" charset="0"/>
              </a:rPr>
              <a:t> </a:t>
            </a:r>
            <a:r>
              <a:rPr lang="en-US" sz="5400" i="1" dirty="0" err="1" smtClean="0">
                <a:latin typeface="Times New Roman" panose="02020603050405020304" pitchFamily="18" charset="0"/>
                <a:cs typeface="Times New Roman" panose="02020603050405020304" pitchFamily="18" charset="0"/>
              </a:rPr>
              <a:t>có</a:t>
            </a:r>
            <a:r>
              <a:rPr lang="vi-VN" sz="5400" i="1" dirty="0" smtClean="0">
                <a:latin typeface="Times New Roman" panose="02020603050405020304" pitchFamily="18" charset="0"/>
                <a:cs typeface="Times New Roman" panose="02020603050405020304" pitchFamily="18" charset="0"/>
              </a:rPr>
              <a:t> </a:t>
            </a:r>
            <a:r>
              <a:rPr lang="vi-VN" sz="5400" i="1" dirty="0">
                <a:latin typeface="+mj-lt"/>
              </a:rPr>
              <a:t>đi Huế.</a:t>
            </a:r>
            <a:endParaRPr lang="en-US" sz="5400" dirty="0">
              <a:latin typeface="+mj-lt"/>
            </a:endParaRPr>
          </a:p>
        </p:txBody>
      </p:sp>
      <p:sp>
        <p:nvSpPr>
          <p:cNvPr id="8" name="Rectangle 7"/>
          <p:cNvSpPr/>
          <p:nvPr/>
        </p:nvSpPr>
        <p:spPr>
          <a:xfrm>
            <a:off x="11880376" y="1961818"/>
            <a:ext cx="4967786" cy="3785652"/>
          </a:xfrm>
          <a:prstGeom prst="rect">
            <a:avLst/>
          </a:prstGeom>
        </p:spPr>
        <p:txBody>
          <a:bodyPr wrap="square">
            <a:spAutoFit/>
          </a:bodyPr>
          <a:lstStyle/>
          <a:p>
            <a:pPr algn="just"/>
            <a:r>
              <a:rPr lang="en-US" sz="4800" dirty="0" smtClean="0">
                <a:latin typeface="Times New Roman" pitchFamily="18" charset="0"/>
                <a:cs typeface="Times New Roman" pitchFamily="18" charset="0"/>
              </a:rPr>
              <a:t>(1) </a:t>
            </a:r>
            <a:r>
              <a:rPr lang="vi-VN" sz="4800" dirty="0">
                <a:latin typeface="Times New Roman" pitchFamily="18" charset="0"/>
                <a:cs typeface="Times New Roman" pitchFamily="18" charset="0"/>
              </a:rPr>
              <a:t>Các câu (b), (c), (d) có đặc điểm hình thức gì khác so với câu (a)?</a:t>
            </a:r>
            <a:endParaRPr lang="en-US" sz="4800" dirty="0">
              <a:latin typeface="Times New Roman" pitchFamily="18" charset="0"/>
              <a:cs typeface="Times New Roman" pitchFamily="18" charset="0"/>
            </a:endParaRPr>
          </a:p>
        </p:txBody>
      </p:sp>
      <p:sp>
        <p:nvSpPr>
          <p:cNvPr id="9" name="Rectangle 8"/>
          <p:cNvSpPr/>
          <p:nvPr/>
        </p:nvSpPr>
        <p:spPr>
          <a:xfrm>
            <a:off x="11945201" y="5735318"/>
            <a:ext cx="4967786" cy="2308324"/>
          </a:xfrm>
          <a:prstGeom prst="rect">
            <a:avLst/>
          </a:prstGeom>
        </p:spPr>
        <p:txBody>
          <a:bodyPr wrap="square">
            <a:spAutoFit/>
          </a:bodyPr>
          <a:lstStyle/>
          <a:p>
            <a:pPr algn="just"/>
            <a:r>
              <a:rPr lang="en-US" sz="4800" dirty="0" smtClean="0">
                <a:latin typeface="Times New Roman" pitchFamily="18" charset="0"/>
                <a:cs typeface="Times New Roman" pitchFamily="18" charset="0"/>
              </a:rPr>
              <a:t>(2) </a:t>
            </a:r>
            <a:r>
              <a:rPr lang="en-US" sz="4800" dirty="0" err="1" smtClean="0">
                <a:latin typeface="Times New Roman" pitchFamily="18" charset="0"/>
                <a:cs typeface="Times New Roman" pitchFamily="18" charset="0"/>
              </a:rPr>
              <a:t>Chỉ</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rõ</a:t>
            </a:r>
            <a:r>
              <a:rPr lang="en-US" sz="4800" dirty="0" smtClean="0">
                <a:latin typeface="Times New Roman" pitchFamily="18" charset="0"/>
                <a:cs typeface="Times New Roman" pitchFamily="18" charset="0"/>
              </a:rPr>
              <a:t> ý </a:t>
            </a:r>
            <a:r>
              <a:rPr lang="en-US" sz="4800" dirty="0" err="1" smtClean="0">
                <a:latin typeface="Times New Roman" pitchFamily="18" charset="0"/>
                <a:cs typeface="Times New Roman" pitchFamily="18" charset="0"/>
              </a:rPr>
              <a:t>nghĩa</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chức</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năng</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của</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các</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câu</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trên</a:t>
            </a:r>
            <a:r>
              <a:rPr lang="vi-VN" sz="4800" dirty="0" smtClean="0">
                <a:latin typeface="Times New Roman" pitchFamily="18" charset="0"/>
                <a:cs typeface="Times New Roman" pitchFamily="18" charset="0"/>
              </a:rPr>
              <a:t>?</a:t>
            </a:r>
            <a:endParaRPr 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114248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ppt_x</p:attrName>
                                        </p:attrNameLst>
                                      </p:cBhvr>
                                      <p:tavLst>
                                        <p:tav tm="0">
                                          <p:val>
                                            <p:strVal val="#ppt_x-.2"/>
                                          </p:val>
                                        </p:tav>
                                        <p:tav tm="100000">
                                          <p:val>
                                            <p:strVal val="#ppt_x"/>
                                          </p:val>
                                        </p:tav>
                                      </p:tavLst>
                                    </p:anim>
                                    <p:anim calcmode="lin" valueType="num">
                                      <p:cBhvr>
                                        <p:cTn id="1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81000" y="419100"/>
            <a:ext cx="17221200" cy="5431552"/>
          </a:xfrm>
          <a:prstGeom prst="rect">
            <a:avLst/>
          </a:prstGeom>
        </p:spPr>
        <p:txBody>
          <a:bodyPr wrap="square">
            <a:spAutoFit/>
          </a:bodyPr>
          <a:lstStyle/>
          <a:p>
            <a:pPr algn="just">
              <a:lnSpc>
                <a:spcPct val="107000"/>
              </a:lnSpc>
              <a:spcAft>
                <a:spcPts val="800"/>
              </a:spcAft>
            </a:pPr>
            <a:r>
              <a:rPr lang="en-US" sz="4000" b="1"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ví</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dụ</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sau</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trả</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lời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hỏi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hoàn</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4000" b="1" dirty="0">
                <a:latin typeface="Times New Roman" panose="02020603050405020304" pitchFamily="18" charset="0"/>
                <a:ea typeface="Calibri" panose="020F0502020204030204" pitchFamily="34" charset="0"/>
                <a:cs typeface="Times New Roman" panose="02020603050405020304" pitchFamily="18" charset="0"/>
              </a:rPr>
              <a:t> PHT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theo</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mẫu</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a) </a:t>
            </a:r>
            <a:r>
              <a:rPr lang="vi-VN" sz="4000" i="1" dirty="0">
                <a:latin typeface="Times New Roman" panose="02020603050405020304" pitchFamily="18" charset="0"/>
                <a:ea typeface="Calibri" panose="020F0502020204030204" pitchFamily="34" charset="0"/>
                <a:cs typeface="Times New Roman" panose="02020603050405020304" pitchFamily="18" charset="0"/>
              </a:rPr>
              <a:t>Nam đi Huế.</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b) </a:t>
            </a:r>
            <a:r>
              <a:rPr lang="vi-VN" sz="4000" i="1" dirty="0">
                <a:latin typeface="Times New Roman" panose="02020603050405020304" pitchFamily="18" charset="0"/>
                <a:ea typeface="Calibri" panose="020F0502020204030204" pitchFamily="34" charset="0"/>
                <a:cs typeface="Times New Roman" panose="02020603050405020304" pitchFamily="18" charset="0"/>
              </a:rPr>
              <a:t>Nam không đi Huế.</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c) </a:t>
            </a:r>
            <a:r>
              <a:rPr lang="vi-VN" sz="4000" i="1" dirty="0">
                <a:latin typeface="Times New Roman" panose="02020603050405020304" pitchFamily="18" charset="0"/>
                <a:ea typeface="Calibri" panose="020F0502020204030204" pitchFamily="34" charset="0"/>
                <a:cs typeface="Times New Roman" panose="02020603050405020304" pitchFamily="18" charset="0"/>
              </a:rPr>
              <a:t>Nam chưa đi Huế.</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d) </a:t>
            </a:r>
            <a:r>
              <a:rPr lang="vi-VN" sz="4000" i="1" dirty="0">
                <a:latin typeface="Times New Roman" panose="02020603050405020304" pitchFamily="18" charset="0"/>
                <a:ea typeface="Calibri" panose="020F0502020204030204" pitchFamily="34" charset="0"/>
                <a:cs typeface="Times New Roman" panose="02020603050405020304" pitchFamily="18" charset="0"/>
              </a:rPr>
              <a:t>Nam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đâu</a:t>
            </a:r>
            <a:r>
              <a:rPr lang="en-US" sz="4000" i="1" dirty="0">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latin typeface="Times New Roman" panose="02020603050405020304" pitchFamily="18" charset="0"/>
                <a:ea typeface="Calibri" panose="020F0502020204030204" pitchFamily="34" charset="0"/>
                <a:cs typeface="Times New Roman" panose="02020603050405020304" pitchFamily="18" charset="0"/>
              </a:rPr>
              <a:t>có</a:t>
            </a:r>
            <a:r>
              <a:rPr lang="vi-VN" sz="4000" i="1" dirty="0">
                <a:latin typeface="Times New Roman" panose="02020603050405020304" pitchFamily="18" charset="0"/>
                <a:ea typeface="Calibri" panose="020F0502020204030204" pitchFamily="34" charset="0"/>
                <a:cs typeface="Times New Roman" panose="02020603050405020304" pitchFamily="18" charset="0"/>
              </a:rPr>
              <a:t> đi Huế.</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vi-VN" sz="4000" dirty="0">
                <a:latin typeface="Times New Roman" panose="02020603050405020304" pitchFamily="18" charset="0"/>
                <a:ea typeface="Calibri" panose="020F0502020204030204" pitchFamily="34" charset="0"/>
                <a:cs typeface="Times New Roman" panose="02020603050405020304" pitchFamily="18" charset="0"/>
              </a:rPr>
              <a:t>Các câu (b), (c), (d) có đặc điểm hình thức gì khác so với câu (a)?</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rõ</a:t>
            </a:r>
            <a:r>
              <a:rPr lang="en-US" sz="4000" dirty="0">
                <a:latin typeface="Times New Roman" panose="02020603050405020304" pitchFamily="18" charset="0"/>
                <a:ea typeface="Calibri" panose="020F0502020204030204" pitchFamily="34" charset="0"/>
                <a:cs typeface="Times New Roman" panose="02020603050405020304" pitchFamily="18" charset="0"/>
              </a:rPr>
              <a:t> ý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chức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trên</a:t>
            </a:r>
            <a:r>
              <a:rPr lang="vi-VN"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4000" b="1" dirty="0">
                <a:latin typeface="Times New Roman" panose="02020603050405020304" pitchFamily="18" charset="0"/>
                <a:ea typeface="Calibri" panose="020F0502020204030204" pitchFamily="34" charset="0"/>
                <a:cs typeface="Times New Roman" panose="02020603050405020304" pitchFamily="18" charset="0"/>
              </a:rPr>
              <a:t>PHIẾU HỌC TẬP SỐ 1</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951253351"/>
              </p:ext>
            </p:extLst>
          </p:nvPr>
        </p:nvGraphicFramePr>
        <p:xfrm>
          <a:off x="761999" y="6134100"/>
          <a:ext cx="16383001" cy="3567993"/>
        </p:xfrm>
        <a:graphic>
          <a:graphicData uri="http://schemas.openxmlformats.org/drawingml/2006/table">
            <a:tbl>
              <a:tblPr firstRow="1" bandRow="1">
                <a:tableStyleId>{5C22544A-7EE6-4342-B048-85BDC9FD1C3A}</a:tableStyleId>
              </a:tblPr>
              <a:tblGrid>
                <a:gridCol w="1032586">
                  <a:extLst>
                    <a:ext uri="{9D8B030D-6E8A-4147-A177-3AD203B41FA5}">
                      <a16:colId xmlns:a16="http://schemas.microsoft.com/office/drawing/2014/main" val="2239210994"/>
                    </a:ext>
                  </a:extLst>
                </a:gridCol>
                <a:gridCol w="6861530">
                  <a:extLst>
                    <a:ext uri="{9D8B030D-6E8A-4147-A177-3AD203B41FA5}">
                      <a16:colId xmlns:a16="http://schemas.microsoft.com/office/drawing/2014/main" val="3641860437"/>
                    </a:ext>
                  </a:extLst>
                </a:gridCol>
                <a:gridCol w="8488885">
                  <a:extLst>
                    <a:ext uri="{9D8B030D-6E8A-4147-A177-3AD203B41FA5}">
                      <a16:colId xmlns:a16="http://schemas.microsoft.com/office/drawing/2014/main" val="3626785887"/>
                    </a:ext>
                  </a:extLst>
                </a:gridCol>
              </a:tblGrid>
              <a:tr h="607494">
                <a:tc>
                  <a:txBody>
                    <a:bodyPr/>
                    <a:lstStyle/>
                    <a:p>
                      <a:pPr algn="ctr">
                        <a:lnSpc>
                          <a:spcPct val="107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Câu</a:t>
                      </a:r>
                      <a:endParaRPr lang="en-US"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4692" marR="74692" marT="37346" marB="37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3600" dirty="0" err="1">
                          <a:solidFill>
                            <a:schemeClr val="tx1"/>
                          </a:solidFill>
                          <a:effectLst/>
                          <a:latin typeface="Times New Roman" panose="02020603050405020304" pitchFamily="18" charset="0"/>
                          <a:cs typeface="Times New Roman" panose="02020603050405020304" pitchFamily="18" charset="0"/>
                        </a:rPr>
                        <a:t>Về</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hình</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thức</a:t>
                      </a:r>
                      <a:endPar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4692" marR="74692" marT="37346" marB="37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Về ý nghĩa</a:t>
                      </a:r>
                      <a:endParaRPr lang="en-US"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4692" marR="74692" marT="37346" marB="37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8668418"/>
                  </a:ext>
                </a:extLst>
              </a:tr>
              <a:tr h="663410">
                <a:tc>
                  <a:txBody>
                    <a:bodyPr/>
                    <a:lstStyle/>
                    <a:p>
                      <a:pPr algn="just">
                        <a:lnSpc>
                          <a:spcPct val="107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a</a:t>
                      </a:r>
                      <a:endParaRPr lang="en-US"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4692" marR="74692" marT="37346" marB="37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600">
                        <a:solidFill>
                          <a:schemeClr val="tx1"/>
                        </a:solidFill>
                        <a:effectLst/>
                        <a:latin typeface="Times New Roman" panose="02020603050405020304" pitchFamily="18" charset="0"/>
                        <a:cs typeface="Times New Roman" panose="02020603050405020304" pitchFamily="18" charset="0"/>
                      </a:endParaRPr>
                    </a:p>
                  </a:txBody>
                  <a:tcPr marL="74692" marR="74692" marT="37346" marB="37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600" dirty="0">
                        <a:solidFill>
                          <a:schemeClr val="tx1"/>
                        </a:solidFill>
                        <a:effectLst/>
                        <a:latin typeface="Times New Roman" panose="02020603050405020304" pitchFamily="18" charset="0"/>
                        <a:cs typeface="Times New Roman" panose="02020603050405020304" pitchFamily="18" charset="0"/>
                      </a:endParaRPr>
                    </a:p>
                  </a:txBody>
                  <a:tcPr marL="74692" marR="74692" marT="37346" marB="37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8915168"/>
                  </a:ext>
                </a:extLst>
              </a:tr>
              <a:tr h="799308">
                <a:tc>
                  <a:txBody>
                    <a:bodyPr/>
                    <a:lstStyle/>
                    <a:p>
                      <a:pPr algn="just">
                        <a:lnSpc>
                          <a:spcPct val="107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b</a:t>
                      </a:r>
                      <a:endParaRPr lang="en-US"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4692" marR="74692" marT="37346" marB="37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600">
                        <a:solidFill>
                          <a:schemeClr val="tx1"/>
                        </a:solidFill>
                        <a:effectLst/>
                        <a:latin typeface="Times New Roman" panose="02020603050405020304" pitchFamily="18" charset="0"/>
                        <a:cs typeface="Times New Roman" panose="02020603050405020304" pitchFamily="18" charset="0"/>
                      </a:endParaRPr>
                    </a:p>
                  </a:txBody>
                  <a:tcPr marL="74692" marR="74692" marT="37346" marB="37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600">
                        <a:solidFill>
                          <a:schemeClr val="tx1"/>
                        </a:solidFill>
                        <a:effectLst/>
                        <a:latin typeface="Times New Roman" panose="02020603050405020304" pitchFamily="18" charset="0"/>
                        <a:cs typeface="Times New Roman" panose="02020603050405020304" pitchFamily="18" charset="0"/>
                      </a:endParaRPr>
                    </a:p>
                  </a:txBody>
                  <a:tcPr marL="74692" marR="74692" marT="37346" marB="37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7985339"/>
                  </a:ext>
                </a:extLst>
              </a:tr>
              <a:tr h="723578">
                <a:tc>
                  <a:txBody>
                    <a:bodyPr/>
                    <a:lstStyle/>
                    <a:p>
                      <a:pPr algn="just">
                        <a:lnSpc>
                          <a:spcPct val="107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c</a:t>
                      </a:r>
                      <a:endParaRPr lang="en-US"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4692" marR="74692" marT="37346" marB="37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600">
                        <a:solidFill>
                          <a:schemeClr val="tx1"/>
                        </a:solidFill>
                        <a:effectLst/>
                        <a:latin typeface="Times New Roman" panose="02020603050405020304" pitchFamily="18" charset="0"/>
                        <a:cs typeface="Times New Roman" panose="02020603050405020304" pitchFamily="18" charset="0"/>
                      </a:endParaRPr>
                    </a:p>
                  </a:txBody>
                  <a:tcPr marL="74692" marR="74692" marT="37346" marB="37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600">
                        <a:solidFill>
                          <a:schemeClr val="tx1"/>
                        </a:solidFill>
                        <a:effectLst/>
                        <a:latin typeface="Times New Roman" panose="02020603050405020304" pitchFamily="18" charset="0"/>
                        <a:cs typeface="Times New Roman" panose="02020603050405020304" pitchFamily="18" charset="0"/>
                      </a:endParaRPr>
                    </a:p>
                  </a:txBody>
                  <a:tcPr marL="74692" marR="74692" marT="37346" marB="37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1247241"/>
                  </a:ext>
                </a:extLst>
              </a:tr>
              <a:tr h="719947">
                <a:tc>
                  <a:txBody>
                    <a:bodyPr/>
                    <a:lstStyle/>
                    <a:p>
                      <a:pPr algn="just">
                        <a:lnSpc>
                          <a:spcPct val="107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d</a:t>
                      </a:r>
                      <a:endParaRPr lang="en-US" sz="3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4692" marR="74692" marT="37346" marB="37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600">
                        <a:solidFill>
                          <a:schemeClr val="tx1"/>
                        </a:solidFill>
                        <a:effectLst/>
                        <a:latin typeface="Times New Roman" panose="02020603050405020304" pitchFamily="18" charset="0"/>
                        <a:cs typeface="Times New Roman" panose="02020603050405020304" pitchFamily="18" charset="0"/>
                      </a:endParaRPr>
                    </a:p>
                  </a:txBody>
                  <a:tcPr marL="74692" marR="74692" marT="37346" marB="37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600" dirty="0">
                        <a:solidFill>
                          <a:schemeClr val="tx1"/>
                        </a:solidFill>
                        <a:effectLst/>
                        <a:latin typeface="Times New Roman" panose="02020603050405020304" pitchFamily="18" charset="0"/>
                        <a:cs typeface="Times New Roman" panose="02020603050405020304" pitchFamily="18" charset="0"/>
                      </a:endParaRPr>
                    </a:p>
                  </a:txBody>
                  <a:tcPr marL="74692" marR="74692" marT="37346" marB="37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4749617"/>
                  </a:ext>
                </a:extLst>
              </a:tr>
            </a:tbl>
          </a:graphicData>
        </a:graphic>
      </p:graphicFrame>
    </p:spTree>
    <p:extLst>
      <p:ext uri="{BB962C8B-B14F-4D97-AF65-F5344CB8AC3E}">
        <p14:creationId xmlns:p14="http://schemas.microsoft.com/office/powerpoint/2010/main" val="124520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34310640"/>
              </p:ext>
            </p:extLst>
          </p:nvPr>
        </p:nvGraphicFramePr>
        <p:xfrm>
          <a:off x="762000" y="3086100"/>
          <a:ext cx="16764000" cy="5165219"/>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2420210539"/>
                    </a:ext>
                  </a:extLst>
                </a:gridCol>
                <a:gridCol w="7696200">
                  <a:extLst>
                    <a:ext uri="{9D8B030D-6E8A-4147-A177-3AD203B41FA5}">
                      <a16:colId xmlns:a16="http://schemas.microsoft.com/office/drawing/2014/main" val="3161219297"/>
                    </a:ext>
                  </a:extLst>
                </a:gridCol>
                <a:gridCol w="7696200">
                  <a:extLst>
                    <a:ext uri="{9D8B030D-6E8A-4147-A177-3AD203B41FA5}">
                      <a16:colId xmlns:a16="http://schemas.microsoft.com/office/drawing/2014/main" val="1130534083"/>
                    </a:ext>
                  </a:extLst>
                </a:gridCol>
              </a:tblGrid>
              <a:tr h="370840">
                <a:tc>
                  <a:txBody>
                    <a:bodyPr/>
                    <a:lstStyle/>
                    <a:p>
                      <a:pPr algn="ctr"/>
                      <a:r>
                        <a:rPr lang="en-US" sz="4000" dirty="0" err="1" smtClean="0">
                          <a:solidFill>
                            <a:srgbClr val="002060"/>
                          </a:solidFill>
                          <a:latin typeface="Times New Roman" panose="02020603050405020304" pitchFamily="18" charset="0"/>
                          <a:cs typeface="Times New Roman" panose="02020603050405020304" pitchFamily="18" charset="0"/>
                        </a:rPr>
                        <a:t>Câu</a:t>
                      </a:r>
                      <a:endParaRPr lang="en-US" sz="4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dirty="0" err="1" smtClean="0">
                          <a:solidFill>
                            <a:srgbClr val="002060"/>
                          </a:solidFill>
                          <a:latin typeface="Times New Roman" panose="02020603050405020304" pitchFamily="18" charset="0"/>
                          <a:cs typeface="Times New Roman" panose="02020603050405020304" pitchFamily="18" charset="0"/>
                        </a:rPr>
                        <a:t>Về</a:t>
                      </a:r>
                      <a:r>
                        <a:rPr lang="en-US" sz="4000" baseline="0" dirty="0" smtClean="0">
                          <a:solidFill>
                            <a:srgbClr val="002060"/>
                          </a:solidFill>
                          <a:latin typeface="Times New Roman" panose="02020603050405020304" pitchFamily="18" charset="0"/>
                          <a:cs typeface="Times New Roman" panose="02020603050405020304" pitchFamily="18" charset="0"/>
                        </a:rPr>
                        <a:t> </a:t>
                      </a:r>
                      <a:r>
                        <a:rPr lang="en-US" sz="4000" baseline="0" dirty="0" err="1" smtClean="0">
                          <a:solidFill>
                            <a:srgbClr val="002060"/>
                          </a:solidFill>
                          <a:latin typeface="Times New Roman" panose="02020603050405020304" pitchFamily="18" charset="0"/>
                          <a:cs typeface="Times New Roman" panose="02020603050405020304" pitchFamily="18" charset="0"/>
                        </a:rPr>
                        <a:t>hình</a:t>
                      </a:r>
                      <a:r>
                        <a:rPr lang="en-US" sz="4000" baseline="0" dirty="0" smtClean="0">
                          <a:solidFill>
                            <a:srgbClr val="002060"/>
                          </a:solidFill>
                          <a:latin typeface="Times New Roman" panose="02020603050405020304" pitchFamily="18" charset="0"/>
                          <a:cs typeface="Times New Roman" panose="02020603050405020304" pitchFamily="18" charset="0"/>
                        </a:rPr>
                        <a:t> </a:t>
                      </a:r>
                      <a:r>
                        <a:rPr lang="en-US" sz="4000" baseline="0" dirty="0" err="1" smtClean="0">
                          <a:solidFill>
                            <a:srgbClr val="002060"/>
                          </a:solidFill>
                          <a:latin typeface="Times New Roman" panose="02020603050405020304" pitchFamily="18" charset="0"/>
                          <a:cs typeface="Times New Roman" panose="02020603050405020304" pitchFamily="18" charset="0"/>
                        </a:rPr>
                        <a:t>thức</a:t>
                      </a:r>
                      <a:endParaRPr lang="en-US" sz="4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dirty="0" err="1" smtClean="0">
                          <a:solidFill>
                            <a:srgbClr val="002060"/>
                          </a:solidFill>
                          <a:latin typeface="Times New Roman" panose="02020603050405020304" pitchFamily="18" charset="0"/>
                          <a:cs typeface="Times New Roman" panose="02020603050405020304" pitchFamily="18" charset="0"/>
                        </a:rPr>
                        <a:t>Về</a:t>
                      </a:r>
                      <a:r>
                        <a:rPr lang="en-US" sz="4000" baseline="0" dirty="0" smtClean="0">
                          <a:solidFill>
                            <a:srgbClr val="002060"/>
                          </a:solidFill>
                          <a:latin typeface="Times New Roman" panose="02020603050405020304" pitchFamily="18" charset="0"/>
                          <a:cs typeface="Times New Roman" panose="02020603050405020304" pitchFamily="18" charset="0"/>
                        </a:rPr>
                        <a:t> ý </a:t>
                      </a:r>
                      <a:r>
                        <a:rPr lang="en-US" sz="4000" baseline="0" dirty="0" err="1" smtClean="0">
                          <a:solidFill>
                            <a:srgbClr val="002060"/>
                          </a:solidFill>
                          <a:latin typeface="Times New Roman" panose="02020603050405020304" pitchFamily="18" charset="0"/>
                          <a:cs typeface="Times New Roman" panose="02020603050405020304" pitchFamily="18" charset="0"/>
                        </a:rPr>
                        <a:t>nghĩa</a:t>
                      </a:r>
                      <a:endParaRPr lang="en-US" sz="4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00477"/>
                  </a:ext>
                </a:extLst>
              </a:tr>
              <a:tr h="1356360">
                <a:tc>
                  <a:txBody>
                    <a:bodyPr/>
                    <a:lstStyle/>
                    <a:p>
                      <a:pPr algn="ctr"/>
                      <a:r>
                        <a:rPr lang="en-US" sz="4000" dirty="0" smtClean="0">
                          <a:solidFill>
                            <a:srgbClr val="002060"/>
                          </a:solidFill>
                          <a:latin typeface="Times New Roman" panose="02020603050405020304" pitchFamily="18" charset="0"/>
                          <a:cs typeface="Times New Roman" panose="02020603050405020304" pitchFamily="18" charset="0"/>
                        </a:rPr>
                        <a:t>a</a:t>
                      </a:r>
                      <a:endParaRPr lang="en-US" sz="4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dirty="0" err="1" smtClean="0">
                          <a:solidFill>
                            <a:schemeClr val="tx1"/>
                          </a:solidFill>
                          <a:latin typeface="Times New Roman" panose="02020603050405020304" pitchFamily="18" charset="0"/>
                          <a:cs typeface="Times New Roman" panose="02020603050405020304" pitchFamily="18" charset="0"/>
                        </a:rPr>
                        <a:t>Không</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có</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từ</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mang</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nghĩa</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phủ</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định</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000" dirty="0" err="1" smtClean="0">
                          <a:solidFill>
                            <a:schemeClr val="tx1"/>
                          </a:solidFill>
                          <a:latin typeface="Times New Roman" panose="02020603050405020304" pitchFamily="18" charset="0"/>
                          <a:cs typeface="Times New Roman" panose="02020603050405020304" pitchFamily="18" charset="0"/>
                        </a:rPr>
                        <a:t>Thông</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báo</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xác</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nhận</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có</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sự</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việc</a:t>
                      </a:r>
                      <a:r>
                        <a:rPr lang="en-US" sz="4000" baseline="0" dirty="0" smtClean="0">
                          <a:solidFill>
                            <a:schemeClr val="tx1"/>
                          </a:solidFill>
                          <a:latin typeface="Times New Roman" panose="02020603050405020304" pitchFamily="18" charset="0"/>
                          <a:cs typeface="Times New Roman" panose="02020603050405020304" pitchFamily="18" charset="0"/>
                        </a:rPr>
                        <a:t> “Nam </a:t>
                      </a:r>
                      <a:r>
                        <a:rPr lang="en-US" sz="4000" baseline="0" dirty="0" err="1" smtClean="0">
                          <a:solidFill>
                            <a:schemeClr val="tx1"/>
                          </a:solidFill>
                          <a:latin typeface="Times New Roman" panose="02020603050405020304" pitchFamily="18" charset="0"/>
                          <a:cs typeface="Times New Roman" panose="02020603050405020304" pitchFamily="18" charset="0"/>
                        </a:rPr>
                        <a:t>đi</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Huế</a:t>
                      </a:r>
                      <a:r>
                        <a:rPr lang="en-US" sz="4000" baseline="0" dirty="0" smtClean="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4710292"/>
                  </a:ext>
                </a:extLst>
              </a:tr>
              <a:tr h="914400">
                <a:tc>
                  <a:txBody>
                    <a:bodyPr/>
                    <a:lstStyle/>
                    <a:p>
                      <a:pPr algn="ctr"/>
                      <a:r>
                        <a:rPr lang="en-US" sz="4000" dirty="0" smtClean="0">
                          <a:solidFill>
                            <a:srgbClr val="002060"/>
                          </a:solidFill>
                          <a:latin typeface="Times New Roman" panose="02020603050405020304" pitchFamily="18" charset="0"/>
                          <a:cs typeface="Times New Roman" panose="02020603050405020304" pitchFamily="18" charset="0"/>
                        </a:rPr>
                        <a:t>b</a:t>
                      </a:r>
                      <a:endParaRPr lang="en-US" sz="4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dirty="0" err="1" smtClean="0">
                          <a:solidFill>
                            <a:schemeClr val="tx1"/>
                          </a:solidFill>
                          <a:latin typeface="Times New Roman" panose="02020603050405020304" pitchFamily="18" charset="0"/>
                          <a:cs typeface="Times New Roman" panose="02020603050405020304" pitchFamily="18" charset="0"/>
                        </a:rPr>
                        <a:t>Có</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từ</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mang</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nghĩa</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phủ</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định</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không</a:t>
                      </a:r>
                      <a:r>
                        <a:rPr lang="en-US" sz="4000" baseline="0" dirty="0" smtClean="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just"/>
                      <a:r>
                        <a:rPr lang="en-US" sz="4000" dirty="0" err="1" smtClean="0">
                          <a:solidFill>
                            <a:schemeClr val="tx1"/>
                          </a:solidFill>
                          <a:latin typeface="Times New Roman" panose="02020603050405020304" pitchFamily="18" charset="0"/>
                          <a:cs typeface="Times New Roman" panose="02020603050405020304" pitchFamily="18" charset="0"/>
                        </a:rPr>
                        <a:t>Thông</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báo</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xác</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nhận</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không</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có</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sự</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việc</a:t>
                      </a:r>
                      <a:r>
                        <a:rPr lang="en-US" sz="4000" baseline="0" dirty="0" smtClean="0">
                          <a:solidFill>
                            <a:schemeClr val="tx1"/>
                          </a:solidFill>
                          <a:latin typeface="Times New Roman" panose="02020603050405020304" pitchFamily="18" charset="0"/>
                          <a:cs typeface="Times New Roman" panose="02020603050405020304" pitchFamily="18" charset="0"/>
                        </a:rPr>
                        <a:t> “Nam </a:t>
                      </a:r>
                      <a:r>
                        <a:rPr lang="en-US" sz="4000" baseline="0" dirty="0" err="1" smtClean="0">
                          <a:solidFill>
                            <a:schemeClr val="tx1"/>
                          </a:solidFill>
                          <a:latin typeface="Times New Roman" panose="02020603050405020304" pitchFamily="18" charset="0"/>
                          <a:cs typeface="Times New Roman" panose="02020603050405020304" pitchFamily="18" charset="0"/>
                        </a:rPr>
                        <a:t>đi</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Huế</a:t>
                      </a:r>
                      <a:r>
                        <a:rPr lang="en-US" sz="4000" baseline="0" dirty="0" smtClean="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791033"/>
                  </a:ext>
                </a:extLst>
              </a:tr>
              <a:tr h="882779">
                <a:tc>
                  <a:txBody>
                    <a:bodyPr/>
                    <a:lstStyle/>
                    <a:p>
                      <a:pPr algn="ctr"/>
                      <a:r>
                        <a:rPr lang="en-US" sz="4000" dirty="0" smtClean="0">
                          <a:solidFill>
                            <a:srgbClr val="002060"/>
                          </a:solidFill>
                          <a:latin typeface="Times New Roman" panose="02020603050405020304" pitchFamily="18" charset="0"/>
                          <a:cs typeface="Times New Roman" panose="02020603050405020304" pitchFamily="18" charset="0"/>
                        </a:rPr>
                        <a:t>c</a:t>
                      </a:r>
                      <a:endParaRPr lang="en-US" sz="4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dirty="0" err="1" smtClean="0">
                          <a:solidFill>
                            <a:schemeClr val="tx1"/>
                          </a:solidFill>
                          <a:latin typeface="Times New Roman" panose="02020603050405020304" pitchFamily="18" charset="0"/>
                          <a:cs typeface="Times New Roman" panose="02020603050405020304" pitchFamily="18" charset="0"/>
                        </a:rPr>
                        <a:t>Có</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từ</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mang</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nghĩa</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phủ</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định</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chưa</a:t>
                      </a:r>
                      <a:r>
                        <a:rPr lang="en-US" sz="4000" baseline="0" dirty="0" smtClean="0">
                          <a:solidFill>
                            <a:schemeClr val="tx1"/>
                          </a:solidFill>
                          <a:latin typeface="Times New Roman" panose="02020603050405020304" pitchFamily="18" charset="0"/>
                          <a:cs typeface="Times New Roman" panose="02020603050405020304" pitchFamily="18" charset="0"/>
                        </a:rPr>
                        <a:t>”</a:t>
                      </a:r>
                      <a:endParaRPr lang="en-US" sz="4000"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just"/>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0542899"/>
                  </a:ext>
                </a:extLst>
              </a:tr>
              <a:tr h="370840">
                <a:tc>
                  <a:txBody>
                    <a:bodyPr/>
                    <a:lstStyle/>
                    <a:p>
                      <a:pPr algn="ctr"/>
                      <a:r>
                        <a:rPr lang="en-US" sz="4000" dirty="0" smtClean="0">
                          <a:solidFill>
                            <a:srgbClr val="002060"/>
                          </a:solidFill>
                          <a:latin typeface="Times New Roman" panose="02020603050405020304" pitchFamily="18" charset="0"/>
                          <a:cs typeface="Times New Roman" panose="02020603050405020304" pitchFamily="18" charset="0"/>
                        </a:rPr>
                        <a:t>d</a:t>
                      </a:r>
                      <a:endParaRPr lang="en-US" sz="40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dirty="0" err="1" smtClean="0">
                          <a:solidFill>
                            <a:schemeClr val="tx1"/>
                          </a:solidFill>
                          <a:latin typeface="Times New Roman" panose="02020603050405020304" pitchFamily="18" charset="0"/>
                          <a:cs typeface="Times New Roman" panose="02020603050405020304" pitchFamily="18" charset="0"/>
                        </a:rPr>
                        <a:t>Có</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từ</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mang</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nghĩa</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phủ</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định</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đâu</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có</a:t>
                      </a:r>
                      <a:r>
                        <a:rPr lang="en-US" sz="4000" baseline="0" dirty="0" smtClean="0">
                          <a:solidFill>
                            <a:schemeClr val="tx1"/>
                          </a:solidFill>
                          <a:latin typeface="Times New Roman" panose="02020603050405020304" pitchFamily="18" charset="0"/>
                          <a:cs typeface="Times New Roman" panose="02020603050405020304" pitchFamily="18" charset="0"/>
                        </a:rPr>
                        <a:t>”</a:t>
                      </a:r>
                      <a:endParaRPr lang="en-US" sz="4000"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000" dirty="0" err="1" smtClean="0">
                          <a:solidFill>
                            <a:schemeClr val="tx1"/>
                          </a:solidFill>
                          <a:latin typeface="Times New Roman" panose="02020603050405020304" pitchFamily="18" charset="0"/>
                          <a:cs typeface="Times New Roman" panose="02020603050405020304" pitchFamily="18" charset="0"/>
                        </a:rPr>
                        <a:t>Bác</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bỏ</a:t>
                      </a:r>
                      <a:r>
                        <a:rPr lang="en-US" sz="4000" baseline="0" dirty="0" smtClean="0">
                          <a:solidFill>
                            <a:schemeClr val="tx1"/>
                          </a:solidFill>
                          <a:latin typeface="Times New Roman" panose="02020603050405020304" pitchFamily="18" charset="0"/>
                          <a:cs typeface="Times New Roman" panose="02020603050405020304" pitchFamily="18" charset="0"/>
                        </a:rPr>
                        <a:t> ý </a:t>
                      </a:r>
                      <a:r>
                        <a:rPr lang="en-US" sz="4000" baseline="0" dirty="0" err="1" smtClean="0">
                          <a:solidFill>
                            <a:schemeClr val="tx1"/>
                          </a:solidFill>
                          <a:latin typeface="Times New Roman" panose="02020603050405020304" pitchFamily="18" charset="0"/>
                          <a:cs typeface="Times New Roman" panose="02020603050405020304" pitchFamily="18" charset="0"/>
                        </a:rPr>
                        <a:t>kiến</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của</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ai</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đó</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về</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việc</a:t>
                      </a:r>
                      <a:r>
                        <a:rPr lang="en-US" sz="4000" baseline="0" dirty="0" smtClean="0">
                          <a:solidFill>
                            <a:schemeClr val="tx1"/>
                          </a:solidFill>
                          <a:latin typeface="Times New Roman" panose="02020603050405020304" pitchFamily="18" charset="0"/>
                          <a:cs typeface="Times New Roman" panose="02020603050405020304" pitchFamily="18" charset="0"/>
                        </a:rPr>
                        <a:t> “Nam </a:t>
                      </a:r>
                      <a:r>
                        <a:rPr lang="en-US" sz="4000" baseline="0" dirty="0" err="1" smtClean="0">
                          <a:solidFill>
                            <a:schemeClr val="tx1"/>
                          </a:solidFill>
                          <a:latin typeface="Times New Roman" panose="02020603050405020304" pitchFamily="18" charset="0"/>
                          <a:cs typeface="Times New Roman" panose="02020603050405020304" pitchFamily="18" charset="0"/>
                        </a:rPr>
                        <a:t>đi</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Huế</a:t>
                      </a:r>
                      <a:r>
                        <a:rPr lang="en-US" sz="4000" baseline="0" dirty="0" smtClean="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1344602"/>
                  </a:ext>
                </a:extLst>
              </a:tr>
            </a:tbl>
          </a:graphicData>
        </a:graphic>
      </p:graphicFrame>
      <p:sp>
        <p:nvSpPr>
          <p:cNvPr id="3" name="Right Arrow 2"/>
          <p:cNvSpPr/>
          <p:nvPr/>
        </p:nvSpPr>
        <p:spPr>
          <a:xfrm>
            <a:off x="2362200" y="8801100"/>
            <a:ext cx="1371600" cy="685800"/>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191000" y="8420725"/>
            <a:ext cx="11582400" cy="1446550"/>
          </a:xfrm>
          <a:prstGeom prst="rect">
            <a:avLst/>
          </a:prstGeom>
          <a:noFill/>
        </p:spPr>
        <p:txBody>
          <a:bodyPr wrap="square" rtlCol="0">
            <a:spAutoFit/>
          </a:bodyPr>
          <a:lstStyle/>
          <a:p>
            <a:r>
              <a:rPr lang="en-US" sz="4400" b="1" dirty="0" err="1" smtClean="0">
                <a:solidFill>
                  <a:srgbClr val="FF0000"/>
                </a:solidFill>
                <a:latin typeface="Times New Roman" panose="02020603050405020304" pitchFamily="18" charset="0"/>
                <a:cs typeface="Times New Roman" panose="02020603050405020304" pitchFamily="18" charset="0"/>
              </a:rPr>
              <a:t>Câu</a:t>
            </a:r>
            <a:r>
              <a:rPr lang="en-US" sz="4400" b="1" dirty="0" smtClean="0">
                <a:solidFill>
                  <a:srgbClr val="FF0000"/>
                </a:solidFill>
                <a:latin typeface="Times New Roman" panose="02020603050405020304" pitchFamily="18" charset="0"/>
                <a:cs typeface="Times New Roman" panose="02020603050405020304" pitchFamily="18" charset="0"/>
              </a:rPr>
              <a:t> a</a:t>
            </a:r>
            <a:r>
              <a:rPr lang="pt-BR" sz="4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Câu khẳng định</a:t>
            </a:r>
          </a:p>
          <a:p>
            <a:r>
              <a:rPr lang="en-US" sz="4400" b="1" dirty="0" err="1">
                <a:solidFill>
                  <a:srgbClr val="FF0000"/>
                </a:solidFill>
                <a:latin typeface="Times New Roman" panose="02020603050405020304" pitchFamily="18" charset="0"/>
                <a:cs typeface="Times New Roman" panose="02020603050405020304" pitchFamily="18" charset="0"/>
              </a:rPr>
              <a:t>Câu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smtClean="0">
                <a:solidFill>
                  <a:srgbClr val="FF0000"/>
                </a:solidFill>
                <a:latin typeface="Times New Roman" panose="02020603050405020304" pitchFamily="18" charset="0"/>
                <a:cs typeface="Times New Roman" panose="02020603050405020304" pitchFamily="18" charset="0"/>
              </a:rPr>
              <a:t>b, c, d</a:t>
            </a:r>
            <a:r>
              <a:rPr lang="pt-BR" sz="4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pt-BR" sz="4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phủ định</a:t>
            </a:r>
            <a:endParaRPr lang="pt-BR"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990600" y="187827"/>
            <a:ext cx="9144000" cy="2824684"/>
          </a:xfrm>
          <a:prstGeom prst="rect">
            <a:avLst/>
          </a:prstGeom>
        </p:spPr>
        <p:txBody>
          <a:bodyPr>
            <a:spAutoFit/>
          </a:bodyPr>
          <a:lstStyle/>
          <a:p>
            <a:pPr algn="just">
              <a:lnSpc>
                <a:spcPct val="107000"/>
              </a:lnSpc>
              <a:spcAft>
                <a:spcPts val="0"/>
              </a:spcAft>
            </a:pPr>
            <a:r>
              <a:rPr lang="vi-VN" sz="4200" dirty="0">
                <a:latin typeface="Times New Roman" panose="02020603050405020304" pitchFamily="18" charset="0"/>
                <a:ea typeface="Calibri" panose="020F0502020204030204" pitchFamily="34" charset="0"/>
                <a:cs typeface="Times New Roman" panose="02020603050405020304" pitchFamily="18" charset="0"/>
              </a:rPr>
              <a:t>a) </a:t>
            </a:r>
            <a:r>
              <a:rPr lang="vi-VN" sz="4200" i="1" dirty="0">
                <a:latin typeface="Times New Roman" panose="02020603050405020304" pitchFamily="18" charset="0"/>
                <a:ea typeface="Calibri" panose="020F0502020204030204" pitchFamily="34" charset="0"/>
                <a:cs typeface="Times New Roman" panose="02020603050405020304" pitchFamily="18" charset="0"/>
              </a:rPr>
              <a:t>Nam đi Huế.</a:t>
            </a:r>
            <a:endParaRPr lang="en-US" sz="4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vi-VN" sz="4200" dirty="0">
                <a:latin typeface="Times New Roman" panose="02020603050405020304" pitchFamily="18" charset="0"/>
                <a:ea typeface="Calibri" panose="020F0502020204030204" pitchFamily="34" charset="0"/>
                <a:cs typeface="Times New Roman" panose="02020603050405020304" pitchFamily="18" charset="0"/>
              </a:rPr>
              <a:t>b) </a:t>
            </a:r>
            <a:r>
              <a:rPr lang="vi-VN" sz="4200" i="1" dirty="0">
                <a:latin typeface="Times New Roman" panose="02020603050405020304" pitchFamily="18" charset="0"/>
                <a:ea typeface="Calibri" panose="020F0502020204030204" pitchFamily="34" charset="0"/>
                <a:cs typeface="Times New Roman" panose="02020603050405020304" pitchFamily="18" charset="0"/>
              </a:rPr>
              <a:t>Nam không đi Huế.</a:t>
            </a:r>
            <a:endParaRPr lang="en-US" sz="4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vi-VN" sz="4200" dirty="0">
                <a:latin typeface="Times New Roman" panose="02020603050405020304" pitchFamily="18" charset="0"/>
                <a:ea typeface="Calibri" panose="020F0502020204030204" pitchFamily="34" charset="0"/>
                <a:cs typeface="Times New Roman" panose="02020603050405020304" pitchFamily="18" charset="0"/>
              </a:rPr>
              <a:t>c) </a:t>
            </a:r>
            <a:r>
              <a:rPr lang="vi-VN" sz="4200" i="1" dirty="0">
                <a:latin typeface="Times New Roman" panose="02020603050405020304" pitchFamily="18" charset="0"/>
                <a:ea typeface="Calibri" panose="020F0502020204030204" pitchFamily="34" charset="0"/>
                <a:cs typeface="Times New Roman" panose="02020603050405020304" pitchFamily="18" charset="0"/>
              </a:rPr>
              <a:t>Nam chưa đi Huế.</a:t>
            </a:r>
            <a:endParaRPr lang="en-US" sz="4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vi-VN" sz="4200" dirty="0">
                <a:latin typeface="Times New Roman" panose="02020603050405020304" pitchFamily="18" charset="0"/>
                <a:ea typeface="Calibri" panose="020F0502020204030204" pitchFamily="34" charset="0"/>
                <a:cs typeface="Times New Roman" panose="02020603050405020304" pitchFamily="18" charset="0"/>
              </a:rPr>
              <a:t>d) </a:t>
            </a:r>
            <a:r>
              <a:rPr lang="vi-VN" sz="4200" i="1" dirty="0">
                <a:latin typeface="Times New Roman" panose="02020603050405020304" pitchFamily="18" charset="0"/>
                <a:ea typeface="Calibri" panose="020F0502020204030204" pitchFamily="34" charset="0"/>
                <a:cs typeface="Times New Roman" panose="02020603050405020304" pitchFamily="18" charset="0"/>
              </a:rPr>
              <a:t>Nam </a:t>
            </a:r>
            <a:r>
              <a:rPr lang="en-US" sz="4200" i="1" dirty="0" err="1">
                <a:latin typeface="Times New Roman" panose="02020603050405020304" pitchFamily="18" charset="0"/>
                <a:ea typeface="Calibri" panose="020F0502020204030204" pitchFamily="34" charset="0"/>
                <a:cs typeface="Times New Roman" panose="02020603050405020304" pitchFamily="18" charset="0"/>
              </a:rPr>
              <a:t>đâu</a:t>
            </a:r>
            <a:r>
              <a:rPr lang="en-US" sz="4200" i="1" dirty="0">
                <a:latin typeface="Times New Roman" panose="02020603050405020304" pitchFamily="18" charset="0"/>
                <a:ea typeface="Calibri" panose="020F0502020204030204" pitchFamily="34" charset="0"/>
                <a:cs typeface="Times New Roman" panose="02020603050405020304" pitchFamily="18" charset="0"/>
              </a:rPr>
              <a:t> </a:t>
            </a:r>
            <a:r>
              <a:rPr lang="en-US" sz="4200" i="1" dirty="0" err="1">
                <a:latin typeface="Times New Roman" panose="02020603050405020304" pitchFamily="18" charset="0"/>
                <a:ea typeface="Calibri" panose="020F0502020204030204" pitchFamily="34" charset="0"/>
                <a:cs typeface="Times New Roman" panose="02020603050405020304" pitchFamily="18" charset="0"/>
              </a:rPr>
              <a:t>có</a:t>
            </a:r>
            <a:r>
              <a:rPr lang="vi-VN" sz="4200" i="1" dirty="0">
                <a:latin typeface="Times New Roman" panose="02020603050405020304" pitchFamily="18" charset="0"/>
                <a:ea typeface="Calibri" panose="020F0502020204030204" pitchFamily="34" charset="0"/>
                <a:cs typeface="Times New Roman" panose="02020603050405020304" pitchFamily="18" charset="0"/>
              </a:rPr>
              <a:t> đi Huế.</a:t>
            </a:r>
            <a:endParaRPr lang="en-US" sz="4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386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p:cNvPicPr>
          <p:nvPr/>
        </p:nvPicPr>
        <p:blipFill rotWithShape="1">
          <a:blip r:embed="rId2"/>
          <a:srcRect l="1069" t="2602" r="448" b="5138"/>
          <a:stretch/>
        </p:blipFill>
        <p:spPr>
          <a:xfrm>
            <a:off x="-1" y="0"/>
            <a:ext cx="18288002" cy="10287000"/>
          </a:xfrm>
          <a:prstGeom prst="rect">
            <a:avLst/>
          </a:prstGeom>
        </p:spPr>
      </p:pic>
      <p:sp>
        <p:nvSpPr>
          <p:cNvPr id="12" name="Rounded Rectangle 11"/>
          <p:cNvSpPr/>
          <p:nvPr/>
        </p:nvSpPr>
        <p:spPr>
          <a:xfrm>
            <a:off x="381000" y="186783"/>
            <a:ext cx="17526000" cy="9753600"/>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dirty="0"/>
          </a:p>
        </p:txBody>
      </p:sp>
      <p:grpSp>
        <p:nvGrpSpPr>
          <p:cNvPr id="29" name="组合 23"/>
          <p:cNvGrpSpPr/>
          <p:nvPr/>
        </p:nvGrpSpPr>
        <p:grpSpPr>
          <a:xfrm>
            <a:off x="-152400" y="-495300"/>
            <a:ext cx="6323360" cy="8879335"/>
            <a:chOff x="1075382" y="599957"/>
            <a:chExt cx="4336816" cy="5829015"/>
          </a:xfrm>
        </p:grpSpPr>
        <p:pic>
          <p:nvPicPr>
            <p:cNvPr id="31"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382" y="599957"/>
              <a:ext cx="4336816" cy="5829015"/>
            </a:xfrm>
            <a:prstGeom prst="rect">
              <a:avLst/>
            </a:prstGeom>
          </p:spPr>
        </p:pic>
        <p:sp>
          <p:nvSpPr>
            <p:cNvPr id="33" name="Rectangle 8"/>
            <p:cNvSpPr/>
            <p:nvPr/>
          </p:nvSpPr>
          <p:spPr>
            <a:xfrm>
              <a:off x="3160967" y="3412457"/>
              <a:ext cx="2090442" cy="1919437"/>
            </a:xfrm>
            <a:prstGeom prst="rect">
              <a:avLst/>
            </a:prstGeom>
            <a:noFill/>
            <a:ln w="9525">
              <a:noFill/>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4600" b="1" dirty="0" err="1" smtClean="0">
                  <a:solidFill>
                    <a:srgbClr val="FF0000"/>
                  </a:solidFill>
                  <a:latin typeface="Times New Roman" pitchFamily="18" charset="0"/>
                  <a:ea typeface="Microsoft YaHei UI" panose="020B0503020204020204" pitchFamily="34" charset="-122"/>
                  <a:cs typeface="Times New Roman" pitchFamily="18" charset="0"/>
                  <a:sym typeface="Times New Roman" panose="02020603050405020304" pitchFamily="18" charset="0"/>
                </a:rPr>
                <a:t>Câu</a:t>
              </a:r>
              <a:r>
                <a:rPr lang="en-US" altLang="zh-CN" sz="4600" b="1" dirty="0" smtClean="0">
                  <a:solidFill>
                    <a:srgbClr val="FF0000"/>
                  </a:solidFill>
                  <a:latin typeface="Times New Roman" pitchFamily="18" charset="0"/>
                  <a:ea typeface="Microsoft YaHei UI" panose="020B0503020204020204" pitchFamily="34" charset="-122"/>
                  <a:cs typeface="Times New Roman" pitchFamily="18" charset="0"/>
                  <a:sym typeface="Times New Roman" panose="02020603050405020304" pitchFamily="18" charset="0"/>
                </a:rPr>
                <a:t> </a:t>
              </a:r>
              <a:r>
                <a:rPr lang="en-US" altLang="zh-CN" sz="4600" b="1" dirty="0" err="1" smtClean="0">
                  <a:solidFill>
                    <a:srgbClr val="FF0000"/>
                  </a:solidFill>
                  <a:latin typeface="Times New Roman" pitchFamily="18" charset="0"/>
                  <a:ea typeface="Microsoft YaHei UI" panose="020B0503020204020204" pitchFamily="34" charset="-122"/>
                  <a:cs typeface="Times New Roman" pitchFamily="18" charset="0"/>
                  <a:sym typeface="Times New Roman" panose="02020603050405020304" pitchFamily="18" charset="0"/>
                </a:rPr>
                <a:t>khẳng</a:t>
              </a:r>
              <a:r>
                <a:rPr lang="en-US" altLang="zh-CN" sz="4600" b="1" dirty="0" smtClean="0">
                  <a:solidFill>
                    <a:srgbClr val="FF0000"/>
                  </a:solidFill>
                  <a:latin typeface="Times New Roman" pitchFamily="18" charset="0"/>
                  <a:ea typeface="Microsoft YaHei UI" panose="020B0503020204020204" pitchFamily="34" charset="-122"/>
                  <a:cs typeface="Times New Roman" pitchFamily="18" charset="0"/>
                  <a:sym typeface="Times New Roman" panose="02020603050405020304" pitchFamily="18" charset="0"/>
                </a:rPr>
                <a:t> </a:t>
              </a:r>
              <a:r>
                <a:rPr lang="en-US" altLang="zh-CN" sz="4600" b="1" dirty="0" err="1" smtClean="0">
                  <a:solidFill>
                    <a:srgbClr val="FF0000"/>
                  </a:solidFill>
                  <a:latin typeface="Times New Roman" pitchFamily="18" charset="0"/>
                  <a:ea typeface="Microsoft YaHei UI" panose="020B0503020204020204" pitchFamily="34" charset="-122"/>
                  <a:cs typeface="Times New Roman" pitchFamily="18" charset="0"/>
                  <a:sym typeface="Times New Roman" panose="02020603050405020304" pitchFamily="18" charset="0"/>
                </a:rPr>
                <a:t>định</a:t>
              </a:r>
              <a:r>
                <a:rPr lang="en-US" altLang="zh-CN" sz="4600" b="1" dirty="0" smtClean="0">
                  <a:solidFill>
                    <a:srgbClr val="FF0000"/>
                  </a:solidFill>
                  <a:latin typeface="Times New Roman" pitchFamily="18" charset="0"/>
                  <a:ea typeface="Microsoft YaHei UI" panose="020B0503020204020204" pitchFamily="34" charset="-122"/>
                  <a:cs typeface="Times New Roman" pitchFamily="18" charset="0"/>
                  <a:sym typeface="Times New Roman" panose="02020603050405020304" pitchFamily="18" charset="0"/>
                </a:rPr>
                <a:t> </a:t>
              </a:r>
              <a:r>
                <a:rPr lang="en-US" altLang="zh-CN" sz="4600" b="1" dirty="0" err="1" smtClean="0">
                  <a:solidFill>
                    <a:srgbClr val="FF0000"/>
                  </a:solidFill>
                  <a:latin typeface="Times New Roman" pitchFamily="18" charset="0"/>
                  <a:ea typeface="Microsoft YaHei UI" panose="020B0503020204020204" pitchFamily="34" charset="-122"/>
                  <a:cs typeface="Times New Roman" pitchFamily="18" charset="0"/>
                  <a:sym typeface="Times New Roman" panose="02020603050405020304" pitchFamily="18" charset="0"/>
                </a:rPr>
                <a:t>và</a:t>
              </a:r>
              <a:r>
                <a:rPr lang="en-US" altLang="zh-CN" sz="4600" b="1" dirty="0" smtClean="0">
                  <a:solidFill>
                    <a:srgbClr val="FF0000"/>
                  </a:solidFill>
                  <a:latin typeface="Times New Roman" pitchFamily="18" charset="0"/>
                  <a:ea typeface="Microsoft YaHei UI" panose="020B0503020204020204" pitchFamily="34" charset="-122"/>
                  <a:cs typeface="Times New Roman" pitchFamily="18" charset="0"/>
                  <a:sym typeface="Times New Roman" panose="02020603050405020304" pitchFamily="18" charset="0"/>
                </a:rPr>
                <a:t> </a:t>
              </a:r>
              <a:r>
                <a:rPr lang="en-US" altLang="zh-CN" sz="4600" b="1" dirty="0" err="1" smtClean="0">
                  <a:solidFill>
                    <a:srgbClr val="FF0000"/>
                  </a:solidFill>
                  <a:latin typeface="Times New Roman" pitchFamily="18" charset="0"/>
                  <a:ea typeface="Microsoft YaHei UI" panose="020B0503020204020204" pitchFamily="34" charset="-122"/>
                  <a:cs typeface="Times New Roman" pitchFamily="18" charset="0"/>
                  <a:sym typeface="Times New Roman" panose="02020603050405020304" pitchFamily="18" charset="0"/>
                </a:rPr>
                <a:t>câu</a:t>
              </a:r>
              <a:r>
                <a:rPr lang="en-US" altLang="zh-CN" sz="4600" b="1" dirty="0" smtClean="0">
                  <a:solidFill>
                    <a:srgbClr val="FF0000"/>
                  </a:solidFill>
                  <a:latin typeface="Times New Roman" pitchFamily="18" charset="0"/>
                  <a:ea typeface="Microsoft YaHei UI" panose="020B0503020204020204" pitchFamily="34" charset="-122"/>
                  <a:cs typeface="Times New Roman" pitchFamily="18" charset="0"/>
                  <a:sym typeface="Times New Roman" panose="02020603050405020304" pitchFamily="18" charset="0"/>
                </a:rPr>
                <a:t> </a:t>
              </a:r>
              <a:r>
                <a:rPr lang="en-US" altLang="zh-CN" sz="4600" b="1" dirty="0" err="1" smtClean="0">
                  <a:solidFill>
                    <a:srgbClr val="FF0000"/>
                  </a:solidFill>
                  <a:latin typeface="Times New Roman" pitchFamily="18" charset="0"/>
                  <a:ea typeface="Microsoft YaHei UI" panose="020B0503020204020204" pitchFamily="34" charset="-122"/>
                  <a:cs typeface="Times New Roman" pitchFamily="18" charset="0"/>
                  <a:sym typeface="Times New Roman" panose="02020603050405020304" pitchFamily="18" charset="0"/>
                </a:rPr>
                <a:t>phủ</a:t>
              </a:r>
              <a:r>
                <a:rPr lang="en-US" altLang="zh-CN" sz="4600" b="1" dirty="0" smtClean="0">
                  <a:solidFill>
                    <a:srgbClr val="FF0000"/>
                  </a:solidFill>
                  <a:latin typeface="Times New Roman" pitchFamily="18" charset="0"/>
                  <a:ea typeface="Microsoft YaHei UI" panose="020B0503020204020204" pitchFamily="34" charset="-122"/>
                  <a:cs typeface="Times New Roman" pitchFamily="18" charset="0"/>
                  <a:sym typeface="Times New Roman" panose="02020603050405020304" pitchFamily="18" charset="0"/>
                </a:rPr>
                <a:t> </a:t>
              </a:r>
              <a:r>
                <a:rPr lang="en-US" altLang="zh-CN" sz="4600" b="1" dirty="0" err="1" smtClean="0">
                  <a:solidFill>
                    <a:srgbClr val="FF0000"/>
                  </a:solidFill>
                  <a:latin typeface="Times New Roman" pitchFamily="18" charset="0"/>
                  <a:ea typeface="Microsoft YaHei UI" panose="020B0503020204020204" pitchFamily="34" charset="-122"/>
                  <a:cs typeface="Times New Roman" pitchFamily="18" charset="0"/>
                  <a:sym typeface="Times New Roman" panose="02020603050405020304" pitchFamily="18" charset="0"/>
                </a:rPr>
                <a:t>định</a:t>
              </a:r>
              <a:endParaRPr lang="en-US" altLang="zh-CN" sz="4600" b="1" dirty="0">
                <a:solidFill>
                  <a:srgbClr val="FF0000"/>
                </a:solidFill>
                <a:latin typeface="Times New Roman" pitchFamily="18" charset="0"/>
                <a:ea typeface="Microsoft YaHei UI" panose="020B0503020204020204" pitchFamily="34" charset="-122"/>
                <a:cs typeface="Times New Roman" pitchFamily="18" charset="0"/>
                <a:sym typeface="Times New Roman" panose="02020603050405020304" pitchFamily="18" charset="0"/>
              </a:endParaRPr>
            </a:p>
          </p:txBody>
        </p:sp>
      </p:grpSp>
      <p:sp>
        <p:nvSpPr>
          <p:cNvPr id="43" name="椭圆 19"/>
          <p:cNvSpPr/>
          <p:nvPr/>
        </p:nvSpPr>
        <p:spPr>
          <a:xfrm>
            <a:off x="6249541" y="2141118"/>
            <a:ext cx="1109507" cy="1143884"/>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rgbClr val="98B2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700" dirty="0">
              <a:solidFill>
                <a:srgbClr val="5D6D31"/>
              </a:solidFill>
              <a:latin typeface="Microsoft YaHei UI" panose="020B0503020204020204" pitchFamily="34" charset="-122"/>
              <a:ea typeface="Microsoft YaHei UI" panose="020B0503020204020204" pitchFamily="34" charset="-122"/>
            </a:endParaRPr>
          </a:p>
        </p:txBody>
      </p:sp>
      <p:sp>
        <p:nvSpPr>
          <p:cNvPr id="46" name="TextBox 45"/>
          <p:cNvSpPr txBox="1"/>
          <p:nvPr/>
        </p:nvSpPr>
        <p:spPr>
          <a:xfrm>
            <a:off x="7536194" y="400567"/>
            <a:ext cx="9913606" cy="4401205"/>
          </a:xfrm>
          <a:prstGeom prst="rect">
            <a:avLst/>
          </a:prstGeom>
          <a:noFill/>
        </p:spPr>
        <p:txBody>
          <a:bodyPr wrap="square" rtlCol="0">
            <a:spAutoFit/>
          </a:bodyPr>
          <a:lstStyle/>
          <a:p>
            <a:pPr algn="just"/>
            <a:r>
              <a:rPr lang="pt-BR"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khẳng định:</a:t>
            </a:r>
            <a:r>
              <a:rPr lang="pt-BR" sz="4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pt-BR" sz="4000" dirty="0">
                <a:latin typeface="Times New Roman" panose="02020603050405020304" pitchFamily="18" charset="0"/>
                <a:ea typeface="Times New Roman" panose="02020603050405020304" pitchFamily="18" charset="0"/>
                <a:cs typeface="Times New Roman" panose="02020603050405020304" pitchFamily="18" charset="0"/>
              </a:rPr>
              <a:t>- Là câu dùng để thông báo, xác nhận sự tồn tại của một sự vật, sự việc nhất </a:t>
            </a:r>
            <a:r>
              <a:rPr lang="pt-BR" sz="4000" dirty="0" smtClean="0">
                <a:latin typeface="Times New Roman" panose="02020603050405020304" pitchFamily="18" charset="0"/>
                <a:ea typeface="Times New Roman" panose="02020603050405020304" pitchFamily="18" charset="0"/>
                <a:cs typeface="Times New Roman" panose="02020603050405020304" pitchFamily="18" charset="0"/>
              </a:rPr>
              <a:t>định</a:t>
            </a:r>
            <a:r>
              <a:rPr lang="vi-VN" sz="4000" dirty="0" smtClean="0">
                <a:latin typeface="Times New Roman" panose="02020603050405020304" pitchFamily="18" charset="0"/>
                <a:cs typeface="Times New Roman" panose="02020603050405020304" pitchFamily="18" charset="0"/>
              </a:rPr>
              <a:t>.</a:t>
            </a:r>
            <a:endParaRPr lang="pt-BR"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pt-BR" sz="4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pt-BR" sz="4000" dirty="0">
                <a:latin typeface="Times New Roman" panose="02020603050405020304" pitchFamily="18" charset="0"/>
                <a:ea typeface="Times New Roman" panose="02020603050405020304" pitchFamily="18" charset="0"/>
                <a:cs typeface="Times New Roman" panose="02020603050405020304" pitchFamily="18" charset="0"/>
              </a:rPr>
              <a:t>+ Không chứa các từ ngữ mang nghĩa phủ </a:t>
            </a:r>
            <a:r>
              <a:rPr lang="pt-BR" sz="4000" dirty="0" smtClean="0">
                <a:latin typeface="Times New Roman" panose="02020603050405020304" pitchFamily="18" charset="0"/>
                <a:ea typeface="Times New Roman" panose="02020603050405020304" pitchFamily="18" charset="0"/>
                <a:cs typeface="Times New Roman" panose="02020603050405020304" pitchFamily="18" charset="0"/>
              </a:rPr>
              <a:t>định</a:t>
            </a:r>
            <a:r>
              <a:rPr lang="vi-VN" sz="4000" dirty="0" smtClean="0">
                <a:latin typeface="Times New Roman" panose="02020603050405020304" pitchFamily="18" charset="0"/>
                <a:cs typeface="Times New Roman" panose="02020603050405020304" pitchFamily="18" charset="0"/>
              </a:rPr>
              <a:t>.</a:t>
            </a:r>
            <a:endParaRPr lang="pt-BR"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pt-BR" sz="4000" dirty="0">
                <a:latin typeface="Times New Roman" panose="02020603050405020304" pitchFamily="18" charset="0"/>
                <a:ea typeface="Times New Roman" panose="02020603050405020304" pitchFamily="18" charset="0"/>
                <a:cs typeface="Times New Roman" panose="02020603050405020304" pitchFamily="18" charset="0"/>
              </a:rPr>
              <a:t>+ có hình thức “phủ định của phủ định” hoặc đặt từ ngữ phủ định sau một từ ngữ phiếm </a:t>
            </a:r>
            <a:r>
              <a:rPr lang="pt-BR" sz="4000" dirty="0" smtClean="0">
                <a:latin typeface="Times New Roman" panose="02020603050405020304" pitchFamily="18" charset="0"/>
                <a:ea typeface="Times New Roman" panose="02020603050405020304" pitchFamily="18" charset="0"/>
                <a:cs typeface="Times New Roman" panose="02020603050405020304" pitchFamily="18" charset="0"/>
              </a:rPr>
              <a:t>chỉ</a:t>
            </a:r>
            <a:r>
              <a:rPr lang="vi-VN"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47" name="椭圆 19"/>
          <p:cNvSpPr/>
          <p:nvPr/>
        </p:nvSpPr>
        <p:spPr>
          <a:xfrm>
            <a:off x="6347712" y="5272845"/>
            <a:ext cx="1109507" cy="1143884"/>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rgbClr val="98B2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68580" rIns="137160" bIns="6858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700" dirty="0">
              <a:solidFill>
                <a:srgbClr val="5D6D31"/>
              </a:solidFill>
              <a:latin typeface="Microsoft YaHei UI" panose="020B0503020204020204" pitchFamily="34" charset="-122"/>
              <a:ea typeface="Microsoft YaHei UI" panose="020B0503020204020204" pitchFamily="34" charset="-122"/>
            </a:endParaRPr>
          </a:p>
        </p:txBody>
      </p:sp>
      <p:sp>
        <p:nvSpPr>
          <p:cNvPr id="48" name="TextBox 47"/>
          <p:cNvSpPr txBox="1"/>
          <p:nvPr/>
        </p:nvSpPr>
        <p:spPr>
          <a:xfrm>
            <a:off x="7604628" y="4801772"/>
            <a:ext cx="9855829" cy="4401205"/>
          </a:xfrm>
          <a:prstGeom prst="rect">
            <a:avLst/>
          </a:prstGeom>
          <a:noFill/>
        </p:spPr>
        <p:txBody>
          <a:bodyPr wrap="square" rtlCol="0">
            <a:spAutoFit/>
          </a:bodyPr>
          <a:lstStyle/>
          <a:p>
            <a:pPr algn="just"/>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phủ</a:t>
            </a:r>
            <a:r>
              <a:rPr lang="en-US" sz="4000" b="1" dirty="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định</a:t>
            </a:r>
            <a:r>
              <a:rPr lang="en-US" sz="4000" b="1" dirty="0" smtClean="0">
                <a:solidFill>
                  <a:srgbClr val="FF0000"/>
                </a:solidFill>
                <a:latin typeface="Times New Roman" pitchFamily="18" charset="0"/>
                <a:cs typeface="Times New Roman" pitchFamily="18" charset="0"/>
              </a:rPr>
              <a:t>: </a:t>
            </a:r>
          </a:p>
          <a:p>
            <a:pPr algn="just"/>
            <a:r>
              <a:rPr lang="en-US" sz="4000" b="1" dirty="0">
                <a:highlight>
                  <a:srgbClr val="FFFFFF"/>
                </a:highlight>
                <a:latin typeface="Times New Roman" pitchFamily="18" charset="0"/>
                <a:ea typeface="Times New Roman" panose="02020603050405020304" pitchFamily="18" charset="0"/>
                <a:cs typeface="Times New Roman" pitchFamily="18" charset="0"/>
              </a:rPr>
              <a:t>-</a:t>
            </a:r>
            <a:r>
              <a:rPr lang="en-US" sz="4000" b="1" dirty="0" smtClean="0">
                <a:highlight>
                  <a:srgbClr val="FFFFFF"/>
                </a:highlight>
                <a:latin typeface="Times New Roman" pitchFamily="18" charset="0"/>
                <a:ea typeface="Times New Roman" panose="02020603050405020304" pitchFamily="18" charset="0"/>
                <a:cs typeface="Times New Roman" pitchFamily="18" charset="0"/>
              </a:rPr>
              <a:t> </a:t>
            </a:r>
            <a:r>
              <a:rPr lang="en-US" sz="4000" dirty="0" err="1" smtClean="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smtClean="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dùng</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thông</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báo</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xác</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nhận</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sự</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hoặc</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bác</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bỏ</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ý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kiến</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nhận</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định</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nào</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đó</a:t>
            </a:r>
            <a:r>
              <a:rPr lang="vi-VN" sz="4000" dirty="0" smtClean="0">
                <a:latin typeface="Times New Roman" panose="02020603050405020304" pitchFamily="18" charset="0"/>
                <a:cs typeface="Times New Roman" panose="02020603050405020304" pitchFamily="18" charset="0"/>
              </a:rPr>
              <a:t>.</a:t>
            </a:r>
            <a:endPar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r>
              <a:rPr lang="en-US" sz="4000" dirty="0" smtClean="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smtClean="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phủ</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định</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ngữ</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mang</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nghĩa</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phủ</a:t>
            </a:r>
            <a:r>
              <a:rPr lang="en-US" sz="4000" dirty="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định</a:t>
            </a:r>
            <a:r>
              <a:rPr lang="en-US" sz="4000" dirty="0" smtClean="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smtClean="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chẳng</a:t>
            </a:r>
            <a:r>
              <a:rPr lang="en-US" sz="4000" dirty="0" smtClean="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chưa</a:t>
            </a:r>
            <a:r>
              <a:rPr lang="en-US" sz="4000" dirty="0" smtClean="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đâu</a:t>
            </a:r>
            <a:r>
              <a:rPr lang="en-US" sz="4000" dirty="0" smtClean="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có</a:t>
            </a:r>
            <a:r>
              <a:rPr lang="vi-VN" sz="4000" dirty="0" smtClean="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82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dissolve">
                                      <p:cBhvr>
                                        <p:cTn id="12" dur="500"/>
                                        <p:tgtEl>
                                          <p:spTgt spid="4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dissolv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dissolve">
                                      <p:cBhvr>
                                        <p:cTn id="20" dur="500"/>
                                        <p:tgtEl>
                                          <p:spTgt spid="4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dissolve">
                                      <p:cBhvr>
                                        <p:cTn id="2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6" grpId="0"/>
      <p:bldP spid="47" grpId="0" animBg="1"/>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p:cNvPicPr>
          <p:nvPr/>
        </p:nvPicPr>
        <p:blipFill rotWithShape="1">
          <a:blip r:embed="rId2"/>
          <a:srcRect l="1069" t="2602" r="448" b="5138"/>
          <a:stretch/>
        </p:blipFill>
        <p:spPr>
          <a:xfrm>
            <a:off x="-1" y="0"/>
            <a:ext cx="18288002" cy="10287000"/>
          </a:xfrm>
          <a:prstGeom prst="rect">
            <a:avLst/>
          </a:prstGeom>
        </p:spPr>
      </p:pic>
      <p:sp>
        <p:nvSpPr>
          <p:cNvPr id="12" name="Rounded Rectangle 11"/>
          <p:cNvSpPr/>
          <p:nvPr/>
        </p:nvSpPr>
        <p:spPr>
          <a:xfrm>
            <a:off x="677120" y="572946"/>
            <a:ext cx="16893251" cy="9115062"/>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a:p>
        </p:txBody>
      </p:sp>
      <p:pic>
        <p:nvPicPr>
          <p:cNvPr id="4" name="图片 1"/>
          <p:cNvPicPr>
            <a:picLocks noChangeAspect="1"/>
          </p:cNvPicPr>
          <p:nvPr/>
        </p:nvPicPr>
        <p:blipFill>
          <a:blip r:embed="rId3"/>
          <a:stretch>
            <a:fillRect/>
          </a:stretch>
        </p:blipFill>
        <p:spPr>
          <a:xfrm>
            <a:off x="12255909" y="5363867"/>
            <a:ext cx="5273199" cy="4552011"/>
          </a:xfrm>
          <a:prstGeom prst="rect">
            <a:avLst/>
          </a:prstGeom>
        </p:spPr>
      </p:pic>
      <p:sp>
        <p:nvSpPr>
          <p:cNvPr id="5" name="TextBox 4"/>
          <p:cNvSpPr txBox="1"/>
          <p:nvPr/>
        </p:nvSpPr>
        <p:spPr>
          <a:xfrm>
            <a:off x="2467825" y="3102881"/>
            <a:ext cx="14345339" cy="1615827"/>
          </a:xfrm>
          <a:prstGeom prst="rect">
            <a:avLst/>
          </a:prstGeom>
          <a:noFill/>
        </p:spPr>
        <p:txBody>
          <a:bodyPr wrap="square" rtlCol="0">
            <a:spAutoFit/>
          </a:bodyPr>
          <a:lstStyle/>
          <a:p>
            <a:pPr algn="ctr"/>
            <a:r>
              <a:rPr lang="en-US" sz="9900" b="1" dirty="0">
                <a:latin typeface="Times New Roman" panose="02020603050405020304" pitchFamily="18" charset="0"/>
                <a:cs typeface="Times New Roman" panose="02020603050405020304" pitchFamily="18" charset="0"/>
              </a:rPr>
              <a:t>II. </a:t>
            </a:r>
            <a:r>
              <a:rPr lang="en-US" sz="9900" b="1" dirty="0" err="1">
                <a:latin typeface="Times New Roman" panose="02020603050405020304" pitchFamily="18" charset="0"/>
                <a:cs typeface="Times New Roman" panose="02020603050405020304" pitchFamily="18" charset="0"/>
              </a:rPr>
              <a:t>Thực</a:t>
            </a:r>
            <a:r>
              <a:rPr lang="en-US" sz="9900" b="1" dirty="0">
                <a:latin typeface="Times New Roman" panose="02020603050405020304" pitchFamily="18" charset="0"/>
                <a:cs typeface="Times New Roman" panose="02020603050405020304" pitchFamily="18" charset="0"/>
              </a:rPr>
              <a:t> </a:t>
            </a:r>
            <a:r>
              <a:rPr lang="en-US" sz="9900" b="1" dirty="0" err="1">
                <a:latin typeface="Times New Roman" panose="02020603050405020304" pitchFamily="18" charset="0"/>
                <a:cs typeface="Times New Roman" panose="02020603050405020304" pitchFamily="18" charset="0"/>
              </a:rPr>
              <a:t>hành</a:t>
            </a:r>
            <a:r>
              <a:rPr lang="en-US" sz="9900" b="1" dirty="0">
                <a:latin typeface="Times New Roman" panose="02020603050405020304" pitchFamily="18" charset="0"/>
                <a:cs typeface="Times New Roman" panose="02020603050405020304" pitchFamily="18" charset="0"/>
              </a:rPr>
              <a:t> - </a:t>
            </a:r>
            <a:r>
              <a:rPr lang="en-US" sz="9900" b="1" dirty="0" err="1">
                <a:latin typeface="Times New Roman" panose="02020603050405020304" pitchFamily="18" charset="0"/>
                <a:cs typeface="Times New Roman" panose="02020603050405020304" pitchFamily="18" charset="0"/>
              </a:rPr>
              <a:t>Luyện</a:t>
            </a:r>
            <a:r>
              <a:rPr lang="en-US" sz="9900" b="1" dirty="0">
                <a:latin typeface="Times New Roman" panose="02020603050405020304" pitchFamily="18" charset="0"/>
                <a:cs typeface="Times New Roman" panose="02020603050405020304" pitchFamily="18" charset="0"/>
              </a:rPr>
              <a:t> </a:t>
            </a:r>
            <a:r>
              <a:rPr lang="en-US" sz="9900" b="1" dirty="0" err="1">
                <a:latin typeface="Times New Roman" panose="02020603050405020304" pitchFamily="18" charset="0"/>
                <a:cs typeface="Times New Roman" panose="02020603050405020304" pitchFamily="18" charset="0"/>
              </a:rPr>
              <a:t>tập</a:t>
            </a:r>
            <a:endParaRPr lang="en-US" sz="9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477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9" presetClass="entr" presetSubtype="0" decel="10000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 calcmode="lin" valueType="num">
                                      <p:cBhvr>
                                        <p:cTn id="14" dur="500" fill="hold"/>
                                        <p:tgtEl>
                                          <p:spTgt spid="5"/>
                                        </p:tgtEl>
                                        <p:attrNameLst>
                                          <p:attrName>style.rotation</p:attrName>
                                        </p:attrNameLst>
                                      </p:cBhvr>
                                      <p:tavLst>
                                        <p:tav tm="0">
                                          <p:val>
                                            <p:fltVal val="360"/>
                                          </p:val>
                                        </p:tav>
                                        <p:tav tm="100000">
                                          <p:val>
                                            <p:fltVal val="0"/>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8288000" cy="10287000"/>
          </a:xfrm>
          <a:prstGeom prst="rect">
            <a:avLst/>
          </a:prstGeom>
        </p:spPr>
      </p:pic>
      <p:sp>
        <p:nvSpPr>
          <p:cNvPr id="4" name="Rectangle 3"/>
          <p:cNvSpPr/>
          <p:nvPr/>
        </p:nvSpPr>
        <p:spPr>
          <a:xfrm>
            <a:off x="1066800" y="1485900"/>
            <a:ext cx="16687800" cy="4832092"/>
          </a:xfrm>
          <a:prstGeom prst="rect">
            <a:avLst/>
          </a:prstGeom>
        </p:spPr>
        <p:txBody>
          <a:bodyPr wrap="square">
            <a:spAutoFit/>
          </a:bodyPr>
          <a:lstStyle/>
          <a:p>
            <a:pPr algn="just"/>
            <a:r>
              <a:rPr lang="en-US" sz="4400" b="1" u="sng" dirty="0" err="1">
                <a:latin typeface="Times New Roman" panose="02020603050405020304" pitchFamily="18" charset="0"/>
                <a:cs typeface="Times New Roman" panose="02020603050405020304" pitchFamily="18" charset="0"/>
              </a:rPr>
              <a:t>Bài</a:t>
            </a:r>
            <a:r>
              <a:rPr lang="en-US" sz="4400" b="1" u="sng" dirty="0">
                <a:latin typeface="Times New Roman" panose="02020603050405020304" pitchFamily="18" charset="0"/>
                <a:cs typeface="Times New Roman" panose="02020603050405020304" pitchFamily="18" charset="0"/>
              </a:rPr>
              <a:t> </a:t>
            </a:r>
            <a:r>
              <a:rPr lang="en-US" sz="4400" b="1" u="sng" dirty="0" smtClean="0">
                <a:latin typeface="Times New Roman" panose="02020603050405020304" pitchFamily="18" charset="0"/>
                <a:cs typeface="Times New Roman" panose="02020603050405020304" pitchFamily="18" charset="0"/>
              </a:rPr>
              <a:t>1 </a:t>
            </a:r>
            <a:r>
              <a:rPr lang="en-US" sz="4400" b="1" u="sng" dirty="0">
                <a:latin typeface="Times New Roman" panose="02020603050405020304" pitchFamily="18" charset="0"/>
                <a:cs typeface="Times New Roman" panose="02020603050405020304" pitchFamily="18" charset="0"/>
              </a:rPr>
              <a:t>(SGK – 67):</a:t>
            </a:r>
            <a:r>
              <a:rPr lang="en-US" sz="4400" b="1" dirty="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Tìm </a:t>
            </a:r>
            <a:r>
              <a:rPr lang="vi-VN" sz="4400" dirty="0">
                <a:latin typeface="Times New Roman" panose="02020603050405020304" pitchFamily="18" charset="0"/>
                <a:cs typeface="Times New Roman" panose="02020603050405020304" pitchFamily="18" charset="0"/>
              </a:rPr>
              <a:t>câu khẳng định và câu phủ định trong những câu dưới đây. Chỉ ra đặc điểm về ý nghĩa và hình thức của mỗi câu</a:t>
            </a:r>
            <a:r>
              <a:rPr lang="vi-VN" sz="4400" dirty="0" smtClean="0">
                <a:latin typeface="Times New Roman" panose="02020603050405020304" pitchFamily="18" charset="0"/>
                <a:cs typeface="Times New Roman" panose="02020603050405020304" pitchFamily="18" charset="0"/>
              </a:rPr>
              <a:t>.</a:t>
            </a:r>
            <a:endParaRPr lang="en-US" sz="4400" dirty="0" smtClean="0">
              <a:latin typeface="Times New Roman" panose="02020603050405020304" pitchFamily="18" charset="0"/>
              <a:cs typeface="Times New Roman" panose="02020603050405020304" pitchFamily="18" charset="0"/>
            </a:endParaRPr>
          </a:p>
          <a:p>
            <a:pPr algn="just"/>
            <a:r>
              <a:rPr lang="vi-VN" sz="4400" dirty="0" smtClean="0">
                <a:latin typeface="Times New Roman" panose="02020603050405020304" pitchFamily="18" charset="0"/>
                <a:cs typeface="Times New Roman" panose="02020603050405020304" pitchFamily="18" charset="0"/>
              </a:rPr>
              <a:t>a. Tất </a:t>
            </a:r>
            <a:r>
              <a:rPr lang="vi-VN" sz="4400" dirty="0">
                <a:latin typeface="Times New Roman" panose="02020603050405020304" pitchFamily="18" charset="0"/>
                <a:cs typeface="Times New Roman" panose="02020603050405020304" pitchFamily="18" charset="0"/>
              </a:rPr>
              <a:t>cả những điều ấy, họ làm sao </a:t>
            </a:r>
            <a:r>
              <a:rPr lang="en-US" sz="4400" dirty="0" err="1" smtClean="0">
                <a:latin typeface="Times New Roman" panose="02020603050405020304" pitchFamily="18" charset="0"/>
                <a:cs typeface="Times New Roman" panose="02020603050405020304" pitchFamily="18" charset="0"/>
              </a:rPr>
              <a:t>mà</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hiểu </a:t>
            </a:r>
            <a:r>
              <a:rPr lang="vi-VN" sz="4400" dirty="0">
                <a:latin typeface="Times New Roman" panose="02020603050405020304" pitchFamily="18" charset="0"/>
                <a:cs typeface="Times New Roman" panose="02020603050405020304" pitchFamily="18" charset="0"/>
              </a:rPr>
              <a:t>được rõ ràng, đích xác. (Ngô gia văn phái</a:t>
            </a:r>
            <a:r>
              <a:rPr lang="vi-VN" sz="4400" dirty="0" smtClean="0">
                <a:latin typeface="Times New Roman" panose="02020603050405020304" pitchFamily="18" charset="0"/>
                <a:cs typeface="Times New Roman" panose="02020603050405020304" pitchFamily="18" charset="0"/>
              </a:rPr>
              <a:t>)</a:t>
            </a:r>
            <a:endParaRPr lang="en-US" sz="4400" dirty="0" smtClean="0">
              <a:latin typeface="Times New Roman" panose="02020603050405020304" pitchFamily="18" charset="0"/>
              <a:cs typeface="Times New Roman" panose="02020603050405020304" pitchFamily="18" charset="0"/>
            </a:endParaRPr>
          </a:p>
          <a:p>
            <a:pPr algn="just"/>
            <a:r>
              <a:rPr lang="vi-VN" sz="4400" dirty="0" smtClean="0">
                <a:latin typeface="Times New Roman" panose="02020603050405020304" pitchFamily="18" charset="0"/>
                <a:cs typeface="Times New Roman" panose="02020603050405020304" pitchFamily="18" charset="0"/>
              </a:rPr>
              <a:t>b</a:t>
            </a:r>
            <a:r>
              <a:rPr lang="vi-VN" sz="4400" dirty="0">
                <a:latin typeface="Times New Roman" panose="02020603050405020304" pitchFamily="18" charset="0"/>
                <a:cs typeface="Times New Roman" panose="02020603050405020304" pitchFamily="18" charset="0"/>
              </a:rPr>
              <a:t>. Hôm sau, vua Quang Trung hạ lệnh tiến </a:t>
            </a:r>
            <a:r>
              <a:rPr lang="vi-VN" sz="4400" dirty="0" smtClean="0">
                <a:latin typeface="Times New Roman" panose="02020603050405020304" pitchFamily="18" charset="0"/>
                <a:cs typeface="Times New Roman" panose="02020603050405020304" pitchFamily="18" charset="0"/>
              </a:rPr>
              <a:t>quâ</a:t>
            </a:r>
            <a:r>
              <a:rPr lang="en-US" sz="4400" dirty="0" smtClean="0">
                <a:latin typeface="Times New Roman" panose="02020603050405020304" pitchFamily="18" charset="0"/>
                <a:cs typeface="Times New Roman" panose="02020603050405020304" pitchFamily="18" charset="0"/>
              </a:rPr>
              <a:t>n</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Ngô gia văn phái</a:t>
            </a:r>
            <a:r>
              <a:rPr lang="vi-VN" sz="4400" dirty="0" smtClean="0">
                <a:latin typeface="Times New Roman" panose="02020603050405020304" pitchFamily="18" charset="0"/>
                <a:cs typeface="Times New Roman" panose="02020603050405020304" pitchFamily="18" charset="0"/>
              </a:rPr>
              <a:t>)</a:t>
            </a:r>
            <a:endParaRPr lang="en-US" sz="4400" dirty="0" smtClean="0">
              <a:latin typeface="Times New Roman" panose="02020603050405020304" pitchFamily="18" charset="0"/>
              <a:cs typeface="Times New Roman" panose="02020603050405020304" pitchFamily="18" charset="0"/>
            </a:endParaRPr>
          </a:p>
          <a:p>
            <a:pPr algn="just"/>
            <a:r>
              <a:rPr lang="vi-VN" sz="4400" dirty="0" smtClean="0">
                <a:latin typeface="Times New Roman" panose="02020603050405020304" pitchFamily="18" charset="0"/>
                <a:cs typeface="Times New Roman" panose="02020603050405020304" pitchFamily="18" charset="0"/>
              </a:rPr>
              <a:t>c</a:t>
            </a:r>
            <a:r>
              <a:rPr lang="vi-VN" sz="4400" dirty="0">
                <a:latin typeface="Times New Roman" panose="02020603050405020304" pitchFamily="18" charset="0"/>
                <a:cs typeface="Times New Roman" panose="02020603050405020304" pitchFamily="18" charset="0"/>
              </a:rPr>
              <a:t>. Các quân đều nghiêm chỉnh đội ngũ mà </a:t>
            </a:r>
            <a:r>
              <a:rPr lang="vi-VN" sz="4400" dirty="0" smtClean="0">
                <a:latin typeface="Times New Roman" panose="02020603050405020304" pitchFamily="18" charset="0"/>
                <a:cs typeface="Times New Roman" panose="02020603050405020304" pitchFamily="18" charset="0"/>
              </a:rPr>
              <a:t>đi. </a:t>
            </a:r>
            <a:r>
              <a:rPr lang="vi-VN" sz="4400" dirty="0">
                <a:latin typeface="Times New Roman" panose="02020603050405020304" pitchFamily="18" charset="0"/>
                <a:cs typeface="Times New Roman" panose="02020603050405020304" pitchFamily="18" charset="0"/>
              </a:rPr>
              <a:t>(Ngô gia văn phái</a:t>
            </a:r>
            <a:r>
              <a:rPr lang="vi-VN" sz="4400" dirty="0" smtClean="0">
                <a:latin typeface="Times New Roman" panose="02020603050405020304" pitchFamily="18" charset="0"/>
                <a:cs typeface="Times New Roman" panose="02020603050405020304" pitchFamily="18" charset="0"/>
              </a:rPr>
              <a:t>)</a:t>
            </a:r>
            <a:endParaRPr lang="en-US" sz="4400" dirty="0" smtClean="0">
              <a:latin typeface="Times New Roman" panose="02020603050405020304" pitchFamily="18" charset="0"/>
              <a:cs typeface="Times New Roman" panose="02020603050405020304" pitchFamily="18" charset="0"/>
            </a:endParaRPr>
          </a:p>
          <a:p>
            <a:pPr algn="just"/>
            <a:r>
              <a:rPr lang="vi-VN" sz="4400" dirty="0" smtClean="0">
                <a:latin typeface="Times New Roman" panose="02020603050405020304" pitchFamily="18" charset="0"/>
                <a:cs typeface="Times New Roman" panose="02020603050405020304" pitchFamily="18" charset="0"/>
              </a:rPr>
              <a:t>d</a:t>
            </a:r>
            <a:r>
              <a:rPr lang="vi-VN" sz="4400" dirty="0">
                <a:latin typeface="Times New Roman" panose="02020603050405020304" pitchFamily="18" charset="0"/>
                <a:cs typeface="Times New Roman" panose="02020603050405020304" pitchFamily="18" charset="0"/>
              </a:rPr>
              <a:t>. Chị Dậu vẫn chưa nguôi cơn </a:t>
            </a:r>
            <a:r>
              <a:rPr lang="vi-VN" sz="4400" dirty="0" smtClean="0">
                <a:latin typeface="Times New Roman" panose="02020603050405020304" pitchFamily="18" charset="0"/>
                <a:cs typeface="Times New Roman" panose="02020603050405020304" pitchFamily="18" charset="0"/>
              </a:rPr>
              <a:t>giận. </a:t>
            </a:r>
            <a:r>
              <a:rPr lang="vi-VN" sz="4400" dirty="0">
                <a:latin typeface="Times New Roman" panose="02020603050405020304" pitchFamily="18" charset="0"/>
                <a:cs typeface="Times New Roman" panose="02020603050405020304" pitchFamily="18" charset="0"/>
              </a:rPr>
              <a:t>(Ngô Tất Tố</a:t>
            </a:r>
            <a:r>
              <a:rPr lang="vi-VN"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5791200" y="2171700"/>
            <a:ext cx="800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05200" y="2857500"/>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03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18288000" cy="10287000"/>
          </a:xfrm>
          <a:prstGeom prst="rect">
            <a:avLst/>
          </a:prstGeom>
        </p:spPr>
      </p:pic>
      <p:sp>
        <p:nvSpPr>
          <p:cNvPr id="4" name="Rectangle 3"/>
          <p:cNvSpPr/>
          <p:nvPr/>
        </p:nvSpPr>
        <p:spPr>
          <a:xfrm>
            <a:off x="1295400" y="800100"/>
            <a:ext cx="16687800" cy="4832092"/>
          </a:xfrm>
          <a:prstGeom prst="rect">
            <a:avLst/>
          </a:prstGeom>
        </p:spPr>
        <p:txBody>
          <a:bodyPr wrap="square">
            <a:spAutoFit/>
          </a:bodyPr>
          <a:lstStyle/>
          <a:p>
            <a:pPr algn="just"/>
            <a:r>
              <a:rPr lang="en-US" sz="4400" b="1" u="sng" dirty="0" err="1">
                <a:latin typeface="Times New Roman" panose="02020603050405020304" pitchFamily="18" charset="0"/>
                <a:cs typeface="Times New Roman" panose="02020603050405020304" pitchFamily="18" charset="0"/>
              </a:rPr>
              <a:t>Bài</a:t>
            </a:r>
            <a:r>
              <a:rPr lang="en-US" sz="4400" b="1" u="sng" dirty="0">
                <a:latin typeface="Times New Roman" panose="02020603050405020304" pitchFamily="18" charset="0"/>
                <a:cs typeface="Times New Roman" panose="02020603050405020304" pitchFamily="18" charset="0"/>
              </a:rPr>
              <a:t> </a:t>
            </a:r>
            <a:r>
              <a:rPr lang="en-US" sz="4400" b="1" u="sng" dirty="0" smtClean="0">
                <a:latin typeface="Times New Roman" panose="02020603050405020304" pitchFamily="18" charset="0"/>
                <a:cs typeface="Times New Roman" panose="02020603050405020304" pitchFamily="18" charset="0"/>
              </a:rPr>
              <a:t>1 </a:t>
            </a:r>
            <a:r>
              <a:rPr lang="en-US" sz="4400" b="1" u="sng" dirty="0">
                <a:latin typeface="Times New Roman" panose="02020603050405020304" pitchFamily="18" charset="0"/>
                <a:cs typeface="Times New Roman" panose="02020603050405020304" pitchFamily="18" charset="0"/>
              </a:rPr>
              <a:t>(SGK – 67):</a:t>
            </a:r>
            <a:r>
              <a:rPr lang="en-US" sz="4400" b="1" dirty="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Tìm </a:t>
            </a:r>
            <a:r>
              <a:rPr lang="vi-VN" sz="4400" dirty="0">
                <a:latin typeface="Times New Roman" panose="02020603050405020304" pitchFamily="18" charset="0"/>
                <a:cs typeface="Times New Roman" panose="02020603050405020304" pitchFamily="18" charset="0"/>
              </a:rPr>
              <a:t>câu khẳng định và câu phủ định trong những câu dưới đây. Chỉ ra đặc điểm về ý nghĩa và hình thức của mỗi câu</a:t>
            </a:r>
            <a:r>
              <a:rPr lang="vi-VN" sz="4400" dirty="0" smtClean="0">
                <a:latin typeface="Times New Roman" panose="02020603050405020304" pitchFamily="18" charset="0"/>
                <a:cs typeface="Times New Roman" panose="02020603050405020304" pitchFamily="18" charset="0"/>
              </a:rPr>
              <a:t>.</a:t>
            </a:r>
            <a:endParaRPr lang="en-US" sz="4400" dirty="0" smtClean="0">
              <a:latin typeface="Times New Roman" panose="02020603050405020304" pitchFamily="18" charset="0"/>
              <a:cs typeface="Times New Roman" panose="02020603050405020304" pitchFamily="18" charset="0"/>
            </a:endParaRPr>
          </a:p>
          <a:p>
            <a:pPr algn="just"/>
            <a:r>
              <a:rPr lang="vi-VN" sz="4400" dirty="0" smtClean="0">
                <a:latin typeface="Times New Roman" panose="02020603050405020304" pitchFamily="18" charset="0"/>
                <a:cs typeface="Times New Roman" panose="02020603050405020304" pitchFamily="18" charset="0"/>
              </a:rPr>
              <a:t>a. Tất </a:t>
            </a:r>
            <a:r>
              <a:rPr lang="vi-VN" sz="4400" dirty="0">
                <a:latin typeface="Times New Roman" panose="02020603050405020304" pitchFamily="18" charset="0"/>
                <a:cs typeface="Times New Roman" panose="02020603050405020304" pitchFamily="18" charset="0"/>
              </a:rPr>
              <a:t>cả những điều ấy, họ làm sao </a:t>
            </a:r>
            <a:r>
              <a:rPr lang="en-US" sz="4400" dirty="0" err="1" smtClean="0">
                <a:latin typeface="Times New Roman" panose="02020603050405020304" pitchFamily="18" charset="0"/>
                <a:cs typeface="Times New Roman" panose="02020603050405020304" pitchFamily="18" charset="0"/>
              </a:rPr>
              <a:t>mà</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hiểu </a:t>
            </a:r>
            <a:r>
              <a:rPr lang="vi-VN" sz="4400" dirty="0">
                <a:latin typeface="Times New Roman" panose="02020603050405020304" pitchFamily="18" charset="0"/>
                <a:cs typeface="Times New Roman" panose="02020603050405020304" pitchFamily="18" charset="0"/>
              </a:rPr>
              <a:t>được rõ ràng, đích xác. (Ngô gia văn phái</a:t>
            </a:r>
            <a:r>
              <a:rPr lang="vi-VN" sz="4400" dirty="0" smtClean="0">
                <a:latin typeface="Times New Roman" panose="02020603050405020304" pitchFamily="18" charset="0"/>
                <a:cs typeface="Times New Roman" panose="02020603050405020304" pitchFamily="18" charset="0"/>
              </a:rPr>
              <a:t>)</a:t>
            </a:r>
            <a:endParaRPr lang="en-US" sz="4400" dirty="0" smtClean="0">
              <a:latin typeface="Times New Roman" panose="02020603050405020304" pitchFamily="18" charset="0"/>
              <a:cs typeface="Times New Roman" panose="02020603050405020304" pitchFamily="18" charset="0"/>
            </a:endParaRPr>
          </a:p>
          <a:p>
            <a:pPr algn="just"/>
            <a:r>
              <a:rPr lang="vi-VN" sz="4400" dirty="0" smtClean="0">
                <a:latin typeface="Times New Roman" panose="02020603050405020304" pitchFamily="18" charset="0"/>
                <a:cs typeface="Times New Roman" panose="02020603050405020304" pitchFamily="18" charset="0"/>
              </a:rPr>
              <a:t>b</a:t>
            </a:r>
            <a:r>
              <a:rPr lang="vi-VN" sz="4400" dirty="0">
                <a:latin typeface="Times New Roman" panose="02020603050405020304" pitchFamily="18" charset="0"/>
                <a:cs typeface="Times New Roman" panose="02020603050405020304" pitchFamily="18" charset="0"/>
              </a:rPr>
              <a:t>. Hôm sau, vua Quang Trung hạ lệnh tiến </a:t>
            </a:r>
            <a:r>
              <a:rPr lang="vi-VN" sz="4400" dirty="0" smtClean="0">
                <a:latin typeface="Times New Roman" panose="02020603050405020304" pitchFamily="18" charset="0"/>
                <a:cs typeface="Times New Roman" panose="02020603050405020304" pitchFamily="18" charset="0"/>
              </a:rPr>
              <a:t>quâ</a:t>
            </a:r>
            <a:r>
              <a:rPr lang="en-US" sz="4400" dirty="0" smtClean="0">
                <a:latin typeface="Times New Roman" panose="02020603050405020304" pitchFamily="18" charset="0"/>
                <a:cs typeface="Times New Roman" panose="02020603050405020304" pitchFamily="18" charset="0"/>
              </a:rPr>
              <a:t>n</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Ngô gia văn phái</a:t>
            </a:r>
            <a:r>
              <a:rPr lang="vi-VN" sz="4400" dirty="0" smtClean="0">
                <a:latin typeface="Times New Roman" panose="02020603050405020304" pitchFamily="18" charset="0"/>
                <a:cs typeface="Times New Roman" panose="02020603050405020304" pitchFamily="18" charset="0"/>
              </a:rPr>
              <a:t>)</a:t>
            </a:r>
            <a:endParaRPr lang="en-US" sz="4400" dirty="0" smtClean="0">
              <a:latin typeface="Times New Roman" panose="02020603050405020304" pitchFamily="18" charset="0"/>
              <a:cs typeface="Times New Roman" panose="02020603050405020304" pitchFamily="18" charset="0"/>
            </a:endParaRPr>
          </a:p>
          <a:p>
            <a:pPr algn="just"/>
            <a:r>
              <a:rPr lang="vi-VN" sz="4400" dirty="0" smtClean="0">
                <a:latin typeface="Times New Roman" panose="02020603050405020304" pitchFamily="18" charset="0"/>
                <a:cs typeface="Times New Roman" panose="02020603050405020304" pitchFamily="18" charset="0"/>
              </a:rPr>
              <a:t>c</a:t>
            </a:r>
            <a:r>
              <a:rPr lang="vi-VN" sz="4400" dirty="0">
                <a:latin typeface="Times New Roman" panose="02020603050405020304" pitchFamily="18" charset="0"/>
                <a:cs typeface="Times New Roman" panose="02020603050405020304" pitchFamily="18" charset="0"/>
              </a:rPr>
              <a:t>. Các quân đều nghiêm chỉnh đội ngũ mà </a:t>
            </a:r>
            <a:r>
              <a:rPr lang="vi-VN" sz="4400" dirty="0" smtClean="0">
                <a:latin typeface="Times New Roman" panose="02020603050405020304" pitchFamily="18" charset="0"/>
                <a:cs typeface="Times New Roman" panose="02020603050405020304" pitchFamily="18" charset="0"/>
              </a:rPr>
              <a:t>đi. </a:t>
            </a:r>
            <a:r>
              <a:rPr lang="vi-VN" sz="4400" dirty="0">
                <a:latin typeface="Times New Roman" panose="02020603050405020304" pitchFamily="18" charset="0"/>
                <a:cs typeface="Times New Roman" panose="02020603050405020304" pitchFamily="18" charset="0"/>
              </a:rPr>
              <a:t>(Ngô gia văn phái</a:t>
            </a:r>
            <a:r>
              <a:rPr lang="vi-VN" sz="4400" dirty="0" smtClean="0">
                <a:latin typeface="Times New Roman" panose="02020603050405020304" pitchFamily="18" charset="0"/>
                <a:cs typeface="Times New Roman" panose="02020603050405020304" pitchFamily="18" charset="0"/>
              </a:rPr>
              <a:t>)</a:t>
            </a:r>
            <a:endParaRPr lang="en-US" sz="4400" dirty="0" smtClean="0">
              <a:latin typeface="Times New Roman" panose="02020603050405020304" pitchFamily="18" charset="0"/>
              <a:cs typeface="Times New Roman" panose="02020603050405020304" pitchFamily="18" charset="0"/>
            </a:endParaRPr>
          </a:p>
          <a:p>
            <a:pPr algn="just"/>
            <a:r>
              <a:rPr lang="vi-VN" sz="4400" dirty="0" smtClean="0">
                <a:latin typeface="Times New Roman" panose="02020603050405020304" pitchFamily="18" charset="0"/>
                <a:cs typeface="Times New Roman" panose="02020603050405020304" pitchFamily="18" charset="0"/>
              </a:rPr>
              <a:t>d</a:t>
            </a:r>
            <a:r>
              <a:rPr lang="vi-VN" sz="4400" dirty="0">
                <a:latin typeface="Times New Roman" panose="02020603050405020304" pitchFamily="18" charset="0"/>
                <a:cs typeface="Times New Roman" panose="02020603050405020304" pitchFamily="18" charset="0"/>
              </a:rPr>
              <a:t>. Chị Dậu vẫn chưa nguôi cơn </a:t>
            </a:r>
            <a:r>
              <a:rPr lang="vi-VN" sz="4400" dirty="0" smtClean="0">
                <a:latin typeface="Times New Roman" panose="02020603050405020304" pitchFamily="18" charset="0"/>
                <a:cs typeface="Times New Roman" panose="02020603050405020304" pitchFamily="18" charset="0"/>
              </a:rPr>
              <a:t>giận. </a:t>
            </a:r>
            <a:r>
              <a:rPr lang="vi-VN" sz="4400" dirty="0">
                <a:latin typeface="Times New Roman" panose="02020603050405020304" pitchFamily="18" charset="0"/>
                <a:cs typeface="Times New Roman" panose="02020603050405020304" pitchFamily="18" charset="0"/>
              </a:rPr>
              <a:t>(Ngô Tất Tố</a:t>
            </a:r>
            <a:r>
              <a:rPr lang="vi-VN"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pic>
        <p:nvPicPr>
          <p:cNvPr id="2" name="Đồng hồ đếm ngược 1 phút có âm thanh _ 1 minute countdown timer with sou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647341" y="6743700"/>
            <a:ext cx="5638800" cy="3171825"/>
          </a:xfrm>
          <a:prstGeom prst="rect">
            <a:avLst/>
          </a:prstGeom>
        </p:spPr>
      </p:pic>
    </p:spTree>
    <p:extLst>
      <p:ext uri="{BB962C8B-B14F-4D97-AF65-F5344CB8AC3E}">
        <p14:creationId xmlns:p14="http://schemas.microsoft.com/office/powerpoint/2010/main" val="378222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03516895"/>
              </p:ext>
            </p:extLst>
          </p:nvPr>
        </p:nvGraphicFramePr>
        <p:xfrm>
          <a:off x="457200" y="338822"/>
          <a:ext cx="17373600" cy="9681478"/>
        </p:xfrm>
        <a:graphic>
          <a:graphicData uri="http://schemas.openxmlformats.org/drawingml/2006/table">
            <a:tbl>
              <a:tblPr firstRow="1" bandRow="1">
                <a:tableStyleId>{5C22544A-7EE6-4342-B048-85BDC9FD1C3A}</a:tableStyleId>
              </a:tblPr>
              <a:tblGrid>
                <a:gridCol w="1579418">
                  <a:extLst>
                    <a:ext uri="{9D8B030D-6E8A-4147-A177-3AD203B41FA5}">
                      <a16:colId xmlns:a16="http://schemas.microsoft.com/office/drawing/2014/main" val="1846893443"/>
                    </a:ext>
                  </a:extLst>
                </a:gridCol>
                <a:gridCol w="3754582">
                  <a:extLst>
                    <a:ext uri="{9D8B030D-6E8A-4147-A177-3AD203B41FA5}">
                      <a16:colId xmlns:a16="http://schemas.microsoft.com/office/drawing/2014/main" val="4090218498"/>
                    </a:ext>
                  </a:extLst>
                </a:gridCol>
                <a:gridCol w="7010400">
                  <a:extLst>
                    <a:ext uri="{9D8B030D-6E8A-4147-A177-3AD203B41FA5}">
                      <a16:colId xmlns:a16="http://schemas.microsoft.com/office/drawing/2014/main" val="297273201"/>
                    </a:ext>
                  </a:extLst>
                </a:gridCol>
                <a:gridCol w="5029200">
                  <a:extLst>
                    <a:ext uri="{9D8B030D-6E8A-4147-A177-3AD203B41FA5}">
                      <a16:colId xmlns:a16="http://schemas.microsoft.com/office/drawing/2014/main" val="924802463"/>
                    </a:ext>
                  </a:extLst>
                </a:gridCol>
              </a:tblGrid>
              <a:tr h="790508">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Câu</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Kiểu</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câu</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Đặc</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điểm</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về</a:t>
                      </a:r>
                      <a:r>
                        <a:rPr lang="en-US" sz="4400" baseline="0" dirty="0" smtClean="0">
                          <a:solidFill>
                            <a:schemeClr val="tx1"/>
                          </a:solidFill>
                          <a:latin typeface="Times New Roman" panose="02020603050405020304" pitchFamily="18" charset="0"/>
                          <a:cs typeface="Times New Roman" panose="02020603050405020304" pitchFamily="18" charset="0"/>
                        </a:rPr>
                        <a:t> ý </a:t>
                      </a:r>
                      <a:r>
                        <a:rPr lang="en-US" sz="4400" baseline="0" dirty="0" err="1" smtClean="0">
                          <a:solidFill>
                            <a:schemeClr val="tx1"/>
                          </a:solidFill>
                          <a:latin typeface="Times New Roman" panose="02020603050405020304" pitchFamily="18" charset="0"/>
                          <a:cs typeface="Times New Roman" panose="02020603050405020304" pitchFamily="18" charset="0"/>
                        </a:rPr>
                        <a:t>nghĩa</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400" dirty="0" err="1" smtClean="0">
                          <a:solidFill>
                            <a:schemeClr val="tx1"/>
                          </a:solidFill>
                          <a:latin typeface="Times New Roman" panose="02020603050405020304" pitchFamily="18" charset="0"/>
                          <a:cs typeface="Times New Roman" panose="02020603050405020304" pitchFamily="18" charset="0"/>
                        </a:rPr>
                        <a:t>Đặc</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điểm</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hình</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thức</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0030333"/>
                  </a:ext>
                </a:extLst>
              </a:tr>
              <a:tr h="2055320">
                <a:tc>
                  <a:txBody>
                    <a:bodyPr/>
                    <a:lstStyle/>
                    <a:p>
                      <a:pPr algn="ctr"/>
                      <a:r>
                        <a:rPr lang="en-US" sz="4400" dirty="0" smtClean="0">
                          <a:solidFill>
                            <a:schemeClr val="tx1"/>
                          </a:solidFill>
                          <a:latin typeface="Times New Roman" panose="02020603050405020304" pitchFamily="18" charset="0"/>
                          <a:cs typeface="Times New Roman" panose="02020603050405020304" pitchFamily="18" charset="0"/>
                        </a:rPr>
                        <a:t>a</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400" dirty="0" err="1" smtClean="0">
                          <a:solidFill>
                            <a:schemeClr val="tx1"/>
                          </a:solidFill>
                          <a:latin typeface="Times New Roman" panose="02020603050405020304" pitchFamily="18" charset="0"/>
                          <a:cs typeface="Times New Roman" panose="02020603050405020304" pitchFamily="18" charset="0"/>
                        </a:rPr>
                        <a:t>Câu</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phủ</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định</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i="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3883121"/>
                  </a:ext>
                </a:extLst>
              </a:tr>
              <a:tr h="2375753">
                <a:tc>
                  <a:txBody>
                    <a:bodyPr/>
                    <a:lstStyle/>
                    <a:p>
                      <a:pPr algn="ctr"/>
                      <a:r>
                        <a:rPr lang="en-US" sz="4400" dirty="0" smtClean="0">
                          <a:solidFill>
                            <a:schemeClr val="tx1"/>
                          </a:solidFill>
                          <a:latin typeface="Times New Roman" panose="02020603050405020304" pitchFamily="18" charset="0"/>
                          <a:cs typeface="Times New Roman" panose="02020603050405020304" pitchFamily="18" charset="0"/>
                        </a:rPr>
                        <a:t>b</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400" dirty="0" err="1" smtClean="0">
                          <a:solidFill>
                            <a:schemeClr val="tx1"/>
                          </a:solidFill>
                          <a:latin typeface="Times New Roman" panose="02020603050405020304" pitchFamily="18" charset="0"/>
                          <a:cs typeface="Times New Roman" panose="02020603050405020304" pitchFamily="18" charset="0"/>
                        </a:rPr>
                        <a:t>Câu</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khẳng</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định</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i="1" dirty="0" smtClean="0">
                        <a:solidFill>
                          <a:srgbClr val="002060"/>
                        </a:solidFill>
                        <a:latin typeface="Times New Roman" panose="02020603050405020304" pitchFamily="18" charset="0"/>
                        <a:cs typeface="Times New Roman" panose="02020603050405020304" pitchFamily="18" charset="0"/>
                      </a:endParaRPr>
                    </a:p>
                    <a:p>
                      <a:pPr algn="just"/>
                      <a:endParaRPr lang="en-US" sz="4400" i="1" dirty="0" smtClean="0">
                        <a:solidFill>
                          <a:srgbClr val="002060"/>
                        </a:solidFill>
                        <a:latin typeface="Times New Roman" panose="02020603050405020304" pitchFamily="18" charset="0"/>
                        <a:cs typeface="Times New Roman" panose="02020603050405020304" pitchFamily="18" charset="0"/>
                      </a:endParaRPr>
                    </a:p>
                    <a:p>
                      <a:pPr algn="just"/>
                      <a:endParaRPr lang="en-US" sz="4400" i="1" dirty="0" smtClean="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304423"/>
                  </a:ext>
                </a:extLst>
              </a:tr>
              <a:tr h="2213421">
                <a:tc>
                  <a:txBody>
                    <a:bodyPr/>
                    <a:lstStyle/>
                    <a:p>
                      <a:pPr algn="ctr"/>
                      <a:r>
                        <a:rPr lang="en-US" sz="4400" dirty="0" smtClean="0">
                          <a:solidFill>
                            <a:schemeClr val="tx1"/>
                          </a:solidFill>
                          <a:latin typeface="Times New Roman" panose="02020603050405020304" pitchFamily="18" charset="0"/>
                          <a:cs typeface="Times New Roman" panose="02020603050405020304" pitchFamily="18" charset="0"/>
                        </a:rPr>
                        <a:t>c</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dirty="0" err="1" smtClean="0">
                          <a:solidFill>
                            <a:schemeClr val="tx1"/>
                          </a:solidFill>
                          <a:latin typeface="Times New Roman" panose="02020603050405020304" pitchFamily="18" charset="0"/>
                          <a:cs typeface="Times New Roman" panose="02020603050405020304" pitchFamily="18" charset="0"/>
                        </a:rPr>
                        <a:t>Câu</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khẳng</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định</a:t>
                      </a:r>
                      <a:endParaRPr lang="en-US" sz="4400"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smtClean="0">
                        <a:solidFill>
                          <a:srgbClr val="002060"/>
                        </a:solidFill>
                        <a:latin typeface="Times New Roman" panose="02020603050405020304" pitchFamily="18" charset="0"/>
                        <a:cs typeface="Times New Roman" panose="02020603050405020304" pitchFamily="18" charset="0"/>
                      </a:endParaRPr>
                    </a:p>
                    <a:p>
                      <a:pPr algn="just"/>
                      <a:endParaRPr lang="en-US" sz="4400" dirty="0" smtClean="0">
                        <a:solidFill>
                          <a:srgbClr val="002060"/>
                        </a:solidFill>
                        <a:latin typeface="Times New Roman" panose="02020603050405020304" pitchFamily="18" charset="0"/>
                        <a:cs typeface="Times New Roman" panose="02020603050405020304" pitchFamily="18" charset="0"/>
                      </a:endParaRPr>
                    </a:p>
                    <a:p>
                      <a:pPr algn="just"/>
                      <a:endParaRPr lang="en-US" sz="44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7577812"/>
                  </a:ext>
                </a:extLst>
              </a:tr>
              <a:tr h="2246476">
                <a:tc>
                  <a:txBody>
                    <a:bodyPr/>
                    <a:lstStyle/>
                    <a:p>
                      <a:pPr algn="ctr"/>
                      <a:r>
                        <a:rPr lang="en-US" sz="4400" dirty="0" smtClean="0">
                          <a:solidFill>
                            <a:schemeClr val="tx1"/>
                          </a:solidFill>
                          <a:latin typeface="Times New Roman" panose="02020603050405020304" pitchFamily="18" charset="0"/>
                          <a:cs typeface="Times New Roman" panose="02020603050405020304" pitchFamily="18" charset="0"/>
                        </a:rPr>
                        <a:t>d</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dirty="0" err="1" smtClean="0">
                          <a:solidFill>
                            <a:schemeClr val="tx1"/>
                          </a:solidFill>
                          <a:latin typeface="Times New Roman" panose="02020603050405020304" pitchFamily="18" charset="0"/>
                          <a:cs typeface="Times New Roman" panose="02020603050405020304" pitchFamily="18" charset="0"/>
                        </a:rPr>
                        <a:t>Câu</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phủ</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định</a:t>
                      </a:r>
                      <a:endParaRPr lang="en-US" sz="4400"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i="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6298616"/>
                  </a:ext>
                </a:extLst>
              </a:tr>
            </a:tbl>
          </a:graphicData>
        </a:graphic>
      </p:graphicFrame>
      <p:sp>
        <p:nvSpPr>
          <p:cNvPr id="3" name="TextBox 2"/>
          <p:cNvSpPr txBox="1"/>
          <p:nvPr/>
        </p:nvSpPr>
        <p:spPr>
          <a:xfrm>
            <a:off x="13563600" y="4381500"/>
            <a:ext cx="3733800" cy="1569660"/>
          </a:xfrm>
          <a:prstGeom prst="rect">
            <a:avLst/>
          </a:prstGeom>
          <a:noFill/>
        </p:spPr>
        <p:txBody>
          <a:bodyPr wrap="square" rtlCol="0">
            <a:spAutoFit/>
          </a:bodyPr>
          <a:lstStyle/>
          <a:p>
            <a:pPr algn="ct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phủ</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endParaRPr lang="en-US" sz="4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963578" y="5427446"/>
            <a:ext cx="6553199" cy="2215991"/>
          </a:xfrm>
          <a:prstGeom prst="rect">
            <a:avLst/>
          </a:prstGeom>
          <a:noFill/>
        </p:spPr>
        <p:txBody>
          <a:bodyPr wrap="square" rtlCol="0">
            <a:spAutoFit/>
          </a:bodyPr>
          <a:lstStyle/>
          <a:p>
            <a:pPr algn="just"/>
            <a:r>
              <a:rPr lang="en-US" sz="4600" dirty="0" err="1">
                <a:latin typeface="Times New Roman" panose="02020603050405020304" pitchFamily="18" charset="0"/>
                <a:cs typeface="Times New Roman" panose="02020603050405020304" pitchFamily="18" charset="0"/>
              </a:rPr>
              <a:t>Xác</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nhận</a:t>
            </a:r>
            <a:r>
              <a:rPr lang="en-US" sz="4600" dirty="0">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có</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sự</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việc</a:t>
            </a:r>
            <a:r>
              <a:rPr lang="en-US" sz="4600" dirty="0">
                <a:latin typeface="Times New Roman" panose="02020603050405020304" pitchFamily="18" charset="0"/>
                <a:cs typeface="Times New Roman" panose="02020603050405020304" pitchFamily="18" charset="0"/>
              </a:rPr>
              <a:t> </a:t>
            </a:r>
            <a:r>
              <a:rPr lang="en-US" sz="4600" i="1" dirty="0">
                <a:solidFill>
                  <a:srgbClr val="002060"/>
                </a:solidFill>
                <a:latin typeface="Times New Roman" panose="02020603050405020304" pitchFamily="18" charset="0"/>
                <a:cs typeface="Times New Roman" panose="02020603050405020304" pitchFamily="18" charset="0"/>
              </a:rPr>
              <a:t>c</a:t>
            </a:r>
            <a:r>
              <a:rPr lang="vi-VN" sz="4600" i="1" dirty="0">
                <a:solidFill>
                  <a:srgbClr val="002060"/>
                </a:solidFill>
                <a:latin typeface="Times New Roman" panose="02020603050405020304" pitchFamily="18" charset="0"/>
                <a:cs typeface="Times New Roman" panose="02020603050405020304" pitchFamily="18" charset="0"/>
              </a:rPr>
              <a:t>ác quân </a:t>
            </a:r>
            <a:r>
              <a:rPr lang="en-US" sz="4600" i="1" dirty="0" err="1">
                <a:solidFill>
                  <a:srgbClr val="002060"/>
                </a:solidFill>
                <a:latin typeface="Times New Roman" panose="02020603050405020304" pitchFamily="18" charset="0"/>
                <a:cs typeface="Times New Roman" panose="02020603050405020304" pitchFamily="18" charset="0"/>
              </a:rPr>
              <a:t>đều</a:t>
            </a:r>
            <a:r>
              <a:rPr lang="en-US" sz="4600" i="1" dirty="0">
                <a:solidFill>
                  <a:srgbClr val="002060"/>
                </a:solidFill>
                <a:latin typeface="Times New Roman" panose="02020603050405020304" pitchFamily="18" charset="0"/>
                <a:cs typeface="Times New Roman" panose="02020603050405020304" pitchFamily="18" charset="0"/>
              </a:rPr>
              <a:t> </a:t>
            </a:r>
            <a:r>
              <a:rPr lang="vi-VN" sz="4600" i="1" dirty="0">
                <a:solidFill>
                  <a:srgbClr val="002060"/>
                </a:solidFill>
                <a:latin typeface="Times New Roman" panose="02020603050405020304" pitchFamily="18" charset="0"/>
                <a:cs typeface="Times New Roman" panose="02020603050405020304" pitchFamily="18" charset="0"/>
              </a:rPr>
              <a:t>nghiêm chỉnh đội ngũ mà đi</a:t>
            </a:r>
            <a:endParaRPr lang="en-US" sz="4600"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81699" y="3151018"/>
            <a:ext cx="6516959" cy="2215991"/>
          </a:xfrm>
          <a:prstGeom prst="rect">
            <a:avLst/>
          </a:prstGeom>
          <a:noFill/>
        </p:spPr>
        <p:txBody>
          <a:bodyPr wrap="square" rtlCol="0">
            <a:spAutoFit/>
          </a:bodyPr>
          <a:lstStyle/>
          <a:p>
            <a:pPr algn="just"/>
            <a:r>
              <a:rPr lang="en-US" sz="4600" dirty="0" err="1">
                <a:latin typeface="Times New Roman" panose="02020603050405020304" pitchFamily="18" charset="0"/>
                <a:cs typeface="Times New Roman" panose="02020603050405020304" pitchFamily="18" charset="0"/>
              </a:rPr>
              <a:t>Xác</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nhận</a:t>
            </a:r>
            <a:r>
              <a:rPr lang="en-US" sz="4600" dirty="0">
                <a:latin typeface="Times New Roman" panose="02020603050405020304" pitchFamily="18" charset="0"/>
                <a:cs typeface="Times New Roman" panose="02020603050405020304" pitchFamily="18" charset="0"/>
              </a:rPr>
              <a:t> </a:t>
            </a:r>
            <a:r>
              <a:rPr lang="en-US" sz="4600" i="1" dirty="0" err="1">
                <a:latin typeface="Times New Roman" panose="02020603050405020304" pitchFamily="18" charset="0"/>
                <a:cs typeface="Times New Roman" panose="02020603050405020304" pitchFamily="18" charset="0"/>
              </a:rPr>
              <a:t>có</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sự</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việc</a:t>
            </a:r>
            <a:r>
              <a:rPr lang="en-US" sz="4600" dirty="0">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vua</a:t>
            </a:r>
            <a:r>
              <a:rPr lang="en-US" sz="4600" i="1" dirty="0">
                <a:solidFill>
                  <a:srgbClr val="002060"/>
                </a:solidFill>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Quang</a:t>
            </a:r>
            <a:r>
              <a:rPr lang="en-US" sz="4600" i="1" dirty="0">
                <a:solidFill>
                  <a:srgbClr val="002060"/>
                </a:solidFill>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Trung</a:t>
            </a:r>
            <a:r>
              <a:rPr lang="en-US" sz="4600" i="1" dirty="0">
                <a:solidFill>
                  <a:srgbClr val="002060"/>
                </a:solidFill>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hạ</a:t>
            </a:r>
            <a:r>
              <a:rPr lang="en-US" sz="4600" i="1" dirty="0">
                <a:solidFill>
                  <a:srgbClr val="002060"/>
                </a:solidFill>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lệnh</a:t>
            </a:r>
            <a:r>
              <a:rPr lang="en-US" sz="4600" i="1" dirty="0">
                <a:solidFill>
                  <a:srgbClr val="002060"/>
                </a:solidFill>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tiến</a:t>
            </a:r>
            <a:r>
              <a:rPr lang="en-US" sz="4600" i="1" dirty="0">
                <a:solidFill>
                  <a:srgbClr val="002060"/>
                </a:solidFill>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quân</a:t>
            </a:r>
            <a:r>
              <a:rPr lang="en-US" sz="4600" i="1" dirty="0">
                <a:solidFill>
                  <a:srgbClr val="002060"/>
                </a:solidFill>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vào</a:t>
            </a:r>
            <a:r>
              <a:rPr lang="en-US" sz="4600" i="1" dirty="0">
                <a:solidFill>
                  <a:srgbClr val="002060"/>
                </a:solidFill>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hôm</a:t>
            </a:r>
            <a:r>
              <a:rPr lang="en-US" sz="4600" i="1" dirty="0">
                <a:solidFill>
                  <a:srgbClr val="002060"/>
                </a:solidFill>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sau</a:t>
            </a:r>
            <a:endParaRPr lang="en-US" sz="4600" i="1"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2742127" y="1409700"/>
            <a:ext cx="5088673" cy="1569660"/>
          </a:xfrm>
          <a:prstGeom prst="rect">
            <a:avLst/>
          </a:prstGeom>
          <a:noFill/>
        </p:spPr>
        <p:txBody>
          <a:bodyPr wrap="square" rtlCol="0">
            <a:spAutoFit/>
          </a:bodyPr>
          <a:lstStyle/>
          <a:p>
            <a:pPr algn="ct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phủ</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làm</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sao</a:t>
            </a:r>
            <a:r>
              <a:rPr lang="en-US" sz="48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12751186" y="7980872"/>
            <a:ext cx="5088673" cy="1569660"/>
          </a:xfrm>
          <a:prstGeom prst="rect">
            <a:avLst/>
          </a:prstGeom>
          <a:noFill/>
        </p:spPr>
        <p:txBody>
          <a:bodyPr wrap="square" rtlCol="0">
            <a:spAutoFit/>
          </a:bodyPr>
          <a:lstStyle/>
          <a:p>
            <a:pPr algn="ct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phủ</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chưa</a:t>
            </a:r>
            <a:r>
              <a:rPr lang="en-US" sz="4800"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5867400" y="7720058"/>
            <a:ext cx="6553200" cy="2308324"/>
          </a:xfrm>
          <a:prstGeom prst="rect">
            <a:avLst/>
          </a:prstGeom>
          <a:noFill/>
        </p:spPr>
        <p:txBody>
          <a:bodyPr wrap="square" rtlCol="0">
            <a:spAutoFit/>
          </a:bodyPr>
          <a:lstStyle/>
          <a:p>
            <a:pPr algn="just"/>
            <a:r>
              <a:rPr lang="en-US" sz="4800" dirty="0" err="1">
                <a:latin typeface="Times New Roman" panose="02020603050405020304" pitchFamily="18" charset="0"/>
                <a:cs typeface="Times New Roman" panose="02020603050405020304" pitchFamily="18" charset="0"/>
              </a:rPr>
              <a:t>Xác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nhận</a:t>
            </a:r>
            <a:r>
              <a:rPr lang="en-US" sz="4800" dirty="0">
                <a:latin typeface="Times New Roman" panose="02020603050405020304" pitchFamily="18" charset="0"/>
                <a:cs typeface="Times New Roman" panose="02020603050405020304" pitchFamily="18" charset="0"/>
              </a:rPr>
              <a:t> </a:t>
            </a:r>
            <a:r>
              <a:rPr lang="en-US" sz="4800" i="1" dirty="0" err="1">
                <a:solidFill>
                  <a:srgbClr val="002060"/>
                </a:solidFill>
                <a:latin typeface="Times New Roman" panose="02020603050405020304" pitchFamily="18" charset="0"/>
                <a:cs typeface="Times New Roman" panose="02020603050405020304" pitchFamily="18" charset="0"/>
              </a:rPr>
              <a:t>không</a:t>
            </a:r>
            <a:r>
              <a:rPr lang="en-US" sz="4800" i="1" dirty="0">
                <a:solidFill>
                  <a:srgbClr val="002060"/>
                </a:solidFill>
                <a:latin typeface="Times New Roman" panose="02020603050405020304" pitchFamily="18" charset="0"/>
                <a:cs typeface="Times New Roman" panose="02020603050405020304" pitchFamily="18" charset="0"/>
              </a:rPr>
              <a:t> </a:t>
            </a:r>
            <a:r>
              <a:rPr lang="en-US" sz="4800" i="1" dirty="0" err="1">
                <a:solidFill>
                  <a:srgbClr val="002060"/>
                </a:solidFill>
                <a:latin typeface="Times New Roman" panose="02020603050405020304" pitchFamily="18" charset="0"/>
                <a:cs typeface="Times New Roman" panose="02020603050405020304" pitchFamily="18" charset="0"/>
              </a:rPr>
              <a:t>có</a:t>
            </a:r>
            <a:r>
              <a:rPr lang="en-US" sz="4800" i="1" dirty="0">
                <a:solidFill>
                  <a:srgbClr val="002060"/>
                </a:solidFill>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việc</a:t>
            </a:r>
            <a:r>
              <a:rPr lang="en-US" sz="4800" dirty="0">
                <a:latin typeface="Times New Roman" panose="02020603050405020304" pitchFamily="18" charset="0"/>
                <a:cs typeface="Times New Roman" panose="02020603050405020304" pitchFamily="18" charset="0"/>
              </a:rPr>
              <a:t> </a:t>
            </a:r>
            <a:r>
              <a:rPr lang="en-US" sz="4800" i="1" dirty="0" err="1">
                <a:solidFill>
                  <a:srgbClr val="002060"/>
                </a:solidFill>
                <a:latin typeface="Times New Roman" panose="02020603050405020304" pitchFamily="18" charset="0"/>
                <a:cs typeface="Times New Roman" panose="02020603050405020304" pitchFamily="18" charset="0"/>
              </a:rPr>
              <a:t>chị</a:t>
            </a:r>
            <a:r>
              <a:rPr lang="en-US" sz="4800" i="1" dirty="0">
                <a:solidFill>
                  <a:srgbClr val="002060"/>
                </a:solidFill>
                <a:latin typeface="Times New Roman" panose="02020603050405020304" pitchFamily="18" charset="0"/>
                <a:cs typeface="Times New Roman" panose="02020603050405020304" pitchFamily="18" charset="0"/>
              </a:rPr>
              <a:t> </a:t>
            </a:r>
            <a:r>
              <a:rPr lang="en-US" sz="4800" i="1" dirty="0" err="1">
                <a:solidFill>
                  <a:srgbClr val="002060"/>
                </a:solidFill>
                <a:latin typeface="Times New Roman" panose="02020603050405020304" pitchFamily="18" charset="0"/>
                <a:cs typeface="Times New Roman" panose="02020603050405020304" pitchFamily="18" charset="0"/>
              </a:rPr>
              <a:t>Dậu</a:t>
            </a:r>
            <a:r>
              <a:rPr lang="en-US" sz="4800" i="1" dirty="0">
                <a:solidFill>
                  <a:srgbClr val="002060"/>
                </a:solidFill>
                <a:latin typeface="Times New Roman" panose="02020603050405020304" pitchFamily="18" charset="0"/>
                <a:cs typeface="Times New Roman" panose="02020603050405020304" pitchFamily="18" charset="0"/>
              </a:rPr>
              <a:t> </a:t>
            </a:r>
            <a:r>
              <a:rPr lang="en-US" sz="4800" i="1" dirty="0" err="1">
                <a:solidFill>
                  <a:srgbClr val="002060"/>
                </a:solidFill>
                <a:latin typeface="Times New Roman" panose="02020603050405020304" pitchFamily="18" charset="0"/>
                <a:cs typeface="Times New Roman" panose="02020603050405020304" pitchFamily="18" charset="0"/>
              </a:rPr>
              <a:t>đã</a:t>
            </a:r>
            <a:r>
              <a:rPr lang="en-US" sz="4800" i="1" dirty="0">
                <a:solidFill>
                  <a:srgbClr val="002060"/>
                </a:solidFill>
                <a:latin typeface="Times New Roman" panose="02020603050405020304" pitchFamily="18" charset="0"/>
                <a:cs typeface="Times New Roman" panose="02020603050405020304" pitchFamily="18" charset="0"/>
              </a:rPr>
              <a:t> </a:t>
            </a:r>
            <a:r>
              <a:rPr lang="en-US" sz="4800" i="1" dirty="0" err="1">
                <a:solidFill>
                  <a:srgbClr val="002060"/>
                </a:solidFill>
                <a:latin typeface="Times New Roman" panose="02020603050405020304" pitchFamily="18" charset="0"/>
                <a:cs typeface="Times New Roman" panose="02020603050405020304" pitchFamily="18" charset="0"/>
              </a:rPr>
              <a:t>nguôi</a:t>
            </a:r>
            <a:r>
              <a:rPr lang="en-US" sz="4800" i="1" dirty="0">
                <a:solidFill>
                  <a:srgbClr val="002060"/>
                </a:solidFill>
                <a:latin typeface="Times New Roman" panose="02020603050405020304" pitchFamily="18" charset="0"/>
                <a:cs typeface="Times New Roman" panose="02020603050405020304" pitchFamily="18" charset="0"/>
              </a:rPr>
              <a:t> </a:t>
            </a:r>
            <a:r>
              <a:rPr lang="en-US" sz="4800" i="1" dirty="0" err="1">
                <a:solidFill>
                  <a:srgbClr val="002060"/>
                </a:solidFill>
                <a:latin typeface="Times New Roman" panose="02020603050405020304" pitchFamily="18" charset="0"/>
                <a:cs typeface="Times New Roman" panose="02020603050405020304" pitchFamily="18" charset="0"/>
              </a:rPr>
              <a:t>cơn</a:t>
            </a:r>
            <a:r>
              <a:rPr lang="en-US" sz="4800" i="1" dirty="0">
                <a:solidFill>
                  <a:srgbClr val="002060"/>
                </a:solidFill>
                <a:latin typeface="Times New Roman" panose="02020603050405020304" pitchFamily="18" charset="0"/>
                <a:cs typeface="Times New Roman" panose="02020603050405020304" pitchFamily="18" charset="0"/>
              </a:rPr>
              <a:t> </a:t>
            </a:r>
            <a:r>
              <a:rPr lang="en-US" sz="4800" i="1" dirty="0" err="1">
                <a:solidFill>
                  <a:srgbClr val="002060"/>
                </a:solidFill>
                <a:latin typeface="Times New Roman" panose="02020603050405020304" pitchFamily="18" charset="0"/>
                <a:cs typeface="Times New Roman" panose="02020603050405020304" pitchFamily="18" charset="0"/>
              </a:rPr>
              <a:t>giận</a:t>
            </a:r>
            <a:endParaRPr lang="en-US" sz="4800" i="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934307" y="965250"/>
            <a:ext cx="6796668" cy="2215991"/>
          </a:xfrm>
          <a:prstGeom prst="rect">
            <a:avLst/>
          </a:prstGeom>
          <a:noFill/>
        </p:spPr>
        <p:txBody>
          <a:bodyPr wrap="square" rtlCol="0">
            <a:spAutoFit/>
          </a:bodyPr>
          <a:lstStyle/>
          <a:p>
            <a:pPr algn="just"/>
            <a:r>
              <a:rPr lang="en-US" sz="4600" dirty="0" err="1">
                <a:latin typeface="Times New Roman" panose="02020603050405020304" pitchFamily="18" charset="0"/>
                <a:cs typeface="Times New Roman" panose="02020603050405020304" pitchFamily="18" charset="0"/>
              </a:rPr>
              <a:t>Xác</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nhận</a:t>
            </a:r>
            <a:r>
              <a:rPr lang="en-US" sz="4600" dirty="0">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không</a:t>
            </a:r>
            <a:r>
              <a:rPr lang="en-US" sz="4600" i="1" dirty="0">
                <a:solidFill>
                  <a:srgbClr val="002060"/>
                </a:solidFill>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có</a:t>
            </a:r>
            <a:r>
              <a:rPr lang="en-US" sz="4600" i="1" dirty="0">
                <a:solidFill>
                  <a:srgbClr val="002060"/>
                </a:solidFill>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sự</a:t>
            </a:r>
            <a:r>
              <a:rPr lang="en-US" sz="4600" dirty="0">
                <a:latin typeface="Times New Roman" panose="02020603050405020304" pitchFamily="18" charset="0"/>
                <a:cs typeface="Times New Roman" panose="02020603050405020304" pitchFamily="18" charset="0"/>
              </a:rPr>
              <a:t> </a:t>
            </a:r>
            <a:r>
              <a:rPr lang="en-US" sz="4600" dirty="0" err="1">
                <a:latin typeface="Times New Roman" panose="02020603050405020304" pitchFamily="18" charset="0"/>
                <a:cs typeface="Times New Roman" panose="02020603050405020304" pitchFamily="18" charset="0"/>
              </a:rPr>
              <a:t>việc</a:t>
            </a:r>
            <a:r>
              <a:rPr lang="en-US" sz="4600" dirty="0">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họ</a:t>
            </a:r>
            <a:r>
              <a:rPr lang="en-US" sz="4600" i="1" dirty="0">
                <a:solidFill>
                  <a:srgbClr val="002060"/>
                </a:solidFill>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hiểu</a:t>
            </a:r>
            <a:r>
              <a:rPr lang="en-US" sz="4600" i="1" dirty="0">
                <a:solidFill>
                  <a:srgbClr val="002060"/>
                </a:solidFill>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rõ</a:t>
            </a:r>
            <a:r>
              <a:rPr lang="en-US" sz="4600" i="1" dirty="0">
                <a:solidFill>
                  <a:srgbClr val="002060"/>
                </a:solidFill>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ràng</a:t>
            </a:r>
            <a:r>
              <a:rPr lang="en-US" sz="4600" i="1" dirty="0">
                <a:solidFill>
                  <a:srgbClr val="002060"/>
                </a:solidFill>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đích</a:t>
            </a:r>
            <a:r>
              <a:rPr lang="en-US" sz="4600" i="1" dirty="0">
                <a:solidFill>
                  <a:srgbClr val="002060"/>
                </a:solidFill>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xác</a:t>
            </a:r>
            <a:r>
              <a:rPr lang="en-US" sz="4600" i="1" dirty="0">
                <a:solidFill>
                  <a:srgbClr val="002060"/>
                </a:solidFill>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tất</a:t>
            </a:r>
            <a:r>
              <a:rPr lang="en-US" sz="4600" i="1" dirty="0">
                <a:solidFill>
                  <a:srgbClr val="002060"/>
                </a:solidFill>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cả</a:t>
            </a:r>
            <a:r>
              <a:rPr lang="en-US" sz="4600" i="1" dirty="0">
                <a:solidFill>
                  <a:srgbClr val="002060"/>
                </a:solidFill>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những</a:t>
            </a:r>
            <a:r>
              <a:rPr lang="en-US" sz="4600" i="1" dirty="0">
                <a:solidFill>
                  <a:srgbClr val="002060"/>
                </a:solidFill>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điều</a:t>
            </a:r>
            <a:r>
              <a:rPr lang="en-US" sz="4600" i="1" dirty="0">
                <a:solidFill>
                  <a:srgbClr val="002060"/>
                </a:solidFill>
                <a:latin typeface="Times New Roman" panose="02020603050405020304" pitchFamily="18" charset="0"/>
                <a:cs typeface="Times New Roman" panose="02020603050405020304" pitchFamily="18" charset="0"/>
              </a:rPr>
              <a:t> </a:t>
            </a:r>
            <a:r>
              <a:rPr lang="en-US" sz="4600" i="1" dirty="0" err="1">
                <a:solidFill>
                  <a:srgbClr val="002060"/>
                </a:solidFill>
                <a:latin typeface="Times New Roman" panose="02020603050405020304" pitchFamily="18" charset="0"/>
                <a:cs typeface="Times New Roman" panose="02020603050405020304" pitchFamily="18" charset="0"/>
              </a:rPr>
              <a:t>ấy</a:t>
            </a:r>
            <a:endParaRPr lang="en-US" sz="46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957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ppt_x"/>
                                          </p:val>
                                        </p:tav>
                                        <p:tav tm="100000">
                                          <p:val>
                                            <p:strVal val="#ppt_x"/>
                                          </p:val>
                                        </p:tav>
                                      </p:tavLst>
                                    </p:anim>
                                    <p:anim calcmode="lin" valueType="num">
                                      <p:cBhvr additive="base">
                                        <p:cTn id="5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p:cNvPicPr>
          <p:nvPr/>
        </p:nvPicPr>
        <p:blipFill rotWithShape="1">
          <a:blip r:embed="rId2"/>
          <a:srcRect l="1069" t="2602" r="448" b="5138"/>
          <a:stretch/>
        </p:blipFill>
        <p:spPr>
          <a:xfrm>
            <a:off x="-1" y="0"/>
            <a:ext cx="18288002" cy="10287000"/>
          </a:xfrm>
          <a:prstGeom prst="rect">
            <a:avLst/>
          </a:prstGeom>
        </p:spPr>
      </p:pic>
      <p:sp>
        <p:nvSpPr>
          <p:cNvPr id="12" name="Rounded Rectangle 11"/>
          <p:cNvSpPr/>
          <p:nvPr/>
        </p:nvSpPr>
        <p:spPr>
          <a:xfrm>
            <a:off x="677120" y="572946"/>
            <a:ext cx="16893251" cy="9115062"/>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dirty="0"/>
          </a:p>
        </p:txBody>
      </p:sp>
      <p:pic>
        <p:nvPicPr>
          <p:cNvPr id="4" name="图片 1"/>
          <p:cNvPicPr>
            <a:picLocks noChangeAspect="1"/>
          </p:cNvPicPr>
          <p:nvPr/>
        </p:nvPicPr>
        <p:blipFill>
          <a:blip r:embed="rId3"/>
          <a:stretch>
            <a:fillRect/>
          </a:stretch>
        </p:blipFill>
        <p:spPr>
          <a:xfrm>
            <a:off x="16141758" y="8410222"/>
            <a:ext cx="2174121" cy="1876778"/>
          </a:xfrm>
          <a:prstGeom prst="rect">
            <a:avLst/>
          </a:prstGeom>
        </p:spPr>
      </p:pic>
      <p:sp>
        <p:nvSpPr>
          <p:cNvPr id="3" name="TextBox 2"/>
          <p:cNvSpPr txBox="1"/>
          <p:nvPr/>
        </p:nvSpPr>
        <p:spPr>
          <a:xfrm>
            <a:off x="990600" y="1028700"/>
            <a:ext cx="16306800" cy="7540526"/>
          </a:xfrm>
          <a:prstGeom prst="rect">
            <a:avLst/>
          </a:prstGeom>
          <a:noFill/>
        </p:spPr>
        <p:txBody>
          <a:bodyPr wrap="square" rtlCol="0">
            <a:spAutoFit/>
          </a:bodyPr>
          <a:lstStyle/>
          <a:p>
            <a:pPr algn="just"/>
            <a:r>
              <a:rPr lang="en-US" sz="4400" b="1" u="sng" dirty="0" err="1">
                <a:latin typeface="Times New Roman" panose="02020603050405020304" pitchFamily="18" charset="0"/>
                <a:cs typeface="Times New Roman" panose="02020603050405020304" pitchFamily="18" charset="0"/>
              </a:rPr>
              <a:t>Bài</a:t>
            </a:r>
            <a:r>
              <a:rPr lang="en-US" sz="4400" b="1" u="sng" dirty="0">
                <a:latin typeface="Times New Roman" panose="02020603050405020304" pitchFamily="18" charset="0"/>
                <a:cs typeface="Times New Roman" panose="02020603050405020304" pitchFamily="18" charset="0"/>
              </a:rPr>
              <a:t> </a:t>
            </a:r>
            <a:r>
              <a:rPr lang="en-US" sz="4400" b="1" u="sng" dirty="0" smtClean="0">
                <a:latin typeface="Times New Roman" panose="02020603050405020304" pitchFamily="18" charset="0"/>
                <a:cs typeface="Times New Roman" panose="02020603050405020304" pitchFamily="18" charset="0"/>
              </a:rPr>
              <a:t>2 </a:t>
            </a:r>
            <a:r>
              <a:rPr lang="en-US" sz="4400" b="1" u="sng" dirty="0">
                <a:latin typeface="Times New Roman" panose="02020603050405020304" pitchFamily="18" charset="0"/>
                <a:cs typeface="Times New Roman" panose="02020603050405020304" pitchFamily="18" charset="0"/>
              </a:rPr>
              <a:t>(SGK – </a:t>
            </a:r>
            <a:r>
              <a:rPr lang="en-US" sz="4400" b="1" u="sng" dirty="0" smtClean="0">
                <a:latin typeface="Times New Roman" panose="02020603050405020304" pitchFamily="18" charset="0"/>
                <a:cs typeface="Times New Roman" panose="02020603050405020304" pitchFamily="18" charset="0"/>
              </a:rPr>
              <a:t>67):</a:t>
            </a:r>
            <a:r>
              <a:rPr lang="en-US" sz="4400" b="1"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Trong </a:t>
            </a:r>
            <a:r>
              <a:rPr lang="vi-VN" sz="4400" dirty="0">
                <a:latin typeface="Times New Roman" panose="02020603050405020304" pitchFamily="18" charset="0"/>
                <a:cs typeface="Times New Roman" panose="02020603050405020304" pitchFamily="18" charset="0"/>
              </a:rPr>
              <a:t>hai đoạn văn dưới đây (trích văn bản </a:t>
            </a:r>
            <a:r>
              <a:rPr lang="vi-VN" sz="4400" i="1" dirty="0">
                <a:latin typeface="Times New Roman" panose="02020603050405020304" pitchFamily="18" charset="0"/>
                <a:cs typeface="Times New Roman" panose="02020603050405020304" pitchFamily="18" charset="0"/>
              </a:rPr>
              <a:t>Quang Trung đại phá quân </a:t>
            </a:r>
            <a:r>
              <a:rPr lang="vi-VN" sz="4400" i="1" dirty="0" smtClean="0">
                <a:latin typeface="Times New Roman" panose="02020603050405020304" pitchFamily="18" charset="0"/>
                <a:cs typeface="Times New Roman" panose="02020603050405020304" pitchFamily="18" charset="0"/>
              </a:rPr>
              <a:t>Thanh</a:t>
            </a:r>
            <a:r>
              <a:rPr lang="vi-VN" sz="4400" dirty="0" smtClean="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của Ngô gia văn phái), câu nào được dùng để hỏi, câu nào được dùng để khẳng định, để phủ định? Vì sao</a:t>
            </a:r>
            <a:r>
              <a:rPr lang="vi-VN" sz="4400" dirty="0" smtClean="0">
                <a:latin typeface="Times New Roman" panose="02020603050405020304" pitchFamily="18" charset="0"/>
                <a:cs typeface="Times New Roman" panose="02020603050405020304" pitchFamily="18" charset="0"/>
              </a:rPr>
              <a:t>?</a:t>
            </a:r>
            <a:endParaRPr lang="en-US" sz="4400" dirty="0" smtClean="0">
              <a:latin typeface="Times New Roman" panose="02020603050405020304" pitchFamily="18" charset="0"/>
              <a:cs typeface="Times New Roman" panose="02020603050405020304" pitchFamily="18" charset="0"/>
            </a:endParaRPr>
          </a:p>
          <a:p>
            <a:pPr algn="just"/>
            <a:r>
              <a:rPr lang="vi-VN" sz="4400" dirty="0" smtClean="0">
                <a:latin typeface="Times New Roman" panose="02020603050405020304" pitchFamily="18" charset="0"/>
                <a:cs typeface="Times New Roman" panose="02020603050405020304" pitchFamily="18" charset="0"/>
              </a:rPr>
              <a:t>a. </a:t>
            </a:r>
            <a:r>
              <a:rPr lang="vi-VN" sz="4400" i="1" dirty="0" smtClean="0">
                <a:latin typeface="Times New Roman" panose="02020603050405020304" pitchFamily="18" charset="0"/>
                <a:cs typeface="Times New Roman" panose="02020603050405020304" pitchFamily="18" charset="0"/>
              </a:rPr>
              <a:t>Tổng </a:t>
            </a:r>
            <a:r>
              <a:rPr lang="vi-VN" sz="4400" i="1" dirty="0">
                <a:latin typeface="Times New Roman" panose="02020603050405020304" pitchFamily="18" charset="0"/>
                <a:cs typeface="Times New Roman" panose="02020603050405020304" pitchFamily="18" charset="0"/>
              </a:rPr>
              <a:t>đốc họ Tôn đem thứ quân nhớ nhà kia mà chống chọi, thì địch sao cho nổi? Họ chẳng qua chỉ là người khách, chuyến này sang cũng cốt xem sự thế khó hay dễ để liệu bề tiến lui mà thôi. Nhưng còn nhà nước của ta thì sao? Thái hậu có thể chạy sang đất Trung Hoa một chuyến nữa chăng</a:t>
            </a:r>
            <a:r>
              <a:rPr lang="vi-VN" sz="4400" i="1" dirty="0" smtClean="0">
                <a:latin typeface="Times New Roman" panose="02020603050405020304" pitchFamily="18" charset="0"/>
                <a:cs typeface="Times New Roman" panose="02020603050405020304" pitchFamily="18" charset="0"/>
              </a:rPr>
              <a:t>?</a:t>
            </a:r>
            <a:endParaRPr lang="en-US" sz="4400" i="1" dirty="0" smtClean="0">
              <a:latin typeface="Times New Roman" panose="02020603050405020304" pitchFamily="18" charset="0"/>
              <a:cs typeface="Times New Roman" panose="02020603050405020304" pitchFamily="18" charset="0"/>
            </a:endParaRPr>
          </a:p>
          <a:p>
            <a:pPr algn="just"/>
            <a:r>
              <a:rPr lang="vi-VN" sz="4400" dirty="0" smtClean="0">
                <a:latin typeface="Times New Roman" panose="02020603050405020304" pitchFamily="18" charset="0"/>
                <a:cs typeface="Times New Roman" panose="02020603050405020304" pitchFamily="18" charset="0"/>
              </a:rPr>
              <a:t>b</a:t>
            </a:r>
            <a:r>
              <a:rPr lang="vi-VN" sz="4400"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Tự vương trẻ tuổi, chưa từng trải công việc, trước đây tới đón chào ta ở Lạng Sơn, sao không nói cho rõ? Bấy giờ, nhân khi ta thắng, đè bẹp ngay lúc chúng đang khốn đốn, há chẳng dễ dàng hơn hay sao</a:t>
            </a:r>
            <a:r>
              <a:rPr lang="vi-VN" sz="4400" i="1" dirty="0" smtClean="0">
                <a:latin typeface="Times New Roman" panose="02020603050405020304" pitchFamily="18" charset="0"/>
                <a:cs typeface="Times New Roman" panose="02020603050405020304" pitchFamily="18" charset="0"/>
              </a:rPr>
              <a:t>?</a:t>
            </a:r>
            <a:r>
              <a:rPr lang="en-US" sz="4400" i="1" dirty="0" smtClean="0">
                <a:latin typeface="Times New Roman" panose="02020603050405020304" pitchFamily="18" charset="0"/>
                <a:cs typeface="Times New Roman" panose="02020603050405020304" pitchFamily="18" charset="0"/>
              </a:rPr>
              <a:t> </a:t>
            </a:r>
            <a:endParaRPr lang="en-US" sz="4400" i="1" dirty="0">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12877800" y="2324100"/>
            <a:ext cx="419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43000" y="3009900"/>
            <a:ext cx="121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895600" y="3009900"/>
            <a:ext cx="73914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744200" y="3009900"/>
            <a:ext cx="2362200"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3716000" y="3009900"/>
            <a:ext cx="13716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88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p:cNvPicPr>
          <p:nvPr/>
        </p:nvPicPr>
        <p:blipFill rotWithShape="1">
          <a:blip r:embed="rId2"/>
          <a:srcRect l="1069" t="2602" r="448" b="5138"/>
          <a:stretch/>
        </p:blipFill>
        <p:spPr>
          <a:xfrm>
            <a:off x="-1" y="0"/>
            <a:ext cx="18288002" cy="10287000"/>
          </a:xfrm>
          <a:prstGeom prst="rect">
            <a:avLst/>
          </a:prstGeom>
        </p:spPr>
      </p:pic>
      <p:sp>
        <p:nvSpPr>
          <p:cNvPr id="12" name="Rounded Rectangle 11"/>
          <p:cNvSpPr/>
          <p:nvPr/>
        </p:nvSpPr>
        <p:spPr>
          <a:xfrm>
            <a:off x="677120" y="572946"/>
            <a:ext cx="16893251" cy="9115062"/>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a:p>
        </p:txBody>
      </p:sp>
      <p:sp>
        <p:nvSpPr>
          <p:cNvPr id="3" name="TextBox 2"/>
          <p:cNvSpPr txBox="1"/>
          <p:nvPr/>
        </p:nvSpPr>
        <p:spPr>
          <a:xfrm>
            <a:off x="5372100" y="860348"/>
            <a:ext cx="7543800" cy="1323439"/>
          </a:xfrm>
          <a:prstGeom prst="rect">
            <a:avLst/>
          </a:prstGeom>
          <a:noFill/>
        </p:spPr>
        <p:txBody>
          <a:bodyPr wrap="square" rtlCol="0">
            <a:spAutoFit/>
          </a:bodyPr>
          <a:lstStyle/>
          <a:p>
            <a:pPr algn="ctr"/>
            <a:r>
              <a:rPr lang="en-US" sz="8000" b="1" dirty="0" err="1" smtClean="0">
                <a:solidFill>
                  <a:srgbClr val="FF0000"/>
                </a:solidFill>
                <a:latin typeface="Times New Roman" panose="02020603050405020304" pitchFamily="18" charset="0"/>
                <a:cs typeface="Times New Roman" panose="02020603050405020304" pitchFamily="18" charset="0"/>
              </a:rPr>
              <a:t>Luật</a:t>
            </a:r>
            <a:r>
              <a:rPr lang="en-US" sz="8000" b="1" dirty="0" smtClean="0">
                <a:solidFill>
                  <a:srgbClr val="FF0000"/>
                </a:solidFill>
                <a:latin typeface="Times New Roman" panose="02020603050405020304" pitchFamily="18" charset="0"/>
                <a:cs typeface="Times New Roman" panose="02020603050405020304" pitchFamily="18" charset="0"/>
              </a:rPr>
              <a:t> </a:t>
            </a:r>
            <a:r>
              <a:rPr lang="en-US" sz="8000" b="1" dirty="0" err="1" smtClean="0">
                <a:solidFill>
                  <a:srgbClr val="FF0000"/>
                </a:solidFill>
                <a:latin typeface="Times New Roman" panose="02020603050405020304" pitchFamily="18" charset="0"/>
                <a:cs typeface="Times New Roman" panose="02020603050405020304" pitchFamily="18" charset="0"/>
              </a:rPr>
              <a:t>chơi</a:t>
            </a:r>
            <a:endParaRPr lang="en-US" sz="80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133600" y="2470260"/>
            <a:ext cx="15316200" cy="4524315"/>
          </a:xfrm>
          <a:prstGeom prst="rect">
            <a:avLst/>
          </a:prstGeom>
          <a:noFill/>
        </p:spPr>
        <p:txBody>
          <a:bodyPr wrap="square" rtlCol="0">
            <a:spAutoFit/>
          </a:bodyPr>
          <a:lstStyle/>
          <a:p>
            <a:pPr algn="just"/>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Trên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màn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lần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lượt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xuất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hiện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hình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ảnh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và</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âm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thanh</a:t>
            </a:r>
            <a:r>
              <a:rPr lang="en-US" sz="4800" dirty="0" smtClean="0">
                <a:latin typeface="Times New Roman" pitchFamily="18" charset="0"/>
                <a:ea typeface="Times New Roman" pitchFamily="18" charset="0"/>
                <a:cs typeface="Times New Roman" pitchFamily="18" charset="0"/>
              </a:rPr>
              <a: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Nhiệm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vụ</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của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em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là</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quan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sát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hình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ảnh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nghe</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âm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thanh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gọi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tên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các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từ</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tượng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hình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từ</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tượng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thanh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tương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ứng</a:t>
            </a:r>
            <a:r>
              <a:rPr lang="en-US" sz="4800" dirty="0" smtClean="0">
                <a:latin typeface="Times New Roman" pitchFamily="18" charset="0"/>
                <a:ea typeface="Times New Roman" pitchFamily="18" charset="0"/>
                <a:cs typeface="Times New Roman" pitchFamily="18" charset="0"/>
              </a:rPr>
              <a:t>.</a:t>
            </a:r>
          </a:p>
          <a:p>
            <a:pPr algn="just"/>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Với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âm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thanh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ngoài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gọi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tên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các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từ</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tượng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thanh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các</a:t>
            </a:r>
            <a:r>
              <a:rPr lang="en-US" sz="4800" dirty="0">
                <a:latin typeface="Times New Roman" pitchFamily="18" charset="0"/>
                <a:cs typeface="Times New Roman" pitchFamily="18" charset="0"/>
              </a:rPr>
              <a:t> </a:t>
            </a:r>
            <a:r>
              <a:rPr lang="en-US" sz="4800" dirty="0" err="1" smtClean="0">
                <a:latin typeface="Times New Roman" pitchFamily="18" charset="0"/>
                <a:cs typeface="Times New Roman" pitchFamily="18" charset="0"/>
              </a:rPr>
              <a:t>em</a:t>
            </a:r>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còn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phải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cho</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biết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từ</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đó</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mô</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phỏng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âm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thanh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của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đối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tượng</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người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sự</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vật</a:t>
            </a:r>
            <a:r>
              <a:rPr lang="en-US" sz="4800" dirty="0">
                <a:latin typeface="Times New Roman" pitchFamily="18" charset="0"/>
                <a:ea typeface="Times New Roman" pitchFamily="18" charset="0"/>
                <a:cs typeface="Times New Roman" pitchFamily="18" charset="0"/>
              </a:rPr>
              <a:t>. . .</a:t>
            </a:r>
            <a:r>
              <a:rPr lang="en-US" sz="4800" dirty="0">
                <a:latin typeface="Times New Roman" pitchFamily="18" charset="0"/>
                <a:cs typeface="Times New Roman" pitchFamily="18" charset="0"/>
              </a:rPr>
              <a:t> ) </a:t>
            </a:r>
            <a:r>
              <a:rPr lang="en-US" sz="4800" dirty="0" err="1" smtClean="0">
                <a:latin typeface="Times New Roman" pitchFamily="18" charset="0"/>
                <a:cs typeface="Times New Roman" pitchFamily="18" charset="0"/>
              </a:rPr>
              <a:t>nào</a:t>
            </a:r>
            <a:r>
              <a:rPr lang="en-US" sz="4800" dirty="0" smtClean="0">
                <a:latin typeface="Times New Roman" pitchFamily="18" charset="0"/>
                <a:ea typeface="Times New Roman" pitchFamily="18" charset="0"/>
                <a:cs typeface="Times New Roman" pitchFamily="18" charset="0"/>
              </a:rPr>
              <a:t>.</a:t>
            </a:r>
            <a:endParaRPr lang="en-US" sz="4800" dirty="0">
              <a:latin typeface="Times New Roman" pitchFamily="18" charset="0"/>
              <a:ea typeface="Times New Roman" pitchFamily="18" charset="0"/>
              <a:cs typeface="Times New Roman" pitchFamily="18" charset="0"/>
            </a:endParaRPr>
          </a:p>
        </p:txBody>
      </p:sp>
      <p:sp>
        <p:nvSpPr>
          <p:cNvPr id="8" name="4-Point Star 7"/>
          <p:cNvSpPr/>
          <p:nvPr/>
        </p:nvSpPr>
        <p:spPr>
          <a:xfrm>
            <a:off x="1321653" y="2628900"/>
            <a:ext cx="685800" cy="768240"/>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4-Point Star 9"/>
          <p:cNvSpPr/>
          <p:nvPr/>
        </p:nvSpPr>
        <p:spPr>
          <a:xfrm>
            <a:off x="1321653" y="4813026"/>
            <a:ext cx="685800" cy="768240"/>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669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28767613"/>
              </p:ext>
            </p:extLst>
          </p:nvPr>
        </p:nvGraphicFramePr>
        <p:xfrm>
          <a:off x="457200" y="190500"/>
          <a:ext cx="17297400" cy="9372600"/>
        </p:xfrm>
        <a:graphic>
          <a:graphicData uri="http://schemas.openxmlformats.org/drawingml/2006/table">
            <a:tbl>
              <a:tblPr firstRow="1" bandRow="1">
                <a:tableStyleId>{5C22544A-7EE6-4342-B048-85BDC9FD1C3A}</a:tableStyleId>
              </a:tblPr>
              <a:tblGrid>
                <a:gridCol w="1586917">
                  <a:extLst>
                    <a:ext uri="{9D8B030D-6E8A-4147-A177-3AD203B41FA5}">
                      <a16:colId xmlns:a16="http://schemas.microsoft.com/office/drawing/2014/main" val="264155461"/>
                    </a:ext>
                  </a:extLst>
                </a:gridCol>
                <a:gridCol w="7938083">
                  <a:extLst>
                    <a:ext uri="{9D8B030D-6E8A-4147-A177-3AD203B41FA5}">
                      <a16:colId xmlns:a16="http://schemas.microsoft.com/office/drawing/2014/main" val="2200986238"/>
                    </a:ext>
                  </a:extLst>
                </a:gridCol>
                <a:gridCol w="3886200">
                  <a:extLst>
                    <a:ext uri="{9D8B030D-6E8A-4147-A177-3AD203B41FA5}">
                      <a16:colId xmlns:a16="http://schemas.microsoft.com/office/drawing/2014/main" val="2933212174"/>
                    </a:ext>
                  </a:extLst>
                </a:gridCol>
                <a:gridCol w="3886200">
                  <a:extLst>
                    <a:ext uri="{9D8B030D-6E8A-4147-A177-3AD203B41FA5}">
                      <a16:colId xmlns:a16="http://schemas.microsoft.com/office/drawing/2014/main" val="1956659621"/>
                    </a:ext>
                  </a:extLst>
                </a:gridCol>
              </a:tblGrid>
              <a:tr h="762000">
                <a:tc rowSpan="2">
                  <a:txBody>
                    <a:bodyPr/>
                    <a:lstStyle/>
                    <a:p>
                      <a:pPr algn="ctr"/>
                      <a:r>
                        <a:rPr lang="en-US" sz="4000" dirty="0" err="1" smtClean="0">
                          <a:solidFill>
                            <a:schemeClr val="tx1"/>
                          </a:solidFill>
                          <a:latin typeface="Times New Roman" panose="02020603050405020304" pitchFamily="18" charset="0"/>
                          <a:cs typeface="Times New Roman" panose="02020603050405020304" pitchFamily="18" charset="0"/>
                        </a:rPr>
                        <a:t>Đoạn</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văn</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sz="4000" dirty="0" err="1" smtClean="0">
                          <a:solidFill>
                            <a:schemeClr val="tx1"/>
                          </a:solidFill>
                          <a:latin typeface="Times New Roman" panose="02020603050405020304" pitchFamily="18" charset="0"/>
                          <a:cs typeface="Times New Roman" panose="02020603050405020304" pitchFamily="18" charset="0"/>
                        </a:rPr>
                        <a:t>Phân</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loại</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4000" dirty="0" err="1" smtClean="0">
                          <a:solidFill>
                            <a:schemeClr val="tx1"/>
                          </a:solidFill>
                          <a:latin typeface="Times New Roman" panose="02020603050405020304" pitchFamily="18" charset="0"/>
                          <a:cs typeface="Times New Roman" panose="02020603050405020304" pitchFamily="18" charset="0"/>
                        </a:rPr>
                        <a:t>Lí</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giải</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6393158"/>
                  </a:ext>
                </a:extLst>
              </a:tr>
              <a:tr h="762000">
                <a:tc vMerge="1">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dirty="0" err="1" smtClean="0">
                          <a:solidFill>
                            <a:schemeClr val="tx1"/>
                          </a:solidFill>
                          <a:latin typeface="Times New Roman" panose="02020603050405020304" pitchFamily="18" charset="0"/>
                          <a:cs typeface="Times New Roman" panose="02020603050405020304" pitchFamily="18" charset="0"/>
                        </a:rPr>
                        <a:t>Về</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hình</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thức</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dirty="0" err="1" smtClean="0">
                          <a:solidFill>
                            <a:schemeClr val="tx1"/>
                          </a:solidFill>
                          <a:latin typeface="Times New Roman" panose="02020603050405020304" pitchFamily="18" charset="0"/>
                          <a:cs typeface="Times New Roman" panose="02020603050405020304" pitchFamily="18" charset="0"/>
                        </a:rPr>
                        <a:t>Về</a:t>
                      </a:r>
                      <a:r>
                        <a:rPr lang="en-US" sz="4000" baseline="0" dirty="0" smtClean="0">
                          <a:solidFill>
                            <a:schemeClr val="tx1"/>
                          </a:solidFill>
                          <a:latin typeface="Times New Roman" panose="02020603050405020304" pitchFamily="18" charset="0"/>
                          <a:cs typeface="Times New Roman" panose="02020603050405020304" pitchFamily="18" charset="0"/>
                        </a:rPr>
                        <a:t> ý </a:t>
                      </a:r>
                      <a:r>
                        <a:rPr lang="en-US" sz="4000" baseline="0" dirty="0" err="1" smtClean="0">
                          <a:solidFill>
                            <a:schemeClr val="tx1"/>
                          </a:solidFill>
                          <a:latin typeface="Times New Roman" panose="02020603050405020304" pitchFamily="18" charset="0"/>
                          <a:cs typeface="Times New Roman" panose="02020603050405020304" pitchFamily="18" charset="0"/>
                        </a:rPr>
                        <a:t>nghĩa</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626638"/>
                  </a:ext>
                </a:extLst>
              </a:tr>
              <a:tr h="2438400">
                <a:tc rowSpan="3">
                  <a:txBody>
                    <a:bodyPr/>
                    <a:lstStyle/>
                    <a:p>
                      <a:pPr algn="ctr"/>
                      <a:r>
                        <a:rPr lang="en-US" sz="4400" dirty="0" smtClean="0">
                          <a:solidFill>
                            <a:schemeClr val="tx1"/>
                          </a:solidFill>
                          <a:latin typeface="Times New Roman" panose="02020603050405020304" pitchFamily="18" charset="0"/>
                          <a:cs typeface="Times New Roman" panose="02020603050405020304" pitchFamily="18" charset="0"/>
                        </a:rPr>
                        <a:t>a</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b="1" dirty="0" err="1" smtClean="0">
                          <a:solidFill>
                            <a:schemeClr val="tx1"/>
                          </a:solidFill>
                          <a:latin typeface="Times New Roman" panose="02020603050405020304" pitchFamily="18" charset="0"/>
                          <a:cs typeface="Times New Roman" panose="02020603050405020304" pitchFamily="18" charset="0"/>
                        </a:rPr>
                        <a:t>Câu</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dùng</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để</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hỏi</a:t>
                      </a:r>
                      <a:r>
                        <a:rPr lang="en-US" sz="3600" b="1" u="none" dirty="0" smtClean="0">
                          <a:latin typeface="Times New Roman" panose="02020603050405020304" pitchFamily="18" charset="0"/>
                          <a:cs typeface="Times New Roman" panose="02020603050405020304" pitchFamily="18" charset="0"/>
                        </a:rPr>
                        <a:t>: </a:t>
                      </a:r>
                      <a:r>
                        <a:rPr lang="vi-VN" sz="3600" i="1" dirty="0" smtClean="0">
                          <a:latin typeface="Times New Roman" panose="02020603050405020304" pitchFamily="18" charset="0"/>
                          <a:cs typeface="Times New Roman" panose="02020603050405020304" pitchFamily="18" charset="0"/>
                        </a:rPr>
                        <a:t>Nhưng còn nhà nước của ta thì sao? Thái hậu có thể chạy sang đất Trung Hoa một chuyến nữa chăng?</a:t>
                      </a:r>
                      <a:endParaRPr lang="en-US" sz="3600" i="1" dirty="0" smtClean="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46846"/>
                  </a:ext>
                </a:extLst>
              </a:tr>
              <a:tr h="1110343">
                <a:tc vMerge="1">
                  <a:txBody>
                    <a:bodyPr/>
                    <a:lstStyle/>
                    <a:p>
                      <a:pPr algn="ct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b="1" dirty="0" err="1" smtClean="0">
                          <a:solidFill>
                            <a:schemeClr val="tx1"/>
                          </a:solidFill>
                          <a:latin typeface="Times New Roman" panose="02020603050405020304" pitchFamily="18" charset="0"/>
                          <a:cs typeface="Times New Roman" panose="02020603050405020304" pitchFamily="18" charset="0"/>
                        </a:rPr>
                        <a:t>Câu</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dùng</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để</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khẳng</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định</a:t>
                      </a:r>
                      <a:r>
                        <a:rPr lang="en-US" sz="3600" b="1" u="none" dirty="0" smtClean="0">
                          <a:latin typeface="Times New Roman" panose="02020603050405020304" pitchFamily="18" charset="0"/>
                          <a:cs typeface="Times New Roman" panose="02020603050405020304" pitchFamily="18" charset="0"/>
                        </a:rPr>
                        <a:t>: </a:t>
                      </a:r>
                      <a:r>
                        <a:rPr lang="vi-VN" sz="3600" i="1" dirty="0" smtClean="0">
                          <a:latin typeface="Times New Roman" panose="02020603050405020304" pitchFamily="18" charset="0"/>
                          <a:cs typeface="Times New Roman" panose="02020603050405020304" pitchFamily="18" charset="0"/>
                        </a:rPr>
                        <a:t>Họ chẳng qua chỉ là người khách, chuyến này sang cũng cốt xem sự thế khó hay dễ để liệu bề tiến lui mà thôi. </a:t>
                      </a:r>
                      <a:endParaRPr lang="en-US" sz="3600" b="0" u="none"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7747399"/>
                  </a:ext>
                </a:extLst>
              </a:tr>
              <a:tr h="3124200">
                <a:tc vMerge="1">
                  <a:txBody>
                    <a:bodyPr/>
                    <a:lstStyle/>
                    <a:p>
                      <a:pPr algn="ct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b="1" dirty="0" err="1" smtClean="0">
                          <a:solidFill>
                            <a:schemeClr val="tx1"/>
                          </a:solidFill>
                          <a:latin typeface="Times New Roman" panose="02020603050405020304" pitchFamily="18" charset="0"/>
                          <a:cs typeface="Times New Roman" panose="02020603050405020304" pitchFamily="18" charset="0"/>
                        </a:rPr>
                        <a:t>Câu</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dùng</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để</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phủ</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định</a:t>
                      </a:r>
                      <a:r>
                        <a:rPr lang="en-US" sz="3600" b="0" u="none" dirty="0" smtClean="0">
                          <a:latin typeface="Times New Roman" panose="02020603050405020304" pitchFamily="18" charset="0"/>
                          <a:cs typeface="Times New Roman" panose="02020603050405020304" pitchFamily="18" charset="0"/>
                        </a:rPr>
                        <a:t>: </a:t>
                      </a:r>
                      <a:r>
                        <a:rPr lang="vi-VN" sz="3600" i="1" dirty="0" smtClean="0">
                          <a:latin typeface="Times New Roman" panose="02020603050405020304" pitchFamily="18" charset="0"/>
                          <a:cs typeface="Times New Roman" panose="02020603050405020304" pitchFamily="18" charset="0"/>
                        </a:rPr>
                        <a:t>Tổng đốc họ Tôn đem thứ quân nhớ nhà kia mà chống chọi, thì địch sao cho nổi? </a:t>
                      </a:r>
                      <a:endParaRPr lang="en-US" sz="3600" b="0" u="none"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1692089"/>
                  </a:ext>
                </a:extLst>
              </a:tr>
            </a:tbl>
          </a:graphicData>
        </a:graphic>
      </p:graphicFrame>
      <p:sp>
        <p:nvSpPr>
          <p:cNvPr id="3" name="TextBox 2"/>
          <p:cNvSpPr txBox="1"/>
          <p:nvPr/>
        </p:nvSpPr>
        <p:spPr>
          <a:xfrm>
            <a:off x="10062118" y="1767259"/>
            <a:ext cx="3810000" cy="2185214"/>
          </a:xfrm>
          <a:prstGeom prst="rect">
            <a:avLst/>
          </a:prstGeom>
          <a:noFill/>
        </p:spPr>
        <p:txBody>
          <a:bodyPr wrap="square" rtlCol="0">
            <a:spAutoFit/>
          </a:bodyPr>
          <a:lstStyle/>
          <a:p>
            <a:pPr algn="just"/>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Có</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các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từ</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nghi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vấn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sao</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chăng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kết</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thúc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bằng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dấu</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chấm</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hỏi</a:t>
            </a:r>
            <a:endParaRPr lang="en-US" sz="3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3912076" y="1882697"/>
            <a:ext cx="3810000" cy="1138773"/>
          </a:xfrm>
          <a:prstGeom prst="rect">
            <a:avLst/>
          </a:prstGeom>
          <a:noFill/>
        </p:spPr>
        <p:txBody>
          <a:bodyPr wrap="square" rtlCol="0">
            <a:spAutoFit/>
          </a:bodyPr>
          <a:lstStyle/>
          <a:p>
            <a:pPr algn="just"/>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Dùng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với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mục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đích</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để</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hỏi</a:t>
            </a:r>
            <a:endParaRPr lang="en-US" sz="3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3896279" y="4358017"/>
            <a:ext cx="3810000" cy="1661993"/>
          </a:xfrm>
          <a:prstGeom prst="rect">
            <a:avLst/>
          </a:prstGeom>
          <a:noFill/>
        </p:spPr>
        <p:txBody>
          <a:bodyPr wrap="square" rtlCol="0">
            <a:spAutoFit/>
          </a:bodyPr>
          <a:lstStyle/>
          <a:p>
            <a:pPr algn="just"/>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Xác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nhận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sự</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tồn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tại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của</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sự</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việc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được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nêu</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trong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câu</a:t>
            </a:r>
            <a:endParaRPr lang="en-US" sz="3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062118" y="4358017"/>
            <a:ext cx="3810000" cy="1138773"/>
          </a:xfrm>
          <a:prstGeom prst="rect">
            <a:avLst/>
          </a:prstGeom>
          <a:noFill/>
        </p:spPr>
        <p:txBody>
          <a:bodyPr wrap="square" rtlCol="0">
            <a:spAutoFit/>
          </a:bodyPr>
          <a:lstStyle/>
          <a:p>
            <a:pPr algn="just"/>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Không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chứa</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từ</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có</a:t>
            </a:r>
            <a:r>
              <a:rPr lang="en-US" sz="3400" dirty="0" smtClean="0">
                <a:latin typeface="Times New Roman" panose="02020603050405020304" pitchFamily="18" charset="0"/>
                <a:cs typeface="Times New Roman" panose="02020603050405020304" pitchFamily="18" charset="0"/>
              </a:rPr>
              <a:t> ý </a:t>
            </a:r>
            <a:r>
              <a:rPr lang="en-US" sz="3400" dirty="0" err="1" smtClean="0">
                <a:latin typeface="Times New Roman" panose="02020603050405020304" pitchFamily="18" charset="0"/>
                <a:cs typeface="Times New Roman" panose="02020603050405020304" pitchFamily="18" charset="0"/>
              </a:rPr>
              <a:t>nghĩa</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phủ</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định</a:t>
            </a:r>
            <a:endParaRPr lang="en-US" sz="3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062118" y="6438900"/>
            <a:ext cx="3810000" cy="2708434"/>
          </a:xfrm>
          <a:prstGeom prst="rect">
            <a:avLst/>
          </a:prstGeom>
          <a:noFill/>
        </p:spPr>
        <p:txBody>
          <a:bodyPr wrap="square" rtlCol="0">
            <a:spAutoFit/>
          </a:bodyPr>
          <a:lstStyle/>
          <a:p>
            <a:pPr algn="just"/>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Có</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đặc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điểm</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hình</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thức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của</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câu</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hỏi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có</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từ</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để</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hỏi</a:t>
            </a:r>
            <a:r>
              <a:rPr lang="en-US" sz="3400" dirty="0" smtClean="0">
                <a:latin typeface="Times New Roman" panose="02020603050405020304" pitchFamily="18" charset="0"/>
                <a:cs typeface="Times New Roman" panose="02020603050405020304" pitchFamily="18" charset="0"/>
              </a:rPr>
              <a:t> – “</a:t>
            </a:r>
            <a:r>
              <a:rPr lang="en-US" sz="3400" dirty="0" err="1" smtClean="0">
                <a:latin typeface="Times New Roman" panose="02020603050405020304" pitchFamily="18" charset="0"/>
                <a:cs typeface="Times New Roman" panose="02020603050405020304" pitchFamily="18" charset="0"/>
              </a:rPr>
              <a:t>sao</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kết</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thúc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bằng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dấu</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chấm</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hỏi</a:t>
            </a:r>
            <a:r>
              <a:rPr lang="en-US" sz="3400" dirty="0" smtClean="0">
                <a:latin typeface="Times New Roman" panose="02020603050405020304" pitchFamily="18" charset="0"/>
                <a:cs typeface="Times New Roman" panose="02020603050405020304" pitchFamily="18" charset="0"/>
              </a:rPr>
              <a:t>)</a:t>
            </a:r>
            <a:endParaRPr lang="en-US" sz="3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3896279" y="6554513"/>
            <a:ext cx="3810000" cy="2708434"/>
          </a:xfrm>
          <a:prstGeom prst="rect">
            <a:avLst/>
          </a:prstGeom>
          <a:noFill/>
        </p:spPr>
        <p:txBody>
          <a:bodyPr wrap="square" rtlCol="0">
            <a:spAutoFit/>
          </a:bodyPr>
          <a:lstStyle/>
          <a:p>
            <a:pPr algn="just"/>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Không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dùng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để</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hỏi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mà</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dùng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để</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phủ</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định</a:t>
            </a:r>
            <a:r>
              <a:rPr lang="en-US" sz="3400" dirty="0" smtClean="0">
                <a:latin typeface="Times New Roman" panose="02020603050405020304" pitchFamily="18" charset="0"/>
                <a:cs typeface="Times New Roman" panose="02020603050405020304" pitchFamily="18" charset="0"/>
              </a:rPr>
              <a:t> – </a:t>
            </a:r>
            <a:r>
              <a:rPr lang="en-US" sz="3400" dirty="0" err="1" smtClean="0">
                <a:latin typeface="Times New Roman" panose="02020603050405020304" pitchFamily="18" charset="0"/>
                <a:cs typeface="Times New Roman" panose="02020603050405020304" pitchFamily="18" charset="0"/>
              </a:rPr>
              <a:t>bác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bỏ</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khả</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năng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chống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chọi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của</a:t>
            </a:r>
            <a:r>
              <a:rPr lang="en-US" sz="3400" dirty="0" smtClean="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a:t>
            </a:r>
            <a:r>
              <a:rPr lang="en-US" sz="3400" dirty="0" err="1" smtClean="0">
                <a:latin typeface="Times New Roman" panose="02020603050405020304" pitchFamily="18" charset="0"/>
                <a:cs typeface="Times New Roman" panose="02020603050405020304" pitchFamily="18" charset="0"/>
              </a:rPr>
              <a:t>ổng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đốc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họ</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Tôn</a:t>
            </a:r>
            <a:endParaRPr lang="en-US" sz="3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443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45826796"/>
              </p:ext>
            </p:extLst>
          </p:nvPr>
        </p:nvGraphicFramePr>
        <p:xfrm>
          <a:off x="424676" y="362676"/>
          <a:ext cx="17297400" cy="9190106"/>
        </p:xfrm>
        <a:graphic>
          <a:graphicData uri="http://schemas.openxmlformats.org/drawingml/2006/table">
            <a:tbl>
              <a:tblPr firstRow="1" bandRow="1">
                <a:tableStyleId>{5C22544A-7EE6-4342-B048-85BDC9FD1C3A}</a:tableStyleId>
              </a:tblPr>
              <a:tblGrid>
                <a:gridCol w="1586917">
                  <a:extLst>
                    <a:ext uri="{9D8B030D-6E8A-4147-A177-3AD203B41FA5}">
                      <a16:colId xmlns:a16="http://schemas.microsoft.com/office/drawing/2014/main" val="264155461"/>
                    </a:ext>
                  </a:extLst>
                </a:gridCol>
                <a:gridCol w="7938083">
                  <a:extLst>
                    <a:ext uri="{9D8B030D-6E8A-4147-A177-3AD203B41FA5}">
                      <a16:colId xmlns:a16="http://schemas.microsoft.com/office/drawing/2014/main" val="2200986238"/>
                    </a:ext>
                  </a:extLst>
                </a:gridCol>
                <a:gridCol w="3886200">
                  <a:extLst>
                    <a:ext uri="{9D8B030D-6E8A-4147-A177-3AD203B41FA5}">
                      <a16:colId xmlns:a16="http://schemas.microsoft.com/office/drawing/2014/main" val="2933212174"/>
                    </a:ext>
                  </a:extLst>
                </a:gridCol>
                <a:gridCol w="3886200">
                  <a:extLst>
                    <a:ext uri="{9D8B030D-6E8A-4147-A177-3AD203B41FA5}">
                      <a16:colId xmlns:a16="http://schemas.microsoft.com/office/drawing/2014/main" val="1956659621"/>
                    </a:ext>
                  </a:extLst>
                </a:gridCol>
              </a:tblGrid>
              <a:tr h="651174">
                <a:tc rowSpan="2">
                  <a:txBody>
                    <a:bodyPr/>
                    <a:lstStyle/>
                    <a:p>
                      <a:pPr algn="ctr"/>
                      <a:r>
                        <a:rPr lang="en-US" sz="4000" dirty="0" err="1" smtClean="0">
                          <a:solidFill>
                            <a:schemeClr val="tx1"/>
                          </a:solidFill>
                          <a:latin typeface="Times New Roman" panose="02020603050405020304" pitchFamily="18" charset="0"/>
                          <a:cs typeface="Times New Roman" panose="02020603050405020304" pitchFamily="18" charset="0"/>
                        </a:rPr>
                        <a:t>Đoạn</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văn</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sz="4000" dirty="0" err="1" smtClean="0">
                          <a:solidFill>
                            <a:schemeClr val="tx1"/>
                          </a:solidFill>
                          <a:latin typeface="Times New Roman" panose="02020603050405020304" pitchFamily="18" charset="0"/>
                          <a:cs typeface="Times New Roman" panose="02020603050405020304" pitchFamily="18" charset="0"/>
                        </a:rPr>
                        <a:t>Phân</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loại</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4000" dirty="0" err="1" smtClean="0">
                          <a:solidFill>
                            <a:schemeClr val="tx1"/>
                          </a:solidFill>
                          <a:latin typeface="Times New Roman" panose="02020603050405020304" pitchFamily="18" charset="0"/>
                          <a:cs typeface="Times New Roman" panose="02020603050405020304" pitchFamily="18" charset="0"/>
                        </a:rPr>
                        <a:t>Lí</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giải</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6393158"/>
                  </a:ext>
                </a:extLst>
              </a:tr>
              <a:tr h="651174">
                <a:tc vMerge="1">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dirty="0" err="1" smtClean="0">
                          <a:solidFill>
                            <a:schemeClr val="tx1"/>
                          </a:solidFill>
                          <a:latin typeface="Times New Roman" panose="02020603050405020304" pitchFamily="18" charset="0"/>
                          <a:cs typeface="Times New Roman" panose="02020603050405020304" pitchFamily="18" charset="0"/>
                        </a:rPr>
                        <a:t>Về</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hình</a:t>
                      </a:r>
                      <a:r>
                        <a:rPr lang="en-US" sz="4000" baseline="0" dirty="0" smtClean="0">
                          <a:solidFill>
                            <a:schemeClr val="tx1"/>
                          </a:solidFill>
                          <a:latin typeface="Times New Roman" panose="02020603050405020304" pitchFamily="18" charset="0"/>
                          <a:cs typeface="Times New Roman" panose="02020603050405020304" pitchFamily="18" charset="0"/>
                        </a:rPr>
                        <a:t> </a:t>
                      </a:r>
                      <a:r>
                        <a:rPr lang="en-US" sz="4000" baseline="0" dirty="0" err="1" smtClean="0">
                          <a:solidFill>
                            <a:schemeClr val="tx1"/>
                          </a:solidFill>
                          <a:latin typeface="Times New Roman" panose="02020603050405020304" pitchFamily="18" charset="0"/>
                          <a:cs typeface="Times New Roman" panose="02020603050405020304" pitchFamily="18" charset="0"/>
                        </a:rPr>
                        <a:t>thức</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000" dirty="0" err="1" smtClean="0">
                          <a:solidFill>
                            <a:schemeClr val="tx1"/>
                          </a:solidFill>
                          <a:latin typeface="Times New Roman" panose="02020603050405020304" pitchFamily="18" charset="0"/>
                          <a:cs typeface="Times New Roman" panose="02020603050405020304" pitchFamily="18" charset="0"/>
                        </a:rPr>
                        <a:t>Về</a:t>
                      </a:r>
                      <a:r>
                        <a:rPr lang="en-US" sz="4000" baseline="0" dirty="0" smtClean="0">
                          <a:solidFill>
                            <a:schemeClr val="tx1"/>
                          </a:solidFill>
                          <a:latin typeface="Times New Roman" panose="02020603050405020304" pitchFamily="18" charset="0"/>
                          <a:cs typeface="Times New Roman" panose="02020603050405020304" pitchFamily="18" charset="0"/>
                        </a:rPr>
                        <a:t> ý </a:t>
                      </a:r>
                      <a:r>
                        <a:rPr lang="en-US" sz="4000" baseline="0" dirty="0" err="1" smtClean="0">
                          <a:solidFill>
                            <a:schemeClr val="tx1"/>
                          </a:solidFill>
                          <a:latin typeface="Times New Roman" panose="02020603050405020304" pitchFamily="18" charset="0"/>
                          <a:cs typeface="Times New Roman" panose="02020603050405020304" pitchFamily="18" charset="0"/>
                        </a:rPr>
                        <a:t>nghĩa</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626638"/>
                  </a:ext>
                </a:extLst>
              </a:tr>
              <a:tr h="2123392">
                <a:tc rowSpan="3">
                  <a:txBody>
                    <a:bodyPr/>
                    <a:lstStyle/>
                    <a:p>
                      <a:pPr algn="ctr"/>
                      <a:r>
                        <a:rPr lang="en-US" sz="4400" dirty="0" smtClean="0">
                          <a:solidFill>
                            <a:schemeClr val="tx1"/>
                          </a:solidFill>
                          <a:latin typeface="Times New Roman" panose="02020603050405020304" pitchFamily="18" charset="0"/>
                          <a:cs typeface="Times New Roman" panose="02020603050405020304" pitchFamily="18" charset="0"/>
                        </a:rPr>
                        <a:t>b</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b="1" dirty="0" err="1" smtClean="0">
                          <a:solidFill>
                            <a:schemeClr val="tx1"/>
                          </a:solidFill>
                          <a:latin typeface="Times New Roman" panose="02020603050405020304" pitchFamily="18" charset="0"/>
                          <a:cs typeface="Times New Roman" panose="02020603050405020304" pitchFamily="18" charset="0"/>
                        </a:rPr>
                        <a:t>Câu</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dùng</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để</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hỏi</a:t>
                      </a:r>
                      <a:r>
                        <a:rPr lang="en-US" sz="3600" b="1" u="none" dirty="0" smtClean="0">
                          <a:latin typeface="Times New Roman" panose="02020603050405020304" pitchFamily="18" charset="0"/>
                          <a:cs typeface="Times New Roman" panose="02020603050405020304" pitchFamily="18" charset="0"/>
                        </a:rPr>
                        <a:t>: </a:t>
                      </a:r>
                      <a:r>
                        <a:rPr lang="vi-VN" sz="3600" i="1" dirty="0" smtClean="0">
                          <a:latin typeface="Times New Roman" panose="02020603050405020304" pitchFamily="18" charset="0"/>
                          <a:cs typeface="Times New Roman" panose="02020603050405020304" pitchFamily="18" charset="0"/>
                        </a:rPr>
                        <a:t>Tự vương trẻ tuổi, chưa từng trải công việc, trước đây tới đón chào ta ở Lạng Sơn, sao không nói cho rõ? </a:t>
                      </a:r>
                      <a:endParaRPr lang="en-US" sz="3600" i="1" dirty="0" smtClean="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46846"/>
                  </a:ext>
                </a:extLst>
              </a:tr>
              <a:tr h="4521744">
                <a:tc vMerge="1">
                  <a:txBody>
                    <a:bodyPr/>
                    <a:lstStyle/>
                    <a:p>
                      <a:pPr algn="ct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b="1" dirty="0" err="1" smtClean="0">
                          <a:solidFill>
                            <a:schemeClr val="tx1"/>
                          </a:solidFill>
                          <a:latin typeface="Times New Roman" panose="02020603050405020304" pitchFamily="18" charset="0"/>
                          <a:cs typeface="Times New Roman" panose="02020603050405020304" pitchFamily="18" charset="0"/>
                        </a:rPr>
                        <a:t>Câu</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dùng</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để</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khẳng</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định</a:t>
                      </a:r>
                      <a:r>
                        <a:rPr lang="en-US" sz="3600" b="1" u="none" dirty="0" smtClean="0">
                          <a:latin typeface="Times New Roman" panose="02020603050405020304" pitchFamily="18" charset="0"/>
                          <a:cs typeface="Times New Roman" panose="02020603050405020304" pitchFamily="18" charset="0"/>
                        </a:rPr>
                        <a:t>: </a:t>
                      </a:r>
                      <a:r>
                        <a:rPr lang="vi-VN" sz="3600" i="1" dirty="0" smtClean="0">
                          <a:latin typeface="Times New Roman" panose="02020603050405020304" pitchFamily="18" charset="0"/>
                          <a:cs typeface="Times New Roman" panose="02020603050405020304" pitchFamily="18" charset="0"/>
                        </a:rPr>
                        <a:t>Bấy giờ, nhân khi ta thắng, đè bẹp ngay lúc chúng đang khốn đốn, há chẳng dễ dàng hơn hay sao?</a:t>
                      </a:r>
                      <a:r>
                        <a:rPr lang="en-US" sz="3600" i="1" dirty="0" smtClean="0">
                          <a:latin typeface="Times New Roman" panose="02020603050405020304" pitchFamily="18" charset="0"/>
                          <a:cs typeface="Times New Roman" panose="02020603050405020304" pitchFamily="18" charset="0"/>
                        </a:rPr>
                        <a:t> </a:t>
                      </a:r>
                      <a:endParaRPr lang="en-US" sz="3600" b="0" u="none"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7747399"/>
                  </a:ext>
                </a:extLst>
              </a:tr>
              <a:tr h="980282">
                <a:tc vMerge="1">
                  <a:txBody>
                    <a:bodyPr/>
                    <a:lstStyle/>
                    <a:p>
                      <a:pPr algn="ct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b="1" dirty="0" err="1" smtClean="0">
                          <a:solidFill>
                            <a:schemeClr val="tx1"/>
                          </a:solidFill>
                          <a:latin typeface="Times New Roman" panose="02020603050405020304" pitchFamily="18" charset="0"/>
                          <a:cs typeface="Times New Roman" panose="02020603050405020304" pitchFamily="18" charset="0"/>
                        </a:rPr>
                        <a:t>Câu</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dùng</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để</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phủ</a:t>
                      </a:r>
                      <a:r>
                        <a:rPr lang="en-US" sz="3600" b="1" baseline="0" dirty="0" smtClean="0">
                          <a:solidFill>
                            <a:schemeClr val="tx1"/>
                          </a:solidFill>
                          <a:latin typeface="Times New Roman" panose="02020603050405020304" pitchFamily="18" charset="0"/>
                          <a:cs typeface="Times New Roman" panose="02020603050405020304" pitchFamily="18" charset="0"/>
                        </a:rPr>
                        <a:t> </a:t>
                      </a:r>
                      <a:r>
                        <a:rPr lang="en-US" sz="3600" b="1" baseline="0" dirty="0" err="1" smtClean="0">
                          <a:solidFill>
                            <a:schemeClr val="tx1"/>
                          </a:solidFill>
                          <a:latin typeface="Times New Roman" panose="02020603050405020304" pitchFamily="18" charset="0"/>
                          <a:cs typeface="Times New Roman" panose="02020603050405020304" pitchFamily="18" charset="0"/>
                        </a:rPr>
                        <a:t>định</a:t>
                      </a:r>
                      <a:r>
                        <a:rPr lang="en-US" sz="3600" b="0" u="none" dirty="0" smtClean="0">
                          <a:latin typeface="Times New Roman" panose="02020603050405020304" pitchFamily="18" charset="0"/>
                          <a:cs typeface="Times New Roman" panose="02020603050405020304" pitchFamily="18" charset="0"/>
                        </a:rPr>
                        <a:t>: </a:t>
                      </a:r>
                      <a:r>
                        <a:rPr lang="en-US" sz="3600" b="0" u="none" dirty="0" err="1" smtClean="0">
                          <a:latin typeface="Times New Roman" panose="02020603050405020304" pitchFamily="18" charset="0"/>
                          <a:cs typeface="Times New Roman" panose="02020603050405020304" pitchFamily="18" charset="0"/>
                        </a:rPr>
                        <a:t>không</a:t>
                      </a:r>
                      <a:r>
                        <a:rPr lang="en-US" sz="3600" b="0" u="none" baseline="0" dirty="0" smtClean="0">
                          <a:latin typeface="Times New Roman" panose="02020603050405020304" pitchFamily="18" charset="0"/>
                          <a:cs typeface="Times New Roman" panose="02020603050405020304" pitchFamily="18" charset="0"/>
                        </a:rPr>
                        <a:t> </a:t>
                      </a:r>
                      <a:r>
                        <a:rPr lang="en-US" sz="3600" b="0" u="none" baseline="0" dirty="0" err="1" smtClean="0">
                          <a:latin typeface="Times New Roman" panose="02020603050405020304" pitchFamily="18" charset="0"/>
                          <a:cs typeface="Times New Roman" panose="02020603050405020304" pitchFamily="18" charset="0"/>
                        </a:rPr>
                        <a:t>có</a:t>
                      </a:r>
                      <a:endParaRPr lang="en-US" sz="3600" b="0" u="none"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1692089"/>
                  </a:ext>
                </a:extLst>
              </a:tr>
            </a:tbl>
          </a:graphicData>
        </a:graphic>
      </p:graphicFrame>
      <p:sp>
        <p:nvSpPr>
          <p:cNvPr id="3" name="TextBox 2"/>
          <p:cNvSpPr txBox="1"/>
          <p:nvPr/>
        </p:nvSpPr>
        <p:spPr>
          <a:xfrm>
            <a:off x="10062118" y="1918938"/>
            <a:ext cx="3810000" cy="1661993"/>
          </a:xfrm>
          <a:prstGeom prst="rect">
            <a:avLst/>
          </a:prstGeom>
          <a:noFill/>
        </p:spPr>
        <p:txBody>
          <a:bodyPr wrap="square" rtlCol="0">
            <a:spAutoFit/>
          </a:bodyPr>
          <a:lstStyle/>
          <a:p>
            <a:pPr algn="just"/>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Có</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các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từ</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nghi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vấn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sao</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kết</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thúc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bằng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dấu</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chấm</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hỏi</a:t>
            </a:r>
            <a:endParaRPr lang="en-US" sz="3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3963650" y="2180547"/>
            <a:ext cx="3810000" cy="1138773"/>
          </a:xfrm>
          <a:prstGeom prst="rect">
            <a:avLst/>
          </a:prstGeom>
          <a:noFill/>
        </p:spPr>
        <p:txBody>
          <a:bodyPr wrap="square" rtlCol="0">
            <a:spAutoFit/>
          </a:bodyPr>
          <a:lstStyle/>
          <a:p>
            <a:pPr algn="just"/>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Dùng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với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mục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đích</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để</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hỏi</a:t>
            </a:r>
            <a:endParaRPr lang="en-US" sz="3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3844705" y="4123231"/>
            <a:ext cx="3810000" cy="4278094"/>
          </a:xfrm>
          <a:prstGeom prst="rect">
            <a:avLst/>
          </a:prstGeom>
          <a:noFill/>
        </p:spPr>
        <p:txBody>
          <a:bodyPr wrap="square" rtlCol="0">
            <a:spAutoFit/>
          </a:bodyPr>
          <a:lstStyle/>
          <a:p>
            <a:pPr algn="just"/>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Không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dùng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để</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hỏi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mà</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để</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xác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nhận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sự</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tồn</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tại</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của</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sự</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việc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được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nêu</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trong</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câu</a:t>
            </a:r>
            <a:r>
              <a:rPr lang="en-US" sz="3400" dirty="0" smtClean="0">
                <a:latin typeface="Times New Roman" panose="02020603050405020304" pitchFamily="18" charset="0"/>
                <a:cs typeface="Times New Roman" panose="02020603050405020304" pitchFamily="18" charset="0"/>
              </a:rPr>
              <a:t> (</a:t>
            </a:r>
            <a:r>
              <a:rPr lang="en-US" sz="3400" i="1" dirty="0" err="1" smtClean="0">
                <a:latin typeface="Times New Roman" panose="02020603050405020304" pitchFamily="18" charset="0"/>
                <a:cs typeface="Times New Roman" panose="02020603050405020304" pitchFamily="18" charset="0"/>
              </a:rPr>
              <a:t>nhân</a:t>
            </a:r>
            <a:r>
              <a:rPr lang="en-US" sz="3400" i="1" dirty="0" smtClean="0">
                <a:latin typeface="Times New Roman" panose="02020603050405020304" pitchFamily="18" charset="0"/>
                <a:cs typeface="Times New Roman" panose="02020603050405020304" pitchFamily="18" charset="0"/>
              </a:rPr>
              <a:t> </a:t>
            </a:r>
            <a:r>
              <a:rPr lang="en-US" sz="3400" i="1" dirty="0" err="1" smtClean="0">
                <a:latin typeface="Times New Roman" panose="02020603050405020304" pitchFamily="18" charset="0"/>
                <a:cs typeface="Times New Roman" panose="02020603050405020304" pitchFamily="18" charset="0"/>
              </a:rPr>
              <a:t>lúc</a:t>
            </a:r>
            <a:r>
              <a:rPr lang="en-US" sz="3400" i="1" dirty="0" smtClean="0">
                <a:latin typeface="Times New Roman" panose="02020603050405020304" pitchFamily="18" charset="0"/>
                <a:cs typeface="Times New Roman" panose="02020603050405020304" pitchFamily="18" charset="0"/>
              </a:rPr>
              <a:t> ta </a:t>
            </a:r>
            <a:r>
              <a:rPr lang="en-US" sz="3400" i="1" dirty="0" err="1" smtClean="0">
                <a:latin typeface="Times New Roman" panose="02020603050405020304" pitchFamily="18" charset="0"/>
                <a:cs typeface="Times New Roman" panose="02020603050405020304" pitchFamily="18" charset="0"/>
              </a:rPr>
              <a:t>thắng</a:t>
            </a:r>
            <a:r>
              <a:rPr lang="en-US" sz="3400" i="1" dirty="0" smtClean="0">
                <a:latin typeface="Times New Roman" panose="02020603050405020304" pitchFamily="18" charset="0"/>
                <a:cs typeface="Times New Roman" panose="02020603050405020304" pitchFamily="18" charset="0"/>
              </a:rPr>
              <a:t>, </a:t>
            </a:r>
            <a:r>
              <a:rPr lang="en-US" sz="3400" i="1" dirty="0" err="1" smtClean="0">
                <a:latin typeface="Times New Roman" panose="02020603050405020304" pitchFamily="18" charset="0"/>
                <a:cs typeface="Times New Roman" panose="02020603050405020304" pitchFamily="18" charset="0"/>
              </a:rPr>
              <a:t>đè</a:t>
            </a:r>
            <a:r>
              <a:rPr lang="en-US" sz="3400" i="1" dirty="0" smtClean="0">
                <a:latin typeface="Times New Roman" panose="02020603050405020304" pitchFamily="18" charset="0"/>
                <a:cs typeface="Times New Roman" panose="02020603050405020304" pitchFamily="18" charset="0"/>
              </a:rPr>
              <a:t> </a:t>
            </a:r>
            <a:r>
              <a:rPr lang="en-US" sz="3400" i="1" dirty="0" err="1" smtClean="0">
                <a:latin typeface="Times New Roman" panose="02020603050405020304" pitchFamily="18" charset="0"/>
                <a:cs typeface="Times New Roman" panose="02020603050405020304" pitchFamily="18" charset="0"/>
              </a:rPr>
              <a:t>bẹp</a:t>
            </a:r>
            <a:r>
              <a:rPr lang="en-US" sz="3400" i="1" dirty="0" smtClean="0">
                <a:latin typeface="Times New Roman" panose="02020603050405020304" pitchFamily="18" charset="0"/>
                <a:cs typeface="Times New Roman" panose="02020603050405020304" pitchFamily="18" charset="0"/>
              </a:rPr>
              <a:t> </a:t>
            </a:r>
            <a:r>
              <a:rPr lang="en-US" sz="3400" i="1" dirty="0" err="1" smtClean="0">
                <a:latin typeface="Times New Roman" panose="02020603050405020304" pitchFamily="18" charset="0"/>
                <a:cs typeface="Times New Roman" panose="02020603050405020304" pitchFamily="18" charset="0"/>
              </a:rPr>
              <a:t>quân</a:t>
            </a:r>
            <a:r>
              <a:rPr lang="en-US" sz="3400" i="1" dirty="0" smtClean="0">
                <a:latin typeface="Times New Roman" panose="02020603050405020304" pitchFamily="18" charset="0"/>
                <a:cs typeface="Times New Roman" panose="02020603050405020304" pitchFamily="18" charset="0"/>
              </a:rPr>
              <a:t> </a:t>
            </a:r>
            <a:r>
              <a:rPr lang="en-US" sz="3400" i="1" dirty="0" err="1" smtClean="0">
                <a:latin typeface="Times New Roman" panose="02020603050405020304" pitchFamily="18" charset="0"/>
                <a:cs typeface="Times New Roman" panose="02020603050405020304" pitchFamily="18" charset="0"/>
              </a:rPr>
              <a:t>giặc</a:t>
            </a:r>
            <a:r>
              <a:rPr lang="en-US" sz="3400" i="1" dirty="0" smtClean="0">
                <a:latin typeface="Times New Roman" panose="02020603050405020304" pitchFamily="18" charset="0"/>
                <a:cs typeface="Times New Roman" panose="02020603050405020304" pitchFamily="18" charset="0"/>
              </a:rPr>
              <a:t> </a:t>
            </a:r>
            <a:r>
              <a:rPr lang="en-US" sz="3400" i="1" dirty="0" err="1" smtClean="0">
                <a:latin typeface="Times New Roman" panose="02020603050405020304" pitchFamily="18" charset="0"/>
                <a:cs typeface="Times New Roman" panose="02020603050405020304" pitchFamily="18" charset="0"/>
              </a:rPr>
              <a:t>lúc</a:t>
            </a:r>
            <a:r>
              <a:rPr lang="en-US" sz="3400" i="1" dirty="0" smtClean="0">
                <a:latin typeface="Times New Roman" panose="02020603050405020304" pitchFamily="18" charset="0"/>
                <a:cs typeface="Times New Roman" panose="02020603050405020304" pitchFamily="18" charset="0"/>
              </a:rPr>
              <a:t> </a:t>
            </a:r>
            <a:r>
              <a:rPr lang="en-US" sz="3400" i="1" dirty="0" err="1" smtClean="0">
                <a:latin typeface="Times New Roman" panose="02020603050405020304" pitchFamily="18" charset="0"/>
                <a:cs typeface="Times New Roman" panose="02020603050405020304" pitchFamily="18" charset="0"/>
              </a:rPr>
              <a:t>khốn</a:t>
            </a:r>
            <a:r>
              <a:rPr lang="en-US" sz="3400" i="1" dirty="0" smtClean="0">
                <a:latin typeface="Times New Roman" panose="02020603050405020304" pitchFamily="18" charset="0"/>
                <a:cs typeface="Times New Roman" panose="02020603050405020304" pitchFamily="18" charset="0"/>
              </a:rPr>
              <a:t> </a:t>
            </a:r>
            <a:r>
              <a:rPr lang="en-US" sz="3400" i="1" dirty="0" err="1" smtClean="0">
                <a:latin typeface="Times New Roman" panose="02020603050405020304" pitchFamily="18" charset="0"/>
                <a:cs typeface="Times New Roman" panose="02020603050405020304" pitchFamily="18" charset="0"/>
              </a:rPr>
              <a:t>đốn</a:t>
            </a:r>
            <a:r>
              <a:rPr lang="en-US" sz="3400" i="1" dirty="0" smtClean="0">
                <a:latin typeface="Times New Roman" panose="02020603050405020304" pitchFamily="18" charset="0"/>
                <a:cs typeface="Times New Roman" panose="02020603050405020304" pitchFamily="18" charset="0"/>
              </a:rPr>
              <a:t>, </a:t>
            </a:r>
            <a:r>
              <a:rPr lang="en-US" sz="3400" i="1" dirty="0" err="1" smtClean="0">
                <a:latin typeface="Times New Roman" panose="02020603050405020304" pitchFamily="18" charset="0"/>
                <a:cs typeface="Times New Roman" panose="02020603050405020304" pitchFamily="18" charset="0"/>
              </a:rPr>
              <a:t>chắc</a:t>
            </a:r>
            <a:r>
              <a:rPr lang="en-US" sz="3400" i="1" dirty="0" smtClean="0">
                <a:latin typeface="Times New Roman" panose="02020603050405020304" pitchFamily="18" charset="0"/>
                <a:cs typeface="Times New Roman" panose="02020603050405020304" pitchFamily="18" charset="0"/>
              </a:rPr>
              <a:t> </a:t>
            </a:r>
            <a:r>
              <a:rPr lang="en-US" sz="3400" i="1" dirty="0" err="1" smtClean="0">
                <a:latin typeface="Times New Roman" panose="02020603050405020304" pitchFamily="18" charset="0"/>
                <a:cs typeface="Times New Roman" panose="02020603050405020304" pitchFamily="18" charset="0"/>
              </a:rPr>
              <a:t>chắn</a:t>
            </a:r>
            <a:r>
              <a:rPr lang="en-US" sz="3400" i="1" dirty="0" smtClean="0">
                <a:latin typeface="Times New Roman" panose="02020603050405020304" pitchFamily="18" charset="0"/>
                <a:cs typeface="Times New Roman" panose="02020603050405020304" pitchFamily="18" charset="0"/>
              </a:rPr>
              <a:t> </a:t>
            </a:r>
            <a:r>
              <a:rPr lang="en-US" sz="3400" i="1" dirty="0" err="1" smtClean="0">
                <a:latin typeface="Times New Roman" panose="02020603050405020304" pitchFamily="18" charset="0"/>
                <a:cs typeface="Times New Roman" panose="02020603050405020304" pitchFamily="18" charset="0"/>
              </a:rPr>
              <a:t>sẽ</a:t>
            </a:r>
            <a:r>
              <a:rPr lang="en-US" sz="3400" i="1" dirty="0" smtClean="0">
                <a:latin typeface="Times New Roman" panose="02020603050405020304" pitchFamily="18" charset="0"/>
                <a:cs typeface="Times New Roman" panose="02020603050405020304" pitchFamily="18" charset="0"/>
              </a:rPr>
              <a:t> </a:t>
            </a:r>
            <a:r>
              <a:rPr lang="en-US" sz="3400" i="1" dirty="0" err="1" smtClean="0">
                <a:latin typeface="Times New Roman" panose="02020603050405020304" pitchFamily="18" charset="0"/>
                <a:cs typeface="Times New Roman" panose="02020603050405020304" pitchFamily="18" charset="0"/>
              </a:rPr>
              <a:t>dễ</a:t>
            </a:r>
            <a:r>
              <a:rPr lang="en-US" sz="3400" i="1" dirty="0" smtClean="0">
                <a:latin typeface="Times New Roman" panose="02020603050405020304" pitchFamily="18" charset="0"/>
                <a:cs typeface="Times New Roman" panose="02020603050405020304" pitchFamily="18" charset="0"/>
              </a:rPr>
              <a:t> </a:t>
            </a:r>
            <a:r>
              <a:rPr lang="en-US" sz="3400" i="1" dirty="0" err="1" smtClean="0">
                <a:latin typeface="Times New Roman" panose="02020603050405020304" pitchFamily="18" charset="0"/>
                <a:cs typeface="Times New Roman" panose="02020603050405020304" pitchFamily="18" charset="0"/>
              </a:rPr>
              <a:t>dàng</a:t>
            </a:r>
            <a:r>
              <a:rPr lang="en-US" sz="3400" i="1" dirty="0" smtClean="0">
                <a:latin typeface="Times New Roman" panose="02020603050405020304" pitchFamily="18" charset="0"/>
                <a:cs typeface="Times New Roman" panose="02020603050405020304" pitchFamily="18" charset="0"/>
              </a:rPr>
              <a:t> </a:t>
            </a:r>
            <a:r>
              <a:rPr lang="en-US" sz="3400" i="1" dirty="0" err="1" smtClean="0">
                <a:latin typeface="Times New Roman" panose="02020603050405020304" pitchFamily="18" charset="0"/>
                <a:cs typeface="Times New Roman" panose="02020603050405020304" pitchFamily="18" charset="0"/>
              </a:rPr>
              <a:t>hơn</a:t>
            </a:r>
            <a:r>
              <a:rPr lang="en-US" sz="3400" dirty="0" smtClean="0">
                <a:latin typeface="Times New Roman" panose="02020603050405020304" pitchFamily="18" charset="0"/>
                <a:cs typeface="Times New Roman" panose="02020603050405020304" pitchFamily="18" charset="0"/>
              </a:rPr>
              <a:t>)</a:t>
            </a:r>
            <a:endParaRPr lang="en-US" sz="3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034705" y="4567806"/>
            <a:ext cx="3810000" cy="1138773"/>
          </a:xfrm>
          <a:prstGeom prst="rect">
            <a:avLst/>
          </a:prstGeom>
          <a:noFill/>
        </p:spPr>
        <p:txBody>
          <a:bodyPr wrap="square" rtlCol="0">
            <a:spAutoFit/>
          </a:bodyPr>
          <a:lstStyle/>
          <a:p>
            <a:pPr algn="just"/>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Có</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đặc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điểm</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hình</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thức</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của</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câu</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hỏi</a:t>
            </a:r>
            <a:endParaRPr lang="en-US" sz="3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924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68340926"/>
              </p:ext>
            </p:extLst>
          </p:nvPr>
        </p:nvGraphicFramePr>
        <p:xfrm>
          <a:off x="228601" y="114300"/>
          <a:ext cx="17754598" cy="9691780"/>
        </p:xfrm>
        <a:graphic>
          <a:graphicData uri="http://schemas.openxmlformats.org/drawingml/2006/table">
            <a:tbl>
              <a:tblPr firstRow="1" bandRow="1">
                <a:tableStyleId>{5C22544A-7EE6-4342-B048-85BDC9FD1C3A}</a:tableStyleId>
              </a:tblPr>
              <a:tblGrid>
                <a:gridCol w="1628861">
                  <a:extLst>
                    <a:ext uri="{9D8B030D-6E8A-4147-A177-3AD203B41FA5}">
                      <a16:colId xmlns:a16="http://schemas.microsoft.com/office/drawing/2014/main" val="264155461"/>
                    </a:ext>
                  </a:extLst>
                </a:gridCol>
                <a:gridCol w="8147901">
                  <a:extLst>
                    <a:ext uri="{9D8B030D-6E8A-4147-A177-3AD203B41FA5}">
                      <a16:colId xmlns:a16="http://schemas.microsoft.com/office/drawing/2014/main" val="2200986238"/>
                    </a:ext>
                  </a:extLst>
                </a:gridCol>
                <a:gridCol w="3863037">
                  <a:extLst>
                    <a:ext uri="{9D8B030D-6E8A-4147-A177-3AD203B41FA5}">
                      <a16:colId xmlns:a16="http://schemas.microsoft.com/office/drawing/2014/main" val="2933212174"/>
                    </a:ext>
                  </a:extLst>
                </a:gridCol>
                <a:gridCol w="4114799">
                  <a:extLst>
                    <a:ext uri="{9D8B030D-6E8A-4147-A177-3AD203B41FA5}">
                      <a16:colId xmlns:a16="http://schemas.microsoft.com/office/drawing/2014/main" val="1956659621"/>
                    </a:ext>
                  </a:extLst>
                </a:gridCol>
              </a:tblGrid>
              <a:tr h="609599">
                <a:tc rowSpan="2">
                  <a:txBody>
                    <a:bodyPr/>
                    <a:lstStyle/>
                    <a:p>
                      <a:pPr algn="ctr"/>
                      <a:r>
                        <a:rPr lang="en-US" sz="3000" dirty="0" err="1" smtClean="0">
                          <a:solidFill>
                            <a:schemeClr val="tx1"/>
                          </a:solidFill>
                          <a:latin typeface="Times New Roman" panose="02020603050405020304" pitchFamily="18" charset="0"/>
                          <a:cs typeface="Times New Roman" panose="02020603050405020304" pitchFamily="18" charset="0"/>
                        </a:rPr>
                        <a:t>Đoạn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văn</a:t>
                      </a:r>
                      <a:endParaRPr lang="en-US" sz="3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US" sz="3000" dirty="0" err="1" smtClean="0">
                          <a:solidFill>
                            <a:schemeClr val="tx1"/>
                          </a:solidFill>
                          <a:latin typeface="Times New Roman" panose="02020603050405020304" pitchFamily="18" charset="0"/>
                          <a:cs typeface="Times New Roman" panose="02020603050405020304" pitchFamily="18" charset="0"/>
                        </a:rPr>
                        <a:t>Phân</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loại</a:t>
                      </a:r>
                      <a:endParaRPr lang="en-US" sz="3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3000" dirty="0" err="1" smtClean="0">
                          <a:solidFill>
                            <a:schemeClr val="tx1"/>
                          </a:solidFill>
                          <a:latin typeface="Times New Roman" panose="02020603050405020304" pitchFamily="18" charset="0"/>
                          <a:cs typeface="Times New Roman" panose="02020603050405020304" pitchFamily="18" charset="0"/>
                        </a:rPr>
                        <a:t>Lí</a:t>
                      </a:r>
                      <a:r>
                        <a:rPr lang="en-US" sz="3000" baseline="0" dirty="0" smtClean="0">
                          <a:solidFill>
                            <a:schemeClr val="tx1"/>
                          </a:solidFill>
                          <a:latin typeface="Times New Roman" panose="02020603050405020304" pitchFamily="18" charset="0"/>
                          <a:cs typeface="Times New Roman" panose="02020603050405020304" pitchFamily="18" charset="0"/>
                        </a:rPr>
                        <a:t> </a:t>
                      </a:r>
                      <a:r>
                        <a:rPr lang="en-US" sz="3000" baseline="0" dirty="0" err="1" smtClean="0">
                          <a:solidFill>
                            <a:schemeClr val="tx1"/>
                          </a:solidFill>
                          <a:latin typeface="Times New Roman" panose="02020603050405020304" pitchFamily="18" charset="0"/>
                          <a:cs typeface="Times New Roman" panose="02020603050405020304" pitchFamily="18" charset="0"/>
                        </a:rPr>
                        <a:t>giải</a:t>
                      </a:r>
                      <a:endParaRPr lang="en-US" sz="3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6393158"/>
                  </a:ext>
                </a:extLst>
              </a:tr>
              <a:tr h="686661">
                <a:tc vMerge="1">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000" b="1" dirty="0" err="1" smtClean="0">
                          <a:solidFill>
                            <a:schemeClr val="tx1"/>
                          </a:solidFill>
                          <a:latin typeface="Times New Roman" panose="02020603050405020304" pitchFamily="18" charset="0"/>
                          <a:cs typeface="Times New Roman" panose="02020603050405020304" pitchFamily="18" charset="0"/>
                        </a:rPr>
                        <a:t>Về</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hình</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thức</a:t>
                      </a:r>
                      <a:endParaRPr lang="en-US" sz="30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000" b="1" dirty="0" err="1" smtClean="0">
                          <a:solidFill>
                            <a:schemeClr val="tx1"/>
                          </a:solidFill>
                          <a:latin typeface="Times New Roman" panose="02020603050405020304" pitchFamily="18" charset="0"/>
                          <a:cs typeface="Times New Roman" panose="02020603050405020304" pitchFamily="18" charset="0"/>
                        </a:rPr>
                        <a:t>Về</a:t>
                      </a:r>
                      <a:r>
                        <a:rPr lang="en-US" sz="3000" b="1" baseline="0" dirty="0" smtClean="0">
                          <a:solidFill>
                            <a:schemeClr val="tx1"/>
                          </a:solidFill>
                          <a:latin typeface="Times New Roman" panose="02020603050405020304" pitchFamily="18" charset="0"/>
                          <a:cs typeface="Times New Roman" panose="02020603050405020304" pitchFamily="18" charset="0"/>
                        </a:rPr>
                        <a:t> ý </a:t>
                      </a:r>
                      <a:r>
                        <a:rPr lang="en-US" sz="3000" b="1" baseline="0" dirty="0" err="1" smtClean="0">
                          <a:solidFill>
                            <a:schemeClr val="tx1"/>
                          </a:solidFill>
                          <a:latin typeface="Times New Roman" panose="02020603050405020304" pitchFamily="18" charset="0"/>
                          <a:cs typeface="Times New Roman" panose="02020603050405020304" pitchFamily="18" charset="0"/>
                        </a:rPr>
                        <a:t>nghĩa</a:t>
                      </a:r>
                      <a:endParaRPr lang="en-US" sz="30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626638"/>
                  </a:ext>
                </a:extLst>
              </a:tr>
              <a:tr h="1523140">
                <a:tc rowSpan="3">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a</a:t>
                      </a:r>
                      <a:endParaRPr lang="en-US" sz="3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000" b="1" dirty="0" err="1" smtClean="0">
                          <a:solidFill>
                            <a:schemeClr val="tx1"/>
                          </a:solidFill>
                          <a:latin typeface="Times New Roman" panose="02020603050405020304" pitchFamily="18" charset="0"/>
                          <a:cs typeface="Times New Roman" panose="02020603050405020304" pitchFamily="18" charset="0"/>
                        </a:rPr>
                        <a:t>Câu</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dùng</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để</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hỏi</a:t>
                      </a:r>
                      <a:r>
                        <a:rPr lang="en-US" sz="3000" b="1" u="none" dirty="0" smtClean="0">
                          <a:latin typeface="Times New Roman" panose="02020603050405020304" pitchFamily="18" charset="0"/>
                          <a:cs typeface="Times New Roman" panose="02020603050405020304" pitchFamily="18" charset="0"/>
                        </a:rPr>
                        <a:t>: </a:t>
                      </a:r>
                      <a:r>
                        <a:rPr lang="vi-VN" sz="3000" i="1" dirty="0" smtClean="0">
                          <a:latin typeface="Times New Roman" panose="02020603050405020304" pitchFamily="18" charset="0"/>
                          <a:cs typeface="Times New Roman" panose="02020603050405020304" pitchFamily="18" charset="0"/>
                        </a:rPr>
                        <a:t>Nhưng còn nhà nước của ta thì sao? Thái hậu có thể chạy sang đất Trung Hoa một chuyến nữa chăng?</a:t>
                      </a:r>
                      <a:endParaRPr lang="en-US" sz="3000" i="1" dirty="0" smtClean="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Có</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các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từ</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nghi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vấn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sao</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chăng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kết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thúc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bằng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dấu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chấm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hỏi</a:t>
                      </a:r>
                      <a:endParaRPr lang="en-US" sz="3000" dirty="0" smtClean="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Dùng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với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mục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đích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để</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hỏi</a:t>
                      </a:r>
                      <a:endParaRPr lang="en-US" sz="3000" dirty="0" smtClean="0">
                        <a:latin typeface="Times New Roman" panose="02020603050405020304" pitchFamily="18" charset="0"/>
                        <a:cs typeface="Times New Roman" panose="02020603050405020304" pitchFamily="18" charset="0"/>
                      </a:endParaRPr>
                    </a:p>
                    <a:p>
                      <a:endParaRPr lang="en-US" sz="3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46846"/>
                  </a:ext>
                </a:extLst>
              </a:tr>
              <a:tr h="1568860">
                <a:tc vMerge="1">
                  <a:txBody>
                    <a:bodyPr/>
                    <a:lstStyle/>
                    <a:p>
                      <a:pPr algn="ct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000" b="1" dirty="0" err="1" smtClean="0">
                          <a:solidFill>
                            <a:schemeClr val="tx1"/>
                          </a:solidFill>
                          <a:latin typeface="Times New Roman" panose="02020603050405020304" pitchFamily="18" charset="0"/>
                          <a:cs typeface="Times New Roman" panose="02020603050405020304" pitchFamily="18" charset="0"/>
                        </a:rPr>
                        <a:t>Câu</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dùng</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để</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khẳng</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định</a:t>
                      </a:r>
                      <a:r>
                        <a:rPr lang="en-US" sz="3000" b="1" u="none" dirty="0" smtClean="0">
                          <a:latin typeface="Times New Roman" panose="02020603050405020304" pitchFamily="18" charset="0"/>
                          <a:cs typeface="Times New Roman" panose="02020603050405020304" pitchFamily="18" charset="0"/>
                        </a:rPr>
                        <a:t>: </a:t>
                      </a:r>
                      <a:r>
                        <a:rPr lang="vi-VN" sz="3000" i="1" dirty="0" smtClean="0">
                          <a:latin typeface="Times New Roman" panose="02020603050405020304" pitchFamily="18" charset="0"/>
                          <a:cs typeface="Times New Roman" panose="02020603050405020304" pitchFamily="18" charset="0"/>
                        </a:rPr>
                        <a:t>Họ chẳng qua chỉ là người khách, chuyến này sang cũng cốt xem sự thế khó hay dễ để liệu bề tiến lui mà thôi. </a:t>
                      </a:r>
                      <a:endParaRPr lang="en-US" sz="3000" b="0" u="none"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Không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chứa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từ</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có</a:t>
                      </a:r>
                      <a:r>
                        <a:rPr lang="en-US" sz="3000" dirty="0" smtClean="0">
                          <a:latin typeface="Times New Roman" panose="02020603050405020304" pitchFamily="18" charset="0"/>
                          <a:cs typeface="Times New Roman" panose="02020603050405020304" pitchFamily="18" charset="0"/>
                        </a:rPr>
                        <a:t> ý </a:t>
                      </a:r>
                      <a:r>
                        <a:rPr lang="en-US" sz="3000" dirty="0" err="1" smtClean="0">
                          <a:latin typeface="Times New Roman" panose="02020603050405020304" pitchFamily="18" charset="0"/>
                          <a:cs typeface="Times New Roman" panose="02020603050405020304" pitchFamily="18" charset="0"/>
                        </a:rPr>
                        <a:t>nghĩa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phủ</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định</a:t>
                      </a:r>
                      <a:endParaRPr lang="en-US" sz="3000" dirty="0" smtClean="0">
                        <a:latin typeface="Times New Roman" panose="02020603050405020304" pitchFamily="18" charset="0"/>
                        <a:cs typeface="Times New Roman" panose="02020603050405020304" pitchFamily="18" charset="0"/>
                      </a:endParaRPr>
                    </a:p>
                    <a:p>
                      <a:endParaRPr lang="en-US" sz="3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Xác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nhận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sự</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tồn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tại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của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sự</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việc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được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nêu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trong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câu</a:t>
                      </a:r>
                      <a:endParaRPr lang="en-US" sz="3000" dirty="0" smtClean="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7747399"/>
                  </a:ext>
                </a:extLst>
              </a:tr>
              <a:tr h="1701724">
                <a:tc vMerge="1">
                  <a:txBody>
                    <a:bodyPr/>
                    <a:lstStyle/>
                    <a:p>
                      <a:pPr algn="ct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000" b="1" dirty="0" err="1" smtClean="0">
                          <a:solidFill>
                            <a:schemeClr val="tx1"/>
                          </a:solidFill>
                          <a:latin typeface="Times New Roman" panose="02020603050405020304" pitchFamily="18" charset="0"/>
                          <a:cs typeface="Times New Roman" panose="02020603050405020304" pitchFamily="18" charset="0"/>
                        </a:rPr>
                        <a:t>Câu</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dùng</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để</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phủ</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định</a:t>
                      </a:r>
                      <a:r>
                        <a:rPr lang="en-US" sz="3000" b="0" u="none" dirty="0" smtClean="0">
                          <a:latin typeface="Times New Roman" panose="02020603050405020304" pitchFamily="18" charset="0"/>
                          <a:cs typeface="Times New Roman" panose="02020603050405020304" pitchFamily="18" charset="0"/>
                        </a:rPr>
                        <a:t>: </a:t>
                      </a:r>
                      <a:r>
                        <a:rPr lang="vi-VN" sz="3000" i="1" dirty="0" smtClean="0">
                          <a:latin typeface="Times New Roman" panose="02020603050405020304" pitchFamily="18" charset="0"/>
                          <a:cs typeface="Times New Roman" panose="02020603050405020304" pitchFamily="18" charset="0"/>
                        </a:rPr>
                        <a:t>Tổng đốc họ Tôn đem thứ quân nhớ nhà kia mà chống chọi, thì địch sao cho nổi? </a:t>
                      </a:r>
                      <a:endParaRPr lang="en-US" sz="3000" b="0" u="none"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000" dirty="0" smtClean="0">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Có</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đặc</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điểm</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hình</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thức</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của</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câu</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hỏi</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a:t>
                      </a:r>
                      <a:r>
                        <a:rPr lang="en-US" sz="3000" dirty="0" err="1" smtClean="0">
                          <a:latin typeface="Times New Roman" panose="02020603050405020304" pitchFamily="18" charset="0"/>
                          <a:cs typeface="Times New Roman" panose="02020603050405020304" pitchFamily="18" charset="0"/>
                        </a:rPr>
                        <a:t>có</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từ</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để</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hỏi</a:t>
                      </a:r>
                      <a:r>
                        <a:rPr lang="en-US" sz="3000" dirty="0" smtClean="0">
                          <a:latin typeface="Times New Roman" panose="02020603050405020304" pitchFamily="18" charset="0"/>
                          <a:cs typeface="Times New Roman" panose="02020603050405020304" pitchFamily="18" charset="0"/>
                        </a:rPr>
                        <a:t> – “</a:t>
                      </a:r>
                      <a:r>
                        <a:rPr lang="en-US" sz="3000" dirty="0" err="1" smtClean="0">
                          <a:latin typeface="Times New Roman" panose="02020603050405020304" pitchFamily="18" charset="0"/>
                          <a:cs typeface="Times New Roman" panose="02020603050405020304" pitchFamily="18" charset="0"/>
                        </a:rPr>
                        <a:t>sao</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kết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thúc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bằng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dấu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chấm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hỏi</a:t>
                      </a:r>
                      <a:endParaRPr lang="en-US" sz="3000" dirty="0" smtClean="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000" dirty="0" smtClean="0">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Không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dùng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để</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hỏi</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mà</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dùng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để</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phủ</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định</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bác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bỏ</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khả</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năng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chống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chọi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của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tổng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đốc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họ</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Tôn</a:t>
                      </a:r>
                      <a:endParaRPr lang="en-US" sz="3000" dirty="0" smtClean="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1692089"/>
                  </a:ext>
                </a:extLst>
              </a:tr>
              <a:tr h="1150494">
                <a:tc rowSpan="2">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b</a:t>
                      </a:r>
                      <a:endParaRPr lang="en-US" sz="3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000" b="1" dirty="0" err="1" smtClean="0">
                          <a:solidFill>
                            <a:schemeClr val="tx1"/>
                          </a:solidFill>
                          <a:latin typeface="Times New Roman" panose="02020603050405020304" pitchFamily="18" charset="0"/>
                          <a:cs typeface="Times New Roman" panose="02020603050405020304" pitchFamily="18" charset="0"/>
                        </a:rPr>
                        <a:t>Câu</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dùng</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để</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hỏi</a:t>
                      </a:r>
                      <a:r>
                        <a:rPr lang="en-US" sz="3000" b="1" u="none" dirty="0" smtClean="0">
                          <a:latin typeface="Times New Roman" panose="02020603050405020304" pitchFamily="18" charset="0"/>
                          <a:cs typeface="Times New Roman" panose="02020603050405020304" pitchFamily="18" charset="0"/>
                        </a:rPr>
                        <a:t>: </a:t>
                      </a:r>
                      <a:r>
                        <a:rPr lang="vi-VN" sz="3000" i="1" dirty="0" smtClean="0">
                          <a:latin typeface="Times New Roman" panose="02020603050405020304" pitchFamily="18" charset="0"/>
                          <a:cs typeface="Times New Roman" panose="02020603050405020304" pitchFamily="18" charset="0"/>
                        </a:rPr>
                        <a:t>Tự vương trẻ tuổi, chưa từng trải công việc, trước đây tới đón chào ta ở Lạng Sơn, sao không nói cho rõ? </a:t>
                      </a:r>
                      <a:endParaRPr lang="en-US" sz="3000" i="1" dirty="0" smtClean="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Có</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các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từ</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nghi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vấn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sao</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kết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thúc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bằng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dấu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chấm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hỏi</a:t>
                      </a:r>
                      <a:endParaRPr lang="en-US" sz="3000" dirty="0" smtClean="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Dùng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với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mục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đích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để</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hỏi</a:t>
                      </a:r>
                      <a:endParaRPr lang="en-US" sz="3000" dirty="0" smtClean="0">
                        <a:latin typeface="Times New Roman" panose="02020603050405020304" pitchFamily="18" charset="0"/>
                        <a:cs typeface="Times New Roman" panose="02020603050405020304" pitchFamily="18" charset="0"/>
                      </a:endParaRPr>
                    </a:p>
                    <a:p>
                      <a:endParaRPr lang="en-US" sz="3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0076512"/>
                  </a:ext>
                </a:extLst>
              </a:tr>
              <a:tr h="1587226">
                <a:tc vMerge="1">
                  <a:txBody>
                    <a:bodyPr/>
                    <a:lstStyle/>
                    <a:p>
                      <a:pPr algn="ct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000" b="1" dirty="0" err="1" smtClean="0">
                          <a:solidFill>
                            <a:schemeClr val="tx1"/>
                          </a:solidFill>
                          <a:latin typeface="Times New Roman" panose="02020603050405020304" pitchFamily="18" charset="0"/>
                          <a:cs typeface="Times New Roman" panose="02020603050405020304" pitchFamily="18" charset="0"/>
                        </a:rPr>
                        <a:t>Câu</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dùng</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để</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khẳng</a:t>
                      </a:r>
                      <a:r>
                        <a:rPr lang="en-US" sz="3000" b="1" baseline="0" dirty="0" smtClean="0">
                          <a:solidFill>
                            <a:schemeClr val="tx1"/>
                          </a:solidFill>
                          <a:latin typeface="Times New Roman" panose="02020603050405020304" pitchFamily="18" charset="0"/>
                          <a:cs typeface="Times New Roman" panose="02020603050405020304" pitchFamily="18" charset="0"/>
                        </a:rPr>
                        <a:t> </a:t>
                      </a:r>
                      <a:r>
                        <a:rPr lang="en-US" sz="3000" b="1" baseline="0" dirty="0" err="1" smtClean="0">
                          <a:solidFill>
                            <a:schemeClr val="tx1"/>
                          </a:solidFill>
                          <a:latin typeface="Times New Roman" panose="02020603050405020304" pitchFamily="18" charset="0"/>
                          <a:cs typeface="Times New Roman" panose="02020603050405020304" pitchFamily="18" charset="0"/>
                        </a:rPr>
                        <a:t>định</a:t>
                      </a:r>
                      <a:r>
                        <a:rPr lang="en-US" sz="3000" b="1" u="none" dirty="0" smtClean="0">
                          <a:latin typeface="Times New Roman" panose="02020603050405020304" pitchFamily="18" charset="0"/>
                          <a:cs typeface="Times New Roman" panose="02020603050405020304" pitchFamily="18" charset="0"/>
                        </a:rPr>
                        <a:t>: </a:t>
                      </a:r>
                      <a:r>
                        <a:rPr lang="vi-VN" sz="3000" i="1" dirty="0" smtClean="0">
                          <a:latin typeface="Times New Roman" panose="02020603050405020304" pitchFamily="18" charset="0"/>
                          <a:cs typeface="Times New Roman" panose="02020603050405020304" pitchFamily="18" charset="0"/>
                        </a:rPr>
                        <a:t>Bấy giờ, nhân khi ta thắng, đè bẹp ngay lúc chúng đang khốn đốn, há chẳng dễ dàng hơn hay sao?</a:t>
                      </a:r>
                      <a:r>
                        <a:rPr lang="en-US" sz="3000" i="1" dirty="0" smtClean="0">
                          <a:latin typeface="Times New Roman" panose="02020603050405020304" pitchFamily="18" charset="0"/>
                          <a:cs typeface="Times New Roman" panose="02020603050405020304" pitchFamily="18" charset="0"/>
                        </a:rPr>
                        <a:t> </a:t>
                      </a:r>
                      <a:endParaRPr lang="en-US" sz="3000" b="0" u="none" dirty="0" smtClean="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000" dirty="0" smtClean="0">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Có</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đặc</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điểm</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hình</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thức</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của</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câu</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hỏi</a:t>
                      </a:r>
                      <a:endParaRPr lang="en-US" sz="3000" b="1" dirty="0" smtClean="0">
                        <a:solidFill>
                          <a:srgbClr val="FF0000"/>
                        </a:solidFill>
                        <a:latin typeface="Times New Roman" panose="02020603050405020304" pitchFamily="18" charset="0"/>
                        <a:cs typeface="Times New Roman" panose="02020603050405020304" pitchFamily="18" charset="0"/>
                      </a:endParaRPr>
                    </a:p>
                    <a:p>
                      <a:endParaRPr lang="en-US" sz="3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3000" dirty="0" smtClean="0">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Không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dùng</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để</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hỏi</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mà</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để</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xác</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nhận</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sự</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tồn</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tại</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của</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sự</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việc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được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nêu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trong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câu</a:t>
                      </a:r>
                      <a:r>
                        <a:rPr lang="en-US" sz="3000" dirty="0" smtClean="0">
                          <a:latin typeface="Times New Roman" panose="02020603050405020304" pitchFamily="18" charset="0"/>
                          <a:cs typeface="Times New Roman" panose="02020603050405020304" pitchFamily="18" charset="0"/>
                        </a:rPr>
                        <a:t> </a:t>
                      </a:r>
                      <a:endParaRPr lang="en-US" sz="3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6008557"/>
                  </a:ext>
                </a:extLst>
              </a:tr>
            </a:tbl>
          </a:graphicData>
        </a:graphic>
      </p:graphicFrame>
    </p:spTree>
    <p:extLst>
      <p:ext uri="{BB962C8B-B14F-4D97-AF65-F5344CB8AC3E}">
        <p14:creationId xmlns:p14="http://schemas.microsoft.com/office/powerpoint/2010/main" val="14845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10216685"/>
          </a:xfrm>
          <a:prstGeom prst="rect">
            <a:avLst/>
          </a:prstGeom>
        </p:spPr>
      </p:pic>
      <p:sp>
        <p:nvSpPr>
          <p:cNvPr id="3" name="TextBox 2"/>
          <p:cNvSpPr txBox="1"/>
          <p:nvPr/>
        </p:nvSpPr>
        <p:spPr>
          <a:xfrm>
            <a:off x="2667000" y="2781300"/>
            <a:ext cx="13639800" cy="3785652"/>
          </a:xfrm>
          <a:prstGeom prst="rect">
            <a:avLst/>
          </a:prstGeom>
          <a:noFill/>
        </p:spPr>
        <p:txBody>
          <a:bodyPr wrap="square" rtlCol="0">
            <a:spAutoFit/>
          </a:bodyPr>
          <a:lstStyle/>
          <a:p>
            <a:pPr algn="just"/>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Câu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khẳng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định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và</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câu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phủ</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định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có</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thể</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mang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đặc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điểm</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hình</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thức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của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câu</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hỏi</a:t>
            </a:r>
            <a:endParaRPr lang="en-US" sz="4800" dirty="0" smtClean="0">
              <a:latin typeface="Times New Roman" panose="02020603050405020304" pitchFamily="18" charset="0"/>
              <a:cs typeface="Times New Roman" panose="02020603050405020304" pitchFamily="18" charset="0"/>
            </a:endParaRPr>
          </a:p>
          <a:p>
            <a:pPr algn="just"/>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a:t>
            </a:r>
            <a:r>
              <a:rPr lang="en-US" sz="4800" dirty="0" err="1" smtClean="0">
                <a:latin typeface="Times New Roman" panose="02020603050405020304" pitchFamily="18" charset="0"/>
                <a:cs typeface="Times New Roman" panose="02020603050405020304" pitchFamily="18" charset="0"/>
              </a:rPr>
              <a:t>ể</a:t>
            </a:r>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biệt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khẳng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phủ</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đặc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điểm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thức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hỏi</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với</a:t>
            </a:r>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hỏi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đích</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thực</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cần</a:t>
            </a:r>
            <a:r>
              <a:rPr lang="en-US" sz="4800" dirty="0" smtClean="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cứ</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vào</a:t>
            </a:r>
            <a:r>
              <a:rPr lang="en-US" sz="4800" dirty="0">
                <a:latin typeface="Times New Roman" panose="02020603050405020304" pitchFamily="18" charset="0"/>
                <a:cs typeface="Times New Roman" panose="02020603050405020304" pitchFamily="18" charset="0"/>
              </a:rPr>
              <a:t> ý </a:t>
            </a:r>
            <a:r>
              <a:rPr lang="en-US" sz="4800" dirty="0" err="1">
                <a:latin typeface="Times New Roman" panose="02020603050405020304" pitchFamily="18" charset="0"/>
                <a:cs typeface="Times New Roman" panose="02020603050405020304" pitchFamily="18" charset="0"/>
              </a:rPr>
              <a:t>nghĩa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chức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năng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của</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chúng</a:t>
            </a:r>
            <a:endParaRPr lang="en-US" sz="4800" dirty="0">
              <a:latin typeface="Times New Roman" panose="02020603050405020304" pitchFamily="18" charset="0"/>
              <a:cs typeface="Times New Roman" panose="02020603050405020304" pitchFamily="18" charset="0"/>
            </a:endParaRPr>
          </a:p>
        </p:txBody>
      </p:sp>
      <p:sp>
        <p:nvSpPr>
          <p:cNvPr id="4" name="4-Point Star 3"/>
          <p:cNvSpPr/>
          <p:nvPr/>
        </p:nvSpPr>
        <p:spPr>
          <a:xfrm>
            <a:off x="1678259" y="4841642"/>
            <a:ext cx="609600" cy="533400"/>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4-Point Star 4"/>
          <p:cNvSpPr/>
          <p:nvPr/>
        </p:nvSpPr>
        <p:spPr>
          <a:xfrm>
            <a:off x="1753530" y="3162300"/>
            <a:ext cx="609600" cy="533400"/>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4572000" y="1181100"/>
            <a:ext cx="8839200" cy="1015663"/>
          </a:xfrm>
          <a:prstGeom prst="rect">
            <a:avLst/>
          </a:prstGeom>
          <a:noFill/>
        </p:spPr>
        <p:txBody>
          <a:bodyPr wrap="square" rtlCol="0">
            <a:spAutoFit/>
          </a:bodyPr>
          <a:lstStyle/>
          <a:p>
            <a:pPr algn="ctr"/>
            <a:r>
              <a:rPr lang="en-US" sz="6000" b="1" u="sng" dirty="0" err="1" smtClean="0">
                <a:solidFill>
                  <a:srgbClr val="FF0000"/>
                </a:solidFill>
                <a:latin typeface="Times New Roman" panose="02020603050405020304" pitchFamily="18" charset="0"/>
                <a:cs typeface="Times New Roman" panose="02020603050405020304" pitchFamily="18" charset="0"/>
              </a:rPr>
              <a:t>Lưu</a:t>
            </a:r>
            <a:r>
              <a:rPr lang="en-US" sz="6000" b="1" u="sng" dirty="0" smtClean="0">
                <a:solidFill>
                  <a:srgbClr val="FF0000"/>
                </a:solidFill>
                <a:latin typeface="Times New Roman" panose="02020603050405020304" pitchFamily="18" charset="0"/>
                <a:cs typeface="Times New Roman" panose="02020603050405020304" pitchFamily="18" charset="0"/>
              </a:rPr>
              <a:t> ý</a:t>
            </a:r>
            <a:endParaRPr lang="en-US" sz="60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12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3232"/>
            <a:ext cx="18288000" cy="10253424"/>
          </a:xfrm>
          <a:prstGeom prst="rect">
            <a:avLst/>
          </a:prstGeom>
        </p:spPr>
      </p:pic>
      <p:sp>
        <p:nvSpPr>
          <p:cNvPr id="3" name="Rectangle 2"/>
          <p:cNvSpPr/>
          <p:nvPr/>
        </p:nvSpPr>
        <p:spPr>
          <a:xfrm>
            <a:off x="990600" y="1181100"/>
            <a:ext cx="16840200" cy="5262979"/>
          </a:xfrm>
          <a:prstGeom prst="rect">
            <a:avLst/>
          </a:prstGeom>
        </p:spPr>
        <p:txBody>
          <a:bodyPr wrap="square">
            <a:spAutoFit/>
          </a:bodyPr>
          <a:lstStyle/>
          <a:p>
            <a:pPr algn="just"/>
            <a:r>
              <a:rPr lang="en-US" sz="4800" b="1" u="sng" dirty="0" err="1">
                <a:latin typeface="Times New Roman" panose="02020603050405020304" pitchFamily="18" charset="0"/>
                <a:cs typeface="Times New Roman" panose="02020603050405020304" pitchFamily="18" charset="0"/>
              </a:rPr>
              <a:t>Bài</a:t>
            </a:r>
            <a:r>
              <a:rPr lang="en-US" sz="4800" b="1" u="sng" dirty="0">
                <a:latin typeface="Times New Roman" panose="02020603050405020304" pitchFamily="18" charset="0"/>
                <a:cs typeface="Times New Roman" panose="02020603050405020304" pitchFamily="18" charset="0"/>
              </a:rPr>
              <a:t> </a:t>
            </a:r>
            <a:r>
              <a:rPr lang="en-US" sz="4800" b="1" u="sng" dirty="0" smtClean="0">
                <a:latin typeface="Times New Roman" panose="02020603050405020304" pitchFamily="18" charset="0"/>
                <a:cs typeface="Times New Roman" panose="02020603050405020304" pitchFamily="18" charset="0"/>
              </a:rPr>
              <a:t>3 </a:t>
            </a:r>
            <a:r>
              <a:rPr lang="en-US" sz="4800" b="1" u="sng" dirty="0">
                <a:latin typeface="Times New Roman" panose="02020603050405020304" pitchFamily="18" charset="0"/>
                <a:cs typeface="Times New Roman" panose="02020603050405020304" pitchFamily="18" charset="0"/>
              </a:rPr>
              <a:t>(SGK – </a:t>
            </a:r>
            <a:r>
              <a:rPr lang="en-US" sz="4800" b="1" u="sng" dirty="0" smtClean="0">
                <a:latin typeface="Times New Roman" panose="02020603050405020304" pitchFamily="18" charset="0"/>
                <a:cs typeface="Times New Roman" panose="02020603050405020304" pitchFamily="18" charset="0"/>
              </a:rPr>
              <a:t>67, 68</a:t>
            </a:r>
            <a:r>
              <a:rPr lang="en-US" sz="4800" b="1" u="sng" dirty="0">
                <a:latin typeface="Times New Roman" panose="02020603050405020304" pitchFamily="18" charset="0"/>
                <a:cs typeface="Times New Roman" panose="02020603050405020304" pitchFamily="18" charset="0"/>
              </a:rPr>
              <a:t>):</a:t>
            </a:r>
            <a:r>
              <a:rPr lang="en-US" sz="4800" b="1" dirty="0">
                <a:latin typeface="Times New Roman" panose="02020603050405020304" pitchFamily="18" charset="0"/>
                <a:cs typeface="Times New Roman" panose="02020603050405020304" pitchFamily="18" charset="0"/>
              </a:rPr>
              <a:t> </a:t>
            </a:r>
            <a:r>
              <a:rPr lang="vi-VN" sz="4800" dirty="0" smtClean="0">
                <a:latin typeface="Times New Roman" panose="02020603050405020304" pitchFamily="18" charset="0"/>
                <a:cs typeface="Times New Roman" panose="02020603050405020304" pitchFamily="18" charset="0"/>
              </a:rPr>
              <a:t>Chuyển </a:t>
            </a:r>
            <a:r>
              <a:rPr lang="vi-VN" sz="4800" dirty="0">
                <a:latin typeface="Times New Roman" panose="02020603050405020304" pitchFamily="18" charset="0"/>
                <a:cs typeface="Times New Roman" panose="02020603050405020304" pitchFamily="18" charset="0"/>
              </a:rPr>
              <a:t>những câu khẳng định dưới đây thành những câu có ý nghĩa tương đương, trong đó có sử dụng hai lần từ phủ định</a:t>
            </a:r>
            <a:r>
              <a:rPr lang="vi-VN" sz="4800" dirty="0" smtClean="0">
                <a:latin typeface="Times New Roman" panose="02020603050405020304" pitchFamily="18" charset="0"/>
                <a:cs typeface="Times New Roman" panose="02020603050405020304" pitchFamily="18" charset="0"/>
              </a:rPr>
              <a:t>:</a:t>
            </a:r>
            <a:endParaRPr lang="en-US" sz="4800" dirty="0" smtClean="0">
              <a:latin typeface="Times New Roman" panose="02020603050405020304" pitchFamily="18" charset="0"/>
              <a:cs typeface="Times New Roman" panose="02020603050405020304" pitchFamily="18" charset="0"/>
            </a:endParaRPr>
          </a:p>
          <a:p>
            <a:pPr algn="just"/>
            <a:r>
              <a:rPr lang="vi-VN" sz="4800" dirty="0" smtClean="0">
                <a:latin typeface="Times New Roman" panose="02020603050405020304" pitchFamily="18" charset="0"/>
                <a:cs typeface="Times New Roman" panose="02020603050405020304" pitchFamily="18" charset="0"/>
              </a:rPr>
              <a:t>a. Ai </a:t>
            </a:r>
            <a:r>
              <a:rPr lang="vi-VN" sz="4800" dirty="0">
                <a:latin typeface="Times New Roman" panose="02020603050405020304" pitchFamily="18" charset="0"/>
                <a:cs typeface="Times New Roman" panose="02020603050405020304" pitchFamily="18" charset="0"/>
              </a:rPr>
              <a:t>cũng muốn đuổi chúng đi (Ngô gia văn phái</a:t>
            </a:r>
            <a:r>
              <a:rPr lang="vi-VN" sz="4800" dirty="0" smtClean="0">
                <a:latin typeface="Times New Roman" panose="02020603050405020304" pitchFamily="18" charset="0"/>
                <a:cs typeface="Times New Roman" panose="02020603050405020304" pitchFamily="18" charset="0"/>
              </a:rPr>
              <a:t>)</a:t>
            </a:r>
            <a:endParaRPr lang="en-US" sz="4800" dirty="0" smtClean="0">
              <a:latin typeface="Times New Roman" panose="02020603050405020304" pitchFamily="18" charset="0"/>
              <a:cs typeface="Times New Roman" panose="02020603050405020304" pitchFamily="18" charset="0"/>
            </a:endParaRPr>
          </a:p>
          <a:p>
            <a:pPr algn="just"/>
            <a:r>
              <a:rPr lang="vi-VN" sz="4800" dirty="0" smtClean="0">
                <a:latin typeface="Times New Roman" panose="02020603050405020304" pitchFamily="18" charset="0"/>
                <a:cs typeface="Times New Roman" panose="02020603050405020304" pitchFamily="18" charset="0"/>
              </a:rPr>
              <a:t>b</a:t>
            </a:r>
            <a:r>
              <a:rPr lang="vi-VN" sz="4800" dirty="0">
                <a:latin typeface="Times New Roman" panose="02020603050405020304" pitchFamily="18" charset="0"/>
                <a:cs typeface="Times New Roman" panose="02020603050405020304" pitchFamily="18" charset="0"/>
              </a:rPr>
              <a:t>. Ngày nào </a:t>
            </a:r>
            <a:r>
              <a:rPr lang="en-US" sz="4800" dirty="0" smtClean="0">
                <a:latin typeface="Times New Roman" panose="02020603050405020304" pitchFamily="18" charset="0"/>
                <a:cs typeface="Times New Roman" panose="02020603050405020304" pitchFamily="18" charset="0"/>
              </a:rPr>
              <a:t>t</a:t>
            </a:r>
            <a:r>
              <a:rPr lang="vi-VN" sz="4800" dirty="0" smtClean="0">
                <a:latin typeface="Times New Roman" panose="02020603050405020304" pitchFamily="18" charset="0"/>
                <a:cs typeface="Times New Roman" panose="02020603050405020304" pitchFamily="18" charset="0"/>
              </a:rPr>
              <a:t>hị </a:t>
            </a:r>
            <a:r>
              <a:rPr lang="vi-VN" sz="4800" dirty="0">
                <a:latin typeface="Times New Roman" panose="02020603050405020304" pitchFamily="18" charset="0"/>
                <a:cs typeface="Times New Roman" panose="02020603050405020304" pitchFamily="18" charset="0"/>
              </a:rPr>
              <a:t>Nở cũng phải đi qua vườn nhà hắn (Nam Cao</a:t>
            </a:r>
            <a:r>
              <a:rPr lang="vi-VN" sz="4800" dirty="0" smtClean="0">
                <a:latin typeface="Times New Roman" panose="02020603050405020304" pitchFamily="18" charset="0"/>
                <a:cs typeface="Times New Roman" panose="02020603050405020304" pitchFamily="18" charset="0"/>
              </a:rPr>
              <a:t>)</a:t>
            </a:r>
            <a:endParaRPr lang="en-US" sz="4800" dirty="0" smtClean="0">
              <a:latin typeface="Times New Roman" panose="02020603050405020304" pitchFamily="18" charset="0"/>
              <a:cs typeface="Times New Roman" panose="02020603050405020304" pitchFamily="18" charset="0"/>
            </a:endParaRPr>
          </a:p>
          <a:p>
            <a:pPr algn="just"/>
            <a:r>
              <a:rPr lang="vi-VN" sz="4800" dirty="0" smtClean="0">
                <a:latin typeface="Times New Roman" panose="02020603050405020304" pitchFamily="18" charset="0"/>
                <a:cs typeface="Times New Roman" panose="02020603050405020304" pitchFamily="18" charset="0"/>
              </a:rPr>
              <a:t>c</a:t>
            </a:r>
            <a:r>
              <a:rPr lang="vi-VN" sz="4800" dirty="0">
                <a:latin typeface="Times New Roman" panose="02020603050405020304" pitchFamily="18" charset="0"/>
                <a:cs typeface="Times New Roman" panose="02020603050405020304" pitchFamily="18" charset="0"/>
              </a:rPr>
              <a:t>. Từ đấy, ngày nào Hoài Văn cũng xuống các thôn xóm, vận động bà con đứng lên cứu nước (Nguyễn Huy Tưởng</a:t>
            </a:r>
            <a:r>
              <a:rPr lang="vi-VN"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7543800" y="1866900"/>
            <a:ext cx="754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43000" y="2628900"/>
            <a:ext cx="10134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935200" y="2628900"/>
            <a:ext cx="259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143000" y="3314700"/>
            <a:ext cx="3505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29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419100"/>
            <a:ext cx="16840200" cy="6001643"/>
          </a:xfrm>
          <a:prstGeom prst="rect">
            <a:avLst/>
          </a:prstGeom>
        </p:spPr>
        <p:txBody>
          <a:bodyPr wrap="square">
            <a:spAutoFit/>
          </a:bodyPr>
          <a:lstStyle/>
          <a:p>
            <a:pPr marL="914400" indent="-914400" algn="just">
              <a:buAutoNum type="alphaLcPeriod"/>
            </a:pPr>
            <a:r>
              <a:rPr lang="vi-VN" sz="4800" dirty="0" smtClean="0">
                <a:latin typeface="Times New Roman" panose="02020603050405020304" pitchFamily="18" charset="0"/>
                <a:cs typeface="Times New Roman" panose="02020603050405020304" pitchFamily="18" charset="0"/>
              </a:rPr>
              <a:t>Ai </a:t>
            </a:r>
            <a:r>
              <a:rPr lang="vi-VN" sz="4800" dirty="0">
                <a:latin typeface="Times New Roman" panose="02020603050405020304" pitchFamily="18" charset="0"/>
                <a:cs typeface="Times New Roman" panose="02020603050405020304" pitchFamily="18" charset="0"/>
              </a:rPr>
              <a:t>cũng muốn đuổi chúng </a:t>
            </a:r>
            <a:r>
              <a:rPr lang="vi-VN" sz="4800" dirty="0" smtClean="0">
                <a:latin typeface="Times New Roman" panose="02020603050405020304" pitchFamily="18" charset="0"/>
                <a:cs typeface="Times New Roman" panose="02020603050405020304" pitchFamily="18" charset="0"/>
              </a:rPr>
              <a:t>đi</a:t>
            </a:r>
            <a:r>
              <a:rPr lang="pt-BR" sz="4800" dirty="0" smtClean="0">
                <a:latin typeface="Times New Roman" panose="02020603050405020304" pitchFamily="18" charset="0"/>
                <a:cs typeface="Times New Roman" panose="02020603050405020304" pitchFamily="18" charset="0"/>
              </a:rPr>
              <a:t>.</a:t>
            </a:r>
            <a:r>
              <a:rPr lang="vi-VN" sz="4800" dirty="0" smtClean="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(Ngô gia văn phái</a:t>
            </a:r>
            <a:r>
              <a:rPr lang="vi-VN"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a:p>
            <a:pPr algn="just"/>
            <a:endParaRPr lang="en-US" sz="4800" dirty="0" smtClean="0">
              <a:latin typeface="Times New Roman" panose="02020603050405020304" pitchFamily="18" charset="0"/>
              <a:cs typeface="Times New Roman" panose="02020603050405020304" pitchFamily="18" charset="0"/>
            </a:endParaRPr>
          </a:p>
          <a:p>
            <a:pPr algn="just"/>
            <a:r>
              <a:rPr lang="vi-VN" sz="4800" dirty="0" smtClean="0">
                <a:latin typeface="Times New Roman" panose="02020603050405020304" pitchFamily="18" charset="0"/>
                <a:cs typeface="Times New Roman" panose="02020603050405020304" pitchFamily="18" charset="0"/>
              </a:rPr>
              <a:t>b</a:t>
            </a:r>
            <a:r>
              <a:rPr lang="vi-VN" sz="4800" dirty="0">
                <a:latin typeface="Times New Roman" panose="02020603050405020304" pitchFamily="18" charset="0"/>
                <a:cs typeface="Times New Roman" panose="02020603050405020304" pitchFamily="18" charset="0"/>
              </a:rPr>
              <a:t>. Ngày nào </a:t>
            </a:r>
            <a:r>
              <a:rPr lang="en-US" sz="4800" dirty="0" smtClean="0">
                <a:latin typeface="Times New Roman" panose="02020603050405020304" pitchFamily="18" charset="0"/>
                <a:cs typeface="Times New Roman" panose="02020603050405020304" pitchFamily="18" charset="0"/>
              </a:rPr>
              <a:t>t</a:t>
            </a:r>
            <a:r>
              <a:rPr lang="vi-VN" sz="4800" dirty="0" smtClean="0">
                <a:latin typeface="Times New Roman" panose="02020603050405020304" pitchFamily="18" charset="0"/>
                <a:cs typeface="Times New Roman" panose="02020603050405020304" pitchFamily="18" charset="0"/>
              </a:rPr>
              <a:t>hị </a:t>
            </a:r>
            <a:r>
              <a:rPr lang="vi-VN" sz="4800" dirty="0">
                <a:latin typeface="Times New Roman" panose="02020603050405020304" pitchFamily="18" charset="0"/>
                <a:cs typeface="Times New Roman" panose="02020603050405020304" pitchFamily="18" charset="0"/>
              </a:rPr>
              <a:t>Nở cũng phải đi qua vườn nhà </a:t>
            </a:r>
            <a:r>
              <a:rPr lang="vi-VN" sz="4800" dirty="0" smtClean="0">
                <a:latin typeface="Times New Roman" panose="02020603050405020304" pitchFamily="18" charset="0"/>
                <a:cs typeface="Times New Roman" panose="02020603050405020304" pitchFamily="18" charset="0"/>
              </a:rPr>
              <a:t>hắn</a:t>
            </a:r>
            <a:r>
              <a:rPr lang="pt-BR" sz="4800" dirty="0" smtClean="0">
                <a:latin typeface="Times New Roman" panose="02020603050405020304" pitchFamily="18" charset="0"/>
                <a:cs typeface="Times New Roman" panose="02020603050405020304" pitchFamily="18" charset="0"/>
              </a:rPr>
              <a:t>.</a:t>
            </a:r>
            <a:r>
              <a:rPr lang="vi-VN" sz="4800" dirty="0" smtClean="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(Nam Cao</a:t>
            </a:r>
            <a:r>
              <a:rPr lang="vi-VN" sz="4800" dirty="0" smtClean="0">
                <a:latin typeface="Times New Roman" panose="02020603050405020304" pitchFamily="18" charset="0"/>
                <a:cs typeface="Times New Roman" panose="02020603050405020304" pitchFamily="18" charset="0"/>
              </a:rPr>
              <a:t>)</a:t>
            </a:r>
            <a:endParaRPr lang="en-US" sz="4800" dirty="0" smtClean="0">
              <a:latin typeface="Times New Roman" panose="02020603050405020304" pitchFamily="18" charset="0"/>
              <a:cs typeface="Times New Roman" panose="02020603050405020304" pitchFamily="18" charset="0"/>
            </a:endParaRPr>
          </a:p>
          <a:p>
            <a:pPr algn="just"/>
            <a:endParaRPr lang="en-US" sz="4800" dirty="0" smtClean="0">
              <a:latin typeface="Times New Roman" panose="02020603050405020304" pitchFamily="18" charset="0"/>
              <a:cs typeface="Times New Roman" panose="02020603050405020304" pitchFamily="18" charset="0"/>
            </a:endParaRPr>
          </a:p>
          <a:p>
            <a:pPr algn="just"/>
            <a:r>
              <a:rPr lang="vi-VN" sz="4800" dirty="0" smtClean="0">
                <a:latin typeface="Times New Roman" panose="02020603050405020304" pitchFamily="18" charset="0"/>
                <a:cs typeface="Times New Roman" panose="02020603050405020304" pitchFamily="18" charset="0"/>
              </a:rPr>
              <a:t>c</a:t>
            </a:r>
            <a:r>
              <a:rPr lang="vi-VN" sz="4800" dirty="0">
                <a:latin typeface="Times New Roman" panose="02020603050405020304" pitchFamily="18" charset="0"/>
                <a:cs typeface="Times New Roman" panose="02020603050405020304" pitchFamily="18" charset="0"/>
              </a:rPr>
              <a:t>. Từ đấy, ngày nào Hoài Văn cũng xuống các thôn xóm, vận động bà con đứng lên cứu </a:t>
            </a:r>
            <a:r>
              <a:rPr lang="vi-VN" sz="4800" dirty="0" smtClean="0">
                <a:latin typeface="Times New Roman" panose="02020603050405020304" pitchFamily="18" charset="0"/>
                <a:cs typeface="Times New Roman" panose="02020603050405020304" pitchFamily="18" charset="0"/>
              </a:rPr>
              <a:t>nước</a:t>
            </a:r>
            <a:r>
              <a:rPr lang="pt-BR" sz="4800" dirty="0" smtClean="0">
                <a:latin typeface="Times New Roman" panose="02020603050405020304" pitchFamily="18" charset="0"/>
                <a:cs typeface="Times New Roman" panose="02020603050405020304" pitchFamily="18" charset="0"/>
              </a:rPr>
              <a:t>.</a:t>
            </a:r>
            <a:r>
              <a:rPr lang="vi-VN" sz="4800" dirty="0" smtClean="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(Nguyễn Huy Tưởng</a:t>
            </a:r>
            <a:r>
              <a:rPr lang="vi-VN" sz="4800" dirty="0" smtClean="0">
                <a:latin typeface="Times New Roman" panose="02020603050405020304" pitchFamily="18" charset="0"/>
                <a:cs typeface="Times New Roman" panose="02020603050405020304" pitchFamily="18" charset="0"/>
              </a:rPr>
              <a:t>)</a:t>
            </a:r>
            <a:endParaRPr lang="en-US" sz="4800" dirty="0" smtClean="0">
              <a:latin typeface="Times New Roman" panose="02020603050405020304" pitchFamily="18" charset="0"/>
              <a:cs typeface="Times New Roman" panose="02020603050405020304" pitchFamily="18" charset="0"/>
            </a:endParaRPr>
          </a:p>
          <a:p>
            <a:pPr algn="just"/>
            <a:endParaRPr lang="en-US" sz="4800" dirty="0">
              <a:latin typeface="Times New Roman" panose="02020603050405020304" pitchFamily="18" charset="0"/>
              <a:cs typeface="Times New Roman" panose="02020603050405020304" pitchFamily="18" charset="0"/>
            </a:endParaRPr>
          </a:p>
          <a:p>
            <a:pPr algn="just"/>
            <a:endParaRPr lang="en-US" sz="4800" dirty="0">
              <a:latin typeface="Times New Roman" panose="02020603050405020304" pitchFamily="18" charset="0"/>
              <a:cs typeface="Times New Roman" panose="02020603050405020304" pitchFamily="18" charset="0"/>
            </a:endParaRPr>
          </a:p>
        </p:txBody>
      </p:sp>
      <p:sp>
        <p:nvSpPr>
          <p:cNvPr id="3" name="Right Arrow 2"/>
          <p:cNvSpPr/>
          <p:nvPr/>
        </p:nvSpPr>
        <p:spPr>
          <a:xfrm>
            <a:off x="962722" y="1413420"/>
            <a:ext cx="609600" cy="304800"/>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962722" y="2868657"/>
            <a:ext cx="609600" cy="304800"/>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990600" y="5295900"/>
            <a:ext cx="609600" cy="304800"/>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05000" y="1181099"/>
            <a:ext cx="15011400" cy="769441"/>
          </a:xfrm>
          <a:prstGeom prst="rect">
            <a:avLst/>
          </a:prstGeom>
          <a:noFill/>
        </p:spPr>
        <p:txBody>
          <a:bodyPr wrap="square" rtlCol="0">
            <a:spAutoFit/>
          </a:bodyPr>
          <a:lstStyle/>
          <a:p>
            <a:r>
              <a:rPr lang="en-US" sz="4400" b="1" dirty="0" err="1" smtClean="0">
                <a:solidFill>
                  <a:srgbClr val="002060"/>
                </a:solidFill>
                <a:latin typeface="Times New Roman" panose="02020603050405020304" pitchFamily="18" charset="0"/>
                <a:cs typeface="Times New Roman" panose="02020603050405020304" pitchFamily="18" charset="0"/>
              </a:rPr>
              <a:t>Không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ai</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không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muốn</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đuổi</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chúng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đi</a:t>
            </a:r>
            <a:r>
              <a:rPr lang="pt-BR" sz="4400" b="1" dirty="0" smtClean="0">
                <a:solidFill>
                  <a:srgbClr val="002060"/>
                </a:solidFill>
                <a:latin typeface="Times New Roman" panose="02020603050405020304" pitchFamily="18" charset="0"/>
                <a:cs typeface="Times New Roman" panose="02020603050405020304" pitchFamily="18" charset="0"/>
              </a:rPr>
              <a:t>. </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905000" y="2622399"/>
            <a:ext cx="15011400" cy="769441"/>
          </a:xfrm>
          <a:prstGeom prst="rect">
            <a:avLst/>
          </a:prstGeom>
          <a:noFill/>
        </p:spPr>
        <p:txBody>
          <a:bodyPr wrap="square" rtlCol="0">
            <a:spAutoFit/>
          </a:bodyPr>
          <a:lstStyle/>
          <a:p>
            <a:r>
              <a:rPr lang="en-US" sz="4400" b="1" dirty="0" err="1" smtClean="0">
                <a:solidFill>
                  <a:srgbClr val="002060"/>
                </a:solidFill>
                <a:latin typeface="Times New Roman" panose="02020603050405020304" pitchFamily="18" charset="0"/>
                <a:cs typeface="Times New Roman" panose="02020603050405020304" pitchFamily="18" charset="0"/>
              </a:rPr>
              <a:t>Không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ngày</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nào</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a:t>
            </a:r>
            <a:r>
              <a:rPr lang="en-US" sz="4400" b="1" dirty="0" err="1" smtClean="0">
                <a:solidFill>
                  <a:srgbClr val="002060"/>
                </a:solidFill>
                <a:latin typeface="Times New Roman" panose="02020603050405020304" pitchFamily="18" charset="0"/>
                <a:cs typeface="Times New Roman" panose="02020603050405020304" pitchFamily="18" charset="0"/>
              </a:rPr>
              <a:t>hị</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Nở</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không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phải</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đi</a:t>
            </a:r>
            <a:r>
              <a:rPr lang="en-US" sz="4400" b="1" dirty="0" smtClean="0">
                <a:solidFill>
                  <a:srgbClr val="002060"/>
                </a:solidFill>
                <a:latin typeface="Times New Roman" panose="02020603050405020304" pitchFamily="18" charset="0"/>
                <a:cs typeface="Times New Roman" panose="02020603050405020304" pitchFamily="18" charset="0"/>
              </a:rPr>
              <a:t> qua </a:t>
            </a:r>
            <a:r>
              <a:rPr lang="en-US" sz="4400" b="1" dirty="0" err="1" smtClean="0">
                <a:solidFill>
                  <a:srgbClr val="002060"/>
                </a:solidFill>
                <a:latin typeface="Times New Roman" panose="02020603050405020304" pitchFamily="18" charset="0"/>
                <a:cs typeface="Times New Roman" panose="02020603050405020304" pitchFamily="18" charset="0"/>
              </a:rPr>
              <a:t>vườn</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nhà</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hắn</a:t>
            </a:r>
            <a:r>
              <a:rPr lang="pt-BR" sz="4400" b="1" dirty="0" smtClean="0">
                <a:solidFill>
                  <a:srgbClr val="002060"/>
                </a:solidFill>
                <a:latin typeface="Times New Roman" panose="02020603050405020304" pitchFamily="18" charset="0"/>
                <a:cs typeface="Times New Roman" panose="02020603050405020304" pitchFamily="18" charset="0"/>
              </a:rPr>
              <a:t>. </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734015" y="5001142"/>
            <a:ext cx="15925800" cy="1446550"/>
          </a:xfrm>
          <a:prstGeom prst="rect">
            <a:avLst/>
          </a:prstGeom>
          <a:noFill/>
        </p:spPr>
        <p:txBody>
          <a:bodyPr wrap="square" rtlCol="0">
            <a:spAutoFit/>
          </a:bodyPr>
          <a:lstStyle/>
          <a:p>
            <a:pPr indent="222250" algn="just"/>
            <a:r>
              <a:rPr lang="en-US" sz="4400" b="1" dirty="0" err="1" smtClean="0">
                <a:solidFill>
                  <a:srgbClr val="002060"/>
                </a:solidFill>
                <a:latin typeface="Times New Roman" panose="02020603050405020304" pitchFamily="18" charset="0"/>
                <a:cs typeface="Times New Roman" panose="02020603050405020304" pitchFamily="18" charset="0"/>
              </a:rPr>
              <a:t>Từ</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đấy</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không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ngày</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nào</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Hoài</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văn</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không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xuống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các</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thôn</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xóm</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vận</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động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bà</a:t>
            </a:r>
            <a:r>
              <a:rPr lang="en-US" sz="4400" b="1" dirty="0" smtClean="0">
                <a:solidFill>
                  <a:srgbClr val="002060"/>
                </a:solidFill>
                <a:latin typeface="Times New Roman" panose="02020603050405020304" pitchFamily="18" charset="0"/>
                <a:cs typeface="Times New Roman" panose="02020603050405020304" pitchFamily="18" charset="0"/>
              </a:rPr>
              <a:t> con </a:t>
            </a:r>
            <a:r>
              <a:rPr lang="en-US" sz="4400" b="1" dirty="0" err="1" smtClean="0">
                <a:solidFill>
                  <a:srgbClr val="002060"/>
                </a:solidFill>
                <a:latin typeface="Times New Roman" panose="02020603050405020304" pitchFamily="18" charset="0"/>
                <a:cs typeface="Times New Roman" panose="02020603050405020304" pitchFamily="18" charset="0"/>
              </a:rPr>
              <a:t>đứng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lên</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cứu</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nước</a:t>
            </a:r>
            <a:r>
              <a:rPr lang="pt-BR" sz="4400" b="1" dirty="0" smtClean="0">
                <a:solidFill>
                  <a:srgbClr val="002060"/>
                </a:solidFill>
                <a:latin typeface="Times New Roman" panose="02020603050405020304" pitchFamily="18" charset="0"/>
                <a:cs typeface="Times New Roman" panose="02020603050405020304" pitchFamily="18" charset="0"/>
              </a:rPr>
              <a:t>. </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880839" y="6969520"/>
            <a:ext cx="15778976" cy="23622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just"/>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Câu</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có</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cấu</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trúc</a:t>
            </a:r>
            <a:r>
              <a:rPr lang="en-US" sz="4800" dirty="0" smtClean="0">
                <a:solidFill>
                  <a:srgbClr val="FF0000"/>
                </a:solidFill>
                <a:latin typeface="Times New Roman" panose="02020603050405020304" pitchFamily="18" charset="0"/>
                <a:cs typeface="Times New Roman" panose="02020603050405020304" pitchFamily="18" charset="0"/>
              </a:rPr>
              <a:t>:</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0070C0"/>
                </a:solidFill>
                <a:latin typeface="Times New Roman" panose="02020603050405020304" pitchFamily="18" charset="0"/>
                <a:cs typeface="Times New Roman" panose="02020603050405020304" pitchFamily="18" charset="0"/>
              </a:rPr>
              <a:t>phủ</a:t>
            </a:r>
            <a:r>
              <a:rPr lang="en-US" sz="4800" b="1" dirty="0" smtClean="0">
                <a:solidFill>
                  <a:srgbClr val="0070C0"/>
                </a:solidFill>
                <a:latin typeface="Times New Roman" panose="02020603050405020304" pitchFamily="18" charset="0"/>
                <a:cs typeface="Times New Roman" panose="02020603050405020304" pitchFamily="18" charset="0"/>
              </a:rPr>
              <a:t> </a:t>
            </a:r>
            <a:r>
              <a:rPr lang="en-US" sz="4800" b="1" dirty="0" err="1" smtClean="0">
                <a:solidFill>
                  <a:srgbClr val="0070C0"/>
                </a:solidFill>
                <a:latin typeface="Times New Roman" panose="02020603050405020304" pitchFamily="18" charset="0"/>
                <a:cs typeface="Times New Roman" panose="02020603050405020304" pitchFamily="18" charset="0"/>
              </a:rPr>
              <a:t>định</a:t>
            </a:r>
            <a:r>
              <a:rPr lang="en-US" sz="4800" b="1" dirty="0" smtClean="0">
                <a:solidFill>
                  <a:srgbClr val="0070C0"/>
                </a:solidFill>
                <a:latin typeface="Times New Roman" panose="02020603050405020304" pitchFamily="18" charset="0"/>
                <a:cs typeface="Times New Roman" panose="02020603050405020304" pitchFamily="18" charset="0"/>
              </a:rPr>
              <a:t> + </a:t>
            </a:r>
            <a:r>
              <a:rPr lang="en-US" sz="4800" b="1" dirty="0" err="1" smtClean="0">
                <a:solidFill>
                  <a:srgbClr val="0070C0"/>
                </a:solidFill>
                <a:latin typeface="Times New Roman" panose="02020603050405020304" pitchFamily="18" charset="0"/>
                <a:cs typeface="Times New Roman" panose="02020603050405020304" pitchFamily="18" charset="0"/>
              </a:rPr>
              <a:t>phủ</a:t>
            </a:r>
            <a:r>
              <a:rPr lang="en-US" sz="4800" b="1" dirty="0" smtClean="0">
                <a:solidFill>
                  <a:srgbClr val="0070C0"/>
                </a:solidFill>
                <a:latin typeface="Times New Roman" panose="02020603050405020304" pitchFamily="18" charset="0"/>
                <a:cs typeface="Times New Roman" panose="02020603050405020304" pitchFamily="18" charset="0"/>
              </a:rPr>
              <a:t> </a:t>
            </a:r>
            <a:r>
              <a:rPr lang="en-US" sz="4800" b="1" dirty="0" err="1" smtClean="0">
                <a:solidFill>
                  <a:srgbClr val="0070C0"/>
                </a:solidFill>
                <a:latin typeface="Times New Roman" panose="02020603050405020304" pitchFamily="18" charset="0"/>
                <a:cs typeface="Times New Roman" panose="02020603050405020304" pitchFamily="18" charset="0"/>
              </a:rPr>
              <a:t>định</a:t>
            </a:r>
            <a:r>
              <a:rPr lang="en-US" sz="4800" b="1" dirty="0" smtClean="0">
                <a:solidFill>
                  <a:srgbClr val="0070C0"/>
                </a:solidFill>
                <a:latin typeface="Times New Roman" panose="02020603050405020304" pitchFamily="18" charset="0"/>
                <a:cs typeface="Times New Roman" panose="02020603050405020304" pitchFamily="18" charset="0"/>
              </a:rPr>
              <a:t> = ý </a:t>
            </a:r>
            <a:r>
              <a:rPr lang="en-US" sz="4800" b="1" dirty="0" err="1" smtClean="0">
                <a:solidFill>
                  <a:srgbClr val="0070C0"/>
                </a:solidFill>
                <a:latin typeface="Times New Roman" panose="02020603050405020304" pitchFamily="18" charset="0"/>
                <a:cs typeface="Times New Roman" panose="02020603050405020304" pitchFamily="18" charset="0"/>
              </a:rPr>
              <a:t>nghĩa</a:t>
            </a:r>
            <a:r>
              <a:rPr lang="en-US" sz="4800" b="1" dirty="0" smtClean="0">
                <a:solidFill>
                  <a:srgbClr val="0070C0"/>
                </a:solidFill>
                <a:latin typeface="Times New Roman" panose="02020603050405020304" pitchFamily="18" charset="0"/>
                <a:cs typeface="Times New Roman" panose="02020603050405020304" pitchFamily="18" charset="0"/>
              </a:rPr>
              <a:t> </a:t>
            </a:r>
            <a:r>
              <a:rPr lang="en-US" sz="4800" b="1" dirty="0" err="1" smtClean="0">
                <a:solidFill>
                  <a:srgbClr val="0070C0"/>
                </a:solidFill>
                <a:latin typeface="Times New Roman" panose="02020603050405020304" pitchFamily="18" charset="0"/>
                <a:cs typeface="Times New Roman" panose="02020603050405020304" pitchFamily="18" charset="0"/>
              </a:rPr>
              <a:t>khẳng</a:t>
            </a:r>
            <a:r>
              <a:rPr lang="en-US" sz="4800" b="1" dirty="0" smtClean="0">
                <a:solidFill>
                  <a:srgbClr val="0070C0"/>
                </a:solidFill>
                <a:latin typeface="Times New Roman" panose="02020603050405020304" pitchFamily="18" charset="0"/>
                <a:cs typeface="Times New Roman" panose="02020603050405020304" pitchFamily="18" charset="0"/>
              </a:rPr>
              <a:t> </a:t>
            </a:r>
            <a:r>
              <a:rPr lang="en-US" sz="4800" b="1" dirty="0" err="1" smtClean="0">
                <a:solidFill>
                  <a:srgbClr val="0070C0"/>
                </a:solidFill>
                <a:latin typeface="Times New Roman" panose="02020603050405020304" pitchFamily="18" charset="0"/>
                <a:cs typeface="Times New Roman" panose="02020603050405020304" pitchFamily="18" charset="0"/>
              </a:rPr>
              <a:t>định</a:t>
            </a:r>
            <a:endParaRPr lang="en-US" sz="4800" dirty="0" smtClean="0">
              <a:solidFill>
                <a:srgbClr val="0070C0"/>
              </a:solidFill>
              <a:latin typeface="Times New Roman" panose="02020603050405020304" pitchFamily="18" charset="0"/>
              <a:cs typeface="Times New Roman" panose="02020603050405020304" pitchFamily="18" charset="0"/>
            </a:endParaRPr>
          </a:p>
          <a:p>
            <a:pPr algn="just"/>
            <a:r>
              <a:rPr lang="en-US" sz="4800" dirty="0">
                <a:solidFill>
                  <a:srgbClr val="FF0000"/>
                </a:solidFill>
                <a:latin typeface="Times New Roman" panose="02020603050405020304" pitchFamily="18" charset="0"/>
                <a:cs typeface="Times New Roman" panose="02020603050405020304" pitchFamily="18" charset="0"/>
              </a:rPr>
              <a:t> </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Muốn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chuyển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từ</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câu</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khẳng</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định</a:t>
            </a:r>
            <a:r>
              <a:rPr lang="en-US" sz="4800" dirty="0" smtClean="0">
                <a:solidFill>
                  <a:srgbClr val="FF0000"/>
                </a:solidFill>
                <a:latin typeface="Times New Roman" panose="02020603050405020304" pitchFamily="18" charset="0"/>
                <a:cs typeface="Times New Roman" panose="02020603050405020304" pitchFamily="18" charset="0"/>
              </a:rPr>
              <a:t> sang </a:t>
            </a:r>
            <a:r>
              <a:rPr lang="en-US" sz="4800" dirty="0" err="1" smtClean="0">
                <a:solidFill>
                  <a:srgbClr val="FF0000"/>
                </a:solidFill>
                <a:latin typeface="Times New Roman" panose="02020603050405020304" pitchFamily="18" charset="0"/>
                <a:cs typeface="Times New Roman" panose="02020603050405020304" pitchFamily="18" charset="0"/>
              </a:rPr>
              <a:t>câu</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có</a:t>
            </a:r>
            <a:r>
              <a:rPr lang="en-US" sz="4800" dirty="0" smtClean="0">
                <a:solidFill>
                  <a:srgbClr val="FF0000"/>
                </a:solidFill>
                <a:latin typeface="Times New Roman" panose="02020603050405020304" pitchFamily="18" charset="0"/>
                <a:cs typeface="Times New Roman" panose="02020603050405020304" pitchFamily="18" charset="0"/>
              </a:rPr>
              <a:t> ý </a:t>
            </a:r>
            <a:r>
              <a:rPr lang="en-US" sz="4800" dirty="0" err="1" smtClean="0">
                <a:solidFill>
                  <a:srgbClr val="FF0000"/>
                </a:solidFill>
                <a:latin typeface="Times New Roman" panose="02020603050405020304" pitchFamily="18" charset="0"/>
                <a:cs typeface="Times New Roman" panose="02020603050405020304" pitchFamily="18" charset="0"/>
              </a:rPr>
              <a:t>nghĩa</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tương</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đương</a:t>
            </a:r>
            <a:r>
              <a:rPr lang="en-US" sz="4800" dirty="0" smtClean="0">
                <a:solidFill>
                  <a:srgbClr val="FF0000"/>
                </a:solidFill>
                <a:latin typeface="Times New Roman" panose="02020603050405020304" pitchFamily="18" charset="0"/>
                <a:cs typeface="Times New Roman" panose="02020603050405020304" pitchFamily="18" charset="0"/>
              </a:rPr>
              <a:t>, ta </a:t>
            </a:r>
            <a:r>
              <a:rPr lang="en-US" sz="4800" dirty="0" err="1" smtClean="0">
                <a:solidFill>
                  <a:srgbClr val="FF0000"/>
                </a:solidFill>
                <a:latin typeface="Times New Roman" panose="02020603050405020304" pitchFamily="18" charset="0"/>
                <a:cs typeface="Times New Roman" panose="02020603050405020304" pitchFamily="18" charset="0"/>
              </a:rPr>
              <a:t>sử</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dụng</a:t>
            </a:r>
            <a:r>
              <a:rPr lang="en-US" sz="4800" dirty="0" smtClean="0">
                <a:solidFill>
                  <a:srgbClr val="FF0000"/>
                </a:solidFill>
                <a:latin typeface="Times New Roman" panose="02020603050405020304" pitchFamily="18" charset="0"/>
                <a:cs typeface="Times New Roman" panose="02020603050405020304" pitchFamily="18" charset="0"/>
              </a:rPr>
              <a:t> 2 </a:t>
            </a:r>
            <a:r>
              <a:rPr lang="en-US" sz="4800" dirty="0" err="1" smtClean="0">
                <a:solidFill>
                  <a:srgbClr val="FF0000"/>
                </a:solidFill>
                <a:latin typeface="Times New Roman" panose="02020603050405020304" pitchFamily="18" charset="0"/>
                <a:cs typeface="Times New Roman" panose="02020603050405020304" pitchFamily="18" charset="0"/>
              </a:rPr>
              <a:t>lần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từ</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phủ</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định</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trong</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câu</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đó</a:t>
            </a:r>
            <a:endParaRPr lang="en-US" sz="4800"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82467" y="6773846"/>
            <a:ext cx="1654789" cy="1963306"/>
          </a:xfrm>
          <a:prstGeom prst="rect">
            <a:avLst/>
          </a:prstGeom>
        </p:spPr>
      </p:pic>
      <p:sp>
        <p:nvSpPr>
          <p:cNvPr id="12" name="Right Arrow 11"/>
          <p:cNvSpPr/>
          <p:nvPr/>
        </p:nvSpPr>
        <p:spPr>
          <a:xfrm>
            <a:off x="2035098" y="8056994"/>
            <a:ext cx="609600" cy="304800"/>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89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7" grpId="0"/>
      <p:bldP spid="8" grpId="0"/>
      <p:bldP spid="9" grpId="0"/>
      <p:bldP spid="10"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73"/>
            <a:ext cx="18288000" cy="10291346"/>
          </a:xfrm>
          <a:prstGeom prst="rect">
            <a:avLst/>
          </a:prstGeom>
        </p:spPr>
      </p:pic>
      <p:sp>
        <p:nvSpPr>
          <p:cNvPr id="3" name="Rectangle 2"/>
          <p:cNvSpPr/>
          <p:nvPr/>
        </p:nvSpPr>
        <p:spPr>
          <a:xfrm>
            <a:off x="1696064" y="2735105"/>
            <a:ext cx="14475542" cy="3785652"/>
          </a:xfrm>
          <a:prstGeom prst="rect">
            <a:avLst/>
          </a:prstGeom>
        </p:spPr>
        <p:txBody>
          <a:bodyPr wrap="square">
            <a:spAutoFit/>
          </a:bodyPr>
          <a:lstStyle/>
          <a:p>
            <a:pPr algn="just"/>
            <a:r>
              <a:rPr lang="en-US" sz="4800" b="1" u="sng" dirty="0" err="1">
                <a:latin typeface="Times New Roman" panose="02020603050405020304" pitchFamily="18" charset="0"/>
                <a:cs typeface="Times New Roman" panose="02020603050405020304" pitchFamily="18" charset="0"/>
              </a:rPr>
              <a:t>Bài</a:t>
            </a:r>
            <a:r>
              <a:rPr lang="en-US" sz="4800" b="1" u="sng" dirty="0">
                <a:latin typeface="Times New Roman" panose="02020603050405020304" pitchFamily="18" charset="0"/>
                <a:cs typeface="Times New Roman" panose="02020603050405020304" pitchFamily="18" charset="0"/>
              </a:rPr>
              <a:t> 4 (SGK – 68):</a:t>
            </a:r>
            <a:r>
              <a:rPr lang="en-US" sz="4800" b="1" dirty="0">
                <a:latin typeface="Times New Roman" panose="02020603050405020304" pitchFamily="18" charset="0"/>
                <a:cs typeface="Times New Roman" panose="02020603050405020304" pitchFamily="18" charset="0"/>
              </a:rPr>
              <a:t> </a:t>
            </a:r>
            <a:r>
              <a:rPr lang="vi-VN" sz="4800" dirty="0">
                <a:latin typeface="+mj-lt"/>
              </a:rPr>
              <a:t>Viết một đoạn văn (khoảng 5 – 7 dòng) nêu cảm nghĩ của em sau khi học văn bản </a:t>
            </a:r>
            <a:r>
              <a:rPr lang="vi-VN" sz="4800" i="1" dirty="0">
                <a:latin typeface="+mj-lt"/>
              </a:rPr>
              <a:t>Quang Trung đại phá quân Thanh </a:t>
            </a:r>
            <a:r>
              <a:rPr lang="vi-VN" sz="4800" dirty="0">
                <a:latin typeface="+mj-lt"/>
              </a:rPr>
              <a:t>(Ngô gia văn phái), trong đó có sử dụng câu khẳng định được thể hiện dưới hình thức “phủ định của phủ định”.</a:t>
            </a:r>
            <a:endParaRPr lang="en-US" sz="4800" dirty="0">
              <a:latin typeface="+mj-lt"/>
            </a:endParaRPr>
          </a:p>
        </p:txBody>
      </p:sp>
    </p:spTree>
    <p:extLst>
      <p:ext uri="{BB962C8B-B14F-4D97-AF65-F5344CB8AC3E}">
        <p14:creationId xmlns:p14="http://schemas.microsoft.com/office/powerpoint/2010/main" val="185806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p:cNvPicPr>
          <p:nvPr/>
        </p:nvPicPr>
        <p:blipFill rotWithShape="1">
          <a:blip r:embed="rId2"/>
          <a:srcRect l="1069" t="2602" r="448" b="5138"/>
          <a:stretch/>
        </p:blipFill>
        <p:spPr>
          <a:xfrm>
            <a:off x="-1" y="0"/>
            <a:ext cx="18288002" cy="10287000"/>
          </a:xfrm>
          <a:prstGeom prst="rect">
            <a:avLst/>
          </a:prstGeom>
        </p:spPr>
      </p:pic>
      <p:sp>
        <p:nvSpPr>
          <p:cNvPr id="12" name="Rounded Rectangle 11"/>
          <p:cNvSpPr/>
          <p:nvPr/>
        </p:nvSpPr>
        <p:spPr>
          <a:xfrm>
            <a:off x="390832" y="210164"/>
            <a:ext cx="17705441" cy="9866672"/>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a:p>
        </p:txBody>
      </p:sp>
      <p:sp>
        <p:nvSpPr>
          <p:cNvPr id="6" name="Rectangle 5"/>
          <p:cNvSpPr/>
          <p:nvPr/>
        </p:nvSpPr>
        <p:spPr>
          <a:xfrm>
            <a:off x="1187243" y="367988"/>
            <a:ext cx="16245351" cy="3046988"/>
          </a:xfrm>
          <a:prstGeom prst="rect">
            <a:avLst/>
          </a:prstGeom>
        </p:spPr>
        <p:txBody>
          <a:bodyPr wrap="square">
            <a:spAutoFit/>
          </a:bodyPr>
          <a:lstStyle/>
          <a:p>
            <a:pPr algn="just"/>
            <a:r>
              <a:rPr lang="en-US" sz="4800" b="1" u="sng" dirty="0" err="1">
                <a:latin typeface="Times New Roman" panose="02020603050405020304" pitchFamily="18" charset="0"/>
                <a:cs typeface="Times New Roman" panose="02020603050405020304" pitchFamily="18" charset="0"/>
              </a:rPr>
              <a:t>Bài</a:t>
            </a:r>
            <a:r>
              <a:rPr lang="en-US" sz="4800" b="1" u="sng" dirty="0">
                <a:latin typeface="Times New Roman" panose="02020603050405020304" pitchFamily="18" charset="0"/>
                <a:cs typeface="Times New Roman" panose="02020603050405020304" pitchFamily="18" charset="0"/>
              </a:rPr>
              <a:t> 4 (SGK – 68):</a:t>
            </a:r>
            <a:r>
              <a:rPr lang="en-US" sz="4800" b="1" dirty="0">
                <a:latin typeface="Times New Roman" panose="02020603050405020304" pitchFamily="18" charset="0"/>
                <a:cs typeface="Times New Roman" panose="02020603050405020304" pitchFamily="18" charset="0"/>
              </a:rPr>
              <a:t> </a:t>
            </a:r>
            <a:r>
              <a:rPr lang="vi-VN" sz="4800" dirty="0">
                <a:latin typeface="+mj-lt"/>
              </a:rPr>
              <a:t>Viết một đoạn văn (khoảng 5 – 7 dòng) nêu cảm nghĩ của em sau khi học văn bản </a:t>
            </a:r>
            <a:r>
              <a:rPr lang="vi-VN" sz="4800" i="1" dirty="0">
                <a:latin typeface="+mj-lt"/>
              </a:rPr>
              <a:t>Quang Trung đại phá quân Thanh </a:t>
            </a:r>
            <a:r>
              <a:rPr lang="vi-VN" sz="4800" dirty="0">
                <a:latin typeface="+mj-lt"/>
              </a:rPr>
              <a:t>(Ngô gia văn phái), trong đó có sử dụng câu khẳng định được thể hiện dưới hình thức “phủ định của phủ </a:t>
            </a:r>
            <a:r>
              <a:rPr lang="vi-VN" sz="4800" dirty="0" smtClean="0">
                <a:latin typeface="+mj-lt"/>
              </a:rPr>
              <a:t>định”.</a:t>
            </a:r>
            <a:endParaRPr lang="en-US" sz="4800" dirty="0">
              <a:latin typeface="+mj-lt"/>
            </a:endParaRPr>
          </a:p>
        </p:txBody>
      </p:sp>
      <p:sp>
        <p:nvSpPr>
          <p:cNvPr id="3" name="TextBox 2"/>
          <p:cNvSpPr txBox="1"/>
          <p:nvPr/>
        </p:nvSpPr>
        <p:spPr>
          <a:xfrm>
            <a:off x="862781" y="3461143"/>
            <a:ext cx="16923774" cy="5262979"/>
          </a:xfrm>
          <a:prstGeom prst="rect">
            <a:avLst/>
          </a:prstGeom>
          <a:noFill/>
        </p:spPr>
        <p:txBody>
          <a:bodyPr wrap="square" rtlCol="0">
            <a:spAutoFit/>
          </a:bodyPr>
          <a:lstStyle/>
          <a:p>
            <a:r>
              <a:rPr lang="en-US" sz="4800" b="1" u="sng" dirty="0" err="1">
                <a:latin typeface="Times New Roman" panose="02020603050405020304" pitchFamily="18" charset="0"/>
                <a:cs typeface="Times New Roman" panose="02020603050405020304" pitchFamily="18" charset="0"/>
              </a:rPr>
              <a:t>Yêu</a:t>
            </a:r>
            <a:r>
              <a:rPr lang="en-US" sz="4800" b="1" u="sng" dirty="0">
                <a:latin typeface="Times New Roman" panose="02020603050405020304" pitchFamily="18" charset="0"/>
                <a:cs typeface="Times New Roman" panose="02020603050405020304" pitchFamily="18" charset="0"/>
              </a:rPr>
              <a:t> </a:t>
            </a:r>
            <a:r>
              <a:rPr lang="en-US" sz="4800" b="1" u="sng" dirty="0" err="1">
                <a:latin typeface="Times New Roman" panose="02020603050405020304" pitchFamily="18" charset="0"/>
                <a:cs typeface="Times New Roman" panose="02020603050405020304" pitchFamily="18" charset="0"/>
              </a:rPr>
              <a:t>cầu</a:t>
            </a:r>
            <a:r>
              <a:rPr lang="en-US" sz="4800" b="1" dirty="0">
                <a:latin typeface="Times New Roman" panose="02020603050405020304" pitchFamily="18" charset="0"/>
                <a:cs typeface="Times New Roman" panose="02020603050405020304" pitchFamily="18" charset="0"/>
              </a:rPr>
              <a:t>:</a:t>
            </a:r>
          </a:p>
          <a:p>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Hình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thức</a:t>
            </a:r>
            <a:r>
              <a:rPr lang="en-US" sz="4800" b="1"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đoạn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(5 - 7 </a:t>
            </a:r>
            <a:r>
              <a:rPr lang="en-US" sz="4800" dirty="0" err="1">
                <a:latin typeface="Times New Roman" panose="02020603050405020304" pitchFamily="18" charset="0"/>
                <a:cs typeface="Times New Roman" panose="02020603050405020304" pitchFamily="18" charset="0"/>
              </a:rPr>
              <a:t>dòng</a:t>
            </a:r>
            <a:r>
              <a:rPr lang="en-US" sz="4800" dirty="0">
                <a:latin typeface="Times New Roman" panose="02020603050405020304" pitchFamily="18" charset="0"/>
                <a:cs typeface="Times New Roman" panose="02020603050405020304" pitchFamily="18" charset="0"/>
              </a:rPr>
              <a:t>)</a:t>
            </a:r>
          </a:p>
          <a:p>
            <a:r>
              <a:rPr lang="en-US" sz="4800"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Nội</a:t>
            </a:r>
            <a:r>
              <a:rPr lang="en-US" sz="4800" b="1" dirty="0">
                <a:latin typeface="Times New Roman" panose="02020603050405020304" pitchFamily="18" charset="0"/>
                <a:cs typeface="Times New Roman" panose="02020603050405020304" pitchFamily="18" charset="0"/>
              </a:rPr>
              <a:t> dung: </a:t>
            </a:r>
          </a:p>
          <a:p>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Cảm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nghĩ</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sau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bản</a:t>
            </a:r>
            <a:r>
              <a:rPr lang="en-US" sz="4800" dirty="0">
                <a:latin typeface="Times New Roman" panose="02020603050405020304" pitchFamily="18" charset="0"/>
                <a:cs typeface="Times New Roman" panose="02020603050405020304" pitchFamily="18" charset="0"/>
              </a:rPr>
              <a:t> </a:t>
            </a:r>
            <a:r>
              <a:rPr lang="vi-VN" sz="4800" i="1" dirty="0">
                <a:latin typeface="Times New Roman" panose="02020603050405020304" pitchFamily="18" charset="0"/>
                <a:cs typeface="Times New Roman" panose="02020603050405020304" pitchFamily="18" charset="0"/>
              </a:rPr>
              <a:t>Quang Trung đại phá quân Thanh </a:t>
            </a:r>
            <a:r>
              <a:rPr lang="vi-VN" sz="4800" dirty="0">
                <a:latin typeface="Times New Roman" panose="02020603050405020304" pitchFamily="18" charset="0"/>
                <a:cs typeface="Times New Roman" panose="02020603050405020304" pitchFamily="18" charset="0"/>
              </a:rPr>
              <a:t>(Ngô gia văn phái)</a:t>
            </a:r>
            <a:r>
              <a:rPr lang="en-US" sz="4800" dirty="0">
                <a:latin typeface="Times New Roman" panose="02020603050405020304" pitchFamily="18" charset="0"/>
                <a:cs typeface="Times New Roman" panose="02020603050405020304" pitchFamily="18" charset="0"/>
              </a:rPr>
              <a:t> </a:t>
            </a:r>
          </a:p>
          <a:p>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dụng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khẳng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dưới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thức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phủ</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phủ</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định</a:t>
            </a:r>
            <a:r>
              <a:rPr lang="en-US" sz="4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9641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p:cNvPicPr>
          <p:nvPr/>
        </p:nvPicPr>
        <p:blipFill rotWithShape="1">
          <a:blip r:embed="rId5"/>
          <a:srcRect l="1069" t="2602" r="448" b="5138"/>
          <a:stretch/>
        </p:blipFill>
        <p:spPr>
          <a:xfrm>
            <a:off x="-1" y="0"/>
            <a:ext cx="18288002" cy="10287000"/>
          </a:xfrm>
          <a:prstGeom prst="rect">
            <a:avLst/>
          </a:prstGeom>
        </p:spPr>
      </p:pic>
      <p:sp>
        <p:nvSpPr>
          <p:cNvPr id="12" name="Rounded Rectangle 11"/>
          <p:cNvSpPr/>
          <p:nvPr/>
        </p:nvSpPr>
        <p:spPr>
          <a:xfrm>
            <a:off x="697374" y="430577"/>
            <a:ext cx="16893251" cy="9115062"/>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a:p>
        </p:txBody>
      </p:sp>
      <p:sp>
        <p:nvSpPr>
          <p:cNvPr id="1025" name="Rectangle 1"/>
          <p:cNvSpPr>
            <a:spLocks noChangeArrowheads="1"/>
          </p:cNvSpPr>
          <p:nvPr/>
        </p:nvSpPr>
        <p:spPr bwMode="auto">
          <a:xfrm>
            <a:off x="7652199" y="1605415"/>
            <a:ext cx="9355548" cy="73866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defTabSz="1371600" fontAlgn="base">
              <a:spcBef>
                <a:spcPct val="0"/>
              </a:spcBef>
              <a:spcAft>
                <a:spcPct val="0"/>
              </a:spcAft>
            </a:pPr>
            <a:r>
              <a:rPr lang="en-US" sz="4800" dirty="0" smtClean="0">
                <a:solidFill>
                  <a:srgbClr val="000000"/>
                </a:solidFill>
                <a:latin typeface="Times New Roman" pitchFamily="18" charset="0"/>
                <a:cs typeface="Times New Roman" pitchFamily="18" charset="0"/>
              </a:rPr>
              <a:t>Cho </a:t>
            </a:r>
            <a:r>
              <a:rPr lang="en-US" sz="4800" dirty="0" err="1" smtClean="0">
                <a:solidFill>
                  <a:srgbClr val="000000"/>
                </a:solidFill>
                <a:latin typeface="Times New Roman" pitchFamily="18" charset="0"/>
                <a:cs typeface="Times New Roman" pitchFamily="18" charset="0"/>
              </a:rPr>
              <a:t>câu</a:t>
            </a:r>
            <a:r>
              <a:rPr lang="en-US" sz="4800" dirty="0" smtClean="0">
                <a:solidFill>
                  <a:srgbClr val="000000"/>
                </a:solidFill>
                <a:latin typeface="Times New Roman" pitchFamily="18" charset="0"/>
                <a:cs typeface="Times New Roman" pitchFamily="18" charset="0"/>
              </a:rPr>
              <a:t> </a:t>
            </a:r>
            <a:r>
              <a:rPr lang="en-US" sz="4800" dirty="0" err="1" smtClean="0">
                <a:solidFill>
                  <a:srgbClr val="000000"/>
                </a:solidFill>
                <a:latin typeface="Times New Roman" pitchFamily="18" charset="0"/>
                <a:cs typeface="Times New Roman" pitchFamily="18" charset="0"/>
              </a:rPr>
              <a:t>văn</a:t>
            </a:r>
            <a:r>
              <a:rPr lang="en-US" sz="4800" dirty="0" smtClean="0">
                <a:solidFill>
                  <a:srgbClr val="00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Anh</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ấy</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đọc</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báo</a:t>
            </a:r>
            <a:r>
              <a:rPr lang="vi-VN" sz="4800" dirty="0" smtClean="0">
                <a:solidFill>
                  <a:srgbClr val="FF0000"/>
                </a:solidFill>
              </a:rPr>
              <a:t>.</a:t>
            </a:r>
            <a:r>
              <a:rPr lang="en-US" sz="4800" dirty="0" smtClean="0">
                <a:solidFill>
                  <a:srgbClr val="000000"/>
                </a:solidFill>
                <a:latin typeface="Times New Roman" pitchFamily="18" charset="0"/>
                <a:cs typeface="Times New Roman" pitchFamily="18" charset="0"/>
              </a:rPr>
              <a:t>”</a:t>
            </a:r>
            <a:endParaRPr lang="en-US" sz="4800" dirty="0">
              <a:solidFill>
                <a:srgbClr val="000000"/>
              </a:solidFill>
              <a:latin typeface="Times New Roman" pitchFamily="18" charset="0"/>
              <a:cs typeface="Times New Roman" pitchFamily="18" charset="0"/>
            </a:endParaRPr>
          </a:p>
        </p:txBody>
      </p:sp>
      <p:sp>
        <p:nvSpPr>
          <p:cNvPr id="10" name="Rounded Rectangle 9"/>
          <p:cNvSpPr/>
          <p:nvPr/>
        </p:nvSpPr>
        <p:spPr>
          <a:xfrm>
            <a:off x="1818616" y="3731943"/>
            <a:ext cx="2784144" cy="4053386"/>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8100" b="1" dirty="0">
              <a:solidFill>
                <a:srgbClr val="FF0000"/>
              </a:solidFill>
              <a:latin typeface="Times New Roman" pitchFamily="18" charset="0"/>
              <a:cs typeface="Times New Roman" pitchFamily="18" charset="0"/>
            </a:endParaRPr>
          </a:p>
          <a:p>
            <a:pPr algn="ctr"/>
            <a:r>
              <a:rPr lang="en-US" sz="6000" b="1" dirty="0" smtClean="0">
                <a:solidFill>
                  <a:srgbClr val="FF0000"/>
                </a:solidFill>
                <a:latin typeface="Times New Roman" pitchFamily="18" charset="0"/>
                <a:cs typeface="Times New Roman" pitchFamily="18" charset="0"/>
              </a:rPr>
              <a:t>Ai </a:t>
            </a:r>
            <a:r>
              <a:rPr lang="en-US" sz="6000" b="1" dirty="0" err="1" smtClean="0">
                <a:solidFill>
                  <a:srgbClr val="FF0000"/>
                </a:solidFill>
                <a:latin typeface="Times New Roman" pitchFamily="18" charset="0"/>
                <a:cs typeface="Times New Roman" pitchFamily="18" charset="0"/>
              </a:rPr>
              <a:t>nhanh</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hơn</a:t>
            </a:r>
            <a:endParaRPr lang="vi-VN" sz="5400" b="1" dirty="0">
              <a:solidFill>
                <a:srgbClr val="FF0000"/>
              </a:solidFill>
              <a:latin typeface="Times New Roman" pitchFamily="18" charset="0"/>
              <a:cs typeface="Times New Roman" pitchFamily="18" charset="0"/>
            </a:endParaRPr>
          </a:p>
        </p:txBody>
      </p:sp>
      <p:pic>
        <p:nvPicPr>
          <p:cNvPr id="11"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4391" y="430577"/>
            <a:ext cx="3536478" cy="4442352"/>
          </a:xfrm>
          <a:prstGeom prst="rect">
            <a:avLst/>
          </a:prstGeom>
        </p:spPr>
      </p:pic>
      <p:pic>
        <p:nvPicPr>
          <p:cNvPr id="15" name="Picture 14" descr="—Pngtree—cartoon white bunny head_4235804.png"/>
          <p:cNvPicPr>
            <a:picLocks noChangeAspect="1"/>
          </p:cNvPicPr>
          <p:nvPr/>
        </p:nvPicPr>
        <p:blipFill>
          <a:blip r:embed="rId7" cstate="print"/>
          <a:stretch>
            <a:fillRect/>
          </a:stretch>
        </p:blipFill>
        <p:spPr>
          <a:xfrm>
            <a:off x="5670516" y="1263359"/>
            <a:ext cx="1422777" cy="1422777"/>
          </a:xfrm>
          <a:prstGeom prst="rect">
            <a:avLst/>
          </a:prstGeom>
        </p:spPr>
      </p:pic>
      <p:sp>
        <p:nvSpPr>
          <p:cNvPr id="18" name="Rectangle 1"/>
          <p:cNvSpPr>
            <a:spLocks noChangeArrowheads="1"/>
          </p:cNvSpPr>
          <p:nvPr/>
        </p:nvSpPr>
        <p:spPr bwMode="auto">
          <a:xfrm>
            <a:off x="7691488" y="4476455"/>
            <a:ext cx="9348717" cy="147732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fontAlgn="base">
              <a:spcBef>
                <a:spcPct val="0"/>
              </a:spcBef>
              <a:spcAft>
                <a:spcPct val="0"/>
              </a:spcAft>
            </a:pPr>
            <a:r>
              <a:rPr lang="en-US" sz="4800" dirty="0" err="1" smtClean="0">
                <a:solidFill>
                  <a:srgbClr val="000000"/>
                </a:solidFill>
                <a:latin typeface="Times New Roman" pitchFamily="18" charset="0"/>
                <a:cs typeface="Times New Roman" pitchFamily="18" charset="0"/>
              </a:rPr>
              <a:t>Trong</a:t>
            </a:r>
            <a:r>
              <a:rPr lang="en-US" sz="4800" dirty="0" smtClean="0">
                <a:solidFill>
                  <a:srgbClr val="000000"/>
                </a:solidFill>
                <a:latin typeface="Times New Roman" pitchFamily="18" charset="0"/>
                <a:cs typeface="Times New Roman" pitchFamily="18" charset="0"/>
              </a:rPr>
              <a:t> </a:t>
            </a:r>
            <a:r>
              <a:rPr lang="en-US" sz="4800" dirty="0" err="1" smtClean="0">
                <a:solidFill>
                  <a:srgbClr val="000000"/>
                </a:solidFill>
                <a:latin typeface="Times New Roman" pitchFamily="18" charset="0"/>
                <a:cs typeface="Times New Roman" pitchFamily="18" charset="0"/>
              </a:rPr>
              <a:t>thời</a:t>
            </a:r>
            <a:r>
              <a:rPr lang="en-US" sz="4800" dirty="0" smtClean="0">
                <a:solidFill>
                  <a:srgbClr val="000000"/>
                </a:solidFill>
                <a:latin typeface="Times New Roman" pitchFamily="18" charset="0"/>
                <a:cs typeface="Times New Roman" pitchFamily="18" charset="0"/>
              </a:rPr>
              <a:t> </a:t>
            </a:r>
            <a:r>
              <a:rPr lang="en-US" sz="4800" dirty="0" err="1" smtClean="0">
                <a:solidFill>
                  <a:srgbClr val="000000"/>
                </a:solidFill>
                <a:latin typeface="Times New Roman" pitchFamily="18" charset="0"/>
                <a:cs typeface="Times New Roman" pitchFamily="18" charset="0"/>
              </a:rPr>
              <a:t>gian</a:t>
            </a:r>
            <a:r>
              <a:rPr lang="en-US" sz="4800" dirty="0" smtClean="0">
                <a:solidFill>
                  <a:srgbClr val="000000"/>
                </a:solidFill>
                <a:latin typeface="Times New Roman" pitchFamily="18" charset="0"/>
                <a:cs typeface="Times New Roman" pitchFamily="18" charset="0"/>
              </a:rPr>
              <a:t> 2 </a:t>
            </a:r>
            <a:r>
              <a:rPr lang="en-US" sz="4800" dirty="0" err="1" smtClean="0">
                <a:solidFill>
                  <a:srgbClr val="000000"/>
                </a:solidFill>
                <a:latin typeface="Times New Roman" pitchFamily="18" charset="0"/>
                <a:cs typeface="Times New Roman" pitchFamily="18" charset="0"/>
              </a:rPr>
              <a:t>phút</a:t>
            </a:r>
            <a:r>
              <a:rPr lang="en-US" sz="4800" dirty="0" smtClean="0">
                <a:solidFill>
                  <a:srgbClr val="000000"/>
                </a:solidFill>
                <a:latin typeface="Times New Roman" pitchFamily="18" charset="0"/>
                <a:cs typeface="Times New Roman" pitchFamily="18" charset="0"/>
              </a:rPr>
              <a:t>, </a:t>
            </a:r>
            <a:r>
              <a:rPr lang="en-US" sz="4800" dirty="0" err="1" smtClean="0">
                <a:solidFill>
                  <a:srgbClr val="000000"/>
                </a:solidFill>
                <a:latin typeface="Times New Roman" pitchFamily="18" charset="0"/>
                <a:cs typeface="Times New Roman" pitchFamily="18" charset="0"/>
              </a:rPr>
              <a:t>hãy</a:t>
            </a:r>
            <a:r>
              <a:rPr lang="en-US" sz="4800" dirty="0" smtClean="0">
                <a:solidFill>
                  <a:srgbClr val="000000"/>
                </a:solidFill>
                <a:latin typeface="Times New Roman" pitchFamily="18" charset="0"/>
                <a:cs typeface="Times New Roman" pitchFamily="18" charset="0"/>
              </a:rPr>
              <a:t> </a:t>
            </a:r>
            <a:r>
              <a:rPr lang="en-US" sz="4800" dirty="0" err="1" smtClean="0">
                <a:solidFill>
                  <a:srgbClr val="000000"/>
                </a:solidFill>
                <a:latin typeface="Times New Roman" pitchFamily="18" charset="0"/>
                <a:cs typeface="Times New Roman" pitchFamily="18" charset="0"/>
              </a:rPr>
              <a:t>đặt</a:t>
            </a:r>
            <a:r>
              <a:rPr lang="en-US" sz="4800" dirty="0" smtClean="0">
                <a:solidFill>
                  <a:srgbClr val="000000"/>
                </a:solidFill>
                <a:latin typeface="Times New Roman" pitchFamily="18" charset="0"/>
                <a:cs typeface="Times New Roman" pitchFamily="18" charset="0"/>
              </a:rPr>
              <a:t> </a:t>
            </a:r>
            <a:r>
              <a:rPr lang="en-US" sz="4800" dirty="0" err="1" smtClean="0">
                <a:solidFill>
                  <a:srgbClr val="000000"/>
                </a:solidFill>
                <a:latin typeface="Times New Roman" pitchFamily="18" charset="0"/>
                <a:cs typeface="Times New Roman" pitchFamily="18" charset="0"/>
              </a:rPr>
              <a:t>các</a:t>
            </a:r>
            <a:r>
              <a:rPr lang="en-US" sz="4800" dirty="0" smtClean="0">
                <a:solidFill>
                  <a:srgbClr val="000000"/>
                </a:solidFill>
                <a:latin typeface="Times New Roman" pitchFamily="18" charset="0"/>
                <a:cs typeface="Times New Roman" pitchFamily="18" charset="0"/>
              </a:rPr>
              <a:t> </a:t>
            </a:r>
            <a:r>
              <a:rPr lang="en-US" sz="4800" dirty="0" err="1" smtClean="0">
                <a:solidFill>
                  <a:srgbClr val="000000"/>
                </a:solidFill>
                <a:latin typeface="Times New Roman" pitchFamily="18" charset="0"/>
                <a:cs typeface="Times New Roman" pitchFamily="18" charset="0"/>
              </a:rPr>
              <a:t>câu</a:t>
            </a:r>
            <a:r>
              <a:rPr lang="en-US" sz="4800" dirty="0" smtClean="0">
                <a:solidFill>
                  <a:srgbClr val="000000"/>
                </a:solidFill>
                <a:latin typeface="Times New Roman" pitchFamily="18" charset="0"/>
                <a:cs typeface="Times New Roman" pitchFamily="18" charset="0"/>
              </a:rPr>
              <a:t> </a:t>
            </a:r>
            <a:r>
              <a:rPr lang="en-US" sz="4800" dirty="0" err="1" smtClean="0">
                <a:solidFill>
                  <a:srgbClr val="000000"/>
                </a:solidFill>
                <a:latin typeface="Times New Roman" pitchFamily="18" charset="0"/>
                <a:cs typeface="Times New Roman" pitchFamily="18" charset="0"/>
              </a:rPr>
              <a:t>phủ</a:t>
            </a:r>
            <a:r>
              <a:rPr lang="en-US" sz="4800" dirty="0" smtClean="0">
                <a:solidFill>
                  <a:srgbClr val="000000"/>
                </a:solidFill>
                <a:latin typeface="Times New Roman" pitchFamily="18" charset="0"/>
                <a:cs typeface="Times New Roman" pitchFamily="18" charset="0"/>
              </a:rPr>
              <a:t> </a:t>
            </a:r>
            <a:r>
              <a:rPr lang="en-US" sz="4800" dirty="0" err="1" smtClean="0">
                <a:solidFill>
                  <a:srgbClr val="000000"/>
                </a:solidFill>
                <a:latin typeface="Times New Roman" pitchFamily="18" charset="0"/>
                <a:cs typeface="Times New Roman" pitchFamily="18" charset="0"/>
              </a:rPr>
              <a:t>định</a:t>
            </a:r>
            <a:r>
              <a:rPr lang="en-US" sz="4800" dirty="0" smtClean="0">
                <a:solidFill>
                  <a:srgbClr val="000000"/>
                </a:solidFill>
                <a:latin typeface="Times New Roman" pitchFamily="18" charset="0"/>
                <a:cs typeface="Times New Roman" pitchFamily="18" charset="0"/>
              </a:rPr>
              <a:t> </a:t>
            </a:r>
            <a:r>
              <a:rPr lang="en-US" sz="4800" dirty="0" err="1" smtClean="0">
                <a:solidFill>
                  <a:srgbClr val="000000"/>
                </a:solidFill>
                <a:latin typeface="Times New Roman" pitchFamily="18" charset="0"/>
                <a:cs typeface="Times New Roman" pitchFamily="18" charset="0"/>
              </a:rPr>
              <a:t>từ</a:t>
            </a:r>
            <a:r>
              <a:rPr lang="en-US" sz="4800" dirty="0" smtClean="0">
                <a:solidFill>
                  <a:srgbClr val="000000"/>
                </a:solidFill>
                <a:latin typeface="Times New Roman" pitchFamily="18" charset="0"/>
                <a:cs typeface="Times New Roman" pitchFamily="18" charset="0"/>
              </a:rPr>
              <a:t> </a:t>
            </a:r>
            <a:r>
              <a:rPr lang="en-US" sz="4800" dirty="0" err="1" smtClean="0">
                <a:solidFill>
                  <a:srgbClr val="000000"/>
                </a:solidFill>
                <a:latin typeface="Times New Roman" pitchFamily="18" charset="0"/>
                <a:cs typeface="Times New Roman" pitchFamily="18" charset="0"/>
              </a:rPr>
              <a:t>câu</a:t>
            </a:r>
            <a:r>
              <a:rPr lang="en-US" sz="4800" dirty="0" smtClean="0">
                <a:solidFill>
                  <a:srgbClr val="000000"/>
                </a:solidFill>
                <a:latin typeface="Times New Roman" pitchFamily="18" charset="0"/>
                <a:cs typeface="Times New Roman" pitchFamily="18" charset="0"/>
              </a:rPr>
              <a:t> </a:t>
            </a:r>
            <a:r>
              <a:rPr lang="en-US" sz="4800" dirty="0" err="1" smtClean="0">
                <a:solidFill>
                  <a:srgbClr val="000000"/>
                </a:solidFill>
                <a:latin typeface="Times New Roman" pitchFamily="18" charset="0"/>
                <a:cs typeface="Times New Roman" pitchFamily="18" charset="0"/>
              </a:rPr>
              <a:t>văn</a:t>
            </a:r>
            <a:r>
              <a:rPr lang="en-US" sz="4800" dirty="0" smtClean="0">
                <a:solidFill>
                  <a:srgbClr val="000000"/>
                </a:solidFill>
                <a:latin typeface="Times New Roman" pitchFamily="18" charset="0"/>
                <a:cs typeface="Times New Roman" pitchFamily="18" charset="0"/>
              </a:rPr>
              <a:t> </a:t>
            </a:r>
            <a:r>
              <a:rPr lang="en-US" sz="4800" dirty="0" err="1" smtClean="0">
                <a:solidFill>
                  <a:srgbClr val="000000"/>
                </a:solidFill>
                <a:latin typeface="Times New Roman" pitchFamily="18" charset="0"/>
                <a:cs typeface="Times New Roman" pitchFamily="18" charset="0"/>
              </a:rPr>
              <a:t>trên</a:t>
            </a:r>
            <a:r>
              <a:rPr lang="vi-VN" sz="4800" dirty="0" smtClean="0"/>
              <a:t>.</a:t>
            </a:r>
            <a:endParaRPr lang="en-US" sz="4800" dirty="0"/>
          </a:p>
        </p:txBody>
      </p:sp>
      <p:pic>
        <p:nvPicPr>
          <p:cNvPr id="19" name="Picture 18" descr="—Pngtree—cartoon white bunny head_4235804.png"/>
          <p:cNvPicPr>
            <a:picLocks noChangeAspect="1"/>
          </p:cNvPicPr>
          <p:nvPr/>
        </p:nvPicPr>
        <p:blipFill>
          <a:blip r:embed="rId7" cstate="print"/>
          <a:stretch>
            <a:fillRect/>
          </a:stretch>
        </p:blipFill>
        <p:spPr>
          <a:xfrm>
            <a:off x="5738545" y="4335859"/>
            <a:ext cx="1422777" cy="1422777"/>
          </a:xfrm>
          <a:prstGeom prst="rect">
            <a:avLst/>
          </a:prstGeom>
        </p:spPr>
      </p:pic>
      <p:pic>
        <p:nvPicPr>
          <p:cNvPr id="13" name="Picture 12" descr="—Pngtree—men reading newspapers_4282770.png"/>
          <p:cNvPicPr>
            <a:picLocks noChangeAspect="1"/>
          </p:cNvPicPr>
          <p:nvPr/>
        </p:nvPicPr>
        <p:blipFill>
          <a:blip r:embed="rId8" cstate="print"/>
          <a:stretch>
            <a:fillRect/>
          </a:stretch>
        </p:blipFill>
        <p:spPr>
          <a:xfrm>
            <a:off x="14708662" y="647611"/>
            <a:ext cx="3295934" cy="3295934"/>
          </a:xfrm>
          <a:prstGeom prst="rect">
            <a:avLst/>
          </a:prstGeom>
        </p:spPr>
      </p:pic>
      <p:pic>
        <p:nvPicPr>
          <p:cNvPr id="3" name="2 Minutes timer (Đồng hồ đếm ngược 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2707335" y="6865899"/>
            <a:ext cx="4123820" cy="2319649"/>
          </a:xfrm>
          <a:prstGeom prst="rect">
            <a:avLst/>
          </a:prstGeom>
        </p:spPr>
      </p:pic>
    </p:spTree>
    <p:extLst>
      <p:ext uri="{BB962C8B-B14F-4D97-AF65-F5344CB8AC3E}">
        <p14:creationId xmlns:p14="http://schemas.microsoft.com/office/powerpoint/2010/main" val="349873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25"/>
                                        </p:tgtEl>
                                        <p:attrNameLst>
                                          <p:attrName>style.visibility</p:attrName>
                                        </p:attrNameLst>
                                      </p:cBhvr>
                                      <p:to>
                                        <p:strVal val="visible"/>
                                      </p:to>
                                    </p:set>
                                    <p:animEffect transition="in" filter="dissolve">
                                      <p:cBhvr>
                                        <p:cTn id="16" dur="500"/>
                                        <p:tgtEl>
                                          <p:spTgt spid="1025"/>
                                        </p:tgtEl>
                                      </p:cBhvr>
                                    </p:animEffect>
                                  </p:childTnLst>
                                </p:cTn>
                              </p:par>
                              <p:par>
                                <p:cTn id="17" presetID="9"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par>
                                <p:cTn id="20" presetID="9"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par>
                                <p:cTn id="28" presetID="9"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3"/>
                </p:tgtEl>
              </p:cMediaNode>
            </p:video>
          </p:childTnLst>
        </p:cTn>
      </p:par>
    </p:tnLst>
    <p:bldLst>
      <p:bldP spid="1025" grpId="0"/>
      <p:bldP spid="10"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10344150"/>
          </a:xfrm>
          <a:prstGeom prst="rect">
            <a:avLst/>
          </a:prstGeom>
        </p:spPr>
      </p:pic>
      <p:sp>
        <p:nvSpPr>
          <p:cNvPr id="3" name="TextBox 2"/>
          <p:cNvSpPr txBox="1"/>
          <p:nvPr/>
        </p:nvSpPr>
        <p:spPr>
          <a:xfrm>
            <a:off x="571500" y="3924300"/>
            <a:ext cx="17145000" cy="4832092"/>
          </a:xfrm>
          <a:prstGeom prst="rect">
            <a:avLst/>
          </a:prstGeom>
          <a:solidFill>
            <a:schemeClr val="bg1"/>
          </a:solidFill>
        </p:spPr>
        <p:txBody>
          <a:bodyPr wrap="square" rtlCol="0">
            <a:spAutoFit/>
          </a:bodyPr>
          <a:lstStyle/>
          <a:p>
            <a:pPr indent="579438" algn="just"/>
            <a:r>
              <a:rPr lang="en-US" sz="4400" i="1" dirty="0" err="1" smtClean="0">
                <a:latin typeface="Times New Roman" panose="02020603050405020304" pitchFamily="18" charset="0"/>
                <a:cs typeface="Times New Roman" panose="02020603050405020304" pitchFamily="18" charset="0"/>
              </a:rPr>
              <a:t>Hoàng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Lê</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nhất</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thống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chí</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truyện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lịch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sử</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sắc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Ngô</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lịch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sử</a:t>
            </a:r>
            <a:r>
              <a:rPr lang="vi-VN" sz="4400" dirty="0" smtClean="0"/>
              <a: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Đọc</a:t>
            </a:r>
            <a:r>
              <a:rPr lang="en-US" sz="4400"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Hồi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thứ</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mười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bốn</a:t>
            </a:r>
            <a:r>
              <a:rPr lang="en-US" sz="4400" i="1" dirty="0" smtClean="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Quang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Trung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đại</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phá</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quân</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phẩm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này</a:t>
            </a:r>
            <a:r>
              <a:rPr lang="en-US" sz="4400" dirty="0" smtClean="0">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ai</a:t>
            </a:r>
            <a:r>
              <a:rPr lang="en-US" sz="4400" dirty="0" smtClean="0">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không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xúc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khâm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phục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lòng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nồng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nàn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chí</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căm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thù</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sâu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sắc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chiến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đấu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vô</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dũng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cảm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đặc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biệt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tài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thao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sự</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Trung</a:t>
            </a:r>
            <a:r>
              <a:rPr lang="vi-VN" sz="4400" dirty="0" smtClean="0"/>
              <a:t>.</a:t>
            </a:r>
            <a:r>
              <a:rPr lang="en-US" sz="4400" dirty="0"/>
              <a:t> </a:t>
            </a:r>
            <a:r>
              <a:rPr lang="en-US" sz="4400" dirty="0" err="1" smtClean="0">
                <a:latin typeface="Times New Roman" panose="02020603050405020304" pitchFamily="18" charset="0"/>
                <a:cs typeface="Times New Roman" panose="02020603050405020304" pitchFamily="18" charset="0"/>
              </a:rPr>
              <a:t>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chính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biểu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dân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tộc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Việt</a:t>
            </a:r>
            <a:r>
              <a:rPr lang="en-US" sz="4400" dirty="0" smtClean="0">
                <a:latin typeface="Times New Roman" panose="02020603050405020304" pitchFamily="18" charset="0"/>
                <a:cs typeface="Times New Roman" panose="02020603050405020304" pitchFamily="18" charset="0"/>
              </a:rPr>
              <a:t> Nam</a:t>
            </a:r>
            <a:r>
              <a:rPr lang="vi-VN" sz="4400" dirty="0" smtClean="0"/>
              <a:t>.</a:t>
            </a:r>
            <a:endParaRPr lang="en-US" sz="4400" dirty="0"/>
          </a:p>
        </p:txBody>
      </p:sp>
      <p:sp>
        <p:nvSpPr>
          <p:cNvPr id="4" name="TextBox 3"/>
          <p:cNvSpPr txBox="1"/>
          <p:nvPr/>
        </p:nvSpPr>
        <p:spPr>
          <a:xfrm>
            <a:off x="5638800" y="1320879"/>
            <a:ext cx="8001000" cy="1015663"/>
          </a:xfrm>
          <a:prstGeom prst="rect">
            <a:avLst/>
          </a:prstGeom>
          <a:noFill/>
        </p:spPr>
        <p:txBody>
          <a:bodyPr wrap="square" rtlCol="0">
            <a:spAutoFit/>
          </a:bodyPr>
          <a:lstStyle/>
          <a:p>
            <a:pPr algn="ctr"/>
            <a:r>
              <a:rPr lang="en-US" sz="6000" b="1" dirty="0" err="1" smtClean="0">
                <a:solidFill>
                  <a:srgbClr val="002060"/>
                </a:solidFill>
                <a:latin typeface="Times New Roman" panose="02020603050405020304" pitchFamily="18" charset="0"/>
                <a:cs typeface="Times New Roman" panose="02020603050405020304" pitchFamily="18" charset="0"/>
              </a:rPr>
              <a:t>Đoạn</a:t>
            </a:r>
            <a:r>
              <a:rPr lang="en-US" sz="6000" b="1" dirty="0" smtClean="0">
                <a:solidFill>
                  <a:srgbClr val="002060"/>
                </a:solidFill>
                <a:latin typeface="Times New Roman" panose="02020603050405020304" pitchFamily="18" charset="0"/>
                <a:cs typeface="Times New Roman" panose="02020603050405020304" pitchFamily="18" charset="0"/>
              </a:rPr>
              <a:t> </a:t>
            </a:r>
            <a:r>
              <a:rPr lang="en-US" sz="6000" b="1" dirty="0" err="1" smtClean="0">
                <a:solidFill>
                  <a:srgbClr val="002060"/>
                </a:solidFill>
                <a:latin typeface="Times New Roman" panose="02020603050405020304" pitchFamily="18" charset="0"/>
                <a:cs typeface="Times New Roman" panose="02020603050405020304" pitchFamily="18" charset="0"/>
              </a:rPr>
              <a:t>văn</a:t>
            </a:r>
            <a:r>
              <a:rPr lang="en-US" sz="6000" b="1" dirty="0" smtClean="0">
                <a:solidFill>
                  <a:srgbClr val="002060"/>
                </a:solidFill>
                <a:latin typeface="Times New Roman" panose="02020603050405020304" pitchFamily="18" charset="0"/>
                <a:cs typeface="Times New Roman" panose="02020603050405020304" pitchFamily="18" charset="0"/>
              </a:rPr>
              <a:t> </a:t>
            </a:r>
            <a:r>
              <a:rPr lang="en-US" sz="6000" b="1" dirty="0" err="1" smtClean="0">
                <a:solidFill>
                  <a:srgbClr val="002060"/>
                </a:solidFill>
                <a:latin typeface="Times New Roman" panose="02020603050405020304" pitchFamily="18" charset="0"/>
                <a:cs typeface="Times New Roman" panose="02020603050405020304" pitchFamily="18" charset="0"/>
              </a:rPr>
              <a:t>tham</a:t>
            </a:r>
            <a:r>
              <a:rPr lang="en-US" sz="6000" b="1" dirty="0" smtClean="0">
                <a:solidFill>
                  <a:srgbClr val="002060"/>
                </a:solidFill>
                <a:latin typeface="Times New Roman" panose="02020603050405020304" pitchFamily="18" charset="0"/>
                <a:cs typeface="Times New Roman" panose="02020603050405020304" pitchFamily="18" charset="0"/>
              </a:rPr>
              <a:t> </a:t>
            </a:r>
            <a:r>
              <a:rPr lang="en-US" sz="6000" b="1" dirty="0" err="1" smtClean="0">
                <a:solidFill>
                  <a:srgbClr val="002060"/>
                </a:solidFill>
                <a:latin typeface="Times New Roman" panose="02020603050405020304" pitchFamily="18" charset="0"/>
                <a:cs typeface="Times New Roman" panose="02020603050405020304" pitchFamily="18" charset="0"/>
              </a:rPr>
              <a:t>khảo</a:t>
            </a:r>
            <a:endParaRPr lang="en-US" sz="6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6859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86548" y="685800"/>
            <a:ext cx="12698361" cy="7101348"/>
          </a:xfrm>
          <a:prstGeom prst="rect">
            <a:avLst/>
          </a:prstGeom>
        </p:spPr>
      </p:pic>
      <p:sp>
        <p:nvSpPr>
          <p:cNvPr id="3" name="TextBox 2"/>
          <p:cNvSpPr txBox="1"/>
          <p:nvPr/>
        </p:nvSpPr>
        <p:spPr>
          <a:xfrm>
            <a:off x="4778478" y="8229600"/>
            <a:ext cx="9534831" cy="923330"/>
          </a:xfrm>
          <a:prstGeom prst="rect">
            <a:avLst/>
          </a:prstGeom>
          <a:noFill/>
        </p:spPr>
        <p:txBody>
          <a:bodyPr wrap="square" rtlCol="0">
            <a:spAutoFit/>
          </a:bodyPr>
          <a:lstStyle/>
          <a:p>
            <a:pPr algn="ctr"/>
            <a:r>
              <a:rPr lang="en-US" sz="5400" b="1" dirty="0" err="1" smtClean="0">
                <a:solidFill>
                  <a:srgbClr val="FF0000"/>
                </a:solidFill>
                <a:latin typeface="Times New Roman" panose="02020603050405020304" pitchFamily="18" charset="0"/>
                <a:cs typeface="Times New Roman" panose="02020603050405020304" pitchFamily="18" charset="0"/>
              </a:rPr>
              <a:t>Cuồn</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cuộn</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4" name="Right Arrow 3"/>
          <p:cNvSpPr/>
          <p:nvPr/>
        </p:nvSpPr>
        <p:spPr>
          <a:xfrm rot="19144025">
            <a:off x="5697963" y="5141642"/>
            <a:ext cx="2678882" cy="67676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3393808">
            <a:off x="11766171" y="4826089"/>
            <a:ext cx="2678882" cy="67676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41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4672" y="4605623"/>
            <a:ext cx="4189683" cy="6322232"/>
          </a:xfrm>
          <a:custGeom>
            <a:avLst/>
            <a:gdLst/>
            <a:ahLst/>
            <a:cxnLst/>
            <a:rect l="l" t="t" r="r" b="b"/>
            <a:pathLst>
              <a:path w="4189683" h="6322232">
                <a:moveTo>
                  <a:pt x="0" y="0"/>
                </a:moveTo>
                <a:lnTo>
                  <a:pt x="4189683" y="0"/>
                </a:lnTo>
                <a:lnTo>
                  <a:pt x="4189683" y="6322232"/>
                </a:lnTo>
                <a:lnTo>
                  <a:pt x="0" y="6322232"/>
                </a:lnTo>
                <a:lnTo>
                  <a:pt x="0" y="0"/>
                </a:lnTo>
                <a:close/>
              </a:path>
            </a:pathLst>
          </a:custGeom>
          <a:blipFill>
            <a:blip r:embed="rId2"/>
            <a:stretch>
              <a:fillRect/>
            </a:stretch>
          </a:blipFill>
        </p:spPr>
        <p:txBody>
          <a:bodyPr/>
          <a:lstStyle/>
          <a:p>
            <a:endParaRPr lang="en-US"/>
          </a:p>
        </p:txBody>
      </p:sp>
      <p:sp>
        <p:nvSpPr>
          <p:cNvPr id="3" name="Freeform 3"/>
          <p:cNvSpPr/>
          <p:nvPr/>
        </p:nvSpPr>
        <p:spPr>
          <a:xfrm>
            <a:off x="-2088709" y="8419250"/>
            <a:ext cx="7864217" cy="3735503"/>
          </a:xfrm>
          <a:custGeom>
            <a:avLst/>
            <a:gdLst/>
            <a:ahLst/>
            <a:cxnLst/>
            <a:rect l="l" t="t" r="r" b="b"/>
            <a:pathLst>
              <a:path w="7864217" h="3735503">
                <a:moveTo>
                  <a:pt x="0" y="0"/>
                </a:moveTo>
                <a:lnTo>
                  <a:pt x="7864217" y="0"/>
                </a:lnTo>
                <a:lnTo>
                  <a:pt x="7864217" y="3735504"/>
                </a:lnTo>
                <a:lnTo>
                  <a:pt x="0" y="3735504"/>
                </a:lnTo>
                <a:lnTo>
                  <a:pt x="0" y="0"/>
                </a:lnTo>
                <a:close/>
              </a:path>
            </a:pathLst>
          </a:custGeom>
          <a:blipFill>
            <a:blip r:embed="rId3"/>
            <a:stretch>
              <a:fillRect/>
            </a:stretch>
          </a:blipFill>
        </p:spPr>
        <p:txBody>
          <a:bodyPr/>
          <a:lstStyle/>
          <a:p>
            <a:endParaRPr lang="en-US"/>
          </a:p>
        </p:txBody>
      </p:sp>
      <p:sp>
        <p:nvSpPr>
          <p:cNvPr id="4" name="Freeform 4"/>
          <p:cNvSpPr/>
          <p:nvPr/>
        </p:nvSpPr>
        <p:spPr>
          <a:xfrm>
            <a:off x="3196628" y="9258301"/>
            <a:ext cx="16230600" cy="2339912"/>
          </a:xfrm>
          <a:custGeom>
            <a:avLst/>
            <a:gdLst/>
            <a:ahLst/>
            <a:cxnLst/>
            <a:rect l="l" t="t" r="r" b="b"/>
            <a:pathLst>
              <a:path w="16230600" h="2339912">
                <a:moveTo>
                  <a:pt x="0" y="0"/>
                </a:moveTo>
                <a:lnTo>
                  <a:pt x="16230600" y="0"/>
                </a:lnTo>
                <a:lnTo>
                  <a:pt x="16230600" y="2339912"/>
                </a:lnTo>
                <a:lnTo>
                  <a:pt x="0" y="2339912"/>
                </a:lnTo>
                <a:lnTo>
                  <a:pt x="0" y="0"/>
                </a:lnTo>
                <a:close/>
              </a:path>
            </a:pathLst>
          </a:custGeom>
          <a:blipFill>
            <a:blip r:embed="rId4"/>
            <a:stretch>
              <a:fillRect/>
            </a:stretch>
          </a:blipFill>
        </p:spPr>
        <p:txBody>
          <a:bodyPr/>
          <a:lstStyle/>
          <a:p>
            <a:endParaRPr lang="en-US"/>
          </a:p>
        </p:txBody>
      </p:sp>
      <p:sp>
        <p:nvSpPr>
          <p:cNvPr id="5" name="Freeform 5"/>
          <p:cNvSpPr/>
          <p:nvPr/>
        </p:nvSpPr>
        <p:spPr>
          <a:xfrm>
            <a:off x="11903874" y="7383798"/>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5"/>
            <a:stretch>
              <a:fillRect/>
            </a:stretch>
          </a:blipFill>
        </p:spPr>
        <p:txBody>
          <a:bodyPr/>
          <a:lstStyle/>
          <a:p>
            <a:endParaRPr lang="en-US"/>
          </a:p>
        </p:txBody>
      </p:sp>
      <p:sp>
        <p:nvSpPr>
          <p:cNvPr id="7" name="Freeform 7"/>
          <p:cNvSpPr/>
          <p:nvPr/>
        </p:nvSpPr>
        <p:spPr>
          <a:xfrm>
            <a:off x="9867376" y="2897429"/>
            <a:ext cx="8201813" cy="7530827"/>
          </a:xfrm>
          <a:custGeom>
            <a:avLst/>
            <a:gdLst/>
            <a:ahLst/>
            <a:cxnLst/>
            <a:rect l="l" t="t" r="r" b="b"/>
            <a:pathLst>
              <a:path w="7841343" h="4557781">
                <a:moveTo>
                  <a:pt x="0" y="0"/>
                </a:moveTo>
                <a:lnTo>
                  <a:pt x="7841343" y="0"/>
                </a:lnTo>
                <a:lnTo>
                  <a:pt x="7841343" y="4557781"/>
                </a:lnTo>
                <a:lnTo>
                  <a:pt x="0" y="45577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TextBox 8"/>
          <p:cNvSpPr txBox="1"/>
          <p:nvPr/>
        </p:nvSpPr>
        <p:spPr>
          <a:xfrm>
            <a:off x="9909695" y="3718641"/>
            <a:ext cx="7611390" cy="5170646"/>
          </a:xfrm>
          <a:prstGeom prst="rect">
            <a:avLst/>
          </a:prstGeom>
        </p:spPr>
        <p:txBody>
          <a:bodyPr wrap="square" lIns="0" tIns="0" rIns="0" bIns="0" rtlCol="0" anchor="t">
            <a:spAutoFit/>
          </a:bodyPr>
          <a:lstStyle/>
          <a:p>
            <a:pPr algn="just"/>
            <a:r>
              <a:rPr lang="en-US" sz="4200" b="1"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b="1"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phủ</a:t>
            </a:r>
            <a:r>
              <a:rPr lang="en-US" sz="4200" b="1"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định</a:t>
            </a:r>
            <a:r>
              <a:rPr lang="en-US" sz="4200" b="1"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p>
          <a:p>
            <a:pPr algn="just">
              <a:buFontTx/>
              <a:buChar char="-"/>
            </a:pP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Là</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dùng</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để</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thông</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báo</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xác</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nhận</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không</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có</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sự</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vật</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sự</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việc</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hoặc</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bác</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bỏ</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một</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ý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kiến</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một</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nhận</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định</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nào</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đó</a:t>
            </a:r>
            <a:endPar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pPr algn="just">
              <a:buFontTx/>
              <a:buChar char="-"/>
            </a:pP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Về</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hình</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phủ</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định</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có</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các</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từ</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ngữ</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mang</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nghĩa</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phủ</a:t>
            </a:r>
            <a:r>
              <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định</a:t>
            </a:r>
            <a:endParaRPr lang="en-US" sz="4200" dirty="0">
              <a:solidFill>
                <a:srgbClr val="0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Freeform 9"/>
          <p:cNvSpPr/>
          <p:nvPr/>
        </p:nvSpPr>
        <p:spPr>
          <a:xfrm>
            <a:off x="661099" y="1975476"/>
            <a:ext cx="8600108" cy="7858011"/>
          </a:xfrm>
          <a:custGeom>
            <a:avLst/>
            <a:gdLst/>
            <a:ahLst/>
            <a:cxnLst/>
            <a:rect l="l" t="t" r="r" b="b"/>
            <a:pathLst>
              <a:path w="7841343" h="4557781">
                <a:moveTo>
                  <a:pt x="0" y="0"/>
                </a:moveTo>
                <a:lnTo>
                  <a:pt x="7841343" y="0"/>
                </a:lnTo>
                <a:lnTo>
                  <a:pt x="7841343" y="4557781"/>
                </a:lnTo>
                <a:lnTo>
                  <a:pt x="0" y="45577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TextBox 10"/>
          <p:cNvSpPr txBox="1"/>
          <p:nvPr/>
        </p:nvSpPr>
        <p:spPr>
          <a:xfrm>
            <a:off x="788114" y="3206465"/>
            <a:ext cx="8171532" cy="5401479"/>
          </a:xfrm>
          <a:prstGeom prst="rect">
            <a:avLst/>
          </a:prstGeom>
          <a:solidFill>
            <a:schemeClr val="bg1"/>
          </a:solidFill>
        </p:spPr>
        <p:txBody>
          <a:bodyPr wrap="square" lIns="0" tIns="0" rIns="0" bIns="0" rtlCol="0" anchor="t">
            <a:spAutoFit/>
          </a:bodyPr>
          <a:lstStyle/>
          <a:p>
            <a:pPr algn="just"/>
            <a:r>
              <a:rPr lang="pt-BR" sz="3900" b="1" dirty="0">
                <a:latin typeface="Times New Roman" panose="02020603050405020304" pitchFamily="18" charset="0"/>
                <a:ea typeface="Times New Roman" panose="02020603050405020304" pitchFamily="18" charset="0"/>
                <a:cs typeface="Times New Roman" panose="02020603050405020304" pitchFamily="18" charset="0"/>
              </a:rPr>
              <a:t>Câu khẳng định:</a:t>
            </a:r>
            <a:r>
              <a:rPr lang="pt-BR" sz="3900" dirty="0">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pt-BR" sz="3900" dirty="0">
                <a:latin typeface="Times New Roman" panose="02020603050405020304" pitchFamily="18" charset="0"/>
                <a:ea typeface="Times New Roman" panose="02020603050405020304" pitchFamily="18" charset="0"/>
                <a:cs typeface="Times New Roman" panose="02020603050405020304" pitchFamily="18" charset="0"/>
              </a:rPr>
              <a:t>- Là câu dùng để thông báo, xác nhận sự tồn tại của một sự vật, sự việc nhất định</a:t>
            </a:r>
          </a:p>
          <a:p>
            <a:pPr algn="just"/>
            <a:r>
              <a:rPr lang="en-US" sz="39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39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39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9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pt-BR" sz="3900" b="1" i="1" dirty="0">
                <a:latin typeface="Times New Roman" panose="02020603050405020304" pitchFamily="18" charset="0"/>
                <a:ea typeface="Times New Roman" panose="02020603050405020304" pitchFamily="18" charset="0"/>
                <a:cs typeface="Times New Roman" panose="02020603050405020304" pitchFamily="18" charset="0"/>
              </a:rPr>
              <a:t>:</a:t>
            </a:r>
            <a:r>
              <a:rPr lang="pt-BR" sz="39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9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pt-BR" sz="3900" dirty="0">
                <a:latin typeface="Times New Roman" panose="02020603050405020304" pitchFamily="18" charset="0"/>
                <a:ea typeface="Times New Roman" panose="02020603050405020304" pitchFamily="18" charset="0"/>
                <a:cs typeface="Times New Roman" panose="02020603050405020304" pitchFamily="18" charset="0"/>
              </a:rPr>
              <a:t>+ Không chứa các từ ngữ mang nghĩa phủ định</a:t>
            </a:r>
          </a:p>
          <a:p>
            <a:pPr algn="just"/>
            <a:r>
              <a:rPr lang="pt-BR" sz="3900" dirty="0">
                <a:latin typeface="Times New Roman" panose="02020603050405020304" pitchFamily="18" charset="0"/>
                <a:ea typeface="Times New Roman" panose="02020603050405020304" pitchFamily="18" charset="0"/>
                <a:cs typeface="Times New Roman" panose="02020603050405020304" pitchFamily="18" charset="0"/>
              </a:rPr>
              <a:t>+ có hình thức “phủ định của phủ định” hoặc đặt từ ngữ phủ định sau một từ ngữ phiếm chỉ</a:t>
            </a:r>
          </a:p>
        </p:txBody>
      </p:sp>
      <p:sp>
        <p:nvSpPr>
          <p:cNvPr id="6" name="Right Arrow 5"/>
          <p:cNvSpPr/>
          <p:nvPr/>
        </p:nvSpPr>
        <p:spPr>
          <a:xfrm>
            <a:off x="1570703" y="-243349"/>
            <a:ext cx="15950382" cy="2436227"/>
          </a:xfrm>
          <a:prstGeom prst="right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TextBox 13">
            <a:extLst>
              <a:ext uri="{FF2B5EF4-FFF2-40B4-BE49-F238E27FC236}">
                <a16:creationId xmlns:a16="http://schemas.microsoft.com/office/drawing/2014/main" id="{73FABC87-DF5E-D4A9-8907-B3A7D2EF3E04}"/>
              </a:ext>
            </a:extLst>
          </p:cNvPr>
          <p:cNvSpPr txBox="1"/>
          <p:nvPr/>
        </p:nvSpPr>
        <p:spPr>
          <a:xfrm>
            <a:off x="1570703" y="420766"/>
            <a:ext cx="15533739" cy="1107996"/>
          </a:xfrm>
          <a:prstGeom prst="rect">
            <a:avLst/>
          </a:prstGeom>
        </p:spPr>
        <p:txBody>
          <a:bodyPr wrap="square" lIns="0" tIns="0" rIns="0" bIns="0" rtlCol="0" anchor="t">
            <a:spAutoFit/>
          </a:bodyPr>
          <a:lstStyle/>
          <a:p>
            <a:pPr algn="ctr">
              <a:spcBef>
                <a:spcPts val="600"/>
              </a:spcBef>
              <a:spcAft>
                <a:spcPts val="600"/>
              </a:spcAft>
            </a:pPr>
            <a:r>
              <a:rPr lang="pt-BR" sz="7200" b="1" dirty="0">
                <a:latin typeface="Times New Roman" panose="02020603050405020304" pitchFamily="18" charset="0"/>
                <a:ea typeface="Times New Roman" panose="02020603050405020304" pitchFamily="18" charset="0"/>
                <a:cs typeface="Times New Roman" panose="02020603050405020304" pitchFamily="18" charset="0"/>
              </a:rPr>
              <a:t>Câu khẳng định và câu phủ định</a:t>
            </a:r>
          </a:p>
        </p:txBody>
      </p:sp>
    </p:spTree>
    <p:extLst>
      <p:ext uri="{BB962C8B-B14F-4D97-AF65-F5344CB8AC3E}">
        <p14:creationId xmlns:p14="http://schemas.microsoft.com/office/powerpoint/2010/main" val="272281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p:cNvPicPr>
          <p:nvPr/>
        </p:nvPicPr>
        <p:blipFill rotWithShape="1">
          <a:blip r:embed="rId2"/>
          <a:srcRect l="1069" t="2602" r="448" b="5138"/>
          <a:stretch/>
        </p:blipFill>
        <p:spPr>
          <a:xfrm>
            <a:off x="-1" y="0"/>
            <a:ext cx="18288002" cy="10287000"/>
          </a:xfrm>
          <a:prstGeom prst="rect">
            <a:avLst/>
          </a:prstGeom>
        </p:spPr>
      </p:pic>
      <p:sp>
        <p:nvSpPr>
          <p:cNvPr id="12" name="Rounded Rectangle 11"/>
          <p:cNvSpPr/>
          <p:nvPr/>
        </p:nvSpPr>
        <p:spPr>
          <a:xfrm>
            <a:off x="677120" y="572946"/>
            <a:ext cx="16893251" cy="9115062"/>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a:p>
        </p:txBody>
      </p:sp>
      <p:pic>
        <p:nvPicPr>
          <p:cNvPr id="6" name="图片 1" descr="59af418a3766c"/>
          <p:cNvPicPr/>
          <p:nvPr/>
        </p:nvPicPr>
        <p:blipFill>
          <a:blip r:embed="rId3"/>
          <a:stretch>
            <a:fillRect/>
          </a:stretch>
        </p:blipFill>
        <p:spPr>
          <a:xfrm>
            <a:off x="1" y="5670647"/>
            <a:ext cx="4913195" cy="4616354"/>
          </a:xfrm>
          <a:prstGeom prst="rect">
            <a:avLst/>
          </a:prstGeom>
        </p:spPr>
      </p:pic>
      <p:pic>
        <p:nvPicPr>
          <p:cNvPr id="7" name="图片 66"/>
          <p:cNvPicPr>
            <a:picLocks noChangeAspect="1"/>
          </p:cNvPicPr>
          <p:nvPr/>
        </p:nvPicPr>
        <p:blipFill>
          <a:blip r:embed="rId4"/>
          <a:stretch>
            <a:fillRect/>
          </a:stretch>
        </p:blipFill>
        <p:spPr>
          <a:xfrm>
            <a:off x="5651878" y="351429"/>
            <a:ext cx="6016958" cy="2281089"/>
          </a:xfrm>
          <a:prstGeom prst="rect">
            <a:avLst/>
          </a:prstGeom>
        </p:spPr>
      </p:pic>
      <p:sp>
        <p:nvSpPr>
          <p:cNvPr id="8" name="品 10"/>
          <p:cNvSpPr txBox="1"/>
          <p:nvPr/>
        </p:nvSpPr>
        <p:spPr>
          <a:xfrm>
            <a:off x="5813948" y="1333022"/>
            <a:ext cx="5629701" cy="923330"/>
          </a:xfrm>
          <a:prstGeom prst="rect">
            <a:avLst/>
          </a:prstGeom>
          <a:noFill/>
        </p:spPr>
        <p:txBody>
          <a:bodyPr wrap="square" rtlCol="0">
            <a:spAutoFit/>
          </a:bodyPr>
          <a:lstStyle/>
          <a:p>
            <a:pPr algn="ctr"/>
            <a:r>
              <a:rPr lang="en-US" altLang="zh-CN" sz="5400" b="1" dirty="0" err="1">
                <a:solidFill>
                  <a:srgbClr val="FF0000"/>
                </a:solidFill>
                <a:latin typeface="Times New Roman" pitchFamily="18" charset="0"/>
                <a:ea typeface="汉仪白棋体简" panose="02010604000101010101" pitchFamily="2" charset="-122"/>
                <a:cs typeface="Times New Roman" pitchFamily="18" charset="0"/>
              </a:rPr>
              <a:t>Hướng</a:t>
            </a:r>
            <a:r>
              <a:rPr lang="en-US" altLang="zh-CN" sz="5400" b="1" dirty="0">
                <a:solidFill>
                  <a:srgbClr val="FF0000"/>
                </a:solidFill>
                <a:latin typeface="Times New Roman" pitchFamily="18" charset="0"/>
                <a:ea typeface="汉仪白棋体简" panose="02010604000101010101" pitchFamily="2" charset="-122"/>
                <a:cs typeface="Times New Roman" pitchFamily="18" charset="0"/>
              </a:rPr>
              <a:t> </a:t>
            </a:r>
            <a:r>
              <a:rPr lang="en-US" altLang="zh-CN" sz="5400" b="1" dirty="0" err="1">
                <a:solidFill>
                  <a:srgbClr val="FF0000"/>
                </a:solidFill>
                <a:latin typeface="Times New Roman" pitchFamily="18" charset="0"/>
                <a:ea typeface="汉仪白棋体简" panose="02010604000101010101" pitchFamily="2" charset="-122"/>
                <a:cs typeface="Times New Roman" pitchFamily="18" charset="0"/>
              </a:rPr>
              <a:t>dẫn</a:t>
            </a:r>
            <a:r>
              <a:rPr lang="en-US" altLang="zh-CN" sz="5400" b="1" dirty="0">
                <a:solidFill>
                  <a:srgbClr val="FF0000"/>
                </a:solidFill>
                <a:latin typeface="Times New Roman" pitchFamily="18" charset="0"/>
                <a:ea typeface="汉仪白棋体简" panose="02010604000101010101" pitchFamily="2" charset="-122"/>
                <a:cs typeface="Times New Roman" pitchFamily="18" charset="0"/>
              </a:rPr>
              <a:t> </a:t>
            </a:r>
            <a:r>
              <a:rPr lang="en-US" altLang="zh-CN" sz="5400" b="1" dirty="0" err="1">
                <a:solidFill>
                  <a:srgbClr val="FF0000"/>
                </a:solidFill>
                <a:latin typeface="Times New Roman" pitchFamily="18" charset="0"/>
                <a:ea typeface="汉仪白棋体简" panose="02010604000101010101" pitchFamily="2" charset="-122"/>
                <a:cs typeface="Times New Roman" pitchFamily="18" charset="0"/>
              </a:rPr>
              <a:t>tự</a:t>
            </a:r>
            <a:r>
              <a:rPr lang="en-US" altLang="zh-CN" sz="5400" b="1" dirty="0">
                <a:solidFill>
                  <a:srgbClr val="FF0000"/>
                </a:solidFill>
                <a:latin typeface="Times New Roman" pitchFamily="18" charset="0"/>
                <a:ea typeface="汉仪白棋体简" panose="02010604000101010101" pitchFamily="2" charset="-122"/>
                <a:cs typeface="Times New Roman" pitchFamily="18" charset="0"/>
              </a:rPr>
              <a:t> </a:t>
            </a:r>
            <a:r>
              <a:rPr lang="en-US" altLang="zh-CN" sz="5400" b="1" dirty="0" err="1">
                <a:solidFill>
                  <a:srgbClr val="FF0000"/>
                </a:solidFill>
                <a:latin typeface="Times New Roman" pitchFamily="18" charset="0"/>
                <a:ea typeface="汉仪白棋体简" panose="02010604000101010101" pitchFamily="2" charset="-122"/>
                <a:cs typeface="Times New Roman" pitchFamily="18" charset="0"/>
              </a:rPr>
              <a:t>học</a:t>
            </a:r>
            <a:endParaRPr lang="zh-CN" altLang="en-US" sz="5400" b="1" dirty="0">
              <a:solidFill>
                <a:srgbClr val="FF0000"/>
              </a:solidFill>
              <a:latin typeface="Times New Roman" pitchFamily="18" charset="0"/>
              <a:ea typeface="汉仪白棋体简" panose="02010604000101010101" pitchFamily="2" charset="-122"/>
              <a:cs typeface="Times New Roman" pitchFamily="18" charset="0"/>
            </a:endParaRPr>
          </a:p>
        </p:txBody>
      </p:sp>
      <p:sp>
        <p:nvSpPr>
          <p:cNvPr id="9" name="TextBox 8"/>
          <p:cNvSpPr txBox="1"/>
          <p:nvPr/>
        </p:nvSpPr>
        <p:spPr>
          <a:xfrm>
            <a:off x="2243168" y="2941547"/>
            <a:ext cx="13544092" cy="923330"/>
          </a:xfrm>
          <a:prstGeom prst="rect">
            <a:avLst/>
          </a:prstGeom>
          <a:noFill/>
        </p:spPr>
        <p:txBody>
          <a:bodyPr wrap="none" rtlCol="0">
            <a:spAutoFit/>
          </a:bodyPr>
          <a:lstStyle/>
          <a:p>
            <a:pPr>
              <a:buFont typeface="Wingdings" pitchFamily="2" charset="2"/>
              <a:buChar char="v"/>
            </a:pP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Vẽ</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sơ</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đồ</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tư</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duy</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tổng</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kết</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bài</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học</a:t>
            </a:r>
            <a:r>
              <a:rPr lang="en-US" sz="5400" b="1" i="1" dirty="0">
                <a:latin typeface="Times New Roman" pitchFamily="18" charset="0"/>
                <a:cs typeface="Times New Roman" pitchFamily="18" charset="0"/>
              </a:rPr>
              <a:t> + </a:t>
            </a:r>
            <a:r>
              <a:rPr lang="en-US" sz="5400" b="1" i="1" dirty="0" err="1">
                <a:latin typeface="Times New Roman" pitchFamily="18" charset="0"/>
                <a:cs typeface="Times New Roman" pitchFamily="18" charset="0"/>
              </a:rPr>
              <a:t>Lấy</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ví</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dụ</a:t>
            </a:r>
            <a:endParaRPr lang="en-US" sz="5400" b="1" i="1" dirty="0">
              <a:latin typeface="Times New Roman" pitchFamily="18" charset="0"/>
              <a:cs typeface="Times New Roman" pitchFamily="18" charset="0"/>
            </a:endParaRPr>
          </a:p>
        </p:txBody>
      </p:sp>
      <p:sp>
        <p:nvSpPr>
          <p:cNvPr id="11" name="TextBox 10"/>
          <p:cNvSpPr txBox="1"/>
          <p:nvPr/>
        </p:nvSpPr>
        <p:spPr>
          <a:xfrm>
            <a:off x="3936854" y="4062122"/>
            <a:ext cx="13023792" cy="923330"/>
          </a:xfrm>
          <a:prstGeom prst="rect">
            <a:avLst/>
          </a:prstGeom>
          <a:noFill/>
        </p:spPr>
        <p:txBody>
          <a:bodyPr wrap="square" rtlCol="0">
            <a:spAutoFit/>
          </a:bodyPr>
          <a:lstStyle/>
          <a:p>
            <a:pPr>
              <a:buFont typeface="Wingdings" pitchFamily="2" charset="2"/>
              <a:buChar char="v"/>
            </a:pP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Hoàn</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thiện</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bài</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tập</a:t>
            </a:r>
            <a:r>
              <a:rPr lang="en-US" sz="5400" b="1" i="1" dirty="0">
                <a:latin typeface="Times New Roman" pitchFamily="18" charset="0"/>
                <a:cs typeface="Times New Roman" pitchFamily="18" charset="0"/>
              </a:rPr>
              <a:t> SGK </a:t>
            </a:r>
            <a:r>
              <a:rPr lang="en-US" sz="5400" b="1" i="1" dirty="0" err="1">
                <a:latin typeface="Times New Roman" pitchFamily="18" charset="0"/>
                <a:cs typeface="Times New Roman" pitchFamily="18" charset="0"/>
              </a:rPr>
              <a:t>vào</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vở</a:t>
            </a:r>
            <a:endParaRPr lang="en-US" sz="5400" b="1" i="1" dirty="0">
              <a:latin typeface="Times New Roman" pitchFamily="18" charset="0"/>
              <a:cs typeface="Times New Roman" pitchFamily="18" charset="0"/>
            </a:endParaRPr>
          </a:p>
        </p:txBody>
      </p:sp>
      <p:sp>
        <p:nvSpPr>
          <p:cNvPr id="13" name="TextBox 12"/>
          <p:cNvSpPr txBox="1"/>
          <p:nvPr/>
        </p:nvSpPr>
        <p:spPr>
          <a:xfrm>
            <a:off x="5590314" y="5152198"/>
            <a:ext cx="11576808" cy="4247317"/>
          </a:xfrm>
          <a:prstGeom prst="rect">
            <a:avLst/>
          </a:prstGeom>
          <a:noFill/>
        </p:spPr>
        <p:txBody>
          <a:bodyPr wrap="square" rtlCol="0">
            <a:spAutoFit/>
          </a:bodyPr>
          <a:lstStyle/>
          <a:p>
            <a:pPr>
              <a:buFont typeface="Wingdings" pitchFamily="2" charset="2"/>
              <a:buChar char="v"/>
            </a:pP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Chuẩn</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bị</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bài</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Bên</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bờ</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Thiên</a:t>
            </a:r>
            <a:r>
              <a:rPr lang="en-US" sz="5400" b="1" i="1" dirty="0">
                <a:latin typeface="Times New Roman" pitchFamily="18" charset="0"/>
                <a:cs typeface="Times New Roman" pitchFamily="18" charset="0"/>
              </a:rPr>
              <a:t> </a:t>
            </a:r>
            <a:r>
              <a:rPr lang="en-US" sz="5400" b="1" i="1" dirty="0" err="1">
                <a:latin typeface="Times New Roman" pitchFamily="18" charset="0"/>
                <a:cs typeface="Times New Roman" pitchFamily="18" charset="0"/>
              </a:rPr>
              <a:t>Mạc</a:t>
            </a:r>
            <a:endParaRPr lang="en-US" sz="5400" b="1" i="1" dirty="0">
              <a:latin typeface="Times New Roman" pitchFamily="18" charset="0"/>
              <a:cs typeface="Times New Roman" pitchFamily="18" charset="0"/>
            </a:endParaRPr>
          </a:p>
          <a:p>
            <a:r>
              <a:rPr lang="en-US" sz="5400" b="1" i="1" dirty="0">
                <a:latin typeface="Times New Roman" pitchFamily="18" charset="0"/>
                <a:cs typeface="Times New Roman" pitchFamily="18" charset="0"/>
              </a:rPr>
              <a:t>+ </a:t>
            </a:r>
            <a:r>
              <a:rPr lang="en-US" sz="5400" dirty="0" err="1">
                <a:latin typeface="Times New Roman" pitchFamily="18" charset="0"/>
                <a:cs typeface="Times New Roman" pitchFamily="18" charset="0"/>
              </a:rPr>
              <a:t>Đọc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văn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bản</a:t>
            </a:r>
            <a:r>
              <a:rPr lang="en-US" sz="5400" dirty="0">
                <a:latin typeface="Times New Roman" pitchFamily="18" charset="0"/>
                <a:cs typeface="Times New Roman" pitchFamily="18" charset="0"/>
              </a:rPr>
              <a:t> SGK, </a:t>
            </a:r>
            <a:r>
              <a:rPr lang="en-US" sz="5400" dirty="0" err="1">
                <a:latin typeface="Times New Roman" pitchFamily="18" charset="0"/>
                <a:cs typeface="Times New Roman" pitchFamily="18" charset="0"/>
              </a:rPr>
              <a:t>tìm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hiểu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những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nét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chính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về</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tác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giả</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tác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phẩm</a:t>
            </a:r>
            <a:endParaRPr lang="en-US" sz="5400" b="1" i="1" dirty="0">
              <a:latin typeface="Times New Roman" pitchFamily="18" charset="0"/>
              <a:cs typeface="Times New Roman" pitchFamily="18" charset="0"/>
            </a:endParaRPr>
          </a:p>
          <a:p>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Tìm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hiểu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văn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bản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theo</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công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thức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đọc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hiểu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đã</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hướng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dẫn</a:t>
            </a:r>
            <a:endParaRPr lang="en-US" sz="5400" dirty="0">
              <a:latin typeface="Times New Roman" pitchFamily="18" charset="0"/>
              <a:cs typeface="Times New Roman" pitchFamily="18" charset="0"/>
            </a:endParaRPr>
          </a:p>
        </p:txBody>
      </p:sp>
    </p:spTree>
    <p:extLst>
      <p:ext uri="{BB962C8B-B14F-4D97-AF65-F5344CB8AC3E}">
        <p14:creationId xmlns:p14="http://schemas.microsoft.com/office/powerpoint/2010/main" val="425622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4"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from="(-#ppt_w/2)" to="(#ppt_x)" calcmode="lin" valueType="num">
                                      <p:cBhvr>
                                        <p:cTn id="26" dur="600" fill="hold">
                                          <p:stCondLst>
                                            <p:cond delay="0"/>
                                          </p:stCondLst>
                                        </p:cTn>
                                        <p:tgtEl>
                                          <p:spTgt spid="9"/>
                                        </p:tgtEl>
                                        <p:attrNameLst>
                                          <p:attrName>ppt_x</p:attrName>
                                        </p:attrNameLst>
                                      </p:cBhvr>
                                    </p:anim>
                                    <p:anim from="0" to="-1.0" calcmode="lin" valueType="num">
                                      <p:cBhvr>
                                        <p:cTn id="27" dur="200" decel="50000" autoRev="1" fill="hold">
                                          <p:stCondLst>
                                            <p:cond delay="600"/>
                                          </p:stCondLst>
                                        </p:cTn>
                                        <p:tgtEl>
                                          <p:spTgt spid="9"/>
                                        </p:tgtEl>
                                        <p:attrNameLst>
                                          <p:attrName>xshear</p:attrName>
                                        </p:attrNameLst>
                                      </p:cBhvr>
                                    </p:anim>
                                    <p:animScale>
                                      <p:cBhvr>
                                        <p:cTn id="28" dur="200" decel="100000" autoRev="1" fill="hold">
                                          <p:stCondLst>
                                            <p:cond delay="600"/>
                                          </p:stCondLst>
                                        </p:cTn>
                                        <p:tgtEl>
                                          <p:spTgt spid="9"/>
                                        </p:tgtEl>
                                      </p:cBhvr>
                                      <p:from x="100000" y="100000"/>
                                      <p:to x="80000" y="100000"/>
                                    </p:animScale>
                                    <p:anim by="(#ppt_h/3+#ppt_w*0.1)" calcmode="lin" valueType="num">
                                      <p:cBhvr additive="sum">
                                        <p:cTn id="29" dur="200" decel="100000" autoRev="1" fill="hold">
                                          <p:stCondLst>
                                            <p:cond delay="600"/>
                                          </p:stCondLst>
                                        </p:cTn>
                                        <p:tgtEl>
                                          <p:spTgt spid="9"/>
                                        </p:tgtEl>
                                        <p:attrNameLst>
                                          <p:attrName>ppt_x</p:attrName>
                                        </p:attrNameLst>
                                      </p:cBhvr>
                                    </p:anim>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from="(-#ppt_w/2)" to="(#ppt_x)" calcmode="lin" valueType="num">
                                      <p:cBhvr>
                                        <p:cTn id="34" dur="600" fill="hold">
                                          <p:stCondLst>
                                            <p:cond delay="0"/>
                                          </p:stCondLst>
                                        </p:cTn>
                                        <p:tgtEl>
                                          <p:spTgt spid="11"/>
                                        </p:tgtEl>
                                        <p:attrNameLst>
                                          <p:attrName>ppt_x</p:attrName>
                                        </p:attrNameLst>
                                      </p:cBhvr>
                                    </p:anim>
                                    <p:anim from="0" to="-1.0" calcmode="lin" valueType="num">
                                      <p:cBhvr>
                                        <p:cTn id="35" dur="200" decel="50000" autoRev="1" fill="hold">
                                          <p:stCondLst>
                                            <p:cond delay="600"/>
                                          </p:stCondLst>
                                        </p:cTn>
                                        <p:tgtEl>
                                          <p:spTgt spid="11"/>
                                        </p:tgtEl>
                                        <p:attrNameLst>
                                          <p:attrName>xshear</p:attrName>
                                        </p:attrNameLst>
                                      </p:cBhvr>
                                    </p:anim>
                                    <p:animScale>
                                      <p:cBhvr>
                                        <p:cTn id="36" dur="200" decel="100000" autoRev="1" fill="hold">
                                          <p:stCondLst>
                                            <p:cond delay="600"/>
                                          </p:stCondLst>
                                        </p:cTn>
                                        <p:tgtEl>
                                          <p:spTgt spid="11"/>
                                        </p:tgtEl>
                                      </p:cBhvr>
                                      <p:from x="100000" y="100000"/>
                                      <p:to x="80000" y="100000"/>
                                    </p:animScale>
                                    <p:anim by="(#ppt_h/3+#ppt_w*0.1)" calcmode="lin" valueType="num">
                                      <p:cBhvr additive="sum">
                                        <p:cTn id="37" dur="200" decel="100000" autoRev="1" fill="hold">
                                          <p:stCondLst>
                                            <p:cond delay="600"/>
                                          </p:stCondLst>
                                        </p:cTn>
                                        <p:tgtEl>
                                          <p:spTgt spid="11"/>
                                        </p:tgtEl>
                                        <p:attrNameLst>
                                          <p:attrName>ppt_x</p:attrName>
                                        </p:attrNameLst>
                                      </p:cBhvr>
                                    </p:anim>
                                  </p:childTnLst>
                                </p:cTn>
                              </p:par>
                            </p:childTnLst>
                          </p:cTn>
                        </p:par>
                      </p:childTnLst>
                    </p:cTn>
                  </p:par>
                  <p:par>
                    <p:cTn id="38" fill="hold">
                      <p:stCondLst>
                        <p:cond delay="indefinite"/>
                      </p:stCondLst>
                      <p:childTnLst>
                        <p:par>
                          <p:cTn id="39" fill="hold">
                            <p:stCondLst>
                              <p:cond delay="0"/>
                            </p:stCondLst>
                            <p:childTnLst>
                              <p:par>
                                <p:cTn id="40" presetID="34"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from="(-#ppt_w/2)" to="(#ppt_x)" calcmode="lin" valueType="num">
                                      <p:cBhvr>
                                        <p:cTn id="42" dur="600" fill="hold">
                                          <p:stCondLst>
                                            <p:cond delay="0"/>
                                          </p:stCondLst>
                                        </p:cTn>
                                        <p:tgtEl>
                                          <p:spTgt spid="13"/>
                                        </p:tgtEl>
                                        <p:attrNameLst>
                                          <p:attrName>ppt_x</p:attrName>
                                        </p:attrNameLst>
                                      </p:cBhvr>
                                    </p:anim>
                                    <p:anim from="0" to="-1.0" calcmode="lin" valueType="num">
                                      <p:cBhvr>
                                        <p:cTn id="43" dur="200" decel="50000" autoRev="1" fill="hold">
                                          <p:stCondLst>
                                            <p:cond delay="600"/>
                                          </p:stCondLst>
                                        </p:cTn>
                                        <p:tgtEl>
                                          <p:spTgt spid="13"/>
                                        </p:tgtEl>
                                        <p:attrNameLst>
                                          <p:attrName>xshear</p:attrName>
                                        </p:attrNameLst>
                                      </p:cBhvr>
                                    </p:anim>
                                    <p:animScale>
                                      <p:cBhvr>
                                        <p:cTn id="44" dur="200" decel="100000" autoRev="1" fill="hold">
                                          <p:stCondLst>
                                            <p:cond delay="600"/>
                                          </p:stCondLst>
                                        </p:cTn>
                                        <p:tgtEl>
                                          <p:spTgt spid="13"/>
                                        </p:tgtEl>
                                      </p:cBhvr>
                                      <p:from x="100000" y="100000"/>
                                      <p:to x="80000" y="100000"/>
                                    </p:animScale>
                                    <p:anim by="(#ppt_h/3+#ppt_w*0.1)" calcmode="lin" valueType="num">
                                      <p:cBhvr additive="sum">
                                        <p:cTn id="45" dur="200" decel="100000" autoRev="1" fill="hold">
                                          <p:stCondLst>
                                            <p:cond delay="600"/>
                                          </p:stCondLst>
                                        </p:cTn>
                                        <p:tgtEl>
                                          <p:spTgt spid="1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5"/>
          <a:srcRect l="1069" t="2602" r="448" b="5138"/>
          <a:stretch/>
        </p:blipFill>
        <p:spPr>
          <a:xfrm>
            <a:off x="-1" y="0"/>
            <a:ext cx="18288002" cy="10287000"/>
          </a:xfrm>
          <a:prstGeom prst="rect">
            <a:avLst/>
          </a:prstGeom>
        </p:spPr>
      </p:pic>
      <p:pic>
        <p:nvPicPr>
          <p:cNvPr id="17" name="图片 16"/>
          <p:cNvPicPr>
            <a:picLocks noChangeAspect="1"/>
          </p:cNvPicPr>
          <p:nvPr/>
        </p:nvPicPr>
        <p:blipFill>
          <a:blip r:embed="rId6"/>
          <a:stretch>
            <a:fillRect/>
          </a:stretch>
        </p:blipFill>
        <p:spPr>
          <a:xfrm>
            <a:off x="13313110" y="703627"/>
            <a:ext cx="5287874" cy="2226473"/>
          </a:xfrm>
          <a:prstGeom prst="rect">
            <a:avLst/>
          </a:prstGeom>
        </p:spPr>
      </p:pic>
      <p:pic>
        <p:nvPicPr>
          <p:cNvPr id="19" name="郑柏林 - 小跳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520866" y="8156858"/>
            <a:ext cx="935352" cy="935352"/>
          </a:xfrm>
          <a:prstGeom prst="rect">
            <a:avLst/>
          </a:prstGeom>
        </p:spPr>
      </p:pic>
      <p:pic>
        <p:nvPicPr>
          <p:cNvPr id="8" name="图片 7"/>
          <p:cNvPicPr>
            <a:picLocks noChangeAspect="1"/>
          </p:cNvPicPr>
          <p:nvPr/>
        </p:nvPicPr>
        <p:blipFill>
          <a:blip r:embed="rId8"/>
          <a:stretch>
            <a:fillRect/>
          </a:stretch>
        </p:blipFill>
        <p:spPr>
          <a:xfrm>
            <a:off x="-872361" y="7686628"/>
            <a:ext cx="19661022" cy="2779127"/>
          </a:xfrm>
          <a:prstGeom prst="rect">
            <a:avLst/>
          </a:prstGeom>
        </p:spPr>
      </p:pic>
      <p:pic>
        <p:nvPicPr>
          <p:cNvPr id="16" name="郑柏林 - 小跳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43530" y="3733986"/>
            <a:ext cx="1219200" cy="1219200"/>
          </a:xfrm>
          <a:prstGeom prst="rect">
            <a:avLst/>
          </a:prstGeom>
        </p:spPr>
      </p:pic>
      <p:pic>
        <p:nvPicPr>
          <p:cNvPr id="15" name="图片 14"/>
          <p:cNvPicPr>
            <a:picLocks noChangeAspect="1"/>
          </p:cNvPicPr>
          <p:nvPr/>
        </p:nvPicPr>
        <p:blipFill>
          <a:blip r:embed="rId10"/>
          <a:stretch>
            <a:fillRect/>
          </a:stretch>
        </p:blipFill>
        <p:spPr>
          <a:xfrm>
            <a:off x="0" y="408186"/>
            <a:ext cx="3313215" cy="3264729"/>
          </a:xfrm>
          <a:prstGeom prst="rect">
            <a:avLst/>
          </a:prstGeom>
        </p:spPr>
      </p:pic>
      <p:grpSp>
        <p:nvGrpSpPr>
          <p:cNvPr id="2" name="组合 17"/>
          <p:cNvGrpSpPr/>
          <p:nvPr/>
        </p:nvGrpSpPr>
        <p:grpSpPr>
          <a:xfrm>
            <a:off x="1719620" y="1104602"/>
            <a:ext cx="14757045" cy="8046221"/>
            <a:chOff x="-6300496" y="5642681"/>
            <a:chExt cx="23412450" cy="11961811"/>
          </a:xfrm>
        </p:grpSpPr>
        <p:grpSp>
          <p:nvGrpSpPr>
            <p:cNvPr id="3" name="组合 19"/>
            <p:cNvGrpSpPr/>
            <p:nvPr/>
          </p:nvGrpSpPr>
          <p:grpSpPr>
            <a:xfrm>
              <a:off x="-6300496" y="5642681"/>
              <a:ext cx="23412450" cy="11961811"/>
              <a:chOff x="2619060" y="-3486152"/>
              <a:chExt cx="23412450" cy="11961811"/>
            </a:xfrm>
          </p:grpSpPr>
          <p:sp>
            <p:nvSpPr>
              <p:cNvPr id="2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zh-CN" altLang="en-US" sz="2700">
                  <a:solidFill>
                    <a:srgbClr val="1D9BB8"/>
                  </a:solidFill>
                </a:endParaRPr>
              </a:p>
            </p:txBody>
          </p:sp>
          <p:sp>
            <p:nvSpPr>
              <p:cNvPr id="2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zh-CN" altLang="en-US" sz="2700">
                  <a:solidFill>
                    <a:srgbClr val="1D9BB8"/>
                  </a:solidFill>
                </a:endParaRPr>
              </a:p>
            </p:txBody>
          </p:sp>
        </p:grpSp>
        <p:pic>
          <p:nvPicPr>
            <p:cNvPr id="21" name="图片 20"/>
            <p:cNvPicPr>
              <a:picLocks noChangeAspect="1"/>
            </p:cNvPicPr>
            <p:nvPr/>
          </p:nvPicPr>
          <p:blipFill>
            <a:blip r:embed="rId11"/>
            <a:stretch>
              <a:fillRect/>
            </a:stretch>
          </p:blipFill>
          <p:spPr>
            <a:xfrm>
              <a:off x="-5737225" y="6362278"/>
              <a:ext cx="22275002" cy="10586251"/>
            </a:xfrm>
            <a:prstGeom prst="rect">
              <a:avLst/>
            </a:prstGeom>
          </p:spPr>
        </p:pic>
      </p:grpSp>
      <p:sp>
        <p:nvSpPr>
          <p:cNvPr id="24" name="TextBox 12"/>
          <p:cNvSpPr txBox="1"/>
          <p:nvPr/>
        </p:nvSpPr>
        <p:spPr>
          <a:xfrm>
            <a:off x="3603015" y="3879068"/>
            <a:ext cx="11177517" cy="2954649"/>
          </a:xfrm>
          <a:prstGeom prst="rect">
            <a:avLst/>
          </a:prstGeom>
          <a:noFill/>
        </p:spPr>
        <p:txBody>
          <a:bodyPr wrap="square" lIns="182876" tIns="91437" rIns="182876" bIns="91437" rtlCol="0">
            <a:spAutoFit/>
          </a:bodyPr>
          <a:lstStyle/>
          <a:p>
            <a:pPr algn="ctr">
              <a:buFontTx/>
              <a:buNone/>
            </a:pPr>
            <a:r>
              <a:rPr lang="en-US" sz="9000" b="1" dirty="0" err="1">
                <a:solidFill>
                  <a:srgbClr val="FF0000"/>
                </a:solidFill>
                <a:latin typeface="Times New Roman" panose="02020603050405020304" pitchFamily="18" charset="0"/>
                <a:cs typeface="Times New Roman" panose="02020603050405020304" pitchFamily="18" charset="0"/>
              </a:rPr>
              <a:t>Xin</a:t>
            </a:r>
            <a:r>
              <a:rPr lang="en-US" sz="9000" b="1" dirty="0">
                <a:solidFill>
                  <a:srgbClr val="FF0000"/>
                </a:solidFill>
                <a:latin typeface="Times New Roman" panose="02020603050405020304" pitchFamily="18" charset="0"/>
                <a:cs typeface="Times New Roman" panose="02020603050405020304" pitchFamily="18" charset="0"/>
              </a:rPr>
              <a:t> </a:t>
            </a:r>
            <a:r>
              <a:rPr lang="en-US" sz="9000" b="1" dirty="0" err="1">
                <a:solidFill>
                  <a:srgbClr val="FF0000"/>
                </a:solidFill>
                <a:latin typeface="Times New Roman" panose="02020603050405020304" pitchFamily="18" charset="0"/>
                <a:cs typeface="Times New Roman" panose="02020603050405020304" pitchFamily="18" charset="0"/>
              </a:rPr>
              <a:t>cảm</a:t>
            </a:r>
            <a:r>
              <a:rPr lang="en-US" sz="9000" b="1" dirty="0">
                <a:solidFill>
                  <a:srgbClr val="FF0000"/>
                </a:solidFill>
                <a:latin typeface="Times New Roman" panose="02020603050405020304" pitchFamily="18" charset="0"/>
                <a:cs typeface="Times New Roman" panose="02020603050405020304" pitchFamily="18" charset="0"/>
              </a:rPr>
              <a:t> </a:t>
            </a:r>
            <a:r>
              <a:rPr lang="en-US" sz="9000" b="1" dirty="0" err="1">
                <a:solidFill>
                  <a:srgbClr val="FF0000"/>
                </a:solidFill>
                <a:latin typeface="Times New Roman" panose="02020603050405020304" pitchFamily="18" charset="0"/>
                <a:cs typeface="Times New Roman" panose="02020603050405020304" pitchFamily="18" charset="0"/>
              </a:rPr>
              <a:t>ơn</a:t>
            </a:r>
            <a:r>
              <a:rPr lang="en-US" sz="9000" b="1" dirty="0">
                <a:solidFill>
                  <a:srgbClr val="FF0000"/>
                </a:solidFill>
                <a:latin typeface="Times New Roman" panose="02020603050405020304" pitchFamily="18" charset="0"/>
                <a:cs typeface="Times New Roman" panose="02020603050405020304" pitchFamily="18" charset="0"/>
              </a:rPr>
              <a:t> </a:t>
            </a:r>
            <a:r>
              <a:rPr lang="en-US" sz="9000" b="1" dirty="0" err="1">
                <a:solidFill>
                  <a:srgbClr val="FF0000"/>
                </a:solidFill>
                <a:latin typeface="Times New Roman" panose="02020603050405020304" pitchFamily="18" charset="0"/>
                <a:cs typeface="Times New Roman" panose="02020603050405020304" pitchFamily="18" charset="0"/>
              </a:rPr>
              <a:t>các</a:t>
            </a:r>
            <a:r>
              <a:rPr lang="en-US" sz="9000" b="1" dirty="0">
                <a:solidFill>
                  <a:srgbClr val="FF0000"/>
                </a:solidFill>
                <a:latin typeface="Times New Roman" panose="02020603050405020304" pitchFamily="18" charset="0"/>
                <a:cs typeface="Times New Roman" panose="02020603050405020304" pitchFamily="18" charset="0"/>
              </a:rPr>
              <a:t> </a:t>
            </a:r>
            <a:r>
              <a:rPr lang="en-US" sz="9000" b="1" dirty="0" err="1">
                <a:solidFill>
                  <a:srgbClr val="FF0000"/>
                </a:solidFill>
                <a:latin typeface="Times New Roman" panose="02020603050405020304" pitchFamily="18" charset="0"/>
                <a:cs typeface="Times New Roman" panose="02020603050405020304" pitchFamily="18" charset="0"/>
              </a:rPr>
              <a:t>thầy</a:t>
            </a:r>
            <a:r>
              <a:rPr lang="en-US" sz="9000" b="1" dirty="0">
                <a:solidFill>
                  <a:srgbClr val="FF0000"/>
                </a:solidFill>
                <a:latin typeface="Times New Roman" panose="02020603050405020304" pitchFamily="18" charset="0"/>
                <a:cs typeface="Times New Roman" panose="02020603050405020304" pitchFamily="18" charset="0"/>
              </a:rPr>
              <a:t> </a:t>
            </a:r>
            <a:r>
              <a:rPr lang="en-US" sz="9000" b="1" dirty="0" err="1">
                <a:solidFill>
                  <a:srgbClr val="FF0000"/>
                </a:solidFill>
                <a:latin typeface="Times New Roman" panose="02020603050405020304" pitchFamily="18" charset="0"/>
                <a:cs typeface="Times New Roman" panose="02020603050405020304" pitchFamily="18" charset="0"/>
              </a:rPr>
              <a:t>cô</a:t>
            </a:r>
            <a:r>
              <a:rPr lang="en-US" sz="9000" b="1" dirty="0">
                <a:solidFill>
                  <a:srgbClr val="FF0000"/>
                </a:solidFill>
                <a:latin typeface="Times New Roman" panose="02020603050405020304" pitchFamily="18" charset="0"/>
                <a:cs typeface="Times New Roman" panose="02020603050405020304" pitchFamily="18" charset="0"/>
              </a:rPr>
              <a:t> </a:t>
            </a:r>
            <a:r>
              <a:rPr lang="en-US" sz="9000" b="1" dirty="0" err="1">
                <a:solidFill>
                  <a:srgbClr val="FF0000"/>
                </a:solidFill>
                <a:latin typeface="Times New Roman" panose="02020603050405020304" pitchFamily="18" charset="0"/>
                <a:cs typeface="Times New Roman" panose="02020603050405020304" pitchFamily="18" charset="0"/>
              </a:rPr>
              <a:t>giáo</a:t>
            </a:r>
            <a:r>
              <a:rPr lang="en-US" sz="9000" b="1" dirty="0">
                <a:solidFill>
                  <a:srgbClr val="FF0000"/>
                </a:solidFill>
                <a:latin typeface="Times New Roman" panose="02020603050405020304" pitchFamily="18" charset="0"/>
                <a:cs typeface="Times New Roman" panose="02020603050405020304" pitchFamily="18" charset="0"/>
              </a:rPr>
              <a:t> </a:t>
            </a:r>
            <a:r>
              <a:rPr lang="en-US" sz="9000" b="1" dirty="0" err="1">
                <a:solidFill>
                  <a:srgbClr val="FF0000"/>
                </a:solidFill>
                <a:latin typeface="Times New Roman" panose="02020603050405020304" pitchFamily="18" charset="0"/>
                <a:cs typeface="Times New Roman" panose="02020603050405020304" pitchFamily="18" charset="0"/>
              </a:rPr>
              <a:t>và</a:t>
            </a:r>
            <a:r>
              <a:rPr lang="en-US" sz="9000" b="1" dirty="0">
                <a:solidFill>
                  <a:srgbClr val="FF0000"/>
                </a:solidFill>
                <a:latin typeface="Times New Roman" panose="02020603050405020304" pitchFamily="18" charset="0"/>
                <a:cs typeface="Times New Roman" panose="02020603050405020304" pitchFamily="18" charset="0"/>
              </a:rPr>
              <a:t> </a:t>
            </a:r>
            <a:r>
              <a:rPr lang="en-US" sz="9000" b="1" dirty="0" err="1">
                <a:solidFill>
                  <a:srgbClr val="FF0000"/>
                </a:solidFill>
                <a:latin typeface="Times New Roman" panose="02020603050405020304" pitchFamily="18" charset="0"/>
                <a:cs typeface="Times New Roman" panose="02020603050405020304" pitchFamily="18" charset="0"/>
              </a:rPr>
              <a:t>các</a:t>
            </a:r>
            <a:r>
              <a:rPr lang="en-US" sz="9000" b="1" dirty="0">
                <a:solidFill>
                  <a:srgbClr val="FF0000"/>
                </a:solidFill>
                <a:latin typeface="Times New Roman" panose="02020603050405020304" pitchFamily="18" charset="0"/>
                <a:cs typeface="Times New Roman" panose="02020603050405020304" pitchFamily="18" charset="0"/>
              </a:rPr>
              <a:t> </a:t>
            </a:r>
            <a:r>
              <a:rPr lang="en-US" sz="9000" b="1" dirty="0" err="1">
                <a:solidFill>
                  <a:srgbClr val="FF0000"/>
                </a:solidFill>
                <a:latin typeface="Times New Roman" panose="02020603050405020304" pitchFamily="18" charset="0"/>
                <a:cs typeface="Times New Roman" panose="02020603050405020304" pitchFamily="18" charset="0"/>
              </a:rPr>
              <a:t>em</a:t>
            </a:r>
            <a:r>
              <a:rPr lang="en-US" sz="9000" b="1" dirty="0">
                <a:solidFill>
                  <a:srgbClr val="FF0000"/>
                </a:solidFill>
                <a:latin typeface="Times New Roman" panose="02020603050405020304" pitchFamily="18" charset="0"/>
                <a:cs typeface="Times New Roman" panose="02020603050405020304" pitchFamily="18" charset="0"/>
              </a:rPr>
              <a:t>!</a:t>
            </a:r>
          </a:p>
        </p:txBody>
      </p:sp>
      <p:pic>
        <p:nvPicPr>
          <p:cNvPr id="30" name="图片 29"/>
          <p:cNvPicPr>
            <a:picLocks noChangeAspect="1"/>
          </p:cNvPicPr>
          <p:nvPr/>
        </p:nvPicPr>
        <p:blipFill>
          <a:blip r:embed="rId12"/>
          <a:stretch>
            <a:fillRect/>
          </a:stretch>
        </p:blipFill>
        <p:spPr>
          <a:xfrm>
            <a:off x="4705618" y="1866448"/>
            <a:ext cx="2694794" cy="1292240"/>
          </a:xfrm>
          <a:prstGeom prst="rect">
            <a:avLst/>
          </a:prstGeom>
        </p:spPr>
      </p:pic>
      <p:pic>
        <p:nvPicPr>
          <p:cNvPr id="31" name="图片 30"/>
          <p:cNvPicPr>
            <a:picLocks noChangeAspect="1"/>
          </p:cNvPicPr>
          <p:nvPr/>
        </p:nvPicPr>
        <p:blipFill rotWithShape="1">
          <a:blip r:embed="rId13" cstate="print">
            <a:extLst>
              <a:ext uri="{28A0092B-C50C-407E-A947-70E740481C1C}">
                <a14:useLocalDpi xmlns:a14="http://schemas.microsoft.com/office/drawing/2010/main" val="0"/>
              </a:ext>
            </a:extLst>
          </a:blip>
          <a:srcRect l="21788" t="37309" r="28936" b="20270"/>
          <a:stretch/>
        </p:blipFill>
        <p:spPr>
          <a:xfrm>
            <a:off x="10297821" y="2068358"/>
            <a:ext cx="2152122" cy="1852691"/>
          </a:xfrm>
          <a:prstGeom prst="rect">
            <a:avLst/>
          </a:prstGeom>
        </p:spPr>
      </p:pic>
      <p:pic>
        <p:nvPicPr>
          <p:cNvPr id="10" name="图片 9"/>
          <p:cNvPicPr>
            <a:picLocks noChangeAspect="1"/>
          </p:cNvPicPr>
          <p:nvPr/>
        </p:nvPicPr>
        <p:blipFill rotWithShape="1">
          <a:blip r:embed="rId14"/>
          <a:srcRect b="57274"/>
          <a:stretch/>
        </p:blipFill>
        <p:spPr>
          <a:xfrm>
            <a:off x="-178008" y="9092208"/>
            <a:ext cx="18849725" cy="1194792"/>
          </a:xfrm>
          <a:prstGeom prst="rect">
            <a:avLst/>
          </a:prstGeom>
        </p:spPr>
      </p:pic>
    </p:spTree>
    <p:extLst>
      <p:ext uri="{BB962C8B-B14F-4D97-AF65-F5344CB8AC3E}">
        <p14:creationId xmlns:p14="http://schemas.microsoft.com/office/powerpoint/2010/main" val="371461724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p:cTn id="9" dur="500" fill="hold"/>
                                        <p:tgtEl>
                                          <p:spTgt spid="15"/>
                                        </p:tgtEl>
                                        <p:attrNameLst>
                                          <p:attrName>ppt_w</p:attrName>
                                        </p:attrNameLst>
                                      </p:cBhvr>
                                      <p:tavLst>
                                        <p:tav tm="0">
                                          <p:val>
                                            <p:fltVal val="0"/>
                                          </p:val>
                                        </p:tav>
                                        <p:tav tm="100000">
                                          <p:val>
                                            <p:strVal val="#ppt_w"/>
                                          </p:val>
                                        </p:tav>
                                      </p:tavLst>
                                    </p:anim>
                                    <p:anim calcmode="lin" valueType="num">
                                      <p:cBhvr>
                                        <p:cTn id="10" dur="500" fill="hold"/>
                                        <p:tgtEl>
                                          <p:spTgt spid="15"/>
                                        </p:tgtEl>
                                        <p:attrNameLst>
                                          <p:attrName>ppt_h</p:attrName>
                                        </p:attrNameLst>
                                      </p:cBhvr>
                                      <p:tavLst>
                                        <p:tav tm="0">
                                          <p:val>
                                            <p:fltVal val="0"/>
                                          </p:val>
                                        </p:tav>
                                        <p:tav tm="100000">
                                          <p:val>
                                            <p:strVal val="#ppt_h"/>
                                          </p:val>
                                        </p:tav>
                                      </p:tavLst>
                                    </p:anim>
                                    <p:animEffect transition="in" filter="fade">
                                      <p:cBhvr>
                                        <p:cTn id="11" dur="500"/>
                                        <p:tgtEl>
                                          <p:spTgt spid="15"/>
                                        </p:tgtEl>
                                      </p:cBhvr>
                                    </p:animEffect>
                                  </p:childTnLst>
                                </p:cTn>
                              </p:par>
                              <p:par>
                                <p:cTn id="12" presetID="12" presetClass="entr" presetSubtype="8"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500"/>
                                        <p:tgtEl>
                                          <p:spTgt spid="30"/>
                                        </p:tgtEl>
                                        <p:attrNameLst>
                                          <p:attrName>ppt_x</p:attrName>
                                        </p:attrNameLst>
                                      </p:cBhvr>
                                      <p:tavLst>
                                        <p:tav tm="0">
                                          <p:val>
                                            <p:strVal val="#ppt_x-#ppt_w*1.125000"/>
                                          </p:val>
                                        </p:tav>
                                        <p:tav tm="100000">
                                          <p:val>
                                            <p:strVal val="#ppt_x"/>
                                          </p:val>
                                        </p:tav>
                                      </p:tavLst>
                                    </p:anim>
                                    <p:animEffect transition="in" filter="wipe(right)">
                                      <p:cBhvr>
                                        <p:cTn id="15" dur="500"/>
                                        <p:tgtEl>
                                          <p:spTgt spid="30"/>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0" presetClass="path" presetSubtype="0" accel="50000" decel="50000" fill="hold" nodeType="withEffect">
                                  <p:stCondLst>
                                    <p:cond delay="0"/>
                                  </p:stCondLst>
                                  <p:childTnLst>
                                    <p:animMotion origin="layout" path="M 0.34045 0.57284 L 0.34045 0.57315 C 0.33924 0.55772 0.33733 0.52284 0.33472 0.50618 C 0.33143 0.48334 0.32674 0.46513 0.32084 0.44445 C 0.31788 0.43334 0.31476 0.42254 0.31111 0.41235 C 0.30504 0.39445 0.30052 0.37408 0.29167 0.3605 L 0.26667 0.32099 C 0.2625 0.3142 0.25816 0.30803 0.25417 0.30124 L 0.24167 0.27902 C 0.24028 0.28056 0.23837 0.28118 0.2375 0.28396 C 0.23594 0.28982 0.23594 0.29723 0.23472 0.30371 C 0.23334 0.31112 0.23212 0.31852 0.23056 0.32593 C 0.2283 0.33673 0.22049 0.36636 0.21806 0.37284 C 0.21719 0.37531 0.21615 0.37747 0.21528 0.38025 C 0.21354 0.38673 0.21372 0.39291 0.2125 0.4 C 0.21181 0.40402 0.21077 0.40803 0.20972 0.41235 C 0.20486 0.39908 0.2066 0.40618 0.20556 0.38272 C 0.20452 0.35803 0.204 0.33303 0.20278 0.30865 C 0.20243 0.29908 0.20087 0.26019 0.2 0.24939 C 0.19966 0.24291 0.19827 0.23334 0.19722 0.22717 C 0.19531 0.23766 0.19323 0.24815 0.19167 0.25926 C 0.19063 0.26729 0.19045 0.27593 0.18889 0.28396 C 0.1875 0.29167 0.18507 0.29846 0.18334 0.30618 C 0.17986 0.32223 0.17952 0.33056 0.175 0.34568 C 0.17292 0.35278 0.16823 0.36328 0.16528 0.37038 C 0.16511 0.37161 0.16337 0.38612 0.15972 0.38272 C 0.15695 0.37963 0.15608 0.37284 0.15417 0.36791 C 0.15243 0.35062 0.15104 0.33303 0.14861 0.31605 C 0.14775 0.30926 0.1467 0.30278 0.14584 0.2963 C 0.14531 0.29044 0.14497 0.28457 0.14445 0.27902 C 0.14341 0.26698 0.14358 0.26852 0.14167 0.25926 C 0.13993 0.27439 0.14045 0.27192 0.1375 0.28889 C 0.13663 0.29383 0.13594 0.29877 0.13472 0.30371 C 0.13403 0.3071 0.13281 0.31019 0.13195 0.31359 C 0.13143 0.31575 0.13108 0.31821 0.13056 0.32099 C 0.13004 0.32408 0.13004 0.32747 0.12917 0.33087 C 0.12535 0.3463 0.12604 0.33951 0.12084 0.35062 C 0.11511 0.36297 0.12153 0.35371 0.11389 0.36297 C 0.09688 0.33241 0.11597 0.3713 0.10139 0.29383 C 0.09653 0.26698 0.09497 0.26173 0.09167 0.23457 C 0.08959 0.21729 0.08733 0.2 0.08611 0.18272 C 0.08438 0.15772 0.08542 0.16945 0.08334 0.14815 C 0.07466 0.18396 0.08281 0.14599 0.07778 0.18519 C 0.07639 0.19661 0.07344 0.20772 0.07222 0.21976 C 0.07188 0.2247 0.0717 0.22963 0.07084 0.23457 C 0.07031 0.23735 0.06893 0.2392 0.06806 0.24198 C 0.06719 0.24538 0.0658 0.25587 0.06528 0.25926 C 0.0625 0.2534 0.05886 0.24846 0.05695 0.24198 C 0.05504 0.23519 0.05504 0.22717 0.05417 0.21976 C 0.05122 0.19383 0.05191 0.2 0.05 0.17778 C 0.04913 0.18087 0.04792 0.18396 0.04722 0.18766 C 0.04653 0.19229 0.04636 0.19754 0.04584 0.20247 C 0.04497 0.21019 0.04445 0.21266 0.04306 0.21976 C 0.04132 0.21544 0.03889 0.21204 0.0375 0.20741 C 0.03091 0.18488 0.029 0.16019 0.02639 0.13581 C 0.02466 0.11852 0.02361 0.10062 0.02084 0.08396 C 0.01754 0.06328 0.01893 0.07223 0.01667 0.05679 C 0.01632 0.06173 0.01597 0.06667 0.01528 0.07161 C 0.01493 0.07408 0.01406 0.07624 0.01389 0.07902 C 0.0132 0.08859 0.01302 0.09877 0.0125 0.10865 C 0.00573 0.09229 0.00938 0.10433 0.00695 0.07902 C 0.00625 0.07068 0.00521 0.06235 0.00417 0.05433 C 0.00243 0.04013 0.00052 0.03612 -2.22222E-6 0.02223 C -0.00017 0.01482 -2.22222E-6 0.00741 -2.22222E-6 -4.81481E-6 " pathEditMode="relative" rAng="0" ptsTypes="AAAAAAAAAAAAAAAAAAAAAAAAAAAAAAAAAAAAAAAAAAAAAAAAAAAAAAAAAAAAAAAA">
                                      <p:cBhvr>
                                        <p:cTn id="29" dur="2000" fill="hold"/>
                                        <p:tgtEl>
                                          <p:spTgt spid="31"/>
                                        </p:tgtEl>
                                        <p:attrNameLst>
                                          <p:attrName>ppt_x</p:attrName>
                                          <p:attrName>ppt_y</p:attrName>
                                        </p:attrNameLst>
                                      </p:cBhvr>
                                      <p:rCtr x="-17031" y="-28642"/>
                                    </p:animMotion>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33" repeatCount="indefinite" fill="hold" display="0">
                  <p:stCondLst>
                    <p:cond delay="indefinite"/>
                  </p:stCondLst>
                </p:cTn>
                <p:tgtEl>
                  <p:spTgt spid="19"/>
                </p:tgtEl>
              </p:cMediaNode>
            </p:audio>
            <p:audio>
              <p:cMediaNode numSld="999" showWhenStopped="0">
                <p:cTn id="34" repeatCount="indefinite" fill="hold" display="0">
                  <p:stCondLst>
                    <p:cond delay="indefinite"/>
                  </p:stCondLst>
                </p:cTn>
                <p:tgtEl>
                  <p:spTgt spid="16"/>
                </p:tgtEl>
              </p:cMediaNode>
            </p:audio>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eng_cho_sua-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58600" y="2324100"/>
            <a:ext cx="4114800" cy="4114800"/>
          </a:xfrm>
          <a:prstGeom prst="rect">
            <a:avLst/>
          </a:prstGeom>
        </p:spPr>
      </p:pic>
      <p:sp>
        <p:nvSpPr>
          <p:cNvPr id="3" name="TextBox 2"/>
          <p:cNvSpPr txBox="1"/>
          <p:nvPr/>
        </p:nvSpPr>
        <p:spPr>
          <a:xfrm>
            <a:off x="1143000" y="4027557"/>
            <a:ext cx="8305800" cy="1846659"/>
          </a:xfrm>
          <a:prstGeom prst="rect">
            <a:avLst/>
          </a:prstGeom>
          <a:noFill/>
        </p:spPr>
        <p:txBody>
          <a:bodyPr wrap="square" rtlCol="0">
            <a:spAutoFit/>
          </a:bodyPr>
          <a:lstStyle/>
          <a:p>
            <a:pPr algn="ctr"/>
            <a:r>
              <a:rPr lang="en-US" sz="6000" b="1" dirty="0" err="1" smtClean="0">
                <a:solidFill>
                  <a:srgbClr val="FF0000"/>
                </a:solidFill>
                <a:latin typeface="Times New Roman" panose="02020603050405020304" pitchFamily="18" charset="0"/>
                <a:cs typeface="Times New Roman" panose="02020603050405020304" pitchFamily="18" charset="0"/>
              </a:rPr>
              <a:t>Gâu</a:t>
            </a:r>
            <a:r>
              <a:rPr lang="en-US" sz="6000" b="1" dirty="0" smtClean="0">
                <a:solidFill>
                  <a:srgbClr val="FF0000"/>
                </a:solidFill>
                <a:latin typeface="Times New Roman" panose="02020603050405020304" pitchFamily="18" charset="0"/>
                <a:cs typeface="Times New Roman" panose="02020603050405020304" pitchFamily="18" charset="0"/>
              </a:rPr>
              <a:t> </a:t>
            </a:r>
            <a:r>
              <a:rPr lang="en-US" sz="6000" b="1" dirty="0" err="1" smtClean="0">
                <a:solidFill>
                  <a:srgbClr val="FF0000"/>
                </a:solidFill>
                <a:latin typeface="Times New Roman" panose="02020603050405020304" pitchFamily="18" charset="0"/>
                <a:cs typeface="Times New Roman" panose="02020603050405020304" pitchFamily="18" charset="0"/>
              </a:rPr>
              <a:t>gâu</a:t>
            </a:r>
            <a:r>
              <a:rPr lang="en-US" sz="6000" b="1" dirty="0" smtClean="0">
                <a:solidFill>
                  <a:srgbClr val="FF0000"/>
                </a:solidFill>
                <a:latin typeface="Times New Roman" panose="02020603050405020304" pitchFamily="18" charset="0"/>
                <a:cs typeface="Times New Roman" panose="02020603050405020304" pitchFamily="18" charset="0"/>
              </a:rPr>
              <a:t> </a:t>
            </a:r>
          </a:p>
          <a:p>
            <a:pPr algn="ctr"/>
            <a:r>
              <a:rPr lang="en-US" sz="5400" b="1" dirty="0">
                <a:latin typeface="Times New Roman" panose="02020603050405020304" pitchFamily="18" charset="0"/>
                <a:cs typeface="Times New Roman" panose="02020603050405020304" pitchFamily="18" charset="0"/>
              </a:rPr>
              <a:t>(</a:t>
            </a:r>
            <a:r>
              <a:rPr lang="en-US" sz="5400" b="1" dirty="0" err="1" smtClean="0">
                <a:latin typeface="Times New Roman" panose="02020603050405020304" pitchFamily="18" charset="0"/>
                <a:cs typeface="Times New Roman" panose="02020603050405020304" pitchFamily="18" charset="0"/>
              </a:rPr>
              <a:t>mô</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phỏng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tiếng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chó</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sủa</a:t>
            </a:r>
            <a:r>
              <a:rPr lang="en-US" sz="5400" b="1"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254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48112"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6834" y="520750"/>
            <a:ext cx="13325165" cy="7487049"/>
          </a:xfrm>
          <a:prstGeom prst="rect">
            <a:avLst/>
          </a:prstGeom>
        </p:spPr>
      </p:pic>
      <p:sp>
        <p:nvSpPr>
          <p:cNvPr id="3" name="TextBox 2"/>
          <p:cNvSpPr txBox="1"/>
          <p:nvPr/>
        </p:nvSpPr>
        <p:spPr>
          <a:xfrm>
            <a:off x="4778478" y="8229600"/>
            <a:ext cx="9534831" cy="1015663"/>
          </a:xfrm>
          <a:prstGeom prst="rect">
            <a:avLst/>
          </a:prstGeom>
          <a:noFill/>
        </p:spPr>
        <p:txBody>
          <a:bodyPr wrap="square" rtlCol="0">
            <a:spAutoFit/>
          </a:bodyPr>
          <a:lstStyle/>
          <a:p>
            <a:pPr algn="ctr"/>
            <a:r>
              <a:rPr lang="en-US" sz="6000" b="1" dirty="0" err="1">
                <a:solidFill>
                  <a:srgbClr val="FF0000"/>
                </a:solidFill>
                <a:latin typeface="Times New Roman" panose="02020603050405020304" pitchFamily="18" charset="0"/>
                <a:cs typeface="Times New Roman" panose="02020603050405020304" pitchFamily="18" charset="0"/>
              </a:rPr>
              <a:t>Nhấp</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nhô</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671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eng_de_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887200" y="876300"/>
            <a:ext cx="5334000" cy="5334000"/>
          </a:xfrm>
          <a:prstGeom prst="rect">
            <a:avLst/>
          </a:prstGeom>
          <a:solidFill>
            <a:schemeClr val="accent6">
              <a:lumMod val="20000"/>
              <a:lumOff val="80000"/>
            </a:schemeClr>
          </a:solidFill>
        </p:spPr>
      </p:pic>
      <p:sp>
        <p:nvSpPr>
          <p:cNvPr id="3" name="TextBox 2"/>
          <p:cNvSpPr txBox="1"/>
          <p:nvPr/>
        </p:nvSpPr>
        <p:spPr>
          <a:xfrm>
            <a:off x="1143000" y="4027557"/>
            <a:ext cx="8305800" cy="1846659"/>
          </a:xfrm>
          <a:prstGeom prst="rect">
            <a:avLst/>
          </a:prstGeom>
          <a:noFill/>
        </p:spPr>
        <p:txBody>
          <a:bodyPr wrap="square" rtlCol="0">
            <a:spAutoFit/>
          </a:bodyPr>
          <a:lstStyle/>
          <a:p>
            <a:pPr algn="ctr"/>
            <a:r>
              <a:rPr lang="en-US" sz="6000" b="1" dirty="0" smtClean="0">
                <a:solidFill>
                  <a:srgbClr val="FF0000"/>
                </a:solidFill>
                <a:latin typeface="Times New Roman" panose="02020603050405020304" pitchFamily="18" charset="0"/>
                <a:cs typeface="Times New Roman" panose="02020603050405020304" pitchFamily="18" charset="0"/>
              </a:rPr>
              <a:t>Be </a:t>
            </a:r>
            <a:r>
              <a:rPr lang="en-US" sz="6000" b="1" dirty="0" err="1" smtClean="0">
                <a:solidFill>
                  <a:srgbClr val="FF0000"/>
                </a:solidFill>
                <a:latin typeface="Times New Roman" panose="02020603050405020304" pitchFamily="18" charset="0"/>
                <a:cs typeface="Times New Roman" panose="02020603050405020304" pitchFamily="18" charset="0"/>
              </a:rPr>
              <a:t>be</a:t>
            </a:r>
            <a:endParaRPr lang="en-US" sz="6000" b="1" dirty="0" smtClean="0">
              <a:solidFill>
                <a:srgbClr val="FF0000"/>
              </a:solidFill>
              <a:latin typeface="Times New Roman" panose="02020603050405020304" pitchFamily="18" charset="0"/>
              <a:cs typeface="Times New Roman" panose="02020603050405020304" pitchFamily="18" charset="0"/>
            </a:endParaRPr>
          </a:p>
          <a:p>
            <a:pPr algn="ctr"/>
            <a:r>
              <a:rPr lang="en-US" sz="5400" b="1" dirty="0">
                <a:latin typeface="Times New Roman" panose="02020603050405020304" pitchFamily="18" charset="0"/>
                <a:cs typeface="Times New Roman" panose="02020603050405020304" pitchFamily="18" charset="0"/>
              </a:rPr>
              <a:t>(</a:t>
            </a:r>
            <a:r>
              <a:rPr lang="en-US" sz="5400" b="1" dirty="0" err="1" smtClean="0">
                <a:latin typeface="Times New Roman" panose="02020603050405020304" pitchFamily="18" charset="0"/>
                <a:cs typeface="Times New Roman" panose="02020603050405020304" pitchFamily="18" charset="0"/>
              </a:rPr>
              <a:t>mô</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phỏng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tiếng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dê</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kêu</a:t>
            </a:r>
            <a:r>
              <a:rPr lang="en-US" sz="5400" b="1"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338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20096"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190500"/>
            <a:ext cx="14859000" cy="8151223"/>
          </a:xfrm>
          <a:prstGeom prst="rect">
            <a:avLst/>
          </a:prstGeom>
        </p:spPr>
      </p:pic>
      <p:sp>
        <p:nvSpPr>
          <p:cNvPr id="3" name="TextBox 2"/>
          <p:cNvSpPr txBox="1"/>
          <p:nvPr/>
        </p:nvSpPr>
        <p:spPr>
          <a:xfrm>
            <a:off x="4114800" y="8572500"/>
            <a:ext cx="9534831" cy="1015663"/>
          </a:xfrm>
          <a:prstGeom prst="rect">
            <a:avLst/>
          </a:prstGeom>
          <a:noFill/>
        </p:spPr>
        <p:txBody>
          <a:bodyPr wrap="square" rtlCol="0">
            <a:spAutoFit/>
          </a:bodyPr>
          <a:lstStyle/>
          <a:p>
            <a:pPr algn="ctr"/>
            <a:r>
              <a:rPr lang="en-US" sz="6000" b="1" dirty="0" err="1">
                <a:solidFill>
                  <a:srgbClr val="FF0000"/>
                </a:solidFill>
                <a:latin typeface="Times New Roman" panose="02020603050405020304" pitchFamily="18" charset="0"/>
                <a:cs typeface="Times New Roman" panose="02020603050405020304" pitchFamily="18" charset="0"/>
              </a:rPr>
              <a:t>Ngoằn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ngoèo</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735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eng_cu_gay_moi_nhat-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1714500"/>
            <a:ext cx="5410200" cy="5410200"/>
          </a:xfrm>
          <a:prstGeom prst="rect">
            <a:avLst/>
          </a:prstGeom>
          <a:solidFill>
            <a:schemeClr val="accent3">
              <a:lumMod val="20000"/>
              <a:lumOff val="80000"/>
            </a:schemeClr>
          </a:solidFill>
        </p:spPr>
      </p:pic>
      <p:sp>
        <p:nvSpPr>
          <p:cNvPr id="3" name="TextBox 2"/>
          <p:cNvSpPr txBox="1"/>
          <p:nvPr/>
        </p:nvSpPr>
        <p:spPr>
          <a:xfrm>
            <a:off x="533400" y="3496270"/>
            <a:ext cx="9296400" cy="1846659"/>
          </a:xfrm>
          <a:prstGeom prst="rect">
            <a:avLst/>
          </a:prstGeom>
          <a:noFill/>
        </p:spPr>
        <p:txBody>
          <a:bodyPr wrap="square" rtlCol="0">
            <a:spAutoFit/>
          </a:bodyPr>
          <a:lstStyle/>
          <a:p>
            <a:pPr algn="ctr"/>
            <a:r>
              <a:rPr lang="en-US" sz="6000" b="1" dirty="0" err="1" smtClean="0">
                <a:solidFill>
                  <a:srgbClr val="FF0000"/>
                </a:solidFill>
                <a:latin typeface="Times New Roman" panose="02020603050405020304" pitchFamily="18" charset="0"/>
                <a:cs typeface="Times New Roman" panose="02020603050405020304" pitchFamily="18" charset="0"/>
              </a:rPr>
              <a:t>Cúc</a:t>
            </a:r>
            <a:r>
              <a:rPr lang="en-US" sz="6000" b="1" dirty="0" smtClean="0">
                <a:solidFill>
                  <a:srgbClr val="FF0000"/>
                </a:solidFill>
                <a:latin typeface="Times New Roman" panose="02020603050405020304" pitchFamily="18" charset="0"/>
                <a:cs typeface="Times New Roman" panose="02020603050405020304" pitchFamily="18" charset="0"/>
              </a:rPr>
              <a:t> cu</a:t>
            </a:r>
          </a:p>
          <a:p>
            <a:pPr algn="ctr"/>
            <a:r>
              <a:rPr lang="en-US" sz="5400" b="1" dirty="0">
                <a:latin typeface="Times New Roman" panose="02020603050405020304" pitchFamily="18" charset="0"/>
                <a:cs typeface="Times New Roman" panose="02020603050405020304" pitchFamily="18" charset="0"/>
              </a:rPr>
              <a:t>(</a:t>
            </a:r>
            <a:r>
              <a:rPr lang="en-US" sz="5400" b="1" dirty="0" err="1" smtClean="0">
                <a:latin typeface="Times New Roman" panose="02020603050405020304" pitchFamily="18" charset="0"/>
                <a:cs typeface="Times New Roman" panose="02020603050405020304" pitchFamily="18" charset="0"/>
              </a:rPr>
              <a:t>mô</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phỏng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tiếng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chim</a:t>
            </a:r>
            <a:r>
              <a:rPr lang="en-US" sz="5400" b="1" dirty="0" smtClean="0">
                <a:latin typeface="Times New Roman" panose="02020603050405020304" pitchFamily="18" charset="0"/>
                <a:cs typeface="Times New Roman" panose="02020603050405020304" pitchFamily="18" charset="0"/>
              </a:rPr>
              <a:t> cu </a:t>
            </a:r>
            <a:r>
              <a:rPr lang="en-US" sz="5400" b="1" dirty="0" err="1" smtClean="0">
                <a:latin typeface="Times New Roman" panose="02020603050405020304" pitchFamily="18" charset="0"/>
                <a:cs typeface="Times New Roman" panose="02020603050405020304" pitchFamily="18" charset="0"/>
              </a:rPr>
              <a:t>gáy</a:t>
            </a:r>
            <a:r>
              <a:rPr lang="en-US" sz="5400" b="1"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8901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23152"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5"/>
          <a:srcRect l="1069" t="2602" r="448" b="5138"/>
          <a:stretch/>
        </p:blipFill>
        <p:spPr>
          <a:xfrm>
            <a:off x="-1" y="0"/>
            <a:ext cx="18288002" cy="10287000"/>
          </a:xfrm>
          <a:prstGeom prst="rect">
            <a:avLst/>
          </a:prstGeom>
        </p:spPr>
      </p:pic>
      <p:pic>
        <p:nvPicPr>
          <p:cNvPr id="17" name="图片 16"/>
          <p:cNvPicPr>
            <a:picLocks noChangeAspect="1"/>
          </p:cNvPicPr>
          <p:nvPr/>
        </p:nvPicPr>
        <p:blipFill>
          <a:blip r:embed="rId6"/>
          <a:stretch>
            <a:fillRect/>
          </a:stretch>
        </p:blipFill>
        <p:spPr>
          <a:xfrm>
            <a:off x="13313110" y="703627"/>
            <a:ext cx="5287874" cy="2226473"/>
          </a:xfrm>
          <a:prstGeom prst="rect">
            <a:avLst/>
          </a:prstGeom>
        </p:spPr>
      </p:pic>
      <p:pic>
        <p:nvPicPr>
          <p:cNvPr id="19" name="郑柏林 - 小跳豆">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520866" y="8156858"/>
            <a:ext cx="935352" cy="935352"/>
          </a:xfrm>
          <a:prstGeom prst="rect">
            <a:avLst/>
          </a:prstGeom>
        </p:spPr>
      </p:pic>
      <p:pic>
        <p:nvPicPr>
          <p:cNvPr id="8" name="图片 7"/>
          <p:cNvPicPr>
            <a:picLocks noChangeAspect="1"/>
          </p:cNvPicPr>
          <p:nvPr/>
        </p:nvPicPr>
        <p:blipFill>
          <a:blip r:embed="rId8"/>
          <a:stretch>
            <a:fillRect/>
          </a:stretch>
        </p:blipFill>
        <p:spPr>
          <a:xfrm>
            <a:off x="-872361" y="7686628"/>
            <a:ext cx="19661022" cy="2779127"/>
          </a:xfrm>
          <a:prstGeom prst="rect">
            <a:avLst/>
          </a:prstGeom>
        </p:spPr>
      </p:pic>
      <p:pic>
        <p:nvPicPr>
          <p:cNvPr id="15" name="图片 14"/>
          <p:cNvPicPr>
            <a:picLocks noChangeAspect="1"/>
          </p:cNvPicPr>
          <p:nvPr/>
        </p:nvPicPr>
        <p:blipFill>
          <a:blip r:embed="rId9"/>
          <a:stretch>
            <a:fillRect/>
          </a:stretch>
        </p:blipFill>
        <p:spPr>
          <a:xfrm>
            <a:off x="0" y="408186"/>
            <a:ext cx="3313215" cy="3264729"/>
          </a:xfrm>
          <a:prstGeom prst="rect">
            <a:avLst/>
          </a:prstGeom>
        </p:spPr>
      </p:pic>
      <p:grpSp>
        <p:nvGrpSpPr>
          <p:cNvPr id="3" name="组合 17"/>
          <p:cNvGrpSpPr/>
          <p:nvPr/>
        </p:nvGrpSpPr>
        <p:grpSpPr>
          <a:xfrm>
            <a:off x="1" y="-774465"/>
            <a:ext cx="18466007" cy="9866672"/>
            <a:chOff x="-6300496" y="5642681"/>
            <a:chExt cx="23412450" cy="11961811"/>
          </a:xfrm>
        </p:grpSpPr>
        <p:grpSp>
          <p:nvGrpSpPr>
            <p:cNvPr id="4" name="组合 19"/>
            <p:cNvGrpSpPr/>
            <p:nvPr/>
          </p:nvGrpSpPr>
          <p:grpSpPr>
            <a:xfrm>
              <a:off x="-6300496" y="5642681"/>
              <a:ext cx="23412450" cy="11961811"/>
              <a:chOff x="2619060" y="-3486152"/>
              <a:chExt cx="23412450" cy="11961811"/>
            </a:xfrm>
          </p:grpSpPr>
          <p:sp>
            <p:nvSpPr>
              <p:cNvPr id="2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zh-CN" altLang="en-US" sz="2700">
                  <a:solidFill>
                    <a:srgbClr val="1D9BB8"/>
                  </a:solidFill>
                </a:endParaRPr>
              </a:p>
            </p:txBody>
          </p:sp>
          <p:sp>
            <p:nvSpPr>
              <p:cNvPr id="2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zh-CN" altLang="en-US" sz="2700">
                  <a:solidFill>
                    <a:srgbClr val="1D9BB8"/>
                  </a:solidFill>
                </a:endParaRPr>
              </a:p>
            </p:txBody>
          </p:sp>
        </p:grpSp>
        <p:pic>
          <p:nvPicPr>
            <p:cNvPr id="21" name="图片 20"/>
            <p:cNvPicPr>
              <a:picLocks noChangeAspect="1"/>
            </p:cNvPicPr>
            <p:nvPr/>
          </p:nvPicPr>
          <p:blipFill>
            <a:blip r:embed="rId10"/>
            <a:stretch>
              <a:fillRect/>
            </a:stretch>
          </p:blipFill>
          <p:spPr>
            <a:xfrm>
              <a:off x="-5737225" y="6362278"/>
              <a:ext cx="22275002" cy="10586251"/>
            </a:xfrm>
            <a:prstGeom prst="rect">
              <a:avLst/>
            </a:prstGeom>
          </p:spPr>
        </p:pic>
      </p:grpSp>
      <p:sp>
        <p:nvSpPr>
          <p:cNvPr id="24" name="TextBox 12"/>
          <p:cNvSpPr txBox="1"/>
          <p:nvPr/>
        </p:nvSpPr>
        <p:spPr>
          <a:xfrm>
            <a:off x="1656609" y="3004201"/>
            <a:ext cx="15151305" cy="3877979"/>
          </a:xfrm>
          <a:prstGeom prst="rect">
            <a:avLst/>
          </a:prstGeom>
          <a:noFill/>
        </p:spPr>
        <p:txBody>
          <a:bodyPr wrap="square" lIns="182876" tIns="91437" rIns="182876" bIns="91437" rtlCol="0">
            <a:spAutoFit/>
          </a:bodyPr>
          <a:lstStyle/>
          <a:p>
            <a:pPr algn="ctr"/>
            <a:r>
              <a:rPr lang="en-US" sz="12000" b="1" dirty="0" err="1">
                <a:solidFill>
                  <a:srgbClr val="FF0000"/>
                </a:solidFill>
                <a:latin typeface="Times New Roman" pitchFamily="18" charset="0"/>
                <a:ea typeface="钻石甜心手机字体" panose="02000500000000000000" pitchFamily="2" charset="-122"/>
                <a:cs typeface="Times New Roman" pitchFamily="18" charset="0"/>
              </a:rPr>
              <a:t>Câu</a:t>
            </a:r>
            <a:r>
              <a:rPr lang="en-US" sz="12000" b="1" dirty="0">
                <a:solidFill>
                  <a:srgbClr val="FF0000"/>
                </a:solidFill>
                <a:latin typeface="Times New Roman" pitchFamily="18" charset="0"/>
                <a:ea typeface="钻石甜心手机字体" panose="02000500000000000000" pitchFamily="2" charset="-122"/>
                <a:cs typeface="Times New Roman" pitchFamily="18" charset="0"/>
              </a:rPr>
              <a:t> </a:t>
            </a:r>
            <a:r>
              <a:rPr lang="en-US" sz="12000" b="1" dirty="0" err="1">
                <a:solidFill>
                  <a:srgbClr val="FF0000"/>
                </a:solidFill>
                <a:latin typeface="Times New Roman" pitchFamily="18" charset="0"/>
                <a:ea typeface="钻石甜心手机字体" panose="02000500000000000000" pitchFamily="2" charset="-122"/>
                <a:cs typeface="Times New Roman" pitchFamily="18" charset="0"/>
              </a:rPr>
              <a:t>khẳng</a:t>
            </a:r>
            <a:r>
              <a:rPr lang="en-US" sz="12000" b="1" dirty="0">
                <a:solidFill>
                  <a:srgbClr val="FF0000"/>
                </a:solidFill>
                <a:latin typeface="Times New Roman" pitchFamily="18" charset="0"/>
                <a:ea typeface="钻石甜心手机字体" panose="02000500000000000000" pitchFamily="2" charset="-122"/>
                <a:cs typeface="Times New Roman" pitchFamily="18" charset="0"/>
              </a:rPr>
              <a:t> </a:t>
            </a:r>
            <a:r>
              <a:rPr lang="en-US" sz="12000" b="1" dirty="0" err="1">
                <a:solidFill>
                  <a:srgbClr val="FF0000"/>
                </a:solidFill>
                <a:latin typeface="Times New Roman" pitchFamily="18" charset="0"/>
                <a:ea typeface="钻石甜心手机字体" panose="02000500000000000000" pitchFamily="2" charset="-122"/>
                <a:cs typeface="Times New Roman" pitchFamily="18" charset="0"/>
              </a:rPr>
              <a:t>định</a:t>
            </a:r>
            <a:r>
              <a:rPr lang="en-US" sz="12000" b="1" dirty="0">
                <a:solidFill>
                  <a:srgbClr val="FF0000"/>
                </a:solidFill>
                <a:latin typeface="Times New Roman" pitchFamily="18" charset="0"/>
                <a:ea typeface="钻石甜心手机字体" panose="02000500000000000000" pitchFamily="2" charset="-122"/>
                <a:cs typeface="Times New Roman" pitchFamily="18" charset="0"/>
              </a:rPr>
              <a:t> </a:t>
            </a:r>
            <a:r>
              <a:rPr lang="en-US" sz="12000" b="1" dirty="0" err="1">
                <a:solidFill>
                  <a:srgbClr val="FF0000"/>
                </a:solidFill>
                <a:latin typeface="Times New Roman" pitchFamily="18" charset="0"/>
                <a:ea typeface="钻石甜心手机字体" panose="02000500000000000000" pitchFamily="2" charset="-122"/>
                <a:cs typeface="Times New Roman" pitchFamily="18" charset="0"/>
              </a:rPr>
              <a:t>và</a:t>
            </a:r>
            <a:r>
              <a:rPr lang="en-US" sz="12000" b="1" dirty="0">
                <a:solidFill>
                  <a:srgbClr val="FF0000"/>
                </a:solidFill>
                <a:latin typeface="Times New Roman" pitchFamily="18" charset="0"/>
                <a:ea typeface="钻石甜心手机字体" panose="02000500000000000000" pitchFamily="2" charset="-122"/>
                <a:cs typeface="Times New Roman" pitchFamily="18" charset="0"/>
              </a:rPr>
              <a:t> </a:t>
            </a:r>
            <a:r>
              <a:rPr lang="en-US" sz="12000" b="1" dirty="0" err="1">
                <a:solidFill>
                  <a:srgbClr val="FF0000"/>
                </a:solidFill>
                <a:latin typeface="Times New Roman" pitchFamily="18" charset="0"/>
                <a:ea typeface="钻石甜心手机字体" panose="02000500000000000000" pitchFamily="2" charset="-122"/>
                <a:cs typeface="Times New Roman" pitchFamily="18" charset="0"/>
              </a:rPr>
              <a:t>câu</a:t>
            </a:r>
            <a:r>
              <a:rPr lang="en-US" sz="12000" b="1" dirty="0">
                <a:solidFill>
                  <a:srgbClr val="FF0000"/>
                </a:solidFill>
                <a:latin typeface="Times New Roman" pitchFamily="18" charset="0"/>
                <a:ea typeface="钻石甜心手机字体" panose="02000500000000000000" pitchFamily="2" charset="-122"/>
                <a:cs typeface="Times New Roman" pitchFamily="18" charset="0"/>
              </a:rPr>
              <a:t> </a:t>
            </a:r>
            <a:r>
              <a:rPr lang="en-US" sz="12000" b="1" dirty="0" err="1">
                <a:solidFill>
                  <a:srgbClr val="FF0000"/>
                </a:solidFill>
                <a:latin typeface="Times New Roman" pitchFamily="18" charset="0"/>
                <a:ea typeface="钻石甜心手机字体" panose="02000500000000000000" pitchFamily="2" charset="-122"/>
                <a:cs typeface="Times New Roman" pitchFamily="18" charset="0"/>
              </a:rPr>
              <a:t>phủ</a:t>
            </a:r>
            <a:r>
              <a:rPr lang="en-US" sz="12000" b="1" dirty="0">
                <a:solidFill>
                  <a:srgbClr val="FF0000"/>
                </a:solidFill>
                <a:latin typeface="Times New Roman" pitchFamily="18" charset="0"/>
                <a:ea typeface="钻石甜心手机字体" panose="02000500000000000000" pitchFamily="2" charset="-122"/>
                <a:cs typeface="Times New Roman" pitchFamily="18" charset="0"/>
              </a:rPr>
              <a:t> </a:t>
            </a:r>
            <a:r>
              <a:rPr lang="en-US" sz="12000" b="1" dirty="0" err="1">
                <a:solidFill>
                  <a:srgbClr val="FF0000"/>
                </a:solidFill>
                <a:latin typeface="Times New Roman" pitchFamily="18" charset="0"/>
                <a:ea typeface="钻石甜心手机字体" panose="02000500000000000000" pitchFamily="2" charset="-122"/>
                <a:cs typeface="Times New Roman" pitchFamily="18" charset="0"/>
              </a:rPr>
              <a:t>định</a:t>
            </a:r>
            <a:endParaRPr lang="en-US" sz="12000" b="1" dirty="0">
              <a:solidFill>
                <a:srgbClr val="FF0000"/>
              </a:solidFill>
              <a:latin typeface="Times New Roman" pitchFamily="18" charset="0"/>
              <a:ea typeface="钻石甜心手机字体" panose="02000500000000000000" pitchFamily="2" charset="-122"/>
              <a:cs typeface="Times New Roman" pitchFamily="18" charset="0"/>
            </a:endParaRPr>
          </a:p>
        </p:txBody>
      </p:sp>
      <p:pic>
        <p:nvPicPr>
          <p:cNvPr id="10" name="图片 9"/>
          <p:cNvPicPr>
            <a:picLocks noChangeAspect="1"/>
          </p:cNvPicPr>
          <p:nvPr/>
        </p:nvPicPr>
        <p:blipFill rotWithShape="1">
          <a:blip r:embed="rId11"/>
          <a:srcRect b="57274"/>
          <a:stretch/>
        </p:blipFill>
        <p:spPr>
          <a:xfrm>
            <a:off x="-178008" y="9092208"/>
            <a:ext cx="18849725" cy="1194792"/>
          </a:xfrm>
          <a:prstGeom prst="rect">
            <a:avLst/>
          </a:prstGeom>
        </p:spPr>
      </p:pic>
      <p:sp>
        <p:nvSpPr>
          <p:cNvPr id="2" name="TextBox 1"/>
          <p:cNvSpPr txBox="1"/>
          <p:nvPr/>
        </p:nvSpPr>
        <p:spPr>
          <a:xfrm>
            <a:off x="4463832" y="218877"/>
            <a:ext cx="3849330" cy="923330"/>
          </a:xfrm>
          <a:prstGeom prst="rect">
            <a:avLst/>
          </a:prstGeom>
          <a:noFill/>
        </p:spPr>
        <p:txBody>
          <a:bodyPr wrap="square" rtlCol="0">
            <a:spAutoFit/>
          </a:bodyPr>
          <a:lstStyle/>
          <a:p>
            <a:pPr algn="ctr"/>
            <a:r>
              <a:rPr lang="en-US" sz="5400" b="1" dirty="0" err="1">
                <a:latin typeface="Times New Roman" panose="02020603050405020304" pitchFamily="18" charset="0"/>
                <a:cs typeface="Times New Roman" panose="02020603050405020304" pitchFamily="18" charset="0"/>
              </a:rPr>
              <a:t>Tiết</a:t>
            </a:r>
            <a:r>
              <a:rPr lang="en-US" sz="5400" b="1" dirty="0">
                <a:latin typeface="Times New Roman" panose="02020603050405020304" pitchFamily="18" charset="0"/>
                <a:cs typeface="Times New Roman" panose="02020603050405020304" pitchFamily="18" charset="0"/>
              </a:rPr>
              <a:t> 105</a:t>
            </a:r>
          </a:p>
        </p:txBody>
      </p:sp>
      <p:sp>
        <p:nvSpPr>
          <p:cNvPr id="20" name="TextBox 19"/>
          <p:cNvSpPr txBox="1"/>
          <p:nvPr/>
        </p:nvSpPr>
        <p:spPr>
          <a:xfrm>
            <a:off x="4980085" y="1735925"/>
            <a:ext cx="9296444" cy="923330"/>
          </a:xfrm>
          <a:prstGeom prst="rect">
            <a:avLst/>
          </a:prstGeom>
          <a:noFill/>
        </p:spPr>
        <p:txBody>
          <a:bodyPr wrap="square" rtlCol="0">
            <a:spAutoFit/>
          </a:bodyPr>
          <a:lstStyle/>
          <a:p>
            <a:pPr algn="ctr"/>
            <a:r>
              <a:rPr lang="en-US" sz="5400" b="1" dirty="0">
                <a:latin typeface="Times New Roman" panose="02020603050405020304" pitchFamily="18" charset="0"/>
                <a:cs typeface="Times New Roman" panose="02020603050405020304" pitchFamily="18" charset="0"/>
              </a:rPr>
              <a:t>THỰC HÀNH TIẾNG VIỆT</a:t>
            </a:r>
          </a:p>
        </p:txBody>
      </p:sp>
    </p:spTree>
    <p:extLst>
      <p:ext uri="{BB962C8B-B14F-4D97-AF65-F5344CB8AC3E}">
        <p14:creationId xmlns:p14="http://schemas.microsoft.com/office/powerpoint/2010/main" val="355098551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31" repeatCount="indefinite" fill="hold" display="0">
                  <p:stCondLst>
                    <p:cond delay="indefinite"/>
                  </p:stCondLst>
                </p:cTn>
                <p:tgtEl>
                  <p:spTgt spid="19"/>
                </p:tgtEl>
              </p:cMediaNode>
            </p:audio>
          </p:childTnLst>
        </p:cTn>
      </p:par>
    </p:tnLst>
    <p:bldLst>
      <p:bldP spid="24" grpId="0"/>
      <p:bldP spid="2"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1825</TotalTime>
  <Words>2486</Words>
  <Application>Microsoft Office PowerPoint</Application>
  <PresentationFormat>Custom</PresentationFormat>
  <Paragraphs>207</Paragraphs>
  <Slides>32</Slides>
  <Notes>3</Notes>
  <HiddenSlides>0</HiddenSlides>
  <MMClips>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Be Vietnam</vt:lpstr>
      <vt:lpstr>等线</vt:lpstr>
      <vt:lpstr>Times New Roman</vt:lpstr>
      <vt:lpstr>Calibri</vt:lpstr>
      <vt:lpstr>SimSun</vt:lpstr>
      <vt:lpstr>汉仪白棋体简</vt:lpstr>
      <vt:lpstr>Wingdings</vt:lpstr>
      <vt:lpstr>Baloo</vt:lpstr>
      <vt:lpstr>Arial</vt:lpstr>
      <vt:lpstr>钻石甜心手机字体</vt:lpstr>
      <vt:lpstr>Microsoft YaHei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ĐUỔI HÌNH - RƯỢT ÂM BẮT CHỮ</dc:title>
  <cp:lastModifiedBy>Nguyễn Thùy</cp:lastModifiedBy>
  <cp:revision>55</cp:revision>
  <dcterms:created xsi:type="dcterms:W3CDTF">2006-08-16T00:00:00Z</dcterms:created>
  <dcterms:modified xsi:type="dcterms:W3CDTF">2025-03-16T02:09:12Z</dcterms:modified>
  <dc:identifier>DAGgd5Pw_Ek</dc:identifier>
</cp:coreProperties>
</file>