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9"/>
  </p:notesMasterIdLst>
  <p:sldIdLst>
    <p:sldId id="570" r:id="rId2"/>
    <p:sldId id="368" r:id="rId3"/>
    <p:sldId id="591" r:id="rId4"/>
    <p:sldId id="573" r:id="rId5"/>
    <p:sldId id="598" r:id="rId6"/>
    <p:sldId id="599" r:id="rId7"/>
    <p:sldId id="634" r:id="rId8"/>
    <p:sldId id="635" r:id="rId9"/>
    <p:sldId id="601" r:id="rId10"/>
    <p:sldId id="612" r:id="rId11"/>
    <p:sldId id="613" r:id="rId12"/>
    <p:sldId id="614" r:id="rId13"/>
    <p:sldId id="619" r:id="rId14"/>
    <p:sldId id="620" r:id="rId15"/>
    <p:sldId id="578" r:id="rId16"/>
    <p:sldId id="381" r:id="rId17"/>
    <p:sldId id="38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y Pham" initials="TP" lastIdx="3" clrIdx="0">
    <p:extLst>
      <p:ext uri="{19B8F6BF-5375-455C-9EA6-DF929625EA0E}">
        <p15:presenceInfo xmlns:p15="http://schemas.microsoft.com/office/powerpoint/2012/main" userId="374af698096d54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CC"/>
    <a:srgbClr val="FF9900"/>
    <a:srgbClr val="E6E6E6"/>
    <a:srgbClr val="003300"/>
    <a:srgbClr val="FF93FF"/>
    <a:srgbClr val="FFECAF"/>
    <a:srgbClr val="FF4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45" d="100"/>
          <a:sy n="45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08:59:37.065" idx="1">
    <p:pos x="4769" y="2096"/>
    <p:text>Căn bậc hai của a có giá trị dương là căn bậc hai số học của a. Kí hiệu là ....
và 1 giá trị âm là âm căn bậc 2 của a kí hiệu là...</p:text>
    <p:extLst>
      <p:ext uri="{C676402C-5697-4E1C-873F-D02D1690AC5C}">
        <p15:threadingInfo xmlns:p15="http://schemas.microsoft.com/office/powerpoint/2012/main" timeZoneBias="-420"/>
      </p:ext>
    </p:extLst>
  </p:cm>
  <p:cm authorId="1" dt="2024-11-14T21:39:39.513" idx="3">
    <p:pos x="2762" y="3470"/>
    <p:text>Với điều kiện a&gt;0 thì có tồn tại căn bậc hai của một số âm hay không?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wmf"/><Relationship Id="rId12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5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60.bin"/><Relationship Id="rId3" Type="http://schemas.openxmlformats.org/officeDocument/2006/relationships/image" Target="../media/image59.wmf"/><Relationship Id="rId21" Type="http://schemas.openxmlformats.org/officeDocument/2006/relationships/image" Target="../media/image68.wmf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66.wmf"/><Relationship Id="rId25" Type="http://schemas.openxmlformats.org/officeDocument/2006/relationships/image" Target="../media/image70.wmf"/><Relationship Id="rId2" Type="http://schemas.openxmlformats.org/officeDocument/2006/relationships/oleObject" Target="../embeddings/oleObject52.bin"/><Relationship Id="rId16" Type="http://schemas.openxmlformats.org/officeDocument/2006/relationships/oleObject" Target="../embeddings/oleObject59.bin"/><Relationship Id="rId20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63.wmf"/><Relationship Id="rId24" Type="http://schemas.openxmlformats.org/officeDocument/2006/relationships/oleObject" Target="../embeddings/oleObject63.bin"/><Relationship Id="rId5" Type="http://schemas.openxmlformats.org/officeDocument/2006/relationships/image" Target="../media/image60.wmf"/><Relationship Id="rId15" Type="http://schemas.openxmlformats.org/officeDocument/2006/relationships/image" Target="../media/image65.wmf"/><Relationship Id="rId23" Type="http://schemas.openxmlformats.org/officeDocument/2006/relationships/image" Target="../media/image69.wmf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67.wmf"/><Relationship Id="rId4" Type="http://schemas.openxmlformats.org/officeDocument/2006/relationships/oleObject" Target="../embeddings/oleObject53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58.bin"/><Relationship Id="rId22" Type="http://schemas.openxmlformats.org/officeDocument/2006/relationships/oleObject" Target="../embeddings/oleObject6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75.wmf"/><Relationship Id="rId18" Type="http://schemas.openxmlformats.org/officeDocument/2006/relationships/oleObject" Target="../embeddings/oleObject70.bin"/><Relationship Id="rId26" Type="http://schemas.openxmlformats.org/officeDocument/2006/relationships/oleObject" Target="../embeddings/oleObject74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9.wmf"/><Relationship Id="rId7" Type="http://schemas.openxmlformats.org/officeDocument/2006/relationships/image" Target="../media/image58.png"/><Relationship Id="rId12" Type="http://schemas.openxmlformats.org/officeDocument/2006/relationships/oleObject" Target="../embeddings/oleObject67.bin"/><Relationship Id="rId17" Type="http://schemas.openxmlformats.org/officeDocument/2006/relationships/image" Target="../media/image77.wmf"/><Relationship Id="rId25" Type="http://schemas.openxmlformats.org/officeDocument/2006/relationships/image" Target="../media/image81.wmf"/><Relationship Id="rId2" Type="http://schemas.openxmlformats.org/officeDocument/2006/relationships/video" Target="../media/media1.mp4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1.bin"/><Relationship Id="rId29" Type="http://schemas.openxmlformats.org/officeDocument/2006/relationships/image" Target="../media/image83.wmf"/><Relationship Id="rId1" Type="http://schemas.microsoft.com/office/2007/relationships/media" Target="../media/media1.mp4"/><Relationship Id="rId6" Type="http://schemas.openxmlformats.org/officeDocument/2006/relationships/image" Target="../media/image72.wmf"/><Relationship Id="rId11" Type="http://schemas.openxmlformats.org/officeDocument/2006/relationships/image" Target="../media/image74.wmf"/><Relationship Id="rId24" Type="http://schemas.openxmlformats.org/officeDocument/2006/relationships/oleObject" Target="../embeddings/oleObject73.bin"/><Relationship Id="rId5" Type="http://schemas.openxmlformats.org/officeDocument/2006/relationships/oleObject" Target="../embeddings/oleObject64.bin"/><Relationship Id="rId15" Type="http://schemas.openxmlformats.org/officeDocument/2006/relationships/image" Target="../media/image76.wmf"/><Relationship Id="rId23" Type="http://schemas.openxmlformats.org/officeDocument/2006/relationships/image" Target="../media/image80.wmf"/><Relationship Id="rId28" Type="http://schemas.openxmlformats.org/officeDocument/2006/relationships/oleObject" Target="../embeddings/oleObject75.bin"/><Relationship Id="rId10" Type="http://schemas.openxmlformats.org/officeDocument/2006/relationships/oleObject" Target="../embeddings/oleObject66.bin"/><Relationship Id="rId19" Type="http://schemas.openxmlformats.org/officeDocument/2006/relationships/image" Target="../media/image78.wmf"/><Relationship Id="rId31" Type="http://schemas.openxmlformats.org/officeDocument/2006/relationships/image" Target="../media/image84.wmf"/><Relationship Id="rId4" Type="http://schemas.openxmlformats.org/officeDocument/2006/relationships/image" Target="../media/image71.png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68.bin"/><Relationship Id="rId22" Type="http://schemas.openxmlformats.org/officeDocument/2006/relationships/oleObject" Target="../embeddings/oleObject72.bin"/><Relationship Id="rId27" Type="http://schemas.openxmlformats.org/officeDocument/2006/relationships/image" Target="../media/image82.wmf"/><Relationship Id="rId30" Type="http://schemas.openxmlformats.org/officeDocument/2006/relationships/oleObject" Target="../embeddings/oleObject7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image" Target="../media/image90.wmf"/><Relationship Id="rId18" Type="http://schemas.openxmlformats.org/officeDocument/2006/relationships/oleObject" Target="../embeddings/oleObject85.bin"/><Relationship Id="rId26" Type="http://schemas.openxmlformats.org/officeDocument/2006/relationships/oleObject" Target="../embeddings/oleObject89.bin"/><Relationship Id="rId3" Type="http://schemas.openxmlformats.org/officeDocument/2006/relationships/image" Target="../media/image85.wmf"/><Relationship Id="rId21" Type="http://schemas.openxmlformats.org/officeDocument/2006/relationships/image" Target="../media/image94.w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92.wmf"/><Relationship Id="rId25" Type="http://schemas.openxmlformats.org/officeDocument/2006/relationships/image" Target="../media/image96.wmf"/><Relationship Id="rId2" Type="http://schemas.openxmlformats.org/officeDocument/2006/relationships/oleObject" Target="../embeddings/oleObject77.bin"/><Relationship Id="rId16" Type="http://schemas.openxmlformats.org/officeDocument/2006/relationships/oleObject" Target="../embeddings/oleObject84.bin"/><Relationship Id="rId20" Type="http://schemas.openxmlformats.org/officeDocument/2006/relationships/oleObject" Target="../embeddings/oleObject86.bin"/><Relationship Id="rId29" Type="http://schemas.openxmlformats.org/officeDocument/2006/relationships/oleObject" Target="../embeddings/oleObject9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89.wmf"/><Relationship Id="rId24" Type="http://schemas.openxmlformats.org/officeDocument/2006/relationships/oleObject" Target="../embeddings/oleObject88.bin"/><Relationship Id="rId5" Type="http://schemas.openxmlformats.org/officeDocument/2006/relationships/image" Target="../media/image86.wmf"/><Relationship Id="rId15" Type="http://schemas.openxmlformats.org/officeDocument/2006/relationships/image" Target="../media/image91.wmf"/><Relationship Id="rId23" Type="http://schemas.openxmlformats.org/officeDocument/2006/relationships/image" Target="../media/image95.wmf"/><Relationship Id="rId28" Type="http://schemas.openxmlformats.org/officeDocument/2006/relationships/oleObject" Target="../embeddings/oleObject90.bin"/><Relationship Id="rId10" Type="http://schemas.openxmlformats.org/officeDocument/2006/relationships/oleObject" Target="../embeddings/oleObject81.bin"/><Relationship Id="rId19" Type="http://schemas.openxmlformats.org/officeDocument/2006/relationships/image" Target="../media/image93.wmf"/><Relationship Id="rId4" Type="http://schemas.openxmlformats.org/officeDocument/2006/relationships/oleObject" Target="../embeddings/oleObject78.bin"/><Relationship Id="rId9" Type="http://schemas.openxmlformats.org/officeDocument/2006/relationships/image" Target="../media/image88.wmf"/><Relationship Id="rId14" Type="http://schemas.openxmlformats.org/officeDocument/2006/relationships/oleObject" Target="../embeddings/oleObject83.bin"/><Relationship Id="rId22" Type="http://schemas.openxmlformats.org/officeDocument/2006/relationships/oleObject" Target="../embeddings/oleObject87.bin"/><Relationship Id="rId27" Type="http://schemas.openxmlformats.org/officeDocument/2006/relationships/image" Target="../media/image9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13" Type="http://schemas.openxmlformats.org/officeDocument/2006/relationships/image" Target="../media/image103.wmf"/><Relationship Id="rId18" Type="http://schemas.openxmlformats.org/officeDocument/2006/relationships/oleObject" Target="../embeddings/oleObject100.bin"/><Relationship Id="rId3" Type="http://schemas.openxmlformats.org/officeDocument/2006/relationships/image" Target="../media/image98.wmf"/><Relationship Id="rId21" Type="http://schemas.openxmlformats.org/officeDocument/2006/relationships/image" Target="../media/image107.emf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97.bin"/><Relationship Id="rId17" Type="http://schemas.openxmlformats.org/officeDocument/2006/relationships/image" Target="../media/image105.wmf"/><Relationship Id="rId2" Type="http://schemas.openxmlformats.org/officeDocument/2006/relationships/oleObject" Target="../embeddings/oleObject92.bin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4.bin"/><Relationship Id="rId11" Type="http://schemas.openxmlformats.org/officeDocument/2006/relationships/image" Target="../media/image102.emf"/><Relationship Id="rId24" Type="http://schemas.openxmlformats.org/officeDocument/2006/relationships/image" Target="../media/image109.jpg"/><Relationship Id="rId5" Type="http://schemas.openxmlformats.org/officeDocument/2006/relationships/image" Target="../media/image99.wmf"/><Relationship Id="rId15" Type="http://schemas.openxmlformats.org/officeDocument/2006/relationships/image" Target="../media/image104.wmf"/><Relationship Id="rId23" Type="http://schemas.openxmlformats.org/officeDocument/2006/relationships/image" Target="../media/image108.wmf"/><Relationship Id="rId10" Type="http://schemas.openxmlformats.org/officeDocument/2006/relationships/oleObject" Target="../embeddings/oleObject96.bin"/><Relationship Id="rId19" Type="http://schemas.openxmlformats.org/officeDocument/2006/relationships/image" Target="../media/image106.wmf"/><Relationship Id="rId4" Type="http://schemas.openxmlformats.org/officeDocument/2006/relationships/oleObject" Target="../embeddings/oleObject93.bin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98.bin"/><Relationship Id="rId22" Type="http://schemas.openxmlformats.org/officeDocument/2006/relationships/oleObject" Target="../embeddings/oleObject10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4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17" Type="http://schemas.openxmlformats.org/officeDocument/2006/relationships/image" Target="../media/image22.png"/><Relationship Id="rId2" Type="http://schemas.openxmlformats.org/officeDocument/2006/relationships/image" Target="../media/image14.png"/><Relationship Id="rId16" Type="http://schemas.openxmlformats.org/officeDocument/2006/relationships/image" Target="../media/image21.wmf"/><Relationship Id="rId20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25.wmf"/><Relationship Id="rId10" Type="http://schemas.openxmlformats.org/officeDocument/2006/relationships/image" Target="../media/image18.wmf"/><Relationship Id="rId19" Type="http://schemas.openxmlformats.org/officeDocument/2006/relationships/image" Target="../media/image23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0.wmf"/><Relationship Id="rId22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1.wmf"/><Relationship Id="rId18" Type="http://schemas.openxmlformats.org/officeDocument/2006/relationships/oleObject" Target="../embeddings/oleObject19.bin"/><Relationship Id="rId26" Type="http://schemas.openxmlformats.org/officeDocument/2006/relationships/oleObject" Target="../embeddings/oleObject23.bin"/><Relationship Id="rId3" Type="http://schemas.openxmlformats.org/officeDocument/2006/relationships/image" Target="../media/image26.wmf"/><Relationship Id="rId21" Type="http://schemas.openxmlformats.org/officeDocument/2006/relationships/image" Target="../media/image35.wmf"/><Relationship Id="rId34" Type="http://schemas.openxmlformats.org/officeDocument/2006/relationships/oleObject" Target="../embeddings/oleObject27.bin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3.wmf"/><Relationship Id="rId25" Type="http://schemas.openxmlformats.org/officeDocument/2006/relationships/image" Target="../media/image37.wmf"/><Relationship Id="rId33" Type="http://schemas.openxmlformats.org/officeDocument/2006/relationships/image" Target="../media/image41.wmf"/><Relationship Id="rId2" Type="http://schemas.openxmlformats.org/officeDocument/2006/relationships/oleObject" Target="../embeddings/oleObject11.bin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29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0.wmf"/><Relationship Id="rId24" Type="http://schemas.openxmlformats.org/officeDocument/2006/relationships/oleObject" Target="../embeddings/oleObject22.bin"/><Relationship Id="rId32" Type="http://schemas.openxmlformats.org/officeDocument/2006/relationships/oleObject" Target="../embeddings/oleObject26.bin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23" Type="http://schemas.openxmlformats.org/officeDocument/2006/relationships/image" Target="../media/image36.wmf"/><Relationship Id="rId28" Type="http://schemas.openxmlformats.org/officeDocument/2006/relationships/oleObject" Target="../embeddings/oleObject24.bin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34.wmf"/><Relationship Id="rId31" Type="http://schemas.openxmlformats.org/officeDocument/2006/relationships/image" Target="../media/image40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Relationship Id="rId27" Type="http://schemas.openxmlformats.org/officeDocument/2006/relationships/image" Target="../media/image38.wmf"/><Relationship Id="rId30" Type="http://schemas.openxmlformats.org/officeDocument/2006/relationships/oleObject" Target="../embeddings/oleObject25.bin"/><Relationship Id="rId35" Type="http://schemas.openxmlformats.org/officeDocument/2006/relationships/image" Target="../media/image4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31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image" Target="../media/image26.wmf"/><Relationship Id="rId21" Type="http://schemas.openxmlformats.org/officeDocument/2006/relationships/image" Target="../media/image43.wmf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33.wmf"/><Relationship Id="rId25" Type="http://schemas.openxmlformats.org/officeDocument/2006/relationships/image" Target="../media/image45.wmf"/><Relationship Id="rId2" Type="http://schemas.openxmlformats.org/officeDocument/2006/relationships/oleObject" Target="../embeddings/oleObject28.bin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30.w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27.wmf"/><Relationship Id="rId15" Type="http://schemas.openxmlformats.org/officeDocument/2006/relationships/image" Target="../media/image32.wmf"/><Relationship Id="rId23" Type="http://schemas.openxmlformats.org/officeDocument/2006/relationships/image" Target="../media/image44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34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46.bin"/><Relationship Id="rId17" Type="http://schemas.openxmlformats.org/officeDocument/2006/relationships/comments" Target="../comments/comment1.xml"/><Relationship Id="rId2" Type="http://schemas.openxmlformats.org/officeDocument/2006/relationships/oleObject" Target="../embeddings/oleObject41.bin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4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175324" y="311002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9 - CÁNH DIỀU</a:t>
            </a: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4A9A1-5E96-4800-BE95-4C609A97B45E}"/>
              </a:ext>
            </a:extLst>
          </p:cNvPr>
          <p:cNvSpPr txBox="1"/>
          <p:nvPr/>
        </p:nvSpPr>
        <p:spPr>
          <a:xfrm>
            <a:off x="402843" y="8661"/>
            <a:ext cx="1087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Chỉ ra câu trả lời đúng (Đ) trong các câu trả lời sau: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A63AB2F2-64B2-4174-A723-2BD2C4B09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97623"/>
              </p:ext>
            </p:extLst>
          </p:nvPr>
        </p:nvGraphicFramePr>
        <p:xfrm>
          <a:off x="296009" y="531881"/>
          <a:ext cx="11230246" cy="5926438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511008">
                  <a:extLst>
                    <a:ext uri="{9D8B030D-6E8A-4147-A177-3AD203B41FA5}">
                      <a16:colId xmlns:a16="http://schemas.microsoft.com/office/drawing/2014/main" val="2174327436"/>
                    </a:ext>
                  </a:extLst>
                </a:gridCol>
                <a:gridCol w="7719238">
                  <a:extLst>
                    <a:ext uri="{9D8B030D-6E8A-4147-A177-3AD203B41FA5}">
                      <a16:colId xmlns:a16="http://schemas.microsoft.com/office/drawing/2014/main" val="1326758267"/>
                    </a:ext>
                  </a:extLst>
                </a:gridCol>
              </a:tblGrid>
              <a:tr h="1104584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Số 8 và -8 là căn bậc hai của 64 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711679"/>
                  </a:ext>
                </a:extLst>
              </a:tr>
              <a:tr h="1104584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Căn bậc hai của 64 chỉ có 1 giá trị là: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250325"/>
                  </a:ext>
                </a:extLst>
              </a:tr>
              <a:tr h="110458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07222"/>
                  </a:ext>
                </a:extLst>
              </a:tr>
              <a:tr h="107724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421261"/>
                  </a:ext>
                </a:extLst>
              </a:tr>
              <a:tr h="153544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244985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23CB640-5486-4975-8B76-5B6E769FF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07655"/>
              </p:ext>
            </p:extLst>
          </p:nvPr>
        </p:nvGraphicFramePr>
        <p:xfrm>
          <a:off x="331609" y="2928364"/>
          <a:ext cx="1789693" cy="56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241200" progId="Equation.DSMT4">
                  <p:embed/>
                </p:oleObj>
              </mc:Choice>
              <mc:Fallback>
                <p:oleObj name="Equation" r:id="rId4" imgW="761760" imgH="241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3CB640-5486-4975-8B76-5B6E769FF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609" y="2928364"/>
                        <a:ext cx="1789693" cy="56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1F84C23-5A4B-46AA-9F44-55120A004D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745972"/>
              </p:ext>
            </p:extLst>
          </p:nvPr>
        </p:nvGraphicFramePr>
        <p:xfrm>
          <a:off x="306964" y="4018320"/>
          <a:ext cx="3161790" cy="56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46040" imgH="241200" progId="Equation.DSMT4">
                  <p:embed/>
                </p:oleObj>
              </mc:Choice>
              <mc:Fallback>
                <p:oleObj name="Equation" r:id="rId6" imgW="134604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1F84C23-5A4B-46AA-9F44-55120A004D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6964" y="4018320"/>
                        <a:ext cx="3161790" cy="56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0311E73-A46D-4E98-8D12-4E8CB1BE6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609531"/>
              </p:ext>
            </p:extLst>
          </p:nvPr>
        </p:nvGraphicFramePr>
        <p:xfrm>
          <a:off x="331609" y="4950851"/>
          <a:ext cx="2185036" cy="109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88840" imgH="444240" progId="Equation.DSMT4">
                  <p:embed/>
                </p:oleObj>
              </mc:Choice>
              <mc:Fallback>
                <p:oleObj name="Equation" r:id="rId8" imgW="888840" imgH="4442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0311E73-A46D-4E98-8D12-4E8CB1BE6A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609" y="4950851"/>
                        <a:ext cx="2185036" cy="1092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C12488-AC44-49AD-8B2A-40BFF386C076}"/>
              </a:ext>
            </a:extLst>
          </p:cNvPr>
          <p:cNvSpPr txBox="1"/>
          <p:nvPr/>
        </p:nvSpPr>
        <p:spPr>
          <a:xfrm>
            <a:off x="4019988" y="793491"/>
            <a:ext cx="99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Đ</a:t>
            </a:r>
            <a:endParaRPr lang="vi-VN" sz="28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BBE3C-B735-4EE8-A668-596914232246}"/>
              </a:ext>
            </a:extLst>
          </p:cNvPr>
          <p:cNvSpPr/>
          <p:nvPr/>
        </p:nvSpPr>
        <p:spPr>
          <a:xfrm>
            <a:off x="4019988" y="1839931"/>
            <a:ext cx="1293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S </a:t>
            </a:r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56A32-C74A-4EE3-A557-EBA8497CAD06}"/>
              </a:ext>
            </a:extLst>
          </p:cNvPr>
          <p:cNvSpPr/>
          <p:nvPr/>
        </p:nvSpPr>
        <p:spPr>
          <a:xfrm>
            <a:off x="4074795" y="286838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Đ</a:t>
            </a:r>
            <a:endParaRPr lang="vi-VN" sz="2800">
              <a:solidFill>
                <a:srgbClr val="FFFF00"/>
              </a:solidFill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74134FE-DF69-4A00-9D4A-295405640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766262"/>
              </p:ext>
            </p:extLst>
          </p:nvPr>
        </p:nvGraphicFramePr>
        <p:xfrm>
          <a:off x="2121302" y="2101541"/>
          <a:ext cx="121761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33160" imgH="228600" progId="Equation.DSMT4">
                  <p:embed/>
                </p:oleObj>
              </mc:Choice>
              <mc:Fallback>
                <p:oleObj name="Equation" r:id="rId10" imgW="53316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74134FE-DF69-4A00-9D4A-295405640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1302" y="2101541"/>
                        <a:ext cx="121761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E49B36B-644D-4DB1-8204-994CECD899B5}"/>
              </a:ext>
            </a:extLst>
          </p:cNvPr>
          <p:cNvSpPr/>
          <p:nvPr/>
        </p:nvSpPr>
        <p:spPr>
          <a:xfrm>
            <a:off x="4074793" y="4040078"/>
            <a:ext cx="92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 Đ</a:t>
            </a:r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B746A-4204-433F-A3FA-3B08D75FC384}"/>
              </a:ext>
            </a:extLst>
          </p:cNvPr>
          <p:cNvSpPr/>
          <p:nvPr/>
        </p:nvSpPr>
        <p:spPr>
          <a:xfrm>
            <a:off x="4074794" y="5406024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 S</a:t>
            </a:r>
            <a:endParaRPr lang="vi-VN" sz="2800">
              <a:solidFill>
                <a:srgbClr val="FFFF00"/>
              </a:solidFill>
            </a:endParaRPr>
          </a:p>
        </p:txBody>
      </p:sp>
      <p:pic>
        <p:nvPicPr>
          <p:cNvPr id="16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099305B-FA9A-45D0-BCCE-FBFF6BABB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10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590F1-3B68-4AF1-A1E3-1D02C7A9B883}"/>
              </a:ext>
            </a:extLst>
          </p:cNvPr>
          <p:cNvSpPr txBox="1"/>
          <p:nvPr/>
        </p:nvSpPr>
        <p:spPr>
          <a:xfrm>
            <a:off x="531271" y="631379"/>
            <a:ext cx="256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4: Tìm: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A11F3C-5B95-41B8-B0AB-4CCA5D657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907865"/>
              </p:ext>
            </p:extLst>
          </p:nvPr>
        </p:nvGraphicFramePr>
        <p:xfrm>
          <a:off x="587375" y="1411288"/>
          <a:ext cx="1471613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880" imgH="444240" progId="Equation.DSMT4">
                  <p:embed/>
                </p:oleObj>
              </mc:Choice>
              <mc:Fallback>
                <p:oleObj name="Equation" r:id="rId2" imgW="596880" imgH="4442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6A11F3C-5B95-41B8-B0AB-4CCA5D6577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7375" y="1411288"/>
                        <a:ext cx="1471613" cy="1096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7F70FA7-1A29-4024-AD06-9D7C608D6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807675"/>
              </p:ext>
            </p:extLst>
          </p:nvPr>
        </p:nvGraphicFramePr>
        <p:xfrm>
          <a:off x="4429125" y="1760538"/>
          <a:ext cx="20256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241200" progId="Equation.DSMT4">
                  <p:embed/>
                </p:oleObj>
              </mc:Choice>
              <mc:Fallback>
                <p:oleObj name="Equation" r:id="rId4" imgW="863280" imgH="241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7F70FA7-1A29-4024-AD06-9D7C608D69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9125" y="1760538"/>
                        <a:ext cx="2025650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55002BF-43C4-4F93-9BBA-386CFA01D61E}"/>
              </a:ext>
            </a:extLst>
          </p:cNvPr>
          <p:cNvGrpSpPr/>
          <p:nvPr/>
        </p:nvGrpSpPr>
        <p:grpSpPr>
          <a:xfrm>
            <a:off x="8046720" y="1826270"/>
            <a:ext cx="3449955" cy="523220"/>
            <a:chOff x="1869440" y="3167390"/>
            <a:chExt cx="3449955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E6363D-A310-4CF2-B308-07638120C8CC}"/>
                </a:ext>
              </a:extLst>
            </p:cNvPr>
            <p:cNvSpPr txBox="1"/>
            <p:nvPr/>
          </p:nvSpPr>
          <p:spPr>
            <a:xfrm>
              <a:off x="1869440" y="3167390"/>
              <a:ext cx="2987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Căn bậc hai của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927ABBB6-1F13-41DF-9F64-6863C99096D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36419"/>
                </p:ext>
              </p:extLst>
            </p:nvPr>
          </p:nvGraphicFramePr>
          <p:xfrm>
            <a:off x="4624070" y="3204845"/>
            <a:ext cx="695325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91960" imgH="177480" progId="Equation.DSMT4">
                    <p:embed/>
                  </p:oleObj>
                </mc:Choice>
                <mc:Fallback>
                  <p:oleObj name="Equation" r:id="rId6" imgW="291960" imgH="1774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927ABBB6-1F13-41DF-9F64-6863C99096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24070" y="3204845"/>
                          <a:ext cx="695325" cy="430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901249-FF14-43CD-97AD-3590E90597DF}"/>
              </a:ext>
            </a:extLst>
          </p:cNvPr>
          <p:cNvSpPr txBox="1"/>
          <p:nvPr/>
        </p:nvSpPr>
        <p:spPr>
          <a:xfrm>
            <a:off x="634048" y="2696524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AD5092-D8ED-4628-B9EB-AF4BDC9A3A20}"/>
              </a:ext>
            </a:extLst>
          </p:cNvPr>
          <p:cNvGrpSpPr/>
          <p:nvPr/>
        </p:nvGrpSpPr>
        <p:grpSpPr>
          <a:xfrm>
            <a:off x="599440" y="3178175"/>
            <a:ext cx="10993120" cy="1023938"/>
            <a:chOff x="498476" y="3629663"/>
            <a:chExt cx="10993120" cy="102393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6F230A-4B6F-49CD-ADD5-AF0F9C7A755E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Ta thấy                    nên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264131EC-67CA-4695-994D-5F4D31AD66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1250945"/>
                </p:ext>
              </p:extLst>
            </p:nvPr>
          </p:nvGraphicFramePr>
          <p:xfrm>
            <a:off x="2107249" y="3658238"/>
            <a:ext cx="1457325" cy="995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85800" imgH="469800" progId="Equation.DSMT4">
                    <p:embed/>
                  </p:oleObj>
                </mc:Choice>
                <mc:Fallback>
                  <p:oleObj name="Equation" r:id="rId8" imgW="685800" imgH="4698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264131EC-67CA-4695-994D-5F4D31AD66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107249" y="3658238"/>
                          <a:ext cx="1457325" cy="995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0ED6778-0B1D-4121-93D1-3AB45BFE06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6247190"/>
                </p:ext>
              </p:extLst>
            </p:nvPr>
          </p:nvGraphicFramePr>
          <p:xfrm>
            <a:off x="4345306" y="3629663"/>
            <a:ext cx="1687513" cy="100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83920" imgH="444240" progId="Equation.DSMT4">
                    <p:embed/>
                  </p:oleObj>
                </mc:Choice>
                <mc:Fallback>
                  <p:oleObj name="Equation" r:id="rId10" imgW="583920" imgH="44424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00ED6778-0B1D-4121-93D1-3AB45BFE06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345306" y="3629663"/>
                          <a:ext cx="1687513" cy="1000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7F2034-75E7-476E-B7CE-A55C794A5EDF}"/>
              </a:ext>
            </a:extLst>
          </p:cNvPr>
          <p:cNvGrpSpPr/>
          <p:nvPr/>
        </p:nvGrpSpPr>
        <p:grpSpPr>
          <a:xfrm>
            <a:off x="634048" y="4244095"/>
            <a:ext cx="10993120" cy="615394"/>
            <a:chOff x="498476" y="3836089"/>
            <a:chExt cx="10993120" cy="61539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1494BD-806F-49F3-9E1E-548FA54764CB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Ta thấy                      nên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CCE0C880-FB57-4B71-9D8E-F5E978573B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292419"/>
                </p:ext>
              </p:extLst>
            </p:nvPr>
          </p:nvGraphicFramePr>
          <p:xfrm>
            <a:off x="2051367" y="3836089"/>
            <a:ext cx="1823085" cy="615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825480" imgH="279360" progId="Equation.DSMT4">
                    <p:embed/>
                  </p:oleObj>
                </mc:Choice>
                <mc:Fallback>
                  <p:oleObj name="Equation" r:id="rId12" imgW="825480" imgH="27936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CCE0C880-FB57-4B71-9D8E-F5E978573BF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051367" y="3836089"/>
                          <a:ext cx="1823085" cy="6153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D1662053-FBEA-4990-97CF-F4F3615E4D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1256627"/>
                </p:ext>
              </p:extLst>
            </p:nvPr>
          </p:nvGraphicFramePr>
          <p:xfrm>
            <a:off x="4673283" y="3857757"/>
            <a:ext cx="2678113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927000" imgH="241200" progId="Equation.DSMT4">
                    <p:embed/>
                  </p:oleObj>
                </mc:Choice>
                <mc:Fallback>
                  <p:oleObj name="Equation" r:id="rId14" imgW="927000" imgH="2412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D1662053-FBEA-4990-97CF-F4F3615E4D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73283" y="3857757"/>
                          <a:ext cx="2678113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7502A6-3B12-4FDA-AE94-F88729B2ACA9}"/>
              </a:ext>
            </a:extLst>
          </p:cNvPr>
          <p:cNvGrpSpPr/>
          <p:nvPr/>
        </p:nvGrpSpPr>
        <p:grpSpPr>
          <a:xfrm>
            <a:off x="634048" y="5213802"/>
            <a:ext cx="10993120" cy="631837"/>
            <a:chOff x="634048" y="5213802"/>
            <a:chExt cx="10993120" cy="63183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93CA7B-FEC5-489D-93B0-184714C8F432}"/>
                </a:ext>
              </a:extLst>
            </p:cNvPr>
            <p:cNvGrpSpPr/>
            <p:nvPr/>
          </p:nvGrpSpPr>
          <p:grpSpPr>
            <a:xfrm>
              <a:off x="634048" y="5213802"/>
              <a:ext cx="10993120" cy="631837"/>
              <a:chOff x="498476" y="3829543"/>
              <a:chExt cx="10993120" cy="63183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F5A81A-1D87-4688-A52E-A8A18AAA1F26}"/>
                  </a:ext>
                </a:extLst>
              </p:cNvPr>
              <p:cNvSpPr txBox="1"/>
              <p:nvPr/>
            </p:nvSpPr>
            <p:spPr>
              <a:xfrm>
                <a:off x="498476" y="3873692"/>
                <a:ext cx="1099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thấy                                nên căn bậc hai của        là      và  </a:t>
                </a:r>
                <a:endPara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91575886-7B99-4F77-8BAF-BF748D819C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757791"/>
                  </p:ext>
                </p:extLst>
              </p:nvPr>
            </p:nvGraphicFramePr>
            <p:xfrm>
              <a:off x="2092961" y="3829543"/>
              <a:ext cx="2678112" cy="6318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1180800" imgH="279360" progId="Equation.DSMT4">
                      <p:embed/>
                    </p:oleObj>
                  </mc:Choice>
                  <mc:Fallback>
                    <p:oleObj name="Equation" r:id="rId16" imgW="1180800" imgH="279360" progId="Equation.DSMT4">
                      <p:embed/>
                      <p:pic>
                        <p:nvPicPr>
                          <p:cNvPr id="24" name="Object 23">
                            <a:extLst>
                              <a:ext uri="{FF2B5EF4-FFF2-40B4-BE49-F238E27FC236}">
                                <a16:creationId xmlns:a16="http://schemas.microsoft.com/office/drawing/2014/main" id="{91575886-7B99-4F77-8BAF-BF748D819CC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2092961" y="3829543"/>
                            <a:ext cx="2678112" cy="6318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24">
                <a:extLst>
                  <a:ext uri="{FF2B5EF4-FFF2-40B4-BE49-F238E27FC236}">
                    <a16:creationId xmlns:a16="http://schemas.microsoft.com/office/drawing/2014/main" id="{448E73C3-F58E-4234-A975-99B6932D94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5505610"/>
                  </p:ext>
                </p:extLst>
              </p:nvPr>
            </p:nvGraphicFramePr>
            <p:xfrm>
              <a:off x="7684771" y="3940801"/>
              <a:ext cx="581977" cy="3802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253800" imgH="164880" progId="Equation.DSMT4">
                      <p:embed/>
                    </p:oleObj>
                  </mc:Choice>
                  <mc:Fallback>
                    <p:oleObj name="Equation" r:id="rId18" imgW="253800" imgH="164880" progId="Equation.DSMT4">
                      <p:embed/>
                      <p:pic>
                        <p:nvPicPr>
                          <p:cNvPr id="25" name="Object 24">
                            <a:extLst>
                              <a:ext uri="{FF2B5EF4-FFF2-40B4-BE49-F238E27FC236}">
                                <a16:creationId xmlns:a16="http://schemas.microsoft.com/office/drawing/2014/main" id="{448E73C3-F58E-4234-A975-99B6932D942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7684771" y="3940801"/>
                            <a:ext cx="581977" cy="3802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08047FE2-3519-4DFD-A88D-4AEBF76582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9887827"/>
                </p:ext>
              </p:extLst>
            </p:nvPr>
          </p:nvGraphicFramePr>
          <p:xfrm>
            <a:off x="8790940" y="5331251"/>
            <a:ext cx="409486" cy="380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77480" imgH="164880" progId="Equation.DSMT4">
                    <p:embed/>
                  </p:oleObj>
                </mc:Choice>
                <mc:Fallback>
                  <p:oleObj name="Equation" r:id="rId20" imgW="177480" imgH="1648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08047FE2-3519-4DFD-A88D-4AEBF765822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790940" y="5331251"/>
                          <a:ext cx="409486" cy="3802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6FD1E35F-E19D-4D5E-843D-35E170EB59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8049422"/>
                </p:ext>
              </p:extLst>
            </p:nvPr>
          </p:nvGraphicFramePr>
          <p:xfrm>
            <a:off x="9720263" y="5307013"/>
            <a:ext cx="738187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17160" imgH="177480" progId="Equation.DSMT4">
                    <p:embed/>
                  </p:oleObj>
                </mc:Choice>
                <mc:Fallback>
                  <p:oleObj name="Equation" r:id="rId22" imgW="317160" imgH="1774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6FD1E35F-E19D-4D5E-843D-35E170EB59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9720263" y="5307013"/>
                          <a:ext cx="738187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E0E56D-170A-4DAB-A8DB-15CFC69B3EA6}"/>
              </a:ext>
            </a:extLst>
          </p:cNvPr>
          <p:cNvGrpSpPr/>
          <p:nvPr/>
        </p:nvGrpSpPr>
        <p:grpSpPr>
          <a:xfrm>
            <a:off x="2936875" y="5889788"/>
            <a:ext cx="4883468" cy="587367"/>
            <a:chOff x="2936875" y="6011533"/>
            <a:chExt cx="4883468" cy="58736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69069D-7009-4617-BF61-59C22E2EFF2B}"/>
                </a:ext>
              </a:extLst>
            </p:cNvPr>
            <p:cNvSpPr txBox="1"/>
            <p:nvPr/>
          </p:nvSpPr>
          <p:spPr>
            <a:xfrm>
              <a:off x="2936875" y="6075680"/>
              <a:ext cx="47729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 thể: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B6711672-7220-4B0F-9781-3F0CC1BE902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6264317"/>
                </p:ext>
              </p:extLst>
            </p:nvPr>
          </p:nvGraphicFramePr>
          <p:xfrm>
            <a:off x="4240951" y="6011533"/>
            <a:ext cx="3579392" cy="566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523880" imgH="241200" progId="Equation.DSMT4">
                    <p:embed/>
                  </p:oleObj>
                </mc:Choice>
                <mc:Fallback>
                  <p:oleObj name="Equation" r:id="rId24" imgW="1523880" imgH="24120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B6711672-7220-4B0F-9781-3F0CC1BE902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240951" y="6011533"/>
                          <a:ext cx="3579392" cy="566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211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26863-7ED7-4CF4-8327-406815727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1024909"/>
            <a:ext cx="664795" cy="6564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A66DD1-6350-47F1-8FDF-42441B3158F5}"/>
              </a:ext>
            </a:extLst>
          </p:cNvPr>
          <p:cNvGrpSpPr/>
          <p:nvPr/>
        </p:nvGrpSpPr>
        <p:grpSpPr>
          <a:xfrm>
            <a:off x="1175061" y="830938"/>
            <a:ext cx="7416800" cy="884237"/>
            <a:chOff x="1310640" y="221150"/>
            <a:chExt cx="10454640" cy="8842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D3E62A-503C-46AE-B946-DEB0AE93BBB2}"/>
                </a:ext>
              </a:extLst>
            </p:cNvPr>
            <p:cNvSpPr txBox="1"/>
            <p:nvPr/>
          </p:nvSpPr>
          <p:spPr>
            <a:xfrm>
              <a:off x="1310640" y="370862"/>
              <a:ext cx="10454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1: 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căn bậc hai của :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5ED98FF1-026D-4226-AAC7-88D4490803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6040956"/>
                </p:ext>
              </p:extLst>
            </p:nvPr>
          </p:nvGraphicFramePr>
          <p:xfrm>
            <a:off x="8660342" y="221150"/>
            <a:ext cx="3104938" cy="884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02960" imgH="393480" progId="Equation.DSMT4">
                    <p:embed/>
                  </p:oleObj>
                </mc:Choice>
                <mc:Fallback>
                  <p:oleObj name="Equation" r:id="rId5" imgW="1002960" imgH="39348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5ED98FF1-026D-4226-AAC7-88D4490803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60342" y="221150"/>
                          <a:ext cx="3104938" cy="8842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A7E70-0B21-4402-B760-116409124916}"/>
              </a:ext>
            </a:extLst>
          </p:cNvPr>
          <p:cNvSpPr txBox="1"/>
          <p:nvPr/>
        </p:nvSpPr>
        <p:spPr>
          <a:xfrm>
            <a:off x="883671" y="1843084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6F7CE83-94C5-4CBC-84B8-6A4FB4F91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0D25F5-3ED3-4FC7-BAAC-F7977FB2CEBD}"/>
              </a:ext>
            </a:extLst>
          </p:cNvPr>
          <p:cNvGrpSpPr/>
          <p:nvPr/>
        </p:nvGrpSpPr>
        <p:grpSpPr>
          <a:xfrm>
            <a:off x="690755" y="2528046"/>
            <a:ext cx="10810489" cy="646854"/>
            <a:chOff x="623195" y="2408477"/>
            <a:chExt cx="10810489" cy="6468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0DB89-63EC-47F7-AFC0-EE40C276D3C0}"/>
                </a:ext>
              </a:extLst>
            </p:cNvPr>
            <p:cNvSpPr txBox="1"/>
            <p:nvPr/>
          </p:nvSpPr>
          <p:spPr>
            <a:xfrm>
              <a:off x="623195" y="2468074"/>
              <a:ext cx="1081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Ta thấy                                 nên căn bậc hai của        là       và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2D9A6DB7-F617-48D9-89BF-FD1D84D27A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9924676"/>
                </p:ext>
              </p:extLst>
            </p:nvPr>
          </p:nvGraphicFramePr>
          <p:xfrm>
            <a:off x="2052071" y="2408477"/>
            <a:ext cx="2763830" cy="646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193760" imgH="279360" progId="Equation.DSMT4">
                    <p:embed/>
                  </p:oleObj>
                </mc:Choice>
                <mc:Fallback>
                  <p:oleObj name="Equation" r:id="rId8" imgW="1193760" imgH="27936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2D9A6DB7-F617-48D9-89BF-FD1D84D27A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52071" y="2408477"/>
                          <a:ext cx="2763830" cy="6468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40AE053-5708-407E-8CF8-0EA0E7477F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7808201"/>
                </p:ext>
              </p:extLst>
            </p:nvPr>
          </p:nvGraphicFramePr>
          <p:xfrm>
            <a:off x="7741920" y="2544396"/>
            <a:ext cx="621698" cy="395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77480" progId="Equation.DSMT4">
                    <p:embed/>
                  </p:oleObj>
                </mc:Choice>
                <mc:Fallback>
                  <p:oleObj name="Equation" r:id="rId10" imgW="27936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40AE053-5708-407E-8CF8-0EA0E7477F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741920" y="2544396"/>
                          <a:ext cx="621698" cy="3956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79DDEA80-C310-470B-9171-3D6985338CE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2368500"/>
                </p:ext>
              </p:extLst>
            </p:nvPr>
          </p:nvGraphicFramePr>
          <p:xfrm>
            <a:off x="8759024" y="2532834"/>
            <a:ext cx="393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77480" imgH="177480" progId="Equation.DSMT4">
                    <p:embed/>
                  </p:oleObj>
                </mc:Choice>
                <mc:Fallback>
                  <p:oleObj name="Equation" r:id="rId12" imgW="177480" imgH="1774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79DDEA80-C310-470B-9171-3D6985338CE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759024" y="2532834"/>
                          <a:ext cx="3937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59C9E9AE-2F89-43F4-812B-A5EEF3BFE97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057681"/>
                </p:ext>
              </p:extLst>
            </p:nvPr>
          </p:nvGraphicFramePr>
          <p:xfrm>
            <a:off x="9633268" y="2557463"/>
            <a:ext cx="795337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17160" imgH="177480" progId="Equation.DSMT4">
                    <p:embed/>
                  </p:oleObj>
                </mc:Choice>
                <mc:Fallback>
                  <p:oleObj name="Equation" r:id="rId14" imgW="31716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59C9E9AE-2F89-43F4-812B-A5EEF3BFE9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633268" y="2557463"/>
                          <a:ext cx="795337" cy="374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5856A-90B9-4AE6-BFBB-E504215FA65A}"/>
              </a:ext>
            </a:extLst>
          </p:cNvPr>
          <p:cNvGrpSpPr/>
          <p:nvPr/>
        </p:nvGrpSpPr>
        <p:grpSpPr>
          <a:xfrm>
            <a:off x="690755" y="3565522"/>
            <a:ext cx="10957870" cy="646113"/>
            <a:chOff x="623195" y="2409218"/>
            <a:chExt cx="10957870" cy="6461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97ED41-3E09-438E-880C-D6ED5F22E8E8}"/>
                </a:ext>
              </a:extLst>
            </p:cNvPr>
            <p:cNvSpPr txBox="1"/>
            <p:nvPr/>
          </p:nvSpPr>
          <p:spPr>
            <a:xfrm>
              <a:off x="623195" y="2468074"/>
              <a:ext cx="1081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Ta thấy                                          nên căn bậc hai của          là       và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48A2038F-F21C-4AFA-8BAA-190432BBAD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0804147"/>
                </p:ext>
              </p:extLst>
            </p:nvPr>
          </p:nvGraphicFramePr>
          <p:xfrm>
            <a:off x="2105298" y="2409218"/>
            <a:ext cx="3440113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485720" imgH="279360" progId="Equation.DSMT4">
                    <p:embed/>
                  </p:oleObj>
                </mc:Choice>
                <mc:Fallback>
                  <p:oleObj name="Equation" r:id="rId16" imgW="1485720" imgH="27936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48A2038F-F21C-4AFA-8BAA-190432BBAD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105298" y="2409218"/>
                          <a:ext cx="3440113" cy="646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32695B91-7B22-4CAF-9C09-3918B5ED7D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1784135"/>
                </p:ext>
              </p:extLst>
            </p:nvPr>
          </p:nvGraphicFramePr>
          <p:xfrm>
            <a:off x="8587574" y="2537378"/>
            <a:ext cx="736600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30120" imgH="203040" progId="Equation.DSMT4">
                    <p:embed/>
                  </p:oleObj>
                </mc:Choice>
                <mc:Fallback>
                  <p:oleObj name="Equation" r:id="rId18" imgW="330120" imgH="20304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32695B91-7B22-4CAF-9C09-3918B5ED7DD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8587574" y="2537378"/>
                          <a:ext cx="736600" cy="452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B659751D-B6B4-456F-A221-C7A2A8BACA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663412"/>
                </p:ext>
              </p:extLst>
            </p:nvPr>
          </p:nvGraphicFramePr>
          <p:xfrm>
            <a:off x="9654608" y="2546381"/>
            <a:ext cx="561975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53800" imgH="203040" progId="Equation.DSMT4">
                    <p:embed/>
                  </p:oleObj>
                </mc:Choice>
                <mc:Fallback>
                  <p:oleObj name="Equation" r:id="rId20" imgW="253800" imgH="20304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B659751D-B6B4-456F-A221-C7A2A8BACA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654608" y="2546381"/>
                          <a:ext cx="561975" cy="450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2D716B5D-211F-4A75-BE5C-A7FB0F5A08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5219962"/>
                </p:ext>
              </p:extLst>
            </p:nvPr>
          </p:nvGraphicFramePr>
          <p:xfrm>
            <a:off x="10658727" y="2537378"/>
            <a:ext cx="922338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68280" imgH="203040" progId="Equation.DSMT4">
                    <p:embed/>
                  </p:oleObj>
                </mc:Choice>
                <mc:Fallback>
                  <p:oleObj name="Equation" r:id="rId22" imgW="368280" imgH="20304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2D716B5D-211F-4A75-BE5C-A7FB0F5A08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0658727" y="2537378"/>
                          <a:ext cx="922338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95D442-E549-4B15-9C77-56D2CDA9AAC0}"/>
              </a:ext>
            </a:extLst>
          </p:cNvPr>
          <p:cNvGrpSpPr/>
          <p:nvPr/>
        </p:nvGrpSpPr>
        <p:grpSpPr>
          <a:xfrm>
            <a:off x="677837" y="4375358"/>
            <a:ext cx="10810489" cy="1085850"/>
            <a:chOff x="610277" y="2186759"/>
            <a:chExt cx="10810489" cy="10858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07FD4D-3778-41DA-93B5-799C66BABAB3}"/>
                </a:ext>
              </a:extLst>
            </p:cNvPr>
            <p:cNvSpPr txBox="1"/>
            <p:nvPr/>
          </p:nvSpPr>
          <p:spPr>
            <a:xfrm>
              <a:off x="610277" y="2468074"/>
              <a:ext cx="10810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Ta thấy                                        nên căn bậc hai của         là       và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97143123-5559-446C-9EB4-EB39CF900F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7718647"/>
                </p:ext>
              </p:extLst>
            </p:nvPr>
          </p:nvGraphicFramePr>
          <p:xfrm>
            <a:off x="2105298" y="2186759"/>
            <a:ext cx="3263900" cy="1085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409400" imgH="469800" progId="Equation.DSMT4">
                    <p:embed/>
                  </p:oleObj>
                </mc:Choice>
                <mc:Fallback>
                  <p:oleObj name="Equation" r:id="rId24" imgW="1409400" imgH="4698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97143123-5559-446C-9EB4-EB39CF900F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2105298" y="2186759"/>
                          <a:ext cx="3263900" cy="1085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B9ED9AFF-124A-45B8-BC84-89717374E2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482893"/>
                </p:ext>
              </p:extLst>
            </p:nvPr>
          </p:nvGraphicFramePr>
          <p:xfrm>
            <a:off x="8386486" y="2326164"/>
            <a:ext cx="595312" cy="877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266400" imgH="393480" progId="Equation.DSMT4">
                    <p:embed/>
                  </p:oleObj>
                </mc:Choice>
                <mc:Fallback>
                  <p:oleObj name="Equation" r:id="rId26" imgW="266400" imgH="39348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B9ED9AFF-124A-45B8-BC84-89717374E2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8386486" y="2326164"/>
                          <a:ext cx="595312" cy="877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2FAFD68C-D60C-402F-9B3E-2854883848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721211"/>
                </p:ext>
              </p:extLst>
            </p:nvPr>
          </p:nvGraphicFramePr>
          <p:xfrm>
            <a:off x="9444264" y="2383198"/>
            <a:ext cx="420688" cy="871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90440" imgH="393480" progId="Equation.DSMT4">
                    <p:embed/>
                  </p:oleObj>
                </mc:Choice>
                <mc:Fallback>
                  <p:oleObj name="Equation" r:id="rId28" imgW="190440" imgH="3934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2FAFD68C-D60C-402F-9B3E-2854883848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9444264" y="2383198"/>
                          <a:ext cx="420688" cy="871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94BE478F-838A-42F7-8F80-DFAEDFA709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6975671"/>
                </p:ext>
              </p:extLst>
            </p:nvPr>
          </p:nvGraphicFramePr>
          <p:xfrm>
            <a:off x="10363585" y="2331014"/>
            <a:ext cx="858838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342720" imgH="393480" progId="Equation.DSMT4">
                    <p:embed/>
                  </p:oleObj>
                </mc:Choice>
                <mc:Fallback>
                  <p:oleObj name="Equation" r:id="rId30" imgW="342720" imgH="3934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94BE478F-838A-42F7-8F80-DFAEDFA709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0363585" y="2331014"/>
                          <a:ext cx="858838" cy="828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412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CA7E70-0B21-4402-B760-116409124916}"/>
              </a:ext>
            </a:extLst>
          </p:cNvPr>
          <p:cNvSpPr txBox="1"/>
          <p:nvPr/>
        </p:nvSpPr>
        <p:spPr>
          <a:xfrm>
            <a:off x="477890" y="2349028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38EB9-70BB-403D-9AAB-CBE7A51F8A18}"/>
              </a:ext>
            </a:extLst>
          </p:cNvPr>
          <p:cNvSpPr txBox="1"/>
          <p:nvPr/>
        </p:nvSpPr>
        <p:spPr>
          <a:xfrm>
            <a:off x="399510" y="816837"/>
            <a:ext cx="454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5: So sánh: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4F3D1D-1F7E-418C-8B62-8A61740BBFB7}"/>
              </a:ext>
            </a:extLst>
          </p:cNvPr>
          <p:cNvGrpSpPr/>
          <p:nvPr/>
        </p:nvGrpSpPr>
        <p:grpSpPr>
          <a:xfrm>
            <a:off x="399686" y="1391417"/>
            <a:ext cx="3326108" cy="691605"/>
            <a:chOff x="528320" y="1678686"/>
            <a:chExt cx="6035040" cy="6225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2D6A8C-706E-47A7-8F7A-5B99174C29E7}"/>
                </a:ext>
              </a:extLst>
            </p:cNvPr>
            <p:cNvSpPr txBox="1"/>
            <p:nvPr/>
          </p:nvSpPr>
          <p:spPr>
            <a:xfrm>
              <a:off x="528320" y="1778000"/>
              <a:ext cx="6035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và 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DC56F5B1-A2C1-4FF5-BB52-190BEF7EA2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0174394"/>
                </p:ext>
              </p:extLst>
            </p:nvPr>
          </p:nvGraphicFramePr>
          <p:xfrm>
            <a:off x="1456612" y="1680407"/>
            <a:ext cx="957151" cy="596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28600" imgH="228600" progId="Equation.DSMT4">
                    <p:embed/>
                  </p:oleObj>
                </mc:Choice>
                <mc:Fallback>
                  <p:oleObj name="Equation" r:id="rId2" imgW="228600" imgH="2286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DC56F5B1-A2C1-4FF5-BB52-190BEF7EA2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456612" y="1680407"/>
                          <a:ext cx="957151" cy="596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8566DEE6-0152-4098-B517-C8FB41117A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547675"/>
                </p:ext>
              </p:extLst>
            </p:nvPr>
          </p:nvGraphicFramePr>
          <p:xfrm>
            <a:off x="3545840" y="1678686"/>
            <a:ext cx="957151" cy="596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28600" imgH="228600" progId="Equation.DSMT4">
                    <p:embed/>
                  </p:oleObj>
                </mc:Choice>
                <mc:Fallback>
                  <p:oleObj name="Equation" r:id="rId4" imgW="228600" imgH="2286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8566DEE6-0152-4098-B517-C8FB41117A5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545840" y="1678686"/>
                          <a:ext cx="957151" cy="5967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4CC625-547F-40C8-A613-1AF86B37B171}"/>
              </a:ext>
            </a:extLst>
          </p:cNvPr>
          <p:cNvGrpSpPr/>
          <p:nvPr/>
        </p:nvGrpSpPr>
        <p:grpSpPr>
          <a:xfrm>
            <a:off x="5043719" y="1559878"/>
            <a:ext cx="6035040" cy="607119"/>
            <a:chOff x="528320" y="1694101"/>
            <a:chExt cx="6035040" cy="6071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4E1A57-1EAB-468E-9A12-C2A138F9AFA8}"/>
                </a:ext>
              </a:extLst>
            </p:cNvPr>
            <p:cNvSpPr txBox="1"/>
            <p:nvPr/>
          </p:nvSpPr>
          <p:spPr>
            <a:xfrm>
              <a:off x="528320" y="1778000"/>
              <a:ext cx="6035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và 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7C1ECDA2-BE0F-4E08-A838-A049950DA65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3809324"/>
                </p:ext>
              </p:extLst>
            </p:nvPr>
          </p:nvGraphicFramePr>
          <p:xfrm>
            <a:off x="1025929" y="1779191"/>
            <a:ext cx="29845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4120" imgH="177480" progId="Equation.DSMT4">
                    <p:embed/>
                  </p:oleObj>
                </mc:Choice>
                <mc:Fallback>
                  <p:oleObj name="Equation" r:id="rId6" imgW="114120" imgH="17748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7C1ECDA2-BE0F-4E08-A838-A049950DA65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25929" y="1779191"/>
                          <a:ext cx="298450" cy="463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55650217-4327-4AC4-B65A-1B01C9BAA8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5136806"/>
                </p:ext>
              </p:extLst>
            </p:nvPr>
          </p:nvGraphicFramePr>
          <p:xfrm>
            <a:off x="1913659" y="1694101"/>
            <a:ext cx="7620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91960" imgH="228600" progId="Equation.DSMT4">
                    <p:embed/>
                  </p:oleObj>
                </mc:Choice>
                <mc:Fallback>
                  <p:oleObj name="Equation" r:id="rId8" imgW="291960" imgH="22860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55650217-4327-4AC4-B65A-1B01C9BAA8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913659" y="1694101"/>
                          <a:ext cx="7620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533425-AB73-468A-A4DB-2683DA82AF89}"/>
              </a:ext>
            </a:extLst>
          </p:cNvPr>
          <p:cNvGrpSpPr/>
          <p:nvPr/>
        </p:nvGrpSpPr>
        <p:grpSpPr>
          <a:xfrm>
            <a:off x="477890" y="3027627"/>
            <a:ext cx="10993120" cy="546594"/>
            <a:chOff x="498476" y="3850318"/>
            <a:chExt cx="10993120" cy="54659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D60F7B-C4B3-485E-A55C-E27B02C9AD87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Vì            nên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7D42E374-DD97-4FCA-829B-8817D11870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097605"/>
                </p:ext>
              </p:extLst>
            </p:nvPr>
          </p:nvGraphicFramePr>
          <p:xfrm>
            <a:off x="1439355" y="3925052"/>
            <a:ext cx="816431" cy="439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30120" imgH="177480" progId="Equation.DSMT4">
                    <p:embed/>
                  </p:oleObj>
                </mc:Choice>
                <mc:Fallback>
                  <p:oleObj name="Equation" r:id="rId10" imgW="330120" imgH="17748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7D42E374-DD97-4FCA-829B-8817D11870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439355" y="3925052"/>
                          <a:ext cx="816431" cy="439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15D8F326-72BF-4FAC-A839-EB774B56BF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5838954"/>
                </p:ext>
              </p:extLst>
            </p:nvPr>
          </p:nvGraphicFramePr>
          <p:xfrm>
            <a:off x="3030030" y="3850318"/>
            <a:ext cx="1614488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58720" imgH="228600" progId="Equation.DSMT4">
                    <p:embed/>
                  </p:oleObj>
                </mc:Choice>
                <mc:Fallback>
                  <p:oleObj name="Equation" r:id="rId12" imgW="558720" imgH="2286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15D8F326-72BF-4FAC-A839-EB774B56BF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30030" y="3850318"/>
                          <a:ext cx="1614488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F09D14-F14C-42C8-9A4E-67B59E658581}"/>
              </a:ext>
            </a:extLst>
          </p:cNvPr>
          <p:cNvGrpSpPr/>
          <p:nvPr/>
        </p:nvGrpSpPr>
        <p:grpSpPr>
          <a:xfrm>
            <a:off x="477890" y="3765550"/>
            <a:ext cx="10993120" cy="575561"/>
            <a:chOff x="477890" y="3765550"/>
            <a:chExt cx="10993120" cy="5755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3D769D-C31A-4499-B0B7-A1BE2C624D8D}"/>
                </a:ext>
              </a:extLst>
            </p:cNvPr>
            <p:cNvGrpSpPr/>
            <p:nvPr/>
          </p:nvGrpSpPr>
          <p:grpSpPr>
            <a:xfrm>
              <a:off x="477890" y="3765550"/>
              <a:ext cx="10993120" cy="575561"/>
              <a:chOff x="498476" y="3821351"/>
              <a:chExt cx="10993120" cy="57556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A13669-B4DC-47D9-8BFA-F6B49DA1FD20}"/>
                  </a:ext>
                </a:extLst>
              </p:cNvPr>
              <p:cNvSpPr txBox="1"/>
              <p:nvPr/>
            </p:nvSpPr>
            <p:spPr>
              <a:xfrm>
                <a:off x="498476" y="3873692"/>
                <a:ext cx="10993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thấy              . Vì               nên                  hay   </a:t>
                </a:r>
                <a:endPara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3" name="Object 22">
                <a:extLst>
                  <a:ext uri="{FF2B5EF4-FFF2-40B4-BE49-F238E27FC236}">
                    <a16:creationId xmlns:a16="http://schemas.microsoft.com/office/drawing/2014/main" id="{FAE12F74-8AC3-45C9-85B0-342E3A3E45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6633542"/>
                  </p:ext>
                </p:extLst>
              </p:nvPr>
            </p:nvGraphicFramePr>
            <p:xfrm>
              <a:off x="2055761" y="3821351"/>
              <a:ext cx="1131888" cy="565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457200" imgH="228600" progId="Equation.DSMT4">
                      <p:embed/>
                    </p:oleObj>
                  </mc:Choice>
                  <mc:Fallback>
                    <p:oleObj name="Equation" r:id="rId14" imgW="457200" imgH="228600" progId="Equation.DSMT4">
                      <p:embed/>
                      <p:pic>
                        <p:nvPicPr>
                          <p:cNvPr id="23" name="Object 22">
                            <a:extLst>
                              <a:ext uri="{FF2B5EF4-FFF2-40B4-BE49-F238E27FC236}">
                                <a16:creationId xmlns:a16="http://schemas.microsoft.com/office/drawing/2014/main" id="{FAE12F74-8AC3-45C9-85B0-342E3A3E451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2055761" y="3821351"/>
                            <a:ext cx="1131888" cy="5651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4115D88D-87EF-42DD-998B-FCEAAF0396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2742214"/>
                  </p:ext>
                </p:extLst>
              </p:nvPr>
            </p:nvGraphicFramePr>
            <p:xfrm>
              <a:off x="3917860" y="3935277"/>
              <a:ext cx="117475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406080" imgH="177480" progId="Equation.DSMT4">
                      <p:embed/>
                    </p:oleObj>
                  </mc:Choice>
                  <mc:Fallback>
                    <p:oleObj name="Equation" r:id="rId16" imgW="406080" imgH="177480" progId="Equation.DSMT4">
                      <p:embed/>
                      <p:pic>
                        <p:nvPicPr>
                          <p:cNvPr id="24" name="Object 23">
                            <a:extLst>
                              <a:ext uri="{FF2B5EF4-FFF2-40B4-BE49-F238E27FC236}">
                                <a16:creationId xmlns:a16="http://schemas.microsoft.com/office/drawing/2014/main" id="{4115D88D-87EF-42DD-998B-FCEAAF0396D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3917860" y="3935277"/>
                            <a:ext cx="1174750" cy="400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A8104CC7-8D1E-4AEC-AED6-05CD47F1CB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2413457"/>
                </p:ext>
              </p:extLst>
            </p:nvPr>
          </p:nvGraphicFramePr>
          <p:xfrm>
            <a:off x="5751473" y="3815546"/>
            <a:ext cx="1368505" cy="492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634680" imgH="228600" progId="Equation.DSMT4">
                    <p:embed/>
                  </p:oleObj>
                </mc:Choice>
                <mc:Fallback>
                  <p:oleObj name="Equation" r:id="rId18" imgW="634680" imgH="22860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A8104CC7-8D1E-4AEC-AED6-05CD47F1CB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751473" y="3815546"/>
                          <a:ext cx="1368505" cy="4926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30CEB8FE-06A4-4388-8210-6E4D307886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1910889"/>
                </p:ext>
              </p:extLst>
            </p:nvPr>
          </p:nvGraphicFramePr>
          <p:xfrm>
            <a:off x="7840028" y="3787999"/>
            <a:ext cx="119177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520560" imgH="228600" progId="Equation.DSMT4">
                    <p:embed/>
                  </p:oleObj>
                </mc:Choice>
                <mc:Fallback>
                  <p:oleObj name="Equation" r:id="rId20" imgW="520560" imgH="22860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30CEB8FE-06A4-4388-8210-6E4D307886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840028" y="3787999"/>
                          <a:ext cx="119177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F74C728-4CEC-4989-BC20-69328ADDF9F0}"/>
              </a:ext>
            </a:extLst>
          </p:cNvPr>
          <p:cNvSpPr/>
          <p:nvPr/>
        </p:nvSpPr>
        <p:spPr>
          <a:xfrm>
            <a:off x="3514764" y="4794121"/>
            <a:ext cx="1859280" cy="17441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vi-VN" sz="36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E12C9B5-6220-461B-9CB8-D2ACB56D909A}"/>
              </a:ext>
            </a:extLst>
          </p:cNvPr>
          <p:cNvGrpSpPr/>
          <p:nvPr/>
        </p:nvGrpSpPr>
        <p:grpSpPr>
          <a:xfrm>
            <a:off x="5531534" y="2584299"/>
            <a:ext cx="6547052" cy="3447818"/>
            <a:chOff x="5407523" y="3220390"/>
            <a:chExt cx="5847828" cy="2652090"/>
          </a:xfrm>
        </p:grpSpPr>
        <p:sp>
          <p:nvSpPr>
            <p:cNvPr id="44" name="Speech Bubble: Oval 43">
              <a:extLst>
                <a:ext uri="{FF2B5EF4-FFF2-40B4-BE49-F238E27FC236}">
                  <a16:creationId xmlns:a16="http://schemas.microsoft.com/office/drawing/2014/main" id="{9E7A9867-1E29-43EA-802A-06D6561DBA46}"/>
                </a:ext>
              </a:extLst>
            </p:cNvPr>
            <p:cNvSpPr/>
            <p:nvPr/>
          </p:nvSpPr>
          <p:spPr>
            <a:xfrm>
              <a:off x="5407523" y="3220390"/>
              <a:ext cx="5636398" cy="2652090"/>
            </a:xfrm>
            <a:prstGeom prst="wedgeEllipseCallout">
              <a:avLst>
                <a:gd name="adj1" fmla="val -57957"/>
                <a:gd name="adj2" fmla="val 5541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66B944C-D0DC-419A-99D0-329B0519749C}"/>
                </a:ext>
              </a:extLst>
            </p:cNvPr>
            <p:cNvGrpSpPr/>
            <p:nvPr/>
          </p:nvGrpSpPr>
          <p:grpSpPr>
            <a:xfrm>
              <a:off x="6395233" y="3685702"/>
              <a:ext cx="4151312" cy="471570"/>
              <a:chOff x="5398176" y="2673668"/>
              <a:chExt cx="3626763" cy="47157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3CE56F4-263F-4576-B9DC-CE183933C2B5}"/>
                  </a:ext>
                </a:extLst>
              </p:cNvPr>
              <p:cNvSpPr txBox="1"/>
              <p:nvPr/>
            </p:nvSpPr>
            <p:spPr>
              <a:xfrm>
                <a:off x="5398176" y="2673668"/>
                <a:ext cx="3626763" cy="449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               ta có: </a:t>
                </a:r>
                <a:endParaRPr 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5" name="Object 54">
                <a:extLst>
                  <a:ext uri="{FF2B5EF4-FFF2-40B4-BE49-F238E27FC236}">
                    <a16:creationId xmlns:a16="http://schemas.microsoft.com/office/drawing/2014/main" id="{F19AFC9E-EB79-434C-A645-03C29AF425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867648"/>
                  </p:ext>
                </p:extLst>
              </p:nvPr>
            </p:nvGraphicFramePr>
            <p:xfrm>
              <a:off x="6811462" y="2723472"/>
              <a:ext cx="1001697" cy="4217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482400" imgH="203040" progId="Equation.DSMT4">
                      <p:embed/>
                    </p:oleObj>
                  </mc:Choice>
                  <mc:Fallback>
                    <p:oleObj name="Equation" r:id="rId22" imgW="482400" imgH="203040" progId="Equation.DSMT4">
                      <p:embed/>
                      <p:pic>
                        <p:nvPicPr>
                          <p:cNvPr id="55" name="Object 54">
                            <a:extLst>
                              <a:ext uri="{FF2B5EF4-FFF2-40B4-BE49-F238E27FC236}">
                                <a16:creationId xmlns:a16="http://schemas.microsoft.com/office/drawing/2014/main" id="{F19AFC9E-EB79-434C-A645-03C29AF4251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6811462" y="2723472"/>
                            <a:ext cx="1001697" cy="42176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E7773E7-FD01-4C12-A4F8-D72624C01467}"/>
                </a:ext>
              </a:extLst>
            </p:cNvPr>
            <p:cNvGrpSpPr/>
            <p:nvPr/>
          </p:nvGrpSpPr>
          <p:grpSpPr>
            <a:xfrm>
              <a:off x="6094504" y="4141088"/>
              <a:ext cx="5160847" cy="518923"/>
              <a:chOff x="4757726" y="2700524"/>
              <a:chExt cx="5160847" cy="45834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B777F5A-BE71-44D6-9265-4546C0DBA455}"/>
                  </a:ext>
                </a:extLst>
              </p:cNvPr>
              <p:cNvSpPr txBox="1"/>
              <p:nvPr/>
            </p:nvSpPr>
            <p:spPr>
              <a:xfrm>
                <a:off x="4757726" y="2803388"/>
                <a:ext cx="5160847" cy="355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Nếu             thì   </a:t>
                </a:r>
                <a:endPara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2" name="Object 51">
                <a:extLst>
                  <a:ext uri="{FF2B5EF4-FFF2-40B4-BE49-F238E27FC236}">
                    <a16:creationId xmlns:a16="http://schemas.microsoft.com/office/drawing/2014/main" id="{BD7B2F96-1C15-4277-8B18-E0DE85DDD6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0780106"/>
                  </p:ext>
                </p:extLst>
              </p:nvPr>
            </p:nvGraphicFramePr>
            <p:xfrm>
              <a:off x="5584031" y="2785647"/>
              <a:ext cx="821957" cy="3710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355320" imgH="177480" progId="Equation.DSMT4">
                      <p:embed/>
                    </p:oleObj>
                  </mc:Choice>
                  <mc:Fallback>
                    <p:oleObj name="Equation" r:id="rId24" imgW="355320" imgH="177480" progId="Equation.DSMT4">
                      <p:embed/>
                      <p:pic>
                        <p:nvPicPr>
                          <p:cNvPr id="52" name="Object 51">
                            <a:extLst>
                              <a:ext uri="{FF2B5EF4-FFF2-40B4-BE49-F238E27FC236}">
                                <a16:creationId xmlns:a16="http://schemas.microsoft.com/office/drawing/2014/main" id="{BD7B2F96-1C15-4277-8B18-E0DE85DDD6F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5584031" y="2785647"/>
                            <a:ext cx="821957" cy="37105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3" name="Object 52">
                <a:extLst>
                  <a:ext uri="{FF2B5EF4-FFF2-40B4-BE49-F238E27FC236}">
                    <a16:creationId xmlns:a16="http://schemas.microsoft.com/office/drawing/2014/main" id="{3D239A2D-72A8-46A9-AF6C-33B465C766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1414005"/>
                  </p:ext>
                </p:extLst>
              </p:nvPr>
            </p:nvGraphicFramePr>
            <p:xfrm>
              <a:off x="6888944" y="2700524"/>
              <a:ext cx="1141622" cy="4467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6" imgW="583920" imgH="228600" progId="Equation.DSMT4">
                      <p:embed/>
                    </p:oleObj>
                  </mc:Choice>
                  <mc:Fallback>
                    <p:oleObj name="Equation" r:id="rId26" imgW="583920" imgH="228600" progId="Equation.DSMT4">
                      <p:embed/>
                      <p:pic>
                        <p:nvPicPr>
                          <p:cNvPr id="53" name="Object 52">
                            <a:extLst>
                              <a:ext uri="{FF2B5EF4-FFF2-40B4-BE49-F238E27FC236}">
                                <a16:creationId xmlns:a16="http://schemas.microsoft.com/office/drawing/2014/main" id="{3D239A2D-72A8-46A9-AF6C-33B465C7668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6888944" y="2700524"/>
                            <a:ext cx="1141622" cy="4467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FA68529-E543-4DD9-BC4F-A2C86FA6432D}"/>
                </a:ext>
              </a:extLst>
            </p:cNvPr>
            <p:cNvGrpSpPr/>
            <p:nvPr/>
          </p:nvGrpSpPr>
          <p:grpSpPr>
            <a:xfrm>
              <a:off x="6094503" y="4874056"/>
              <a:ext cx="5160847" cy="467506"/>
              <a:chOff x="4757726" y="2762628"/>
              <a:chExt cx="5160847" cy="41293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0B6BDFB-1873-4CC6-9A06-75C6DF05C9D8}"/>
                  </a:ext>
                </a:extLst>
              </p:cNvPr>
              <p:cNvSpPr txBox="1"/>
              <p:nvPr/>
            </p:nvSpPr>
            <p:spPr>
              <a:xfrm>
                <a:off x="4757726" y="2803388"/>
                <a:ext cx="5160847" cy="355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Nếu                  thì   </a:t>
                </a:r>
                <a:endPara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49" name="Object 48">
                <a:extLst>
                  <a:ext uri="{FF2B5EF4-FFF2-40B4-BE49-F238E27FC236}">
                    <a16:creationId xmlns:a16="http://schemas.microsoft.com/office/drawing/2014/main" id="{8F9A0C01-26E4-417B-B52D-858623C3FA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3073380"/>
                  </p:ext>
                </p:extLst>
              </p:nvPr>
            </p:nvGraphicFramePr>
            <p:xfrm>
              <a:off x="7249437" y="2798464"/>
              <a:ext cx="762412" cy="344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8" imgW="355320" imgH="177480" progId="Equation.DSMT4">
                      <p:embed/>
                    </p:oleObj>
                  </mc:Choice>
                  <mc:Fallback>
                    <p:oleObj name="Equation" r:id="rId28" imgW="355320" imgH="177480" progId="Equation.DSMT4">
                      <p:embed/>
                      <p:pic>
                        <p:nvPicPr>
                          <p:cNvPr id="49" name="Object 48">
                            <a:extLst>
                              <a:ext uri="{FF2B5EF4-FFF2-40B4-BE49-F238E27FC236}">
                                <a16:creationId xmlns:a16="http://schemas.microsoft.com/office/drawing/2014/main" id="{8F9A0C01-26E4-417B-B52D-858623C3FA9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7249437" y="2798464"/>
                            <a:ext cx="762412" cy="34417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" name="Object 49">
                <a:extLst>
                  <a:ext uri="{FF2B5EF4-FFF2-40B4-BE49-F238E27FC236}">
                    <a16:creationId xmlns:a16="http://schemas.microsoft.com/office/drawing/2014/main" id="{A7486614-7CD7-4F1A-83A4-304AD999BC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6943597"/>
                  </p:ext>
                </p:extLst>
              </p:nvPr>
            </p:nvGraphicFramePr>
            <p:xfrm>
              <a:off x="5634225" y="2762628"/>
              <a:ext cx="1055274" cy="4129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9" imgW="583920" imgH="228600" progId="Equation.DSMT4">
                      <p:embed/>
                    </p:oleObj>
                  </mc:Choice>
                  <mc:Fallback>
                    <p:oleObj name="Equation" r:id="rId29" imgW="583920" imgH="228600" progId="Equation.DSMT4">
                      <p:embed/>
                      <p:pic>
                        <p:nvPicPr>
                          <p:cNvPr id="50" name="Object 49">
                            <a:extLst>
                              <a:ext uri="{FF2B5EF4-FFF2-40B4-BE49-F238E27FC236}">
                                <a16:creationId xmlns:a16="http://schemas.microsoft.com/office/drawing/2014/main" id="{A7486614-7CD7-4F1A-83A4-304AD999BC4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5634225" y="2762628"/>
                            <a:ext cx="1055274" cy="4129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25002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CA7E70-0B21-4402-B760-116409124916}"/>
              </a:ext>
            </a:extLst>
          </p:cNvPr>
          <p:cNvSpPr txBox="1"/>
          <p:nvPr/>
        </p:nvSpPr>
        <p:spPr>
          <a:xfrm>
            <a:off x="399510" y="2649458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6BF8C5-A6C6-4F57-9311-141947F4B8D4}"/>
              </a:ext>
            </a:extLst>
          </p:cNvPr>
          <p:cNvGrpSpPr/>
          <p:nvPr/>
        </p:nvGrpSpPr>
        <p:grpSpPr>
          <a:xfrm>
            <a:off x="399510" y="461352"/>
            <a:ext cx="10084192" cy="2246769"/>
            <a:chOff x="379190" y="740617"/>
            <a:chExt cx="10084192" cy="22467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E9AC47-8429-4745-BA47-6D0E66A2C6D0}"/>
                </a:ext>
              </a:extLst>
            </p:cNvPr>
            <p:cNvSpPr txBox="1"/>
            <p:nvPr/>
          </p:nvSpPr>
          <p:spPr>
            <a:xfrm>
              <a:off x="379190" y="740617"/>
              <a:ext cx="1008419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6: 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một thí nghiệm, một vật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từ độ cao          so với mặt đất. Biết quãng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 dịch chuyển của vật tính theo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vị mét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 cho bởi công thức              với    là thời gian vật đó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 tính theo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vị giây (         ). Hỏi sau bao nhiêu lâu kể từ lúc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thì vật đó chạm đất?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CEA641AE-71C0-484F-B175-8604F56154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87360" y="802640"/>
            <a:ext cx="702155" cy="409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04560" imgH="177480" progId="Equation.DSMT4">
                    <p:embed/>
                  </p:oleObj>
                </mc:Choice>
                <mc:Fallback>
                  <p:oleObj name="Equation" r:id="rId2" imgW="304560" imgH="1774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CEA641AE-71C0-484F-B175-8604F56154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087360" y="802640"/>
                          <a:ext cx="702155" cy="4095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1AA357E6-1768-4555-A6B9-61907DC763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8913273"/>
                </p:ext>
              </p:extLst>
            </p:nvPr>
          </p:nvGraphicFramePr>
          <p:xfrm>
            <a:off x="3967796" y="1592845"/>
            <a:ext cx="1127125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57200" imgH="203040" progId="Equation.DSMT4">
                    <p:embed/>
                  </p:oleObj>
                </mc:Choice>
                <mc:Fallback>
                  <p:oleObj name="Equation" r:id="rId4" imgW="457200" imgH="2030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1AA357E6-1768-4555-A6B9-61907DC763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67796" y="1592845"/>
                          <a:ext cx="1127125" cy="50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93703CE6-569C-44EE-8785-57A63A979F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3116324"/>
                </p:ext>
              </p:extLst>
            </p:nvPr>
          </p:nvGraphicFramePr>
          <p:xfrm>
            <a:off x="5617306" y="1660798"/>
            <a:ext cx="209452" cy="406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8560" imgH="152280" progId="Equation.DSMT4">
                    <p:embed/>
                  </p:oleObj>
                </mc:Choice>
                <mc:Fallback>
                  <p:oleObj name="Equation" r:id="rId6" imgW="88560" imgH="15228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93703CE6-569C-44EE-8785-57A63A979F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617306" y="1660798"/>
                          <a:ext cx="209452" cy="406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EB340E8E-85C6-491A-82CE-E9AF4DE045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6506688"/>
                </p:ext>
              </p:extLst>
            </p:nvPr>
          </p:nvGraphicFramePr>
          <p:xfrm>
            <a:off x="3002694" y="2127147"/>
            <a:ext cx="780968" cy="437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17160" imgH="177480" progId="Equation.DSMT4">
                    <p:embed/>
                  </p:oleObj>
                </mc:Choice>
                <mc:Fallback>
                  <p:oleObj name="Equation" r:id="rId8" imgW="317160" imgH="17748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EB340E8E-85C6-491A-82CE-E9AF4DE0457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02694" y="2127147"/>
                          <a:ext cx="780968" cy="4373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0D97FF-3805-4921-91B7-7A9E2CB25D32}"/>
              </a:ext>
            </a:extLst>
          </p:cNvPr>
          <p:cNvGrpSpPr/>
          <p:nvPr/>
        </p:nvGrpSpPr>
        <p:grpSpPr>
          <a:xfrm>
            <a:off x="363950" y="3265637"/>
            <a:ext cx="11438190" cy="548099"/>
            <a:chOff x="363950" y="3265637"/>
            <a:chExt cx="11375930" cy="5480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8EE0C3-3132-481F-9351-0CAB77A2FE95}"/>
                </a:ext>
              </a:extLst>
            </p:cNvPr>
            <p:cNvSpPr/>
            <p:nvPr/>
          </p:nvSpPr>
          <p:spPr>
            <a:xfrm>
              <a:off x="363950" y="3265637"/>
              <a:ext cx="11375930" cy="548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Khi vật chạm đất thì quãng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ờng dịch chuyển đ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ợc của vật đó là         .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B1928F24-5DD4-4F52-9806-925130F119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946005" y="3349253"/>
            <a:ext cx="711836" cy="4179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92064" imgH="406356" progId="Equation.DSMT4">
                    <p:embed/>
                  </p:oleObj>
                </mc:Choice>
                <mc:Fallback>
                  <p:oleObj name="Equation" r:id="rId10" imgW="692064" imgH="406356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B1928F24-5DD4-4F52-9806-925130F119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946005" y="3349253"/>
                          <a:ext cx="711836" cy="4179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25F0C2-DA85-4992-AD11-2F0726EF507D}"/>
              </a:ext>
            </a:extLst>
          </p:cNvPr>
          <p:cNvGrpSpPr/>
          <p:nvPr/>
        </p:nvGrpSpPr>
        <p:grpSpPr>
          <a:xfrm>
            <a:off x="410940" y="3957925"/>
            <a:ext cx="10283093" cy="559628"/>
            <a:chOff x="410940" y="3957925"/>
            <a:chExt cx="10283093" cy="55962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C5E22B-0AC7-4360-B793-EDC61B515E3B}"/>
                </a:ext>
              </a:extLst>
            </p:cNvPr>
            <p:cNvSpPr txBox="1"/>
            <p:nvPr/>
          </p:nvSpPr>
          <p:spPr>
            <a:xfrm>
              <a:off x="410940" y="3994333"/>
              <a:ext cx="9618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                 hay               . Do đó                       hoặc 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2AF51B66-9286-4BB5-8B01-F5A5AC49B1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6567012"/>
                </p:ext>
              </p:extLst>
            </p:nvPr>
          </p:nvGraphicFramePr>
          <p:xfrm>
            <a:off x="1426209" y="3983110"/>
            <a:ext cx="1327151" cy="517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20560" imgH="203040" progId="Equation.DSMT4">
                    <p:embed/>
                  </p:oleObj>
                </mc:Choice>
                <mc:Fallback>
                  <p:oleObj name="Equation" r:id="rId12" imgW="520560" imgH="2030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2AF51B66-9286-4BB5-8B01-F5A5AC49B1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426209" y="3983110"/>
                          <a:ext cx="1327151" cy="517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B2D22F44-A90F-47D3-AE8B-06F7C519FE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2426234"/>
                </p:ext>
              </p:extLst>
            </p:nvPr>
          </p:nvGraphicFramePr>
          <p:xfrm>
            <a:off x="3455778" y="3991574"/>
            <a:ext cx="1095901" cy="500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44240" imgH="203040" progId="Equation.DSMT4">
                    <p:embed/>
                  </p:oleObj>
                </mc:Choice>
                <mc:Fallback>
                  <p:oleObj name="Equation" r:id="rId14" imgW="444240" imgH="203040" progId="Equation.DSMT4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B2D22F44-A90F-47D3-AE8B-06F7C519FE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455778" y="3991574"/>
                          <a:ext cx="1095901" cy="5009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9191E9E6-42E0-4EB6-AF7B-1122BE804BA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4776228"/>
                </p:ext>
              </p:extLst>
            </p:nvPr>
          </p:nvGraphicFramePr>
          <p:xfrm>
            <a:off x="5847078" y="3965110"/>
            <a:ext cx="1753238" cy="552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723600" imgH="228600" progId="Equation.DSMT4">
                    <p:embed/>
                  </p:oleObj>
                </mc:Choice>
                <mc:Fallback>
                  <p:oleObj name="Equation" r:id="rId16" imgW="723600" imgH="22860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9191E9E6-42E0-4EB6-AF7B-1122BE804B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847078" y="3965110"/>
                          <a:ext cx="1753238" cy="552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A432ED0E-6F29-4F31-884B-4D95D16EC56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562997"/>
                </p:ext>
              </p:extLst>
            </p:nvPr>
          </p:nvGraphicFramePr>
          <p:xfrm>
            <a:off x="8585200" y="3957925"/>
            <a:ext cx="2108833" cy="534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901440" imgH="228600" progId="Equation.DSMT4">
                    <p:embed/>
                  </p:oleObj>
                </mc:Choice>
                <mc:Fallback>
                  <p:oleObj name="Equation" r:id="rId18" imgW="901440" imgH="22860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A432ED0E-6F29-4F31-884B-4D95D16EC5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8585200" y="3957925"/>
                          <a:ext cx="2108833" cy="534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66D761-A021-4EAC-BAD3-7113A793F06A}"/>
              </a:ext>
            </a:extLst>
          </p:cNvPr>
          <p:cNvGrpSpPr/>
          <p:nvPr/>
        </p:nvGrpSpPr>
        <p:grpSpPr>
          <a:xfrm>
            <a:off x="482060" y="4770375"/>
            <a:ext cx="10918730" cy="523220"/>
            <a:chOff x="410940" y="4858239"/>
            <a:chExt cx="10918730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35F65D-DAE1-49E4-B60A-DE85ECFE1D74}"/>
                </a:ext>
              </a:extLst>
            </p:cNvPr>
            <p:cNvSpPr txBox="1"/>
            <p:nvPr/>
          </p:nvSpPr>
          <p:spPr>
            <a:xfrm>
              <a:off x="410940" y="4858239"/>
              <a:ext cx="10918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           nên            . Vậy sau 4 giây kể từ lúc r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thì vật đó chạm đất.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E956A745-F5B0-4227-84FB-72DD3915A1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0365" y="4868400"/>
            <a:ext cx="874883" cy="487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774527" imgH="431975" progId="Equation.DSMT4">
                    <p:embed/>
                  </p:oleObj>
                </mc:Choice>
                <mc:Fallback>
                  <p:oleObj name="Equation" r:id="rId20" imgW="774527" imgH="431975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E956A745-F5B0-4227-84FB-72DD3915A1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00365" y="4868400"/>
                          <a:ext cx="874883" cy="4876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1F8D3D96-27AA-4A07-AAFB-D27F666F48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38370" y="4883232"/>
            <a:ext cx="826155" cy="462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17160" imgH="177480" progId="Equation.DSMT4">
                    <p:embed/>
                  </p:oleObj>
                </mc:Choice>
                <mc:Fallback>
                  <p:oleObj name="Equation" r:id="rId22" imgW="317160" imgH="1774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1F8D3D96-27AA-4A07-AAFB-D27F666F48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638370" y="4883232"/>
                          <a:ext cx="826155" cy="4626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D18A06-D8AE-4810-8B33-D41D4D443C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09" y="-161056"/>
            <a:ext cx="2296431" cy="345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5554"/>
            <a:ext cx="6570921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PHIẾU HỌC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905" y="2001599"/>
            <a:ext cx="4327609" cy="288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5"/>
            <a:ext cx="5855736" cy="26808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lý thuyết, định nghĩa, tính chất về căn bậc hai của số thực.</a:t>
            </a:r>
          </a:p>
          <a:p>
            <a:pPr>
              <a:buFontTx/>
              <a:buChar char="-"/>
            </a:pP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căn bậc hai của số thực.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F9E39A-C6E2-423B-850C-6D0EB023F0C0}"/>
              </a:ext>
            </a:extLst>
          </p:cNvPr>
          <p:cNvSpPr txBox="1">
            <a:spLocks/>
          </p:cNvSpPr>
          <p:nvPr/>
        </p:nvSpPr>
        <p:spPr>
          <a:xfrm>
            <a:off x="0" y="647736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CĂN BẬC HAI VÀ CĂN BẬC BA 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 SỐ THỰC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628537" y="150631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511312" y="4086802"/>
            <a:ext cx="10204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 bài GV chữa và hướng dẫn làm ở trên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các bài tập trong SGK liên quan đến căn bậc hai.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CÁC </a:t>
            </a:r>
            <a:r>
              <a:rPr lang="en-US" altLang="zh-CN" sz="3600" b="1" ker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87" y="487516"/>
            <a:ext cx="10365963" cy="222653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III. CĂN THỨC</a:t>
            </a:r>
            <a:b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CĂN BẬC HAI VÀ CĂN BẬC BA </a:t>
            </a:r>
            <a:b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SỐ THỰC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945"/>
            <a:ext cx="12192000" cy="10612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27,28,29 BÀI 1. CĂN BẬC HAI VÀ CĂN BẬC BA 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 SỐ THỰC (tiết 1)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297" y="470129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310299-51D4-4C96-BC5B-AC612FD58019}"/>
              </a:ext>
            </a:extLst>
          </p:cNvPr>
          <p:cNvSpPr/>
          <p:nvPr/>
        </p:nvSpPr>
        <p:spPr>
          <a:xfrm>
            <a:off x="6900997" y="2515259"/>
            <a:ext cx="4270599" cy="287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bàn cờ có 64 ô vuông nhỏ. Hỏi mỗi cạnh của bàn cờ gồm bao nhiêu cạnh ô vuông nhỏ?</a:t>
            </a:r>
            <a:endParaRPr lang="vi-VN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06690C-3DF5-419B-9B0F-19B3DFA51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8" y="2266819"/>
            <a:ext cx="5162317" cy="33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510" y="187458"/>
            <a:ext cx="698681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Căn bậc hai của số thực không âm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C26A32-F2A5-4A60-906D-E0559EC50993}"/>
              </a:ext>
            </a:extLst>
          </p:cNvPr>
          <p:cNvGrpSpPr/>
          <p:nvPr/>
        </p:nvGrpSpPr>
        <p:grpSpPr>
          <a:xfrm>
            <a:off x="450310" y="908727"/>
            <a:ext cx="11291380" cy="557268"/>
            <a:chOff x="399510" y="1229494"/>
            <a:chExt cx="11291380" cy="557268"/>
          </a:xfrm>
        </p:grpSpPr>
        <p:sp>
          <p:nvSpPr>
            <p:cNvPr id="5" name="Rectangle 4"/>
            <p:cNvSpPr/>
            <p:nvPr/>
          </p:nvSpPr>
          <p:spPr>
            <a:xfrm>
              <a:off x="1539506" y="1229494"/>
              <a:ext cx="10151384" cy="557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48) Tìm số thực     sao cho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CCEE9B-A4D0-475A-9202-6A66721BF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10" y="1263559"/>
              <a:ext cx="952497" cy="523203"/>
            </a:xfrm>
            <a:prstGeom prst="rect">
              <a:avLst/>
            </a:prstGeom>
          </p:spPr>
        </p:pic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C8B45989-B98E-497F-BCD3-28921186A9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0428313"/>
                </p:ext>
              </p:extLst>
            </p:nvPr>
          </p:nvGraphicFramePr>
          <p:xfrm>
            <a:off x="7335966" y="1381759"/>
            <a:ext cx="324674" cy="3571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6720" imgH="139680" progId="Equation.DSMT4">
                    <p:embed/>
                  </p:oleObj>
                </mc:Choice>
                <mc:Fallback>
                  <p:oleObj name="Equation" r:id="rId3" imgW="126720" imgH="1396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C8B45989-B98E-497F-BCD3-28921186A9D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335966" y="1381759"/>
                          <a:ext cx="324674" cy="3571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23926D-6CBB-4B00-80B0-18E620905370}"/>
              </a:ext>
            </a:extLst>
          </p:cNvPr>
          <p:cNvGrpSpPr/>
          <p:nvPr/>
        </p:nvGrpSpPr>
        <p:grpSpPr>
          <a:xfrm>
            <a:off x="530221" y="1595659"/>
            <a:ext cx="2120170" cy="541859"/>
            <a:chOff x="399510" y="2099598"/>
            <a:chExt cx="3820138" cy="375670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904E2A91-7ECD-4A0D-B30F-5258711CC8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107899"/>
                </p:ext>
              </p:extLst>
            </p:nvPr>
          </p:nvGraphicFramePr>
          <p:xfrm>
            <a:off x="1236068" y="2099598"/>
            <a:ext cx="1716216" cy="35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19040" imgH="203040" progId="Equation.DSMT4">
                    <p:embed/>
                  </p:oleObj>
                </mc:Choice>
                <mc:Fallback>
                  <p:oleObj name="Equation" r:id="rId5" imgW="419040" imgH="20304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904E2A91-7ECD-4A0D-B30F-5258711CC8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36068" y="2099598"/>
                          <a:ext cx="1716216" cy="35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EFB69E-AE94-4145-BA0A-0A44FE6F8DD5}"/>
                </a:ext>
              </a:extLst>
            </p:cNvPr>
            <p:cNvSpPr txBox="1"/>
            <p:nvPr/>
          </p:nvSpPr>
          <p:spPr>
            <a:xfrm>
              <a:off x="399510" y="2112520"/>
              <a:ext cx="3820138" cy="362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179C31-CB18-4E72-AE46-7C83958326CA}"/>
              </a:ext>
            </a:extLst>
          </p:cNvPr>
          <p:cNvGrpSpPr/>
          <p:nvPr/>
        </p:nvGrpSpPr>
        <p:grpSpPr>
          <a:xfrm>
            <a:off x="480594" y="2209901"/>
            <a:ext cx="2407760" cy="532769"/>
            <a:chOff x="257650" y="3395991"/>
            <a:chExt cx="4338320" cy="550326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5A548AAB-E8A6-4841-9F2C-A04854F9AB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0421148"/>
                </p:ext>
              </p:extLst>
            </p:nvPr>
          </p:nvGraphicFramePr>
          <p:xfrm>
            <a:off x="1002665" y="3395991"/>
            <a:ext cx="2030516" cy="523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95000" imgH="203040" progId="Equation.DSMT4">
                    <p:embed/>
                  </p:oleObj>
                </mc:Choice>
                <mc:Fallback>
                  <p:oleObj name="Equation" r:id="rId7" imgW="495000" imgH="20304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5A548AAB-E8A6-4841-9F2C-A04854F9AB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02665" y="3395991"/>
                          <a:ext cx="2030516" cy="5232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7708E1-F392-4B28-BA57-DE47582FDF3B}"/>
                </a:ext>
              </a:extLst>
            </p:cNvPr>
            <p:cNvSpPr txBox="1"/>
            <p:nvPr/>
          </p:nvSpPr>
          <p:spPr>
            <a:xfrm>
              <a:off x="257650" y="3423096"/>
              <a:ext cx="4338320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27F8E2-70C3-4FF7-B295-81D6A1FC0D8B}"/>
              </a:ext>
            </a:extLst>
          </p:cNvPr>
          <p:cNvGrpSpPr/>
          <p:nvPr/>
        </p:nvGrpSpPr>
        <p:grpSpPr>
          <a:xfrm>
            <a:off x="3290205" y="1519491"/>
            <a:ext cx="8451485" cy="1887348"/>
            <a:chOff x="3434897" y="1939027"/>
            <a:chExt cx="8451485" cy="1887348"/>
          </a:xfrm>
        </p:grpSpPr>
        <p:sp>
          <p:nvSpPr>
            <p:cNvPr id="18" name="Thought Bubble: Cloud 17">
              <a:extLst>
                <a:ext uri="{FF2B5EF4-FFF2-40B4-BE49-F238E27FC236}">
                  <a16:creationId xmlns:a16="http://schemas.microsoft.com/office/drawing/2014/main" id="{01672B40-C9E6-4007-AC4B-2D222248DD1D}"/>
                </a:ext>
              </a:extLst>
            </p:cNvPr>
            <p:cNvSpPr/>
            <p:nvPr/>
          </p:nvSpPr>
          <p:spPr>
            <a:xfrm>
              <a:off x="3434897" y="1939027"/>
              <a:ext cx="8451485" cy="1887348"/>
            </a:xfrm>
            <a:prstGeom prst="cloudCallout">
              <a:avLst>
                <a:gd name="adj1" fmla="val -34983"/>
                <a:gd name="adj2" fmla="val 6136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                          . Ta nói    và      là các căn bậc hai của  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577E7FF2-47D4-49B3-9DF5-43D4BCE74E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6964195"/>
                </p:ext>
              </p:extLst>
            </p:nvPr>
          </p:nvGraphicFramePr>
          <p:xfrm>
            <a:off x="5569972" y="2312597"/>
            <a:ext cx="2233565" cy="614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015920" imgH="279360" progId="Equation.DSMT4">
                    <p:embed/>
                  </p:oleObj>
                </mc:Choice>
                <mc:Fallback>
                  <p:oleObj name="Equation" r:id="rId9" imgW="1015920" imgH="27936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577E7FF2-47D4-49B3-9DF5-43D4BCE74E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569972" y="2312597"/>
                          <a:ext cx="2233565" cy="6142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59062D08-A307-4E8D-826A-ADBE43D4C5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7737747"/>
                </p:ext>
              </p:extLst>
            </p:nvPr>
          </p:nvGraphicFramePr>
          <p:xfrm>
            <a:off x="8883650" y="2476286"/>
            <a:ext cx="240030" cy="373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4120" imgH="177480" progId="Equation.DSMT4">
                    <p:embed/>
                  </p:oleObj>
                </mc:Choice>
                <mc:Fallback>
                  <p:oleObj name="Equation" r:id="rId11" imgW="114120" imgH="17748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59062D08-A307-4E8D-826A-ADBE43D4C5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883650" y="2476286"/>
                          <a:ext cx="240030" cy="3733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C3A1374D-AE25-4936-B345-AAA767C513C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0160531"/>
                </p:ext>
              </p:extLst>
            </p:nvPr>
          </p:nvGraphicFramePr>
          <p:xfrm>
            <a:off x="9583771" y="2452676"/>
            <a:ext cx="433989" cy="379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03040" imgH="177480" progId="Equation.DSMT4">
                    <p:embed/>
                  </p:oleObj>
                </mc:Choice>
                <mc:Fallback>
                  <p:oleObj name="Equation" r:id="rId13" imgW="203040" imgH="17748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3A1374D-AE25-4936-B345-AAA767C513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583771" y="2452676"/>
                          <a:ext cx="433989" cy="3797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4F9D2189-FE38-49A4-80F4-1258916125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2151730"/>
                </p:ext>
              </p:extLst>
            </p:nvPr>
          </p:nvGraphicFramePr>
          <p:xfrm>
            <a:off x="7846832" y="2900306"/>
            <a:ext cx="240029" cy="373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4120" imgH="177480" progId="Equation.DSMT4">
                    <p:embed/>
                  </p:oleObj>
                </mc:Choice>
                <mc:Fallback>
                  <p:oleObj name="Equation" r:id="rId15" imgW="114120" imgH="1774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4F9D2189-FE38-49A4-80F4-1258916125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846832" y="2900306"/>
                          <a:ext cx="240029" cy="3733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949568-8D94-4D92-A995-53F6AF719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38" y="3307935"/>
            <a:ext cx="1188101" cy="11040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94141CA-AC7C-4FDD-A7E2-8D0FDE01A558}"/>
              </a:ext>
            </a:extLst>
          </p:cNvPr>
          <p:cNvGrpSpPr/>
          <p:nvPr/>
        </p:nvGrpSpPr>
        <p:grpSpPr>
          <a:xfrm>
            <a:off x="480594" y="4786690"/>
            <a:ext cx="11121930" cy="1330960"/>
            <a:chOff x="480594" y="4786690"/>
            <a:chExt cx="11121930" cy="1330960"/>
          </a:xfrm>
        </p:grpSpPr>
        <p:sp>
          <p:nvSpPr>
            <p:cNvPr id="26" name="Scroll: Horizontal 25">
              <a:extLst>
                <a:ext uri="{FF2B5EF4-FFF2-40B4-BE49-F238E27FC236}">
                  <a16:creationId xmlns:a16="http://schemas.microsoft.com/office/drawing/2014/main" id="{E186908B-2F4C-4F27-9AC2-46984E7578AC}"/>
                </a:ext>
              </a:extLst>
            </p:cNvPr>
            <p:cNvSpPr/>
            <p:nvPr/>
          </p:nvSpPr>
          <p:spPr>
            <a:xfrm>
              <a:off x="480594" y="4786690"/>
              <a:ext cx="11121930" cy="1330960"/>
            </a:xfrm>
            <a:prstGeom prst="horizontalScroll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luận: Căn bậc hai của một số thực    không âm là một số thực    sao cho </a:t>
              </a:r>
              <a:endPara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8243AAC7-731C-4EE7-A6F4-15DDA8A6D9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1035039"/>
                </p:ext>
              </p:extLst>
            </p:nvPr>
          </p:nvGraphicFramePr>
          <p:xfrm>
            <a:off x="1321527" y="5414349"/>
            <a:ext cx="944153" cy="457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19040" imgH="203040" progId="Equation.DSMT4">
                    <p:embed/>
                  </p:oleObj>
                </mc:Choice>
                <mc:Fallback>
                  <p:oleObj name="Equation" r:id="rId18" imgW="419040" imgH="2030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8243AAC7-731C-4EE7-A6F4-15DDA8A6D9A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321527" y="5414349"/>
                          <a:ext cx="944153" cy="4577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0B142D7A-5DAF-41DD-AA90-5BB4AE09D3B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477604"/>
                </p:ext>
              </p:extLst>
            </p:nvPr>
          </p:nvGraphicFramePr>
          <p:xfrm>
            <a:off x="6178909" y="5128842"/>
            <a:ext cx="303171" cy="333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26720" imgH="139680" progId="Equation.DSMT4">
                    <p:embed/>
                  </p:oleObj>
                </mc:Choice>
                <mc:Fallback>
                  <p:oleObj name="Equation" r:id="rId20" imgW="126720" imgH="13968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0B142D7A-5DAF-41DD-AA90-5BB4AE09D3B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178909" y="5128842"/>
                          <a:ext cx="303171" cy="333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8FCAB5E4-121E-4893-88DA-3B64C5CA39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9093852"/>
                </p:ext>
              </p:extLst>
            </p:nvPr>
          </p:nvGraphicFramePr>
          <p:xfrm>
            <a:off x="10045700" y="5139481"/>
            <a:ext cx="297180" cy="3268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6720" imgH="139680" progId="Equation.DSMT4">
                    <p:embed/>
                  </p:oleObj>
                </mc:Choice>
                <mc:Fallback>
                  <p:oleObj name="Equation" r:id="rId22" imgW="126720" imgH="13968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8FCAB5E4-121E-4893-88DA-3B64C5CA399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0045700" y="5139481"/>
                          <a:ext cx="297180" cy="3268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243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C8BB9F8-3DDC-4186-8DC4-FC9743AD0865}"/>
              </a:ext>
            </a:extLst>
          </p:cNvPr>
          <p:cNvSpPr/>
          <p:nvPr/>
        </p:nvSpPr>
        <p:spPr>
          <a:xfrm>
            <a:off x="399510" y="35058"/>
            <a:ext cx="6986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Căn bậc hai của số thực không âm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153C3-95D1-4AF4-9DD9-B81CDEDE4C47}"/>
              </a:ext>
            </a:extLst>
          </p:cNvPr>
          <p:cNvSpPr txBox="1"/>
          <p:nvPr/>
        </p:nvSpPr>
        <p:spPr>
          <a:xfrm>
            <a:off x="384413" y="594041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7ED5C-C613-4D94-9C3F-D5003B4CFB8B}"/>
              </a:ext>
            </a:extLst>
          </p:cNvPr>
          <p:cNvGrpSpPr/>
          <p:nvPr/>
        </p:nvGrpSpPr>
        <p:grpSpPr>
          <a:xfrm>
            <a:off x="399510" y="1056110"/>
            <a:ext cx="9001760" cy="523220"/>
            <a:chOff x="612870" y="2166927"/>
            <a:chExt cx="9001760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8CDFEA-5D78-4818-B4F6-04FCDA305825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và       có phải là căn bậc hai của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64A46D70-1EC6-4F58-96CA-AE7C87F580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3977066"/>
                </p:ext>
              </p:extLst>
            </p:nvPr>
          </p:nvGraphicFramePr>
          <p:xfrm>
            <a:off x="1520368" y="2225524"/>
            <a:ext cx="298272" cy="387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26720" imgH="164880" progId="Equation.DSMT4">
                    <p:embed/>
                  </p:oleObj>
                </mc:Choice>
                <mc:Fallback>
                  <p:oleObj name="Equation" r:id="rId2" imgW="126720" imgH="1648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64A46D70-1EC6-4F58-96CA-AE7C87F580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20368" y="2225524"/>
                          <a:ext cx="298272" cy="387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83F69FA5-DA3F-48E5-BB14-7D7DF44621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491883"/>
                </p:ext>
              </p:extLst>
            </p:nvPr>
          </p:nvGraphicFramePr>
          <p:xfrm>
            <a:off x="2296446" y="2234362"/>
            <a:ext cx="477234" cy="387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03040" imgH="164880" progId="Equation.DSMT4">
                    <p:embed/>
                  </p:oleObj>
                </mc:Choice>
                <mc:Fallback>
                  <p:oleObj name="Equation" r:id="rId4" imgW="203040" imgH="16488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83F69FA5-DA3F-48E5-BB14-7D7DF44621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96446" y="2234362"/>
                          <a:ext cx="477234" cy="3877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32ECEC45-3CD2-42DB-A98D-41BBA0EE48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2228320"/>
                </p:ext>
              </p:extLst>
            </p:nvPr>
          </p:nvGraphicFramePr>
          <p:xfrm>
            <a:off x="6558280" y="2225524"/>
            <a:ext cx="298272" cy="387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720" imgH="164880" progId="Equation.DSMT4">
                    <p:embed/>
                  </p:oleObj>
                </mc:Choice>
                <mc:Fallback>
                  <p:oleObj name="Equation" r:id="rId6" imgW="126720" imgH="16488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32ECEC45-3CD2-42DB-A98D-41BBA0EE4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58280" y="2225524"/>
                          <a:ext cx="298272" cy="387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EFD98A-CDA7-442B-BF78-7AB9C2DB4688}"/>
              </a:ext>
            </a:extLst>
          </p:cNvPr>
          <p:cNvGrpSpPr/>
          <p:nvPr/>
        </p:nvGrpSpPr>
        <p:grpSpPr>
          <a:xfrm>
            <a:off x="399510" y="1666026"/>
            <a:ext cx="9001760" cy="539773"/>
            <a:chOff x="612870" y="2166927"/>
            <a:chExt cx="9001760" cy="5397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786764-72D0-4E4E-93E1-3BE164091402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và          có phải là căn bậc hai của     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6699C101-46FB-4D26-B8E9-78BC70D97B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4892759"/>
                </p:ext>
              </p:extLst>
            </p:nvPr>
          </p:nvGraphicFramePr>
          <p:xfrm>
            <a:off x="1518662" y="2224176"/>
            <a:ext cx="477234" cy="462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53800" imgH="203040" progId="Equation.DSMT4">
                    <p:embed/>
                  </p:oleObj>
                </mc:Choice>
                <mc:Fallback>
                  <p:oleObj name="Equation" r:id="rId8" imgW="253800" imgH="20304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6699C101-46FB-4D26-B8E9-78BC70D97B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518662" y="2224176"/>
                          <a:ext cx="477234" cy="462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3CA7CB56-C046-4377-9666-BEA30D1CB5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4652893"/>
                </p:ext>
              </p:extLst>
            </p:nvPr>
          </p:nvGraphicFramePr>
          <p:xfrm>
            <a:off x="2509838" y="2218929"/>
            <a:ext cx="735012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93480" imgH="203040" progId="Equation.DSMT4">
                    <p:embed/>
                  </p:oleObj>
                </mc:Choice>
                <mc:Fallback>
                  <p:oleObj name="Equation" r:id="rId10" imgW="393480" imgH="20304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3CA7CB56-C046-4377-9666-BEA30D1CB5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09838" y="2218929"/>
                          <a:ext cx="735012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0327932D-DD8E-4143-99A8-E1278C5106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9727086"/>
                </p:ext>
              </p:extLst>
            </p:nvPr>
          </p:nvGraphicFramePr>
          <p:xfrm>
            <a:off x="7016433" y="2228862"/>
            <a:ext cx="776287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30120" imgH="203040" progId="Equation.DSMT4">
                    <p:embed/>
                  </p:oleObj>
                </mc:Choice>
                <mc:Fallback>
                  <p:oleObj name="Equation" r:id="rId12" imgW="330120" imgH="20304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0327932D-DD8E-4143-99A8-E1278C5106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016433" y="2228862"/>
                          <a:ext cx="776287" cy="4778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A23117-AC26-4583-8911-52DBE172FFE8}"/>
              </a:ext>
            </a:extLst>
          </p:cNvPr>
          <p:cNvGrpSpPr/>
          <p:nvPr/>
        </p:nvGrpSpPr>
        <p:grpSpPr>
          <a:xfrm>
            <a:off x="399510" y="2203987"/>
            <a:ext cx="9001760" cy="941388"/>
            <a:chOff x="612870" y="1991871"/>
            <a:chExt cx="9001760" cy="941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588283-EE9E-4E55-B161-84D546530B26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Số       và         có phải là căn bậc hai của  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9D149E96-E675-487A-852C-A94578D31C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5063699"/>
                </p:ext>
              </p:extLst>
            </p:nvPr>
          </p:nvGraphicFramePr>
          <p:xfrm>
            <a:off x="1625457" y="2006159"/>
            <a:ext cx="261938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9680" imgH="393480" progId="Equation.DSMT4">
                    <p:embed/>
                  </p:oleObj>
                </mc:Choice>
                <mc:Fallback>
                  <p:oleObj name="Equation" r:id="rId14" imgW="139680" imgH="39348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9D149E96-E675-487A-852C-A94578D31C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625457" y="2006159"/>
                          <a:ext cx="261938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83A5F2F3-C58A-4A2F-BF14-4258AD72EC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5474616"/>
                </p:ext>
              </p:extLst>
            </p:nvPr>
          </p:nvGraphicFramePr>
          <p:xfrm>
            <a:off x="2512870" y="1991871"/>
            <a:ext cx="544512" cy="941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91960" imgH="393480" progId="Equation.DSMT4">
                    <p:embed/>
                  </p:oleObj>
                </mc:Choice>
                <mc:Fallback>
                  <p:oleObj name="Equation" r:id="rId16" imgW="291960" imgH="3934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83A5F2F3-C58A-4A2F-BF14-4258AD72EC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512870" y="1991871"/>
                          <a:ext cx="544512" cy="941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7F3B8E9F-A62A-4B11-8E94-2349AEAA13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6810524"/>
                </p:ext>
              </p:extLst>
            </p:nvPr>
          </p:nvGraphicFramePr>
          <p:xfrm>
            <a:off x="7005812" y="2004571"/>
            <a:ext cx="327025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39680" imgH="393480" progId="Equation.DSMT4">
                    <p:embed/>
                  </p:oleObj>
                </mc:Choice>
                <mc:Fallback>
                  <p:oleObj name="Equation" r:id="rId18" imgW="139680" imgH="3934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7F3B8E9F-A62A-4B11-8E94-2349AEAA13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005812" y="2004571"/>
                          <a:ext cx="327025" cy="925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8CA2711-E33D-4EFE-A5C6-FD5826451361}"/>
              </a:ext>
            </a:extLst>
          </p:cNvPr>
          <p:cNvSpPr txBox="1"/>
          <p:nvPr/>
        </p:nvSpPr>
        <p:spPr>
          <a:xfrm>
            <a:off x="343773" y="3262850"/>
            <a:ext cx="147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6E6F0-D3A1-4FBE-AA1B-C1F8E42FA5C2}"/>
              </a:ext>
            </a:extLst>
          </p:cNvPr>
          <p:cNvGrpSpPr/>
          <p:nvPr/>
        </p:nvGrpSpPr>
        <p:grpSpPr>
          <a:xfrm>
            <a:off x="384413" y="3832101"/>
            <a:ext cx="10993120" cy="613840"/>
            <a:chOff x="498476" y="3859617"/>
            <a:chExt cx="10993120" cy="61384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C83DB9-B7E2-47D7-B3E2-701870E41EED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Ta thấy                          nên     và       là căn bậc hai của 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073AFA76-CDED-40E0-A4B5-7BEDFB1DEF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1794765"/>
                </p:ext>
              </p:extLst>
            </p:nvPr>
          </p:nvGraphicFramePr>
          <p:xfrm>
            <a:off x="2036509" y="3859617"/>
            <a:ext cx="2287948" cy="613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041120" imgH="279360" progId="Equation.DSMT4">
                    <p:embed/>
                  </p:oleObj>
                </mc:Choice>
                <mc:Fallback>
                  <p:oleObj name="Equation" r:id="rId20" imgW="1041120" imgH="27936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073AFA76-CDED-40E0-A4B5-7BEDFB1DEF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036509" y="3859617"/>
                          <a:ext cx="2287948" cy="6138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C1D418BE-0648-48BD-8D0E-9170214B92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521161"/>
                </p:ext>
              </p:extLst>
            </p:nvPr>
          </p:nvGraphicFramePr>
          <p:xfrm>
            <a:off x="4884420" y="3943901"/>
            <a:ext cx="365386" cy="371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26720" imgH="164880" progId="Equation.DSMT4">
                    <p:embed/>
                  </p:oleObj>
                </mc:Choice>
                <mc:Fallback>
                  <p:oleObj name="Equation" r:id="rId22" imgW="126720" imgH="16488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C1D418BE-0648-48BD-8D0E-9170214B92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884420" y="3943901"/>
                          <a:ext cx="365386" cy="371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B9CEADB7-F8B7-42F6-B154-BA9466509E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663954"/>
                </p:ext>
              </p:extLst>
            </p:nvPr>
          </p:nvGraphicFramePr>
          <p:xfrm>
            <a:off x="5668815" y="3946571"/>
            <a:ext cx="457665" cy="371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03040" imgH="164880" progId="Equation.DSMT4">
                    <p:embed/>
                  </p:oleObj>
                </mc:Choice>
                <mc:Fallback>
                  <p:oleObj name="Equation" r:id="rId24" imgW="203040" imgH="1648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B9CEADB7-F8B7-42F6-B154-BA9466509E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668815" y="3946571"/>
                          <a:ext cx="457665" cy="371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39951B01-EFDE-4ED7-AE74-3C5E2D723B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4055848"/>
                </p:ext>
              </p:extLst>
            </p:nvPr>
          </p:nvGraphicFramePr>
          <p:xfrm>
            <a:off x="8751888" y="3933825"/>
            <a:ext cx="39211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152280" imgH="177480" progId="Equation.DSMT4">
                    <p:embed/>
                  </p:oleObj>
                </mc:Choice>
                <mc:Fallback>
                  <p:oleObj name="Equation" r:id="rId26" imgW="152280" imgH="17748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39951B01-EFDE-4ED7-AE74-3C5E2D723B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8751888" y="3933825"/>
                          <a:ext cx="392112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7A1355-3CBE-48E2-8E59-D83E81A1F034}"/>
              </a:ext>
            </a:extLst>
          </p:cNvPr>
          <p:cNvGrpSpPr/>
          <p:nvPr/>
        </p:nvGrpSpPr>
        <p:grpSpPr>
          <a:xfrm>
            <a:off x="399510" y="4895905"/>
            <a:ext cx="10993120" cy="592137"/>
            <a:chOff x="498476" y="3842973"/>
            <a:chExt cx="10993120" cy="5921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8D8190-D9DA-419F-80AD-8A5B68B2C373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Ta thấy                                       nên       và         là căn bậc hai của 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05C4E925-9FD2-4216-A3E6-25F42D19FC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8360408"/>
                </p:ext>
              </p:extLst>
            </p:nvPr>
          </p:nvGraphicFramePr>
          <p:xfrm>
            <a:off x="2066576" y="3842973"/>
            <a:ext cx="3341687" cy="592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574640" imgH="279360" progId="Equation.DSMT4">
                    <p:embed/>
                  </p:oleObj>
                </mc:Choice>
                <mc:Fallback>
                  <p:oleObj name="Equation" r:id="rId28" imgW="1574640" imgH="27936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05C4E925-9FD2-4216-A3E6-25F42D19FC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2066576" y="3842973"/>
                          <a:ext cx="3341687" cy="592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3DEF4D44-DACC-455E-9035-D517321C68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6848573"/>
                </p:ext>
              </p:extLst>
            </p:nvPr>
          </p:nvGraphicFramePr>
          <p:xfrm>
            <a:off x="6055919" y="3953787"/>
            <a:ext cx="457665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253800" imgH="203040" progId="Equation.DSMT4">
                    <p:embed/>
                  </p:oleObj>
                </mc:Choice>
                <mc:Fallback>
                  <p:oleObj name="Equation" r:id="rId30" imgW="253800" imgH="203040" progId="Equation.DSMT4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3DEF4D44-DACC-455E-9035-D517321C6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6055919" y="3953787"/>
                          <a:ext cx="457665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CC1ACC37-0A30-427C-8A78-1A4E6ADFEA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3039594"/>
                </p:ext>
              </p:extLst>
            </p:nvPr>
          </p:nvGraphicFramePr>
          <p:xfrm>
            <a:off x="6994525" y="3939547"/>
            <a:ext cx="68433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393480" imgH="203040" progId="Equation.DSMT4">
                    <p:embed/>
                  </p:oleObj>
                </mc:Choice>
                <mc:Fallback>
                  <p:oleObj name="Equation" r:id="rId32" imgW="393480" imgH="20304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CC1ACC37-0A30-427C-8A78-1A4E6ADFEA8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6994525" y="3939547"/>
                          <a:ext cx="684332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B72875FB-37C5-40E4-93E4-DFACD4E1BA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05237"/>
                </p:ext>
              </p:extLst>
            </p:nvPr>
          </p:nvGraphicFramePr>
          <p:xfrm>
            <a:off x="10287635" y="3929387"/>
            <a:ext cx="915988" cy="471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355320" imgH="203040" progId="Equation.DSMT4">
                    <p:embed/>
                  </p:oleObj>
                </mc:Choice>
                <mc:Fallback>
                  <p:oleObj name="Equation" r:id="rId34" imgW="355320" imgH="2030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B72875FB-37C5-40E4-93E4-DFACD4E1BA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5"/>
                        <a:stretch>
                          <a:fillRect/>
                        </a:stretch>
                      </p:blipFill>
                      <p:spPr>
                        <a:xfrm>
                          <a:off x="10287635" y="3929387"/>
                          <a:ext cx="915988" cy="471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38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9153C3-95D1-4AF4-9DD9-B81CDEDE4C47}"/>
              </a:ext>
            </a:extLst>
          </p:cNvPr>
          <p:cNvSpPr txBox="1"/>
          <p:nvPr/>
        </p:nvSpPr>
        <p:spPr>
          <a:xfrm>
            <a:off x="384413" y="594041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7ED5C-C613-4D94-9C3F-D5003B4CFB8B}"/>
              </a:ext>
            </a:extLst>
          </p:cNvPr>
          <p:cNvGrpSpPr/>
          <p:nvPr/>
        </p:nvGrpSpPr>
        <p:grpSpPr>
          <a:xfrm>
            <a:off x="399510" y="1056110"/>
            <a:ext cx="9001760" cy="523220"/>
            <a:chOff x="612870" y="2166927"/>
            <a:chExt cx="9001760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8CDFEA-5D78-4818-B4F6-04FCDA305825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    và       có phải là căn bậc hai của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64A46D70-1EC6-4F58-96CA-AE7C87F580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20368" y="2225524"/>
            <a:ext cx="298272" cy="387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26720" imgH="164880" progId="Equation.DSMT4">
                    <p:embed/>
                  </p:oleObj>
                </mc:Choice>
                <mc:Fallback>
                  <p:oleObj name="Equation" r:id="rId2" imgW="126720" imgH="1648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64A46D70-1EC6-4F58-96CA-AE7C87F580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20368" y="2225524"/>
                          <a:ext cx="298272" cy="387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83F69FA5-DA3F-48E5-BB14-7D7DF44621D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96446" y="2234362"/>
            <a:ext cx="477234" cy="387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03040" imgH="164880" progId="Equation.DSMT4">
                    <p:embed/>
                  </p:oleObj>
                </mc:Choice>
                <mc:Fallback>
                  <p:oleObj name="Equation" r:id="rId4" imgW="203040" imgH="16488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83F69FA5-DA3F-48E5-BB14-7D7DF44621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96446" y="2234362"/>
                          <a:ext cx="477234" cy="3877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32ECEC45-3CD2-42DB-A98D-41BBA0EE48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8280" y="2225524"/>
            <a:ext cx="298272" cy="387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6720" imgH="164880" progId="Equation.DSMT4">
                    <p:embed/>
                  </p:oleObj>
                </mc:Choice>
                <mc:Fallback>
                  <p:oleObj name="Equation" r:id="rId6" imgW="126720" imgH="16488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32ECEC45-3CD2-42DB-A98D-41BBA0EE4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58280" y="2225524"/>
                          <a:ext cx="298272" cy="387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EFD98A-CDA7-442B-BF78-7AB9C2DB4688}"/>
              </a:ext>
            </a:extLst>
          </p:cNvPr>
          <p:cNvGrpSpPr/>
          <p:nvPr/>
        </p:nvGrpSpPr>
        <p:grpSpPr>
          <a:xfrm>
            <a:off x="399510" y="1666026"/>
            <a:ext cx="9001760" cy="539773"/>
            <a:chOff x="612870" y="2166927"/>
            <a:chExt cx="9001760" cy="5397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786764-72D0-4E4E-93E1-3BE164091402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      và          có phải là căn bậc hai của     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6699C101-46FB-4D26-B8E9-78BC70D97B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18662" y="2224176"/>
            <a:ext cx="477234" cy="462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53800" imgH="203040" progId="Equation.DSMT4">
                    <p:embed/>
                  </p:oleObj>
                </mc:Choice>
                <mc:Fallback>
                  <p:oleObj name="Equation" r:id="rId8" imgW="253800" imgH="20304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6699C101-46FB-4D26-B8E9-78BC70D97B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518662" y="2224176"/>
                          <a:ext cx="477234" cy="462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3CA7CB56-C046-4377-9666-BEA30D1CB5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09838" y="2218929"/>
            <a:ext cx="735012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93480" imgH="203040" progId="Equation.DSMT4">
                    <p:embed/>
                  </p:oleObj>
                </mc:Choice>
                <mc:Fallback>
                  <p:oleObj name="Equation" r:id="rId10" imgW="393480" imgH="20304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3CA7CB56-C046-4377-9666-BEA30D1CB5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09838" y="2218929"/>
                          <a:ext cx="735012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0327932D-DD8E-4143-99A8-E1278C5106F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16433" y="2228862"/>
            <a:ext cx="776287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30120" imgH="203040" progId="Equation.DSMT4">
                    <p:embed/>
                  </p:oleObj>
                </mc:Choice>
                <mc:Fallback>
                  <p:oleObj name="Equation" r:id="rId12" imgW="330120" imgH="20304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0327932D-DD8E-4143-99A8-E1278C5106F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016433" y="2228862"/>
                          <a:ext cx="776287" cy="4778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A23117-AC26-4583-8911-52DBE172FFE8}"/>
              </a:ext>
            </a:extLst>
          </p:cNvPr>
          <p:cNvGrpSpPr/>
          <p:nvPr/>
        </p:nvGrpSpPr>
        <p:grpSpPr>
          <a:xfrm>
            <a:off x="399510" y="2203987"/>
            <a:ext cx="9001760" cy="941388"/>
            <a:chOff x="612870" y="1991871"/>
            <a:chExt cx="9001760" cy="941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588283-EE9E-4E55-B161-84D546530B26}"/>
                </a:ext>
              </a:extLst>
            </p:cNvPr>
            <p:cNvSpPr txBox="1"/>
            <p:nvPr/>
          </p:nvSpPr>
          <p:spPr>
            <a:xfrm>
              <a:off x="612870" y="2166927"/>
              <a:ext cx="900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Số       và         có phải là căn bậc hai của       hay không?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9D149E96-E675-487A-852C-A94578D31C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25457" y="2006159"/>
            <a:ext cx="261938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9680" imgH="393480" progId="Equation.DSMT4">
                    <p:embed/>
                  </p:oleObj>
                </mc:Choice>
                <mc:Fallback>
                  <p:oleObj name="Equation" r:id="rId14" imgW="139680" imgH="39348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9D149E96-E675-487A-852C-A94578D31C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625457" y="2006159"/>
                          <a:ext cx="261938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83A5F2F3-C58A-4A2F-BF14-4258AD72EC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12870" y="1991871"/>
            <a:ext cx="544512" cy="941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91960" imgH="393480" progId="Equation.DSMT4">
                    <p:embed/>
                  </p:oleObj>
                </mc:Choice>
                <mc:Fallback>
                  <p:oleObj name="Equation" r:id="rId16" imgW="291960" imgH="39348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83A5F2F3-C58A-4A2F-BF14-4258AD72EC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512870" y="1991871"/>
                          <a:ext cx="544512" cy="941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7F3B8E9F-A62A-4B11-8E94-2349AEAA13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5812" y="2004571"/>
            <a:ext cx="327025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39680" imgH="393480" progId="Equation.DSMT4">
                    <p:embed/>
                  </p:oleObj>
                </mc:Choice>
                <mc:Fallback>
                  <p:oleObj name="Equation" r:id="rId18" imgW="139680" imgH="39348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7F3B8E9F-A62A-4B11-8E94-2349AEAA13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005812" y="2004571"/>
                          <a:ext cx="327025" cy="925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8CA2711-E33D-4EFE-A5C6-FD5826451361}"/>
              </a:ext>
            </a:extLst>
          </p:cNvPr>
          <p:cNvSpPr txBox="1"/>
          <p:nvPr/>
        </p:nvSpPr>
        <p:spPr>
          <a:xfrm>
            <a:off x="399510" y="2922617"/>
            <a:ext cx="147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vi-VN" sz="2800" b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2862BA-42EA-41B3-A163-DAFBCCA4E745}"/>
              </a:ext>
            </a:extLst>
          </p:cNvPr>
          <p:cNvGrpSpPr/>
          <p:nvPr/>
        </p:nvGrpSpPr>
        <p:grpSpPr>
          <a:xfrm>
            <a:off x="399510" y="3913457"/>
            <a:ext cx="10993120" cy="1820998"/>
            <a:chOff x="498476" y="3619587"/>
            <a:chExt cx="10993120" cy="182099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0FCF59-73F6-4887-B797-853F152C1AD8}"/>
                </a:ext>
              </a:extLst>
            </p:cNvPr>
            <p:cNvSpPr txBox="1"/>
            <p:nvPr/>
          </p:nvSpPr>
          <p:spPr>
            <a:xfrm>
              <a:off x="498476" y="3873692"/>
              <a:ext cx="109931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Ta thấy                                                  nên      và         không là căn bậc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của   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0B57840C-91B7-4011-88B0-DD65548E1B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98691" y="3619587"/>
            <a:ext cx="4149725" cy="995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955520" imgH="469800" progId="Equation.DSMT4">
                    <p:embed/>
                  </p:oleObj>
                </mc:Choice>
                <mc:Fallback>
                  <p:oleObj name="Equation" r:id="rId20" imgW="1955520" imgH="46980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0B57840C-91B7-4011-88B0-DD65548E1B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098691" y="3619587"/>
                          <a:ext cx="4149725" cy="995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C8052165-26F8-4A50-8B28-1F1776A1FD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97986" y="3755234"/>
            <a:ext cx="25241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39680" imgH="393480" progId="Equation.DSMT4">
                    <p:embed/>
                  </p:oleObj>
                </mc:Choice>
                <mc:Fallback>
                  <p:oleObj name="Equation" r:id="rId22" imgW="139680" imgH="393480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C8052165-26F8-4A50-8B28-1F1776A1FD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097986" y="3755234"/>
                          <a:ext cx="252412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B86C5934-D85F-4148-A87A-571C1F857E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45968" y="3745073"/>
            <a:ext cx="5080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91960" imgH="393480" progId="Equation.DSMT4">
                    <p:embed/>
                  </p:oleObj>
                </mc:Choice>
                <mc:Fallback>
                  <p:oleObj name="Equation" r:id="rId24" imgW="291960" imgH="393480" progId="Equation.DSMT4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id="{B86C5934-D85F-4148-A87A-571C1F857E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945968" y="3745073"/>
                          <a:ext cx="5080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9D880DFB-A96A-4209-8059-61A6D9A069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3692" y="4526185"/>
            <a:ext cx="45878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177480" imgH="393480" progId="Equation.DSMT4">
                    <p:embed/>
                  </p:oleObj>
                </mc:Choice>
                <mc:Fallback>
                  <p:oleObj name="Equation" r:id="rId26" imgW="177480" imgH="39348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9D880DFB-A96A-4209-8059-61A6D9A0690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853692" y="4526185"/>
                          <a:ext cx="45878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941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A134-248B-4C89-9E63-B1DA3F4DD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800F-3F20-460C-B722-0F25EF0A9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47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85F19D65-C90B-44F3-B216-EA164F535716}"/>
              </a:ext>
            </a:extLst>
          </p:cNvPr>
          <p:cNvSpPr/>
          <p:nvPr/>
        </p:nvSpPr>
        <p:spPr>
          <a:xfrm>
            <a:off x="0" y="303507"/>
            <a:ext cx="4415597" cy="219686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286248-184D-47A0-91A2-58FD7AB0AAA4}"/>
              </a:ext>
            </a:extLst>
          </p:cNvPr>
          <p:cNvGrpSpPr/>
          <p:nvPr/>
        </p:nvGrpSpPr>
        <p:grpSpPr>
          <a:xfrm>
            <a:off x="640080" y="2645061"/>
            <a:ext cx="11084560" cy="1953868"/>
            <a:chOff x="3792022" y="4297680"/>
            <a:chExt cx="6055360" cy="22713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DAAECA-84A1-42B9-894F-FD00F659485F}"/>
                </a:ext>
              </a:extLst>
            </p:cNvPr>
            <p:cNvSpPr txBox="1"/>
            <p:nvPr/>
          </p:nvSpPr>
          <p:spPr>
            <a:xfrm>
              <a:off x="3792022" y="4297680"/>
              <a:ext cx="6055360" cy="2271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●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Khi          , số     có đúng hai căn bậc hai là hai số đối nhau: </a:t>
              </a:r>
            </a:p>
            <a:p>
              <a:pPr>
                <a:lnSpc>
                  <a:spcPct val="150000"/>
                </a:lnSpc>
              </a:pP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d</a:t>
              </a:r>
              <a:r>
                <a:rPr lang="vi-VN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 kí hiệu là       , số âm kí hiệu là         . </a:t>
              </a:r>
            </a:p>
            <a:p>
              <a:pPr>
                <a:lnSpc>
                  <a:spcPct val="150000"/>
                </a:lnSpc>
              </a:pP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đó         là </a:t>
              </a:r>
              <a:r>
                <a:rPr lang="en-US" sz="28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 bậc hai số học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a.</a:t>
              </a:r>
              <a:endPara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7D2D0F55-FB64-4B0B-BB0A-670694D7D4E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3742296"/>
                </p:ext>
              </p:extLst>
            </p:nvPr>
          </p:nvGraphicFramePr>
          <p:xfrm>
            <a:off x="4287622" y="4496328"/>
            <a:ext cx="521337" cy="479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55320" imgH="177480" progId="Equation.DSMT4">
                    <p:embed/>
                  </p:oleObj>
                </mc:Choice>
                <mc:Fallback>
                  <p:oleObj name="Equation" r:id="rId2" imgW="355320" imgH="177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7D2D0F55-FB64-4B0B-BB0A-670694D7D4E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287622" y="4496328"/>
                          <a:ext cx="521337" cy="479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EC23506-7367-44E6-AA8C-F71115BCA0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7709275"/>
                </p:ext>
              </p:extLst>
            </p:nvPr>
          </p:nvGraphicFramePr>
          <p:xfrm>
            <a:off x="4548290" y="5979214"/>
            <a:ext cx="399841" cy="589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41200" imgH="228600" progId="Equation.DSMT4">
                    <p:embed/>
                  </p:oleObj>
                </mc:Choice>
                <mc:Fallback>
                  <p:oleObj name="Equation" r:id="rId4" imgW="241200" imgH="22860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3EC23506-7367-44E6-AA8C-F71115BCA03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548290" y="5979214"/>
                          <a:ext cx="399841" cy="5898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39A7EFF7-A144-4613-BBC2-D392979C119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866479"/>
                </p:ext>
              </p:extLst>
            </p:nvPr>
          </p:nvGraphicFramePr>
          <p:xfrm>
            <a:off x="7048352" y="5209016"/>
            <a:ext cx="451120" cy="594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30120" imgH="228600" progId="Equation.DSMT4">
                    <p:embed/>
                  </p:oleObj>
                </mc:Choice>
                <mc:Fallback>
                  <p:oleObj name="Equation" r:id="rId6" imgW="330120" imgH="2286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39A7EFF7-A144-4613-BBC2-D392979C11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48352" y="5209016"/>
                          <a:ext cx="451120" cy="594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E2A5C0A5-BADF-451C-9B21-EF25637B3C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2252258"/>
                </p:ext>
              </p:extLst>
            </p:nvPr>
          </p:nvGraphicFramePr>
          <p:xfrm>
            <a:off x="5341411" y="5199117"/>
            <a:ext cx="381020" cy="589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41200" imgH="228600" progId="Equation.DSMT4">
                    <p:embed/>
                  </p:oleObj>
                </mc:Choice>
                <mc:Fallback>
                  <p:oleObj name="Equation" r:id="rId8" imgW="241200" imgH="2286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E2A5C0A5-BADF-451C-9B21-EF25637B3C7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341411" y="5199117"/>
                          <a:ext cx="381020" cy="5898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63DB9C51-A191-417E-AF0F-02F5C22D448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7214646"/>
                </p:ext>
              </p:extLst>
            </p:nvPr>
          </p:nvGraphicFramePr>
          <p:xfrm>
            <a:off x="5063701" y="4580194"/>
            <a:ext cx="303002" cy="417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720" imgH="139680" progId="Equation.DSMT4">
                    <p:embed/>
                  </p:oleObj>
                </mc:Choice>
                <mc:Fallback>
                  <p:oleObj name="Equation" r:id="rId10" imgW="126720" imgH="13968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63DB9C51-A191-417E-AF0F-02F5C22D44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063701" y="4580194"/>
                          <a:ext cx="303002" cy="417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E567E-3F1B-48B1-86FA-13153B763552}"/>
              </a:ext>
            </a:extLst>
          </p:cNvPr>
          <p:cNvGrpSpPr/>
          <p:nvPr/>
        </p:nvGrpSpPr>
        <p:grpSpPr>
          <a:xfrm>
            <a:off x="556703" y="4791940"/>
            <a:ext cx="6288787" cy="523220"/>
            <a:chOff x="488567" y="4767613"/>
            <a:chExt cx="6288787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505D1A-A0B2-4E7F-8505-8C5176D38166}"/>
                </a:ext>
              </a:extLst>
            </p:cNvPr>
            <p:cNvSpPr txBox="1"/>
            <p:nvPr/>
          </p:nvSpPr>
          <p:spPr>
            <a:xfrm>
              <a:off x="488567" y="4767613"/>
              <a:ext cx="6288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+mj-lt"/>
                </a:rPr>
                <a:t>●</a:t>
              </a:r>
              <a:r>
                <a:rPr lang="en-US" sz="280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 bậc hai của số    bằng    </a:t>
              </a:r>
              <a:r>
                <a:rPr lang="en-US" sz="2800">
                  <a:solidFill>
                    <a:schemeClr val="bg1"/>
                  </a:solidFill>
                  <a:latin typeface="+mj-lt"/>
                </a:rPr>
                <a:t>.</a:t>
              </a:r>
              <a:endParaRPr lang="vi-VN" sz="2800">
                <a:solidFill>
                  <a:schemeClr val="bg1"/>
                </a:solidFill>
                <a:latin typeface="+mj-lt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2CA068A2-D394-44E3-9AAF-BE423E8836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0556900"/>
                </p:ext>
              </p:extLst>
            </p:nvPr>
          </p:nvGraphicFramePr>
          <p:xfrm>
            <a:off x="3551386" y="4849362"/>
            <a:ext cx="411014" cy="3721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720" imgH="177480" progId="Equation.DSMT4">
                    <p:embed/>
                  </p:oleObj>
                </mc:Choice>
                <mc:Fallback>
                  <p:oleObj name="Equation" r:id="rId12" imgW="126720" imgH="177480" progId="Equation.DSMT4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2CA068A2-D394-44E3-9AAF-BE423E88365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551386" y="4849362"/>
                          <a:ext cx="411014" cy="3721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ADF0379A-17A4-40C2-9D0E-9C2CF4C05F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9684537"/>
                </p:ext>
              </p:extLst>
            </p:nvPr>
          </p:nvGraphicFramePr>
          <p:xfrm>
            <a:off x="4598895" y="4830463"/>
            <a:ext cx="277905" cy="3890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26720" imgH="177480" progId="Equation.DSMT4">
                    <p:embed/>
                  </p:oleObj>
                </mc:Choice>
                <mc:Fallback>
                  <p:oleObj name="Equation" r:id="rId14" imgW="126720" imgH="17748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ADF0379A-17A4-40C2-9D0E-9C2CF4C05F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598895" y="4830463"/>
                          <a:ext cx="277905" cy="3890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F37AFA2-487B-4B06-BACE-A09EA2536A15}"/>
              </a:ext>
            </a:extLst>
          </p:cNvPr>
          <p:cNvSpPr txBox="1"/>
          <p:nvPr/>
        </p:nvSpPr>
        <p:spPr>
          <a:xfrm>
            <a:off x="558504" y="5459513"/>
            <a:ext cx="612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âm không có căn bậc hai.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D01722-8BA5-4EEE-B213-8955B4BE602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368" y="4030057"/>
            <a:ext cx="4005748" cy="267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4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7639992</TotalTime>
  <Words>755</Words>
  <Application>Microsoft Office PowerPoint</Application>
  <PresentationFormat>Widescreen</PresentationFormat>
  <Paragraphs>81</Paragraphs>
  <Slides>17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1_Office Theme</vt:lpstr>
      <vt:lpstr>Equation</vt:lpstr>
      <vt:lpstr>PowerPoint Presentation</vt:lpstr>
      <vt:lpstr>CHƯƠNG III. CĂN THỨC BÀI 1. CĂN BẬC HAI VÀ CĂN BẬC BA  CỦA SỐ THỰC</vt:lpstr>
      <vt:lpstr>PowerPoint Presentation</vt:lpstr>
      <vt:lpstr>Tiết 27,28,29 BÀI 1. CĂN BẬC HAI VÀ CĂN BẬC BA  CỦA  SỐ THỰC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 – PHIẾU HỌC TẬP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Thuy Pham</cp:lastModifiedBy>
  <cp:revision>11</cp:revision>
  <dcterms:created xsi:type="dcterms:W3CDTF">2022-08-03T11:07:12Z</dcterms:created>
  <dcterms:modified xsi:type="dcterms:W3CDTF">2024-11-15T07:34:44Z</dcterms:modified>
</cp:coreProperties>
</file>