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408" r:id="rId2"/>
    <p:sldId id="271" r:id="rId3"/>
    <p:sldId id="409" r:id="rId4"/>
    <p:sldId id="256" r:id="rId5"/>
    <p:sldId id="369" r:id="rId6"/>
    <p:sldId id="410" r:id="rId7"/>
    <p:sldId id="411" r:id="rId8"/>
    <p:sldId id="412" r:id="rId9"/>
    <p:sldId id="416" r:id="rId10"/>
    <p:sldId id="415" r:id="rId11"/>
    <p:sldId id="368" r:id="rId12"/>
    <p:sldId id="273" r:id="rId13"/>
    <p:sldId id="278" r:id="rId14"/>
    <p:sldId id="370" r:id="rId15"/>
    <p:sldId id="403" r:id="rId16"/>
    <p:sldId id="390" r:id="rId17"/>
    <p:sldId id="404" r:id="rId18"/>
    <p:sldId id="406" r:id="rId19"/>
    <p:sldId id="417" r:id="rId20"/>
    <p:sldId id="391" r:id="rId21"/>
    <p:sldId id="373" r:id="rId22"/>
    <p:sldId id="420" r:id="rId23"/>
    <p:sldId id="387" r:id="rId24"/>
    <p:sldId id="402" r:id="rId25"/>
    <p:sldId id="377" r:id="rId26"/>
    <p:sldId id="323" r:id="rId27"/>
    <p:sldId id="393" r:id="rId28"/>
    <p:sldId id="396" r:id="rId29"/>
    <p:sldId id="395" r:id="rId30"/>
    <p:sldId id="418" r:id="rId31"/>
    <p:sldId id="258" r:id="rId32"/>
    <p:sldId id="263" r:id="rId33"/>
    <p:sldId id="262" r:id="rId34"/>
    <p:sldId id="266" r:id="rId35"/>
    <p:sldId id="267" r:id="rId36"/>
    <p:sldId id="397" r:id="rId37"/>
    <p:sldId id="419" r:id="rId38"/>
    <p:sldId id="264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6" d="100"/>
          <a:sy n="66" d="100"/>
        </p:scale>
        <p:origin x="668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431BB9-E039-46EF-8131-CDEB404D14EE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956EBB-3979-4E30-9563-437833C9C7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2361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089BB-11FB-4662-A8EA-C2120E7962E2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32E04-32EB-4D69-90FC-245F011357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1969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089BB-11FB-4662-A8EA-C2120E7962E2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32E04-32EB-4D69-90FC-245F011357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7618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089BB-11FB-4662-A8EA-C2120E7962E2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32E04-32EB-4D69-90FC-245F011357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808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54972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089BB-11FB-4662-A8EA-C2120E7962E2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32E04-32EB-4D69-90FC-245F011357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3230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089BB-11FB-4662-A8EA-C2120E7962E2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32E04-32EB-4D69-90FC-245F011357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0451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089BB-11FB-4662-A8EA-C2120E7962E2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32E04-32EB-4D69-90FC-245F011357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4831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089BB-11FB-4662-A8EA-C2120E7962E2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32E04-32EB-4D69-90FC-245F011357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8523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089BB-11FB-4662-A8EA-C2120E7962E2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32E04-32EB-4D69-90FC-245F011357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3940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089BB-11FB-4662-A8EA-C2120E7962E2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32E04-32EB-4D69-90FC-245F011357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3938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089BB-11FB-4662-A8EA-C2120E7962E2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32E04-32EB-4D69-90FC-245F011357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7458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089BB-11FB-4662-A8EA-C2120E7962E2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32E04-32EB-4D69-90FC-245F011357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2948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4089BB-11FB-4662-A8EA-C2120E7962E2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132E04-32EB-4D69-90FC-245F011357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205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7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ổng hợp 50+ hình ảnh cuốn sách mở ra - Hình nền sách">
            <a:extLst>
              <a:ext uri="{FF2B5EF4-FFF2-40B4-BE49-F238E27FC236}">
                <a16:creationId xmlns:a16="http://schemas.microsoft.com/office/drawing/2014/main" id="{94E3AE9C-22A8-4E99-A9AD-DD20967594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67377"/>
            <a:ext cx="12272210" cy="6925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3AED26D-CFA2-4AF6-915C-7C1BA1FC3641}"/>
              </a:ext>
            </a:extLst>
          </p:cNvPr>
          <p:cNvSpPr txBox="1"/>
          <p:nvPr/>
        </p:nvSpPr>
        <p:spPr>
          <a:xfrm>
            <a:off x="770021" y="865727"/>
            <a:ext cx="11184556" cy="138499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 LIỆT CHÀO MỪNG CÁC THẦY CÔ GIÁO ĐẾN DỰ TIẾT HỌC NGÀY HÔM NAY</a:t>
            </a:r>
          </a:p>
          <a:p>
            <a:pPr algn="ctr"/>
            <a:endParaRPr lang="en-US" sz="1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49775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Những sự thật ít ai biết về nhân vật chị Dậu: Tên thật không phải là Dậu,  sinh ra trong một gia đình khá giả">
            <a:extLst>
              <a:ext uri="{FF2B5EF4-FFF2-40B4-BE49-F238E27FC236}">
                <a16:creationId xmlns:a16="http://schemas.microsoft.com/office/drawing/2014/main" id="{E7792F11-DF05-483D-B06C-6A36FC3555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3854" y="0"/>
            <a:ext cx="8438145" cy="355282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5B9CC0B-261E-47E9-9F70-955AED5EE8CC}"/>
              </a:ext>
            </a:extLst>
          </p:cNvPr>
          <p:cNvSpPr/>
          <p:nvPr/>
        </p:nvSpPr>
        <p:spPr>
          <a:xfrm>
            <a:off x="0" y="-9371"/>
            <a:ext cx="3753854" cy="6858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Đoài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A38DAA1-0FE3-4920-A1EB-E9AA9AB8ADF3}"/>
              </a:ext>
            </a:extLst>
          </p:cNvPr>
          <p:cNvSpPr/>
          <p:nvPr/>
        </p:nvSpPr>
        <p:spPr>
          <a:xfrm>
            <a:off x="3753854" y="3419629"/>
            <a:ext cx="8438146" cy="379716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marR="0" lvl="0" indent="-457200" algn="just" defTabSz="914400" rtl="0" eaLnBrk="1" fontAlgn="auto" latinLnBrk="0" hangingPunct="1">
              <a:lnSpc>
                <a:spcPct val="13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Quế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3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Char char="-"/>
              <a:tabLst/>
              <a:defRPr/>
            </a:pP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diễn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trực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tiếp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chị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Dậu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R="0" lvl="0" algn="just" defTabSz="914400" rtl="0" eaLnBrk="1" fontAlgn="auto" latinLnBrk="0" hangingPunct="1">
              <a:lnSpc>
                <a:spcPct val="135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86720E1F-93BF-4722-B710-BE24D99F098E}"/>
              </a:ext>
            </a:extLst>
          </p:cNvPr>
          <p:cNvSpPr/>
          <p:nvPr/>
        </p:nvSpPr>
        <p:spPr>
          <a:xfrm>
            <a:off x="4726005" y="6058992"/>
            <a:ext cx="740076" cy="4110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6A1BBB9-18C6-459F-AC8D-4998B8EB6B3E}"/>
              </a:ext>
            </a:extLst>
          </p:cNvPr>
          <p:cNvSpPr/>
          <p:nvPr/>
        </p:nvSpPr>
        <p:spPr>
          <a:xfrm>
            <a:off x="5222240" y="5802870"/>
            <a:ext cx="473456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Tường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minh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161229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3F664AC-3ABF-4D9F-8333-5F60FE54484E}"/>
              </a:ext>
            </a:extLst>
          </p:cNvPr>
          <p:cNvSpPr/>
          <p:nvPr/>
        </p:nvSpPr>
        <p:spPr>
          <a:xfrm>
            <a:off x="388219" y="1479884"/>
            <a:ext cx="11415562" cy="389823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217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1.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Nghĩa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tường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minh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dung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báo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diễn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đạt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trực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tiếp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ngữ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.</a:t>
            </a:r>
          </a:p>
          <a:p>
            <a:pPr marL="0" marR="0" lvl="0" indent="0" algn="just" defTabSz="914217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2.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Nghĩa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hàm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ẩn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dung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báo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suy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ra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nghĩa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minh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ngữ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cảnh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.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A0E2401-E0D4-4560-94F7-92EAF544CA34}"/>
              </a:ext>
            </a:extLst>
          </p:cNvPr>
          <p:cNvSpPr/>
          <p:nvPr/>
        </p:nvSpPr>
        <p:spPr>
          <a:xfrm>
            <a:off x="3434080" y="335280"/>
            <a:ext cx="6035040" cy="8636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785625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728D1DD-DF22-485F-BBDA-204EAAE5E80C}"/>
              </a:ext>
            </a:extLst>
          </p:cNvPr>
          <p:cNvSpPr/>
          <p:nvPr/>
        </p:nvSpPr>
        <p:spPr>
          <a:xfrm>
            <a:off x="3468302" y="635269"/>
            <a:ext cx="5255394" cy="519764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58B0FA2-D03B-4006-9AE5-A9AA3E666088}"/>
              </a:ext>
            </a:extLst>
          </p:cNvPr>
          <p:cNvSpPr/>
          <p:nvPr/>
        </p:nvSpPr>
        <p:spPr>
          <a:xfrm>
            <a:off x="1097280" y="2021304"/>
            <a:ext cx="1010653" cy="914401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0FA6864-13A0-4CF2-854B-F813A725F2B4}"/>
              </a:ext>
            </a:extLst>
          </p:cNvPr>
          <p:cNvSpPr/>
          <p:nvPr/>
        </p:nvSpPr>
        <p:spPr>
          <a:xfrm>
            <a:off x="5590672" y="2021303"/>
            <a:ext cx="1010653" cy="914401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02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BEF5B59-DA48-4970-A493-355975300E9E}"/>
              </a:ext>
            </a:extLst>
          </p:cNvPr>
          <p:cNvSpPr/>
          <p:nvPr/>
        </p:nvSpPr>
        <p:spPr>
          <a:xfrm>
            <a:off x="9827394" y="2021305"/>
            <a:ext cx="1097280" cy="9144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03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F999A8B-037A-4D93-AC0D-C5A11C6A7E97}"/>
              </a:ext>
            </a:extLst>
          </p:cNvPr>
          <p:cNvSpPr/>
          <p:nvPr/>
        </p:nvSpPr>
        <p:spPr>
          <a:xfrm>
            <a:off x="272715" y="3628724"/>
            <a:ext cx="2528237" cy="1742173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CCA9A7E-D1F8-4941-B1F2-0CA357DBF769}"/>
              </a:ext>
            </a:extLst>
          </p:cNvPr>
          <p:cNvSpPr/>
          <p:nvPr/>
        </p:nvSpPr>
        <p:spPr>
          <a:xfrm>
            <a:off x="4486551" y="3628723"/>
            <a:ext cx="2963403" cy="1742173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3B7720E-F943-400E-AA5A-D2B769AE030B}"/>
              </a:ext>
            </a:extLst>
          </p:cNvPr>
          <p:cNvSpPr/>
          <p:nvPr/>
        </p:nvSpPr>
        <p:spPr>
          <a:xfrm>
            <a:off x="8826366" y="3628723"/>
            <a:ext cx="3157088" cy="1761425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 </a:t>
            </a:r>
            <a:b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42AB41A-7D55-4D80-B7FD-714B7B0D73DC}"/>
              </a:ext>
            </a:extLst>
          </p:cNvPr>
          <p:cNvCxnSpPr>
            <a:cxnSpLocks/>
          </p:cNvCxnSpPr>
          <p:nvPr/>
        </p:nvCxnSpPr>
        <p:spPr>
          <a:xfrm>
            <a:off x="3041582" y="4446871"/>
            <a:ext cx="1212784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A0D9168A-7A4E-49E2-8A42-0CAB37F7AA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3639" y="4298468"/>
            <a:ext cx="1269355" cy="359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667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8" grpId="0"/>
      <p:bldP spid="9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736436" y="166255"/>
            <a:ext cx="46858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 LUẬN NHÓM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370620" y="581753"/>
            <a:ext cx="50425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 ĐỘNG NHÓM BÀN 1 PHÚT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FA66EBD-FB30-4944-B537-C5B36CE933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2445" y="4058411"/>
            <a:ext cx="3893919" cy="198883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576B9E0-6AA5-4B97-A305-2EA4B74B3515}"/>
              </a:ext>
            </a:extLst>
          </p:cNvPr>
          <p:cNvSpPr/>
          <p:nvPr/>
        </p:nvSpPr>
        <p:spPr>
          <a:xfrm>
            <a:off x="231005" y="1260909"/>
            <a:ext cx="7651439" cy="86627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aphicFrame>
        <p:nvGraphicFramePr>
          <p:cNvPr id="10" name="Table 10">
            <a:extLst>
              <a:ext uri="{FF2B5EF4-FFF2-40B4-BE49-F238E27FC236}">
                <a16:creationId xmlns:a16="http://schemas.microsoft.com/office/drawing/2014/main" id="{13E9B7DC-DE42-4498-A9EF-27C5070EAEC7}"/>
              </a:ext>
            </a:extLst>
          </p:cNvPr>
          <p:cNvGraphicFramePr>
            <a:graphicFrameLocks noGrp="1"/>
          </p:cNvGraphicFramePr>
          <p:nvPr/>
        </p:nvGraphicFramePr>
        <p:xfrm>
          <a:off x="415636" y="2435192"/>
          <a:ext cx="7573335" cy="407148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32183">
                  <a:extLst>
                    <a:ext uri="{9D8B030D-6E8A-4147-A177-3AD203B41FA5}">
                      <a16:colId xmlns:a16="http://schemas.microsoft.com/office/drawing/2014/main" val="3206738983"/>
                    </a:ext>
                  </a:extLst>
                </a:gridCol>
                <a:gridCol w="2927003">
                  <a:extLst>
                    <a:ext uri="{9D8B030D-6E8A-4147-A177-3AD203B41FA5}">
                      <a16:colId xmlns:a16="http://schemas.microsoft.com/office/drawing/2014/main" val="808375564"/>
                    </a:ext>
                  </a:extLst>
                </a:gridCol>
                <a:gridCol w="2914149">
                  <a:extLst>
                    <a:ext uri="{9D8B030D-6E8A-4147-A177-3AD203B41FA5}">
                      <a16:colId xmlns:a16="http://schemas.microsoft.com/office/drawing/2014/main" val="3034868669"/>
                    </a:ext>
                  </a:extLst>
                </a:gridCol>
              </a:tblGrid>
              <a:tr h="636940">
                <a:tc>
                  <a:txBody>
                    <a:bodyPr/>
                    <a:lstStyle/>
                    <a:p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tường</a:t>
                      </a:r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minh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hàm</a:t>
                      </a:r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ẩn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3552660"/>
                  </a:ext>
                </a:extLst>
              </a:tr>
              <a:tr h="1413372">
                <a:tc>
                  <a:txBody>
                    <a:bodyPr/>
                    <a:lstStyle/>
                    <a:p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Giống</a:t>
                      </a:r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nhau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4877527"/>
                  </a:ext>
                </a:extLst>
              </a:tr>
              <a:tr h="2021171">
                <a:tc>
                  <a:txBody>
                    <a:bodyPr/>
                    <a:lstStyle/>
                    <a:p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Khác</a:t>
                      </a:r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nhau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6287059"/>
                  </a:ext>
                </a:extLst>
              </a:tr>
            </a:tbl>
          </a:graphicData>
        </a:graphic>
      </p:graphicFrame>
      <p:pic>
        <p:nvPicPr>
          <p:cNvPr id="11" name="Video-dong-ho-dem-nguoc-1-phut-www_tiengdong_com">
            <a:hlinkClick r:id="" action="ppaction://media"/>
            <a:extLst>
              <a:ext uri="{FF2B5EF4-FFF2-40B4-BE49-F238E27FC236}">
                <a16:creationId xmlns:a16="http://schemas.microsoft.com/office/drawing/2014/main" id="{4F09FF6E-2180-4B0E-9322-A7DD4297801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71665" y="1152163"/>
            <a:ext cx="3240507" cy="1083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067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97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10">
            <a:extLst>
              <a:ext uri="{FF2B5EF4-FFF2-40B4-BE49-F238E27FC236}">
                <a16:creationId xmlns:a16="http://schemas.microsoft.com/office/drawing/2014/main" id="{A574A52C-4431-44CE-B43C-55F374E99D11}"/>
              </a:ext>
            </a:extLst>
          </p:cNvPr>
          <p:cNvGraphicFramePr>
            <a:graphicFrameLocks noGrp="1"/>
          </p:cNvGraphicFramePr>
          <p:nvPr/>
        </p:nvGraphicFramePr>
        <p:xfrm>
          <a:off x="635267" y="1645920"/>
          <a:ext cx="10761045" cy="4620126"/>
        </p:xfrm>
        <a:graphic>
          <a:graphicData uri="http://schemas.openxmlformats.org/drawingml/2006/table">
            <a:tbl>
              <a:tblPr firstRow="1" bandRow="1"/>
              <a:tblGrid>
                <a:gridCol w="2461279">
                  <a:extLst>
                    <a:ext uri="{9D8B030D-6E8A-4147-A177-3AD203B41FA5}">
                      <a16:colId xmlns:a16="http://schemas.microsoft.com/office/drawing/2014/main" val="3206738983"/>
                    </a:ext>
                  </a:extLst>
                </a:gridCol>
                <a:gridCol w="4159014">
                  <a:extLst>
                    <a:ext uri="{9D8B030D-6E8A-4147-A177-3AD203B41FA5}">
                      <a16:colId xmlns:a16="http://schemas.microsoft.com/office/drawing/2014/main" val="808375564"/>
                    </a:ext>
                  </a:extLst>
                </a:gridCol>
                <a:gridCol w="4140752">
                  <a:extLst>
                    <a:ext uri="{9D8B030D-6E8A-4147-A177-3AD203B41FA5}">
                      <a16:colId xmlns:a16="http://schemas.microsoft.com/office/drawing/2014/main" val="3034868669"/>
                    </a:ext>
                  </a:extLst>
                </a:gridCol>
              </a:tblGrid>
              <a:tr h="72276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tường</a:t>
                      </a:r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minh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hàm</a:t>
                      </a:r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ẩn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3552660"/>
                  </a:ext>
                </a:extLst>
              </a:tr>
              <a:tr h="160382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Giống</a:t>
                      </a:r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nhau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Đều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sử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dụng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lời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nói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để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diễn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đạt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thông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tin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4877527"/>
                  </a:ext>
                </a:extLst>
              </a:tr>
              <a:tr h="229352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Khác</a:t>
                      </a:r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nhau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Diễn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đạt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trực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tiếp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điều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muốn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nói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Điều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muốn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nói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không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trực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tiếp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diễn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đạt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bằng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từ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ngữ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trong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câu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mà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phải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suy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ra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từ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những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từ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ngữ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ấy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và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từ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ngữ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cảnh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-&gt;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Diễn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đạt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gián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tiếp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điều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muốn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nói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46287059"/>
                  </a:ext>
                </a:extLst>
              </a:tr>
            </a:tbl>
          </a:graphicData>
        </a:graphic>
      </p:graphicFrame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662FEC2-F12A-4178-8C91-8CC2A6FF6C94}"/>
              </a:ext>
            </a:extLst>
          </p:cNvPr>
          <p:cNvSpPr/>
          <p:nvPr/>
        </p:nvSpPr>
        <p:spPr>
          <a:xfrm>
            <a:off x="991403" y="375385"/>
            <a:ext cx="9750391" cy="74114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57182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Untitled design">
            <a:extLst>
              <a:ext uri="{FF2B5EF4-FFF2-40B4-BE49-F238E27FC236}">
                <a16:creationId xmlns:a16="http://schemas.microsoft.com/office/drawing/2014/main" id="{9F80C7CD-BF88-458A-A24A-5F4F817051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loud 1">
            <a:extLst>
              <a:ext uri="{FF2B5EF4-FFF2-40B4-BE49-F238E27FC236}">
                <a16:creationId xmlns:a16="http://schemas.microsoft.com/office/drawing/2014/main" id="{EE03C031-419B-48C3-94CC-70E52490DF6A}"/>
              </a:ext>
            </a:extLst>
          </p:cNvPr>
          <p:cNvSpPr/>
          <p:nvPr/>
        </p:nvSpPr>
        <p:spPr>
          <a:xfrm>
            <a:off x="6439301" y="327259"/>
            <a:ext cx="3609474" cy="1323473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loud 2">
            <a:extLst>
              <a:ext uri="{FF2B5EF4-FFF2-40B4-BE49-F238E27FC236}">
                <a16:creationId xmlns:a16="http://schemas.microsoft.com/office/drawing/2014/main" id="{2C5EDE6B-C8B6-4223-999F-82D7E05D9C65}"/>
              </a:ext>
            </a:extLst>
          </p:cNvPr>
          <p:cNvSpPr/>
          <p:nvPr/>
        </p:nvSpPr>
        <p:spPr>
          <a:xfrm>
            <a:off x="6708808" y="3734602"/>
            <a:ext cx="3522847" cy="1472666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chìm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62650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7C8870F-15E8-40BF-AB7B-62C9F198481D}"/>
              </a:ext>
            </a:extLst>
          </p:cNvPr>
          <p:cNvSpPr/>
          <p:nvPr/>
        </p:nvSpPr>
        <p:spPr>
          <a:xfrm>
            <a:off x="182880" y="240632"/>
            <a:ext cx="11935326" cy="77964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 SỐ 1</a:t>
            </a:r>
          </a:p>
          <a:p>
            <a:pPr indent="253949" algn="just" defTabSz="914217">
              <a:lnSpc>
                <a:spcPct val="115000"/>
              </a:lnSpc>
              <a:tabLst>
                <a:tab pos="798670" algn="l"/>
              </a:tabLst>
            </a:pPr>
            <a:r>
              <a:rPr 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Bài</a:t>
            </a: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tập</a:t>
            </a: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1: </a:t>
            </a:r>
            <a:r>
              <a:rPr lang="vi-VN" sz="18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Xác định nghĩa hàm </a:t>
            </a: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ẩ</a:t>
            </a:r>
            <a:r>
              <a:rPr lang="vi-VN" sz="18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 c</a:t>
            </a: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ủ</a:t>
            </a:r>
            <a:r>
              <a:rPr lang="vi-VN" sz="18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a những câu dưới đây</a:t>
            </a:r>
            <a:endParaRPr lang="en-US" sz="1800" b="1" dirty="0">
              <a:solidFill>
                <a:srgbClr val="FF0000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1354D57C-ECFE-4029-8630-D3536F099C1F}"/>
              </a:ext>
            </a:extLst>
          </p:cNvPr>
          <p:cNvGraphicFramePr>
            <a:graphicFrameLocks noGrp="1"/>
          </p:cNvGraphicFramePr>
          <p:nvPr/>
        </p:nvGraphicFramePr>
        <p:xfrm>
          <a:off x="182880" y="1164657"/>
          <a:ext cx="11829449" cy="539675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805585">
                  <a:extLst>
                    <a:ext uri="{9D8B030D-6E8A-4147-A177-3AD203B41FA5}">
                      <a16:colId xmlns:a16="http://schemas.microsoft.com/office/drawing/2014/main" val="3602636905"/>
                    </a:ext>
                  </a:extLst>
                </a:gridCol>
                <a:gridCol w="7023864">
                  <a:extLst>
                    <a:ext uri="{9D8B030D-6E8A-4147-A177-3AD203B41FA5}">
                      <a16:colId xmlns:a16="http://schemas.microsoft.com/office/drawing/2014/main" val="4213357839"/>
                    </a:ext>
                  </a:extLst>
                </a:gridCol>
              </a:tblGrid>
              <a:tr h="563855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2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hàm</a:t>
                      </a:r>
                      <a:r>
                        <a:rPr lang="en-US" sz="2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ẩn</a:t>
                      </a:r>
                      <a:r>
                        <a:rPr lang="en-US" sz="2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5849421"/>
                  </a:ext>
                </a:extLst>
              </a:tr>
              <a:tr h="1515202">
                <a:tc>
                  <a:txBody>
                    <a:bodyPr/>
                    <a:lstStyle/>
                    <a:p>
                      <a:pPr marL="0" indent="0" algn="just" defTabSz="914217">
                        <a:lnSpc>
                          <a:spcPct val="115000"/>
                        </a:lnSpc>
                        <a:buNone/>
                        <a:tabLst>
                          <a:tab pos="828509" algn="l"/>
                        </a:tabLs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a) N</a:t>
                      </a:r>
                      <a:r>
                        <a:rPr lang="vi-VN" sz="2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ói thật với ông: chú em r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ể</a:t>
                      </a:r>
                      <a:r>
                        <a:rPr lang="vi-VN" sz="2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tôi vừa trúng Ch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ủ</a:t>
                      </a:r>
                      <a:r>
                        <a:rPr lang="vi-VN" sz="2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tịch huyện, ch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ú ấ</a:t>
                      </a:r>
                      <a:r>
                        <a:rPr lang="vi-VN" sz="2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y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nể</a:t>
                      </a:r>
                      <a:r>
                        <a:rPr lang="vi-VN" sz="2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tôi l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ắ</a:t>
                      </a:r>
                      <a:r>
                        <a:rPr lang="vi-VN" sz="2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m. </a:t>
                      </a:r>
                      <a:endParaRPr lang="en-US" sz="2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 defTabSz="914217">
                        <a:lnSpc>
                          <a:spcPct val="115000"/>
                        </a:lnSpc>
                        <a:tabLst>
                          <a:tab pos="828509" algn="l"/>
                        </a:tabLs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                                       </a:t>
                      </a:r>
                      <a:r>
                        <a:rPr lang="vi-VN" sz="2000" i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(Lưu Quang Vũ)</a:t>
                      </a:r>
                      <a:endParaRPr lang="en-US" sz="2000" i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219498"/>
                  </a:ext>
                </a:extLst>
              </a:tr>
              <a:tr h="1869901">
                <a:tc>
                  <a:txBody>
                    <a:bodyPr/>
                    <a:lstStyle/>
                    <a:p>
                      <a:pPr indent="253949" algn="just" defTabSz="914217">
                        <a:lnSpc>
                          <a:spcPct val="115000"/>
                        </a:lnSpc>
                        <a:tabLst>
                          <a:tab pos="1043096" algn="l"/>
                        </a:tabLs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000" i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indent="0" algn="just" defTabSz="914217">
                        <a:lnSpc>
                          <a:spcPct val="115000"/>
                        </a:lnSpc>
                        <a:buNone/>
                        <a:tabLst>
                          <a:tab pos="828509" algn="l"/>
                        </a:tabLs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b)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Thằng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cha lang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băm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anh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đơn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mua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cái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kính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này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?</a:t>
                      </a:r>
                      <a:r>
                        <a:rPr lang="vi-VN" sz="2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. </a:t>
                      </a:r>
                      <a:endParaRPr lang="en-US" sz="2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 defTabSz="914217">
                        <a:lnSpc>
                          <a:spcPct val="115000"/>
                        </a:lnSpc>
                        <a:tabLst>
                          <a:tab pos="828509" algn="l"/>
                        </a:tabLs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                                       </a:t>
                      </a:r>
                      <a:r>
                        <a:rPr lang="vi-VN" sz="2000" i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Nê-xin</a:t>
                      </a:r>
                      <a:r>
                        <a:rPr lang="vi-VN" sz="2000" i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000" i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0846207"/>
                  </a:ext>
                </a:extLst>
              </a:tr>
              <a:tr h="1228007">
                <a:tc>
                  <a:txBody>
                    <a:bodyPr/>
                    <a:lstStyle/>
                    <a:p>
                      <a:pPr marL="0" indent="0" algn="just" defTabSz="914217">
                        <a:lnSpc>
                          <a:spcPct val="115000"/>
                        </a:lnSpc>
                        <a:buNone/>
                        <a:tabLst>
                          <a:tab pos="828509" algn="l"/>
                        </a:tabLs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c)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phải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khám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bệnh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viện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xem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sao</a:t>
                      </a:r>
                      <a:endParaRPr lang="en-US" sz="2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 defTabSz="914217">
                        <a:lnSpc>
                          <a:spcPct val="115000"/>
                        </a:lnSpc>
                        <a:tabLst>
                          <a:tab pos="828509" algn="l"/>
                        </a:tabLs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                                       </a:t>
                      </a:r>
                      <a:r>
                        <a:rPr lang="vi-VN" sz="2000" i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Nê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-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xin</a:t>
                      </a:r>
                      <a:r>
                        <a:rPr lang="vi-VN" sz="2000" i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000" i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 defTabSz="914217"/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87688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709734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BFF1F68-1A08-4AEF-83ED-E5DD1797C2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5566" y="57150"/>
            <a:ext cx="7392202" cy="674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0080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3C20A43-AA42-4916-9077-A1471CB3D7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1850" y="52387"/>
            <a:ext cx="5448300" cy="675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9925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025B314-B91E-4EE4-AA4A-13E4A1F196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77" y="1"/>
            <a:ext cx="5630779" cy="680342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6A88349-BC27-46F2-B56E-5325695395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9912" y="0"/>
            <a:ext cx="6214710" cy="6748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6386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urtain Transparent - Transparent Background Stage Transparent - - HD wallpaper">
            <a:extLst>
              <a:ext uri="{FF2B5EF4-FFF2-40B4-BE49-F238E27FC236}">
                <a16:creationId xmlns:a16="http://schemas.microsoft.com/office/drawing/2014/main" id="{95FAE7BC-4A4A-4D34-81A3-965534E34F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50C206E-C195-4D47-82E9-A8A294544381}"/>
              </a:ext>
            </a:extLst>
          </p:cNvPr>
          <p:cNvSpPr/>
          <p:nvPr/>
        </p:nvSpPr>
        <p:spPr>
          <a:xfrm>
            <a:off x="1260909" y="731521"/>
            <a:ext cx="9711891" cy="507251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 PHẨM</a:t>
            </a:r>
          </a:p>
          <a:p>
            <a:pPr algn="ctr"/>
            <a:r>
              <a:rPr lang="en-US" sz="4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4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64366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7C8870F-15E8-40BF-AB7B-62C9F198481D}"/>
              </a:ext>
            </a:extLst>
          </p:cNvPr>
          <p:cNvSpPr/>
          <p:nvPr/>
        </p:nvSpPr>
        <p:spPr>
          <a:xfrm>
            <a:off x="182880" y="240632"/>
            <a:ext cx="11935326" cy="77964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PHIẾU HỌC TẬP SỐ 1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1354D57C-ECFE-4029-8630-D3536F099C1F}"/>
              </a:ext>
            </a:extLst>
          </p:cNvPr>
          <p:cNvGraphicFramePr>
            <a:graphicFrameLocks noGrp="1"/>
          </p:cNvGraphicFramePr>
          <p:nvPr/>
        </p:nvGraphicFramePr>
        <p:xfrm>
          <a:off x="182880" y="1164657"/>
          <a:ext cx="11829449" cy="539675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687503">
                  <a:extLst>
                    <a:ext uri="{9D8B030D-6E8A-4147-A177-3AD203B41FA5}">
                      <a16:colId xmlns:a16="http://schemas.microsoft.com/office/drawing/2014/main" val="3602636905"/>
                    </a:ext>
                  </a:extLst>
                </a:gridCol>
                <a:gridCol w="7141946">
                  <a:extLst>
                    <a:ext uri="{9D8B030D-6E8A-4147-A177-3AD203B41FA5}">
                      <a16:colId xmlns:a16="http://schemas.microsoft.com/office/drawing/2014/main" val="4213357839"/>
                    </a:ext>
                  </a:extLst>
                </a:gridCol>
              </a:tblGrid>
              <a:tr h="563855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2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hàm</a:t>
                      </a:r>
                      <a:r>
                        <a:rPr lang="en-US" sz="2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ẩn</a:t>
                      </a:r>
                      <a:r>
                        <a:rPr lang="en-US" sz="2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5849421"/>
                  </a:ext>
                </a:extLst>
              </a:tr>
              <a:tr h="1515202">
                <a:tc>
                  <a:txBody>
                    <a:bodyPr/>
                    <a:lstStyle/>
                    <a:p>
                      <a:pPr marL="0" indent="0" algn="just" defTabSz="914217">
                        <a:lnSpc>
                          <a:spcPct val="115000"/>
                        </a:lnSpc>
                        <a:buNone/>
                        <a:tabLst>
                          <a:tab pos="828509" algn="l"/>
                        </a:tabLs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a) N</a:t>
                      </a:r>
                      <a:r>
                        <a:rPr lang="vi-VN" sz="2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ói thật với ông: chú em r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ể</a:t>
                      </a:r>
                      <a:r>
                        <a:rPr lang="vi-VN" sz="2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tôi vừa trúng Ch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ủ</a:t>
                      </a:r>
                      <a:r>
                        <a:rPr lang="vi-VN" sz="2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tịch huyện, ch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ú ấ</a:t>
                      </a:r>
                      <a:r>
                        <a:rPr lang="vi-VN" sz="2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y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nể</a:t>
                      </a:r>
                      <a:r>
                        <a:rPr lang="vi-VN" sz="2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tôi l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ắ</a:t>
                      </a:r>
                      <a:r>
                        <a:rPr lang="vi-VN" sz="2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m. </a:t>
                      </a:r>
                      <a:endParaRPr lang="en-US" sz="2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 defTabSz="914217">
                        <a:lnSpc>
                          <a:spcPct val="115000"/>
                        </a:lnSpc>
                        <a:tabLst>
                          <a:tab pos="828509" algn="l"/>
                        </a:tabLs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                                       </a:t>
                      </a:r>
                      <a:r>
                        <a:rPr lang="vi-VN" sz="2000" i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(Lưu Quang Vũ)</a:t>
                      </a:r>
                      <a:endParaRPr lang="en-US" sz="2000" i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err="1">
                          <a:solidFill>
                            <a:srgbClr val="212529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lời</a:t>
                      </a:r>
                      <a:r>
                        <a:rPr lang="en-US" sz="2000" dirty="0">
                          <a:solidFill>
                            <a:srgbClr val="212529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212529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khoe</a:t>
                      </a:r>
                      <a:r>
                        <a:rPr lang="en-US" sz="2000" dirty="0">
                          <a:solidFill>
                            <a:srgbClr val="212529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212529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khoang</a:t>
                      </a:r>
                      <a:r>
                        <a:rPr lang="en-US" sz="2000" dirty="0">
                          <a:solidFill>
                            <a:srgbClr val="212529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212529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của</a:t>
                      </a:r>
                      <a:r>
                        <a:rPr lang="en-US" sz="2000" dirty="0">
                          <a:solidFill>
                            <a:srgbClr val="212529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212529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ông</a:t>
                      </a:r>
                      <a:r>
                        <a:rPr lang="en-US" sz="2000" dirty="0">
                          <a:solidFill>
                            <a:srgbClr val="212529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212529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Nha</a:t>
                      </a:r>
                      <a:r>
                        <a:rPr lang="en-US" sz="2000" dirty="0">
                          <a:solidFill>
                            <a:srgbClr val="212529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212529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với</a:t>
                      </a:r>
                      <a:r>
                        <a:rPr lang="en-US" sz="2000" dirty="0">
                          <a:solidFill>
                            <a:srgbClr val="212529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212529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Văn</a:t>
                      </a:r>
                      <a:r>
                        <a:rPr lang="en-US" sz="2000" dirty="0">
                          <a:solidFill>
                            <a:srgbClr val="212529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212529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Sửu</a:t>
                      </a:r>
                      <a:r>
                        <a:rPr lang="en-US" sz="2000" dirty="0">
                          <a:solidFill>
                            <a:srgbClr val="212529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212529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và</a:t>
                      </a:r>
                      <a:r>
                        <a:rPr lang="en-US" sz="2000" dirty="0">
                          <a:solidFill>
                            <a:srgbClr val="212529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212529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ông</a:t>
                      </a:r>
                      <a:r>
                        <a:rPr lang="en-US" sz="2000" dirty="0">
                          <a:solidFill>
                            <a:srgbClr val="212529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212529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Thình</a:t>
                      </a:r>
                      <a:r>
                        <a:rPr lang="en-US" sz="2000" dirty="0">
                          <a:solidFill>
                            <a:srgbClr val="212529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212529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về</a:t>
                      </a:r>
                      <a:r>
                        <a:rPr lang="en-US" sz="2000" dirty="0">
                          <a:solidFill>
                            <a:srgbClr val="212529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212529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mối</a:t>
                      </a:r>
                      <a:r>
                        <a:rPr lang="en-US" sz="2000" dirty="0">
                          <a:solidFill>
                            <a:srgbClr val="212529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212529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quan</a:t>
                      </a:r>
                      <a:r>
                        <a:rPr lang="en-US" sz="2000" dirty="0">
                          <a:solidFill>
                            <a:srgbClr val="212529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212529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hệ</a:t>
                      </a:r>
                      <a:r>
                        <a:rPr lang="en-US" sz="2000" dirty="0">
                          <a:solidFill>
                            <a:srgbClr val="212529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212529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của</a:t>
                      </a:r>
                      <a:r>
                        <a:rPr lang="en-US" sz="2000" dirty="0">
                          <a:solidFill>
                            <a:srgbClr val="212529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212529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mình</a:t>
                      </a:r>
                      <a:r>
                        <a:rPr lang="en-US" sz="2000" dirty="0">
                          <a:solidFill>
                            <a:srgbClr val="212529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212529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với</a:t>
                      </a:r>
                      <a:r>
                        <a:rPr lang="en-US" sz="2000" dirty="0">
                          <a:solidFill>
                            <a:srgbClr val="212529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212529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lãnh</a:t>
                      </a:r>
                      <a:r>
                        <a:rPr lang="en-US" sz="2000" dirty="0">
                          <a:solidFill>
                            <a:srgbClr val="212529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212529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đạo</a:t>
                      </a:r>
                      <a:r>
                        <a:rPr lang="en-US" sz="2000" dirty="0">
                          <a:solidFill>
                            <a:srgbClr val="212529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212529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cấp</a:t>
                      </a:r>
                      <a:r>
                        <a:rPr lang="en-US" sz="2000" dirty="0">
                          <a:solidFill>
                            <a:srgbClr val="212529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212529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trên</a:t>
                      </a:r>
                      <a:r>
                        <a:rPr lang="en-US" sz="2000" dirty="0">
                          <a:solidFill>
                            <a:srgbClr val="212529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(</a:t>
                      </a:r>
                      <a:r>
                        <a:rPr lang="en-US" sz="2000" dirty="0" err="1">
                          <a:solidFill>
                            <a:srgbClr val="212529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thuộc</a:t>
                      </a:r>
                      <a:r>
                        <a:rPr lang="en-US" sz="2000" dirty="0">
                          <a:solidFill>
                            <a:srgbClr val="212529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212529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văn</a:t>
                      </a:r>
                      <a:r>
                        <a:rPr lang="en-US" sz="2000" dirty="0">
                          <a:solidFill>
                            <a:srgbClr val="212529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212529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bản</a:t>
                      </a:r>
                      <a:r>
                        <a:rPr lang="en-US" sz="2000" dirty="0">
                          <a:solidFill>
                            <a:srgbClr val="212529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212529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Đổi</a:t>
                      </a:r>
                      <a:r>
                        <a:rPr lang="en-US" sz="2000" i="1" dirty="0">
                          <a:solidFill>
                            <a:srgbClr val="212529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212529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tên</a:t>
                      </a:r>
                      <a:r>
                        <a:rPr lang="en-US" sz="2000" i="1" dirty="0">
                          <a:solidFill>
                            <a:srgbClr val="212529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212529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cho</a:t>
                      </a:r>
                      <a:r>
                        <a:rPr lang="en-US" sz="2000" i="1" dirty="0">
                          <a:solidFill>
                            <a:srgbClr val="212529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212529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xã</a:t>
                      </a:r>
                      <a:r>
                        <a:rPr lang="en-US" sz="2000" dirty="0">
                          <a:solidFill>
                            <a:srgbClr val="212529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). </a:t>
                      </a:r>
                      <a:endParaRPr lang="en-US" sz="2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219498"/>
                  </a:ext>
                </a:extLst>
              </a:tr>
              <a:tr h="1869901">
                <a:tc>
                  <a:txBody>
                    <a:bodyPr/>
                    <a:lstStyle/>
                    <a:p>
                      <a:pPr indent="253949" algn="just" defTabSz="914217">
                        <a:lnSpc>
                          <a:spcPct val="115000"/>
                        </a:lnSpc>
                        <a:tabLst>
                          <a:tab pos="1043096" algn="l"/>
                        </a:tabLs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000" i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indent="0" algn="just" defTabSz="914217">
                        <a:lnSpc>
                          <a:spcPct val="115000"/>
                        </a:lnSpc>
                        <a:buNone/>
                        <a:tabLst>
                          <a:tab pos="828509" algn="l"/>
                        </a:tabLs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b)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Thằng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cha lang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băm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anh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đơn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mua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cái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kính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này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?</a:t>
                      </a:r>
                      <a:r>
                        <a:rPr lang="vi-VN" sz="2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. </a:t>
                      </a:r>
                      <a:endParaRPr lang="en-US" sz="2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 defTabSz="914217">
                        <a:lnSpc>
                          <a:spcPct val="115000"/>
                        </a:lnSpc>
                        <a:tabLst>
                          <a:tab pos="828509" algn="l"/>
                        </a:tabLs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                                       </a:t>
                      </a:r>
                      <a:r>
                        <a:rPr lang="vi-VN" sz="2000" i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Nê-xin</a:t>
                      </a:r>
                      <a:r>
                        <a:rPr lang="vi-VN" sz="2000" i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000" i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err="1">
                          <a:solidFill>
                            <a:srgbClr val="212529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lời</a:t>
                      </a:r>
                      <a:r>
                        <a:rPr lang="en-US" sz="2000" dirty="0">
                          <a:solidFill>
                            <a:srgbClr val="212529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212529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chê</a:t>
                      </a:r>
                      <a:r>
                        <a:rPr lang="en-US" sz="2000" dirty="0">
                          <a:solidFill>
                            <a:srgbClr val="212529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bai </a:t>
                      </a:r>
                      <a:r>
                        <a:rPr lang="en-US" sz="2000" dirty="0" err="1">
                          <a:solidFill>
                            <a:srgbClr val="212529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của</a:t>
                      </a:r>
                      <a:r>
                        <a:rPr lang="en-US" sz="2000" dirty="0">
                          <a:solidFill>
                            <a:srgbClr val="212529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212529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ông</a:t>
                      </a:r>
                      <a:r>
                        <a:rPr lang="en-US" sz="2000" dirty="0">
                          <a:solidFill>
                            <a:srgbClr val="212529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212529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bác</a:t>
                      </a:r>
                      <a:r>
                        <a:rPr lang="en-US" sz="2000" dirty="0">
                          <a:solidFill>
                            <a:srgbClr val="212529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212529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sĩ</a:t>
                      </a:r>
                      <a:r>
                        <a:rPr lang="en-US" sz="2000" dirty="0">
                          <a:solidFill>
                            <a:srgbClr val="212529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212529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xem</a:t>
                      </a:r>
                      <a:r>
                        <a:rPr lang="en-US" sz="2000" dirty="0">
                          <a:solidFill>
                            <a:srgbClr val="212529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212529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mắt</a:t>
                      </a:r>
                      <a:r>
                        <a:rPr lang="en-US" sz="2000" dirty="0">
                          <a:solidFill>
                            <a:srgbClr val="212529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212529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cho</a:t>
                      </a:r>
                      <a:r>
                        <a:rPr lang="en-US" sz="2000" dirty="0">
                          <a:solidFill>
                            <a:srgbClr val="212529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212529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nhân</a:t>
                      </a:r>
                      <a:r>
                        <a:rPr lang="en-US" sz="2000" dirty="0">
                          <a:solidFill>
                            <a:srgbClr val="212529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212529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vật</a:t>
                      </a:r>
                      <a:r>
                        <a:rPr lang="en-US" sz="2000" dirty="0">
                          <a:solidFill>
                            <a:srgbClr val="212529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"</a:t>
                      </a:r>
                      <a:r>
                        <a:rPr lang="en-US" sz="2000" dirty="0" err="1">
                          <a:solidFill>
                            <a:srgbClr val="212529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tôi</a:t>
                      </a:r>
                      <a:r>
                        <a:rPr lang="en-US" sz="2000" dirty="0">
                          <a:solidFill>
                            <a:srgbClr val="212529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" </a:t>
                      </a:r>
                      <a:r>
                        <a:rPr lang="en-US" sz="2000" dirty="0" err="1">
                          <a:solidFill>
                            <a:srgbClr val="212529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trong</a:t>
                      </a:r>
                      <a:r>
                        <a:rPr lang="en-US" sz="2000" dirty="0">
                          <a:solidFill>
                            <a:srgbClr val="212529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212529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văn</a:t>
                      </a:r>
                      <a:r>
                        <a:rPr lang="en-US" sz="2000" dirty="0">
                          <a:solidFill>
                            <a:srgbClr val="212529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212529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bản</a:t>
                      </a:r>
                      <a:r>
                        <a:rPr lang="en-US" sz="2000" dirty="0">
                          <a:solidFill>
                            <a:srgbClr val="212529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r>
                        <a:rPr lang="en-US" sz="2000" i="1" dirty="0" err="1">
                          <a:solidFill>
                            <a:srgbClr val="212529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Cái</a:t>
                      </a:r>
                      <a:r>
                        <a:rPr lang="en-US" sz="2000" i="1" dirty="0">
                          <a:solidFill>
                            <a:srgbClr val="212529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212529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kính</a:t>
                      </a:r>
                      <a:r>
                        <a:rPr lang="en-US" sz="2000" dirty="0">
                          <a:solidFill>
                            <a:srgbClr val="212529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rgbClr val="212529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tỏ</a:t>
                      </a:r>
                      <a:r>
                        <a:rPr lang="en-US" sz="2000" dirty="0">
                          <a:solidFill>
                            <a:srgbClr val="212529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ý </a:t>
                      </a:r>
                      <a:r>
                        <a:rPr lang="en-US" sz="2000" dirty="0" err="1">
                          <a:solidFill>
                            <a:srgbClr val="212529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chê</a:t>
                      </a:r>
                      <a:r>
                        <a:rPr lang="en-US" sz="2000" dirty="0">
                          <a:solidFill>
                            <a:srgbClr val="212529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bai </a:t>
                      </a:r>
                      <a:r>
                        <a:rPr lang="en-US" sz="2000" dirty="0" err="1">
                          <a:solidFill>
                            <a:srgbClr val="212529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về</a:t>
                      </a:r>
                      <a:r>
                        <a:rPr lang="en-US" sz="2000" dirty="0">
                          <a:solidFill>
                            <a:srgbClr val="212529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212529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việc</a:t>
                      </a:r>
                      <a:r>
                        <a:rPr lang="en-US" sz="2000" dirty="0">
                          <a:solidFill>
                            <a:srgbClr val="212529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212529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nhân</a:t>
                      </a:r>
                      <a:r>
                        <a:rPr lang="en-US" sz="2000" dirty="0">
                          <a:solidFill>
                            <a:srgbClr val="212529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212529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vật</a:t>
                      </a:r>
                      <a:r>
                        <a:rPr lang="en-US" sz="2000" dirty="0">
                          <a:solidFill>
                            <a:srgbClr val="212529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"</a:t>
                      </a:r>
                      <a:r>
                        <a:rPr lang="en-US" sz="2000" dirty="0" err="1">
                          <a:solidFill>
                            <a:srgbClr val="212529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tôi</a:t>
                      </a:r>
                      <a:r>
                        <a:rPr lang="en-US" sz="2000" dirty="0">
                          <a:solidFill>
                            <a:srgbClr val="212529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" </a:t>
                      </a:r>
                      <a:r>
                        <a:rPr lang="en-US" sz="2000" dirty="0" err="1">
                          <a:solidFill>
                            <a:srgbClr val="212529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không</a:t>
                      </a:r>
                      <a:r>
                        <a:rPr lang="en-US" sz="2000" dirty="0">
                          <a:solidFill>
                            <a:srgbClr val="212529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212529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bị</a:t>
                      </a:r>
                      <a:r>
                        <a:rPr lang="en-US" sz="2000" dirty="0">
                          <a:solidFill>
                            <a:srgbClr val="212529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212529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cận</a:t>
                      </a:r>
                      <a:r>
                        <a:rPr lang="en-US" sz="2000" dirty="0">
                          <a:solidFill>
                            <a:srgbClr val="212529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212529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nhưng</a:t>
                      </a:r>
                      <a:r>
                        <a:rPr lang="en-US" sz="2000" dirty="0">
                          <a:solidFill>
                            <a:srgbClr val="212529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212529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lại</a:t>
                      </a:r>
                      <a:r>
                        <a:rPr lang="en-US" sz="2000" dirty="0">
                          <a:solidFill>
                            <a:srgbClr val="212529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212529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được</a:t>
                      </a:r>
                      <a:r>
                        <a:rPr lang="en-US" sz="2000" dirty="0">
                          <a:solidFill>
                            <a:srgbClr val="212529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212529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chỉ</a:t>
                      </a:r>
                      <a:r>
                        <a:rPr lang="en-US" sz="2000" dirty="0">
                          <a:solidFill>
                            <a:srgbClr val="212529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212529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định</a:t>
                      </a:r>
                      <a:r>
                        <a:rPr lang="en-US" sz="2000" dirty="0">
                          <a:solidFill>
                            <a:srgbClr val="212529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212529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đeo</a:t>
                      </a:r>
                      <a:r>
                        <a:rPr lang="en-US" sz="2000" dirty="0">
                          <a:solidFill>
                            <a:srgbClr val="212529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212529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kính</a:t>
                      </a:r>
                      <a:r>
                        <a:rPr lang="en-US" sz="2000" dirty="0">
                          <a:solidFill>
                            <a:srgbClr val="212529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 </a:t>
                      </a:r>
                      <a:endParaRPr lang="en-US" sz="2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0846207"/>
                  </a:ext>
                </a:extLst>
              </a:tr>
              <a:tr h="1228007">
                <a:tc>
                  <a:txBody>
                    <a:bodyPr/>
                    <a:lstStyle/>
                    <a:p>
                      <a:pPr marL="0" indent="0" algn="just" defTabSz="914217">
                        <a:lnSpc>
                          <a:spcPct val="115000"/>
                        </a:lnSpc>
                        <a:buNone/>
                        <a:tabLst>
                          <a:tab pos="828509" algn="l"/>
                        </a:tabLs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c)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phải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khám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bệnh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viện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xem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sao</a:t>
                      </a:r>
                      <a:endParaRPr lang="en-US" sz="2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 defTabSz="914217">
                        <a:lnSpc>
                          <a:spcPct val="115000"/>
                        </a:lnSpc>
                        <a:tabLst>
                          <a:tab pos="828509" algn="l"/>
                        </a:tabLs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                                       </a:t>
                      </a:r>
                      <a:r>
                        <a:rPr lang="vi-VN" sz="2000" i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Nê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-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xin</a:t>
                      </a:r>
                      <a:r>
                        <a:rPr lang="vi-VN" sz="2000" i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000" i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 defTabSz="914217"/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solidFill>
                            <a:srgbClr val="212529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lời</a:t>
                      </a:r>
                      <a:r>
                        <a:rPr lang="en-US" sz="2000" dirty="0">
                          <a:solidFill>
                            <a:srgbClr val="212529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212529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của</a:t>
                      </a:r>
                      <a:r>
                        <a:rPr lang="en-US" sz="2000" dirty="0">
                          <a:solidFill>
                            <a:srgbClr val="212529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212529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người</a:t>
                      </a:r>
                      <a:r>
                        <a:rPr lang="en-US" sz="2000" dirty="0">
                          <a:solidFill>
                            <a:srgbClr val="212529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212529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bạn</a:t>
                      </a:r>
                      <a:r>
                        <a:rPr lang="en-US" sz="2000" dirty="0">
                          <a:solidFill>
                            <a:srgbClr val="212529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212529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thân</a:t>
                      </a:r>
                      <a:r>
                        <a:rPr lang="en-US" sz="2000" dirty="0">
                          <a:solidFill>
                            <a:srgbClr val="212529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212529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với</a:t>
                      </a:r>
                      <a:r>
                        <a:rPr lang="en-US" sz="2000" dirty="0">
                          <a:solidFill>
                            <a:srgbClr val="212529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212529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nhân</a:t>
                      </a:r>
                      <a:r>
                        <a:rPr lang="en-US" sz="2000" dirty="0">
                          <a:solidFill>
                            <a:srgbClr val="212529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212529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vật</a:t>
                      </a:r>
                      <a:r>
                        <a:rPr lang="en-US" sz="2000" dirty="0">
                          <a:solidFill>
                            <a:srgbClr val="212529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"</a:t>
                      </a:r>
                      <a:r>
                        <a:rPr lang="en-US" sz="2000" dirty="0" err="1">
                          <a:solidFill>
                            <a:srgbClr val="212529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tôi</a:t>
                      </a:r>
                      <a:r>
                        <a:rPr lang="en-US" sz="2000" dirty="0">
                          <a:solidFill>
                            <a:srgbClr val="212529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" </a:t>
                      </a:r>
                      <a:r>
                        <a:rPr lang="en-US" sz="2000" dirty="0" err="1">
                          <a:solidFill>
                            <a:srgbClr val="212529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trong</a:t>
                      </a:r>
                      <a:r>
                        <a:rPr lang="en-US" sz="2000" dirty="0">
                          <a:solidFill>
                            <a:srgbClr val="212529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212529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văn</a:t>
                      </a:r>
                      <a:r>
                        <a:rPr lang="en-US" sz="2000" dirty="0">
                          <a:solidFill>
                            <a:srgbClr val="212529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212529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bản</a:t>
                      </a:r>
                      <a:r>
                        <a:rPr lang="en-US" sz="2000" dirty="0">
                          <a:solidFill>
                            <a:srgbClr val="212529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212529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Cái</a:t>
                      </a:r>
                      <a:r>
                        <a:rPr lang="en-US" sz="2000" i="1" dirty="0">
                          <a:solidFill>
                            <a:srgbClr val="212529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212529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kính</a:t>
                      </a:r>
                      <a:r>
                        <a:rPr lang="en-US" sz="2000" dirty="0">
                          <a:solidFill>
                            <a:srgbClr val="212529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rgbClr val="212529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khi</a:t>
                      </a:r>
                      <a:r>
                        <a:rPr lang="en-US" sz="2000" dirty="0">
                          <a:solidFill>
                            <a:srgbClr val="212529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212529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thấy</a:t>
                      </a:r>
                      <a:r>
                        <a:rPr lang="en-US" sz="2000" dirty="0">
                          <a:solidFill>
                            <a:srgbClr val="212529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212529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bạn</a:t>
                      </a:r>
                      <a:r>
                        <a:rPr lang="en-US" sz="2000" dirty="0">
                          <a:solidFill>
                            <a:srgbClr val="212529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212529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thân</a:t>
                      </a:r>
                      <a:r>
                        <a:rPr lang="en-US" sz="2000" dirty="0">
                          <a:solidFill>
                            <a:srgbClr val="212529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212529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mình</a:t>
                      </a:r>
                      <a:r>
                        <a:rPr lang="en-US" sz="2000" dirty="0">
                          <a:solidFill>
                            <a:srgbClr val="212529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212529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gặp</a:t>
                      </a:r>
                      <a:r>
                        <a:rPr lang="en-US" sz="2000" dirty="0">
                          <a:solidFill>
                            <a:srgbClr val="212529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212529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vấn</a:t>
                      </a:r>
                      <a:r>
                        <a:rPr lang="en-US" sz="2000" dirty="0">
                          <a:solidFill>
                            <a:srgbClr val="212529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212529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đề</a:t>
                      </a:r>
                      <a:r>
                        <a:rPr lang="en-US" sz="2000" dirty="0">
                          <a:solidFill>
                            <a:srgbClr val="212529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212529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về</a:t>
                      </a:r>
                      <a:r>
                        <a:rPr lang="en-US" sz="2000" dirty="0">
                          <a:solidFill>
                            <a:srgbClr val="212529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212529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mắt</a:t>
                      </a:r>
                      <a:r>
                        <a:rPr lang="en-US" sz="2000" dirty="0">
                          <a:solidFill>
                            <a:srgbClr val="212529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212529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khi</a:t>
                      </a:r>
                      <a:r>
                        <a:rPr lang="en-US" sz="2000" dirty="0">
                          <a:solidFill>
                            <a:srgbClr val="212529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212529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đeo</a:t>
                      </a:r>
                      <a:r>
                        <a:rPr lang="en-US" sz="2000" dirty="0">
                          <a:solidFill>
                            <a:srgbClr val="212529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212529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kính</a:t>
                      </a:r>
                      <a:r>
                        <a:rPr lang="en-US" sz="2000" dirty="0">
                          <a:solidFill>
                            <a:srgbClr val="212529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rgbClr val="212529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người</a:t>
                      </a:r>
                      <a:r>
                        <a:rPr lang="en-US" sz="2000" dirty="0">
                          <a:solidFill>
                            <a:srgbClr val="212529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212529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bạn</a:t>
                      </a:r>
                      <a:r>
                        <a:rPr lang="en-US" sz="2000" dirty="0">
                          <a:solidFill>
                            <a:srgbClr val="212529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212529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thân</a:t>
                      </a:r>
                      <a:r>
                        <a:rPr lang="en-US" sz="2000" dirty="0">
                          <a:solidFill>
                            <a:srgbClr val="212529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212529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gợi</a:t>
                      </a:r>
                      <a:r>
                        <a:rPr lang="en-US" sz="2000" dirty="0">
                          <a:solidFill>
                            <a:srgbClr val="212529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ý </a:t>
                      </a:r>
                      <a:r>
                        <a:rPr lang="en-US" sz="2000" dirty="0" err="1">
                          <a:solidFill>
                            <a:srgbClr val="212529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việc</a:t>
                      </a:r>
                      <a:r>
                        <a:rPr lang="en-US" sz="2000" dirty="0">
                          <a:solidFill>
                            <a:srgbClr val="212529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212529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đi</a:t>
                      </a:r>
                      <a:r>
                        <a:rPr lang="en-US" sz="2000" dirty="0">
                          <a:solidFill>
                            <a:srgbClr val="212529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212529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khám</a:t>
                      </a:r>
                      <a:r>
                        <a:rPr lang="en-US" sz="2000" dirty="0">
                          <a:solidFill>
                            <a:srgbClr val="212529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ở </a:t>
                      </a:r>
                      <a:r>
                        <a:rPr lang="en-US" sz="2000" dirty="0" err="1">
                          <a:solidFill>
                            <a:srgbClr val="212529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bệnh</a:t>
                      </a:r>
                      <a:r>
                        <a:rPr lang="en-US" sz="2000" dirty="0">
                          <a:solidFill>
                            <a:srgbClr val="212529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212529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viện</a:t>
                      </a:r>
                      <a:r>
                        <a:rPr lang="en-US" sz="2000" dirty="0">
                          <a:solidFill>
                            <a:srgbClr val="212529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212529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nhà</a:t>
                      </a:r>
                      <a:r>
                        <a:rPr lang="en-US" sz="2000" dirty="0">
                          <a:solidFill>
                            <a:srgbClr val="212529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212529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nước</a:t>
                      </a:r>
                      <a:r>
                        <a:rPr lang="en-US" sz="2000" dirty="0">
                          <a:solidFill>
                            <a:srgbClr val="212529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212529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vì</a:t>
                      </a:r>
                      <a:r>
                        <a:rPr lang="en-US" sz="2000" dirty="0">
                          <a:solidFill>
                            <a:srgbClr val="212529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"</a:t>
                      </a:r>
                      <a:r>
                        <a:rPr lang="en-US" sz="2000" dirty="0" err="1">
                          <a:solidFill>
                            <a:srgbClr val="212529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bệnh</a:t>
                      </a:r>
                      <a:r>
                        <a:rPr lang="en-US" sz="2000" dirty="0">
                          <a:solidFill>
                            <a:srgbClr val="212529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212529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viện</a:t>
                      </a:r>
                      <a:r>
                        <a:rPr lang="en-US" sz="2000" dirty="0">
                          <a:solidFill>
                            <a:srgbClr val="212529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212529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nhà</a:t>
                      </a:r>
                      <a:r>
                        <a:rPr lang="en-US" sz="2000" dirty="0">
                          <a:solidFill>
                            <a:srgbClr val="212529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212529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nước</a:t>
                      </a:r>
                      <a:r>
                        <a:rPr lang="en-US" sz="2000" dirty="0">
                          <a:solidFill>
                            <a:srgbClr val="212529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212529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khám</a:t>
                      </a:r>
                      <a:r>
                        <a:rPr lang="en-US" sz="2000" dirty="0">
                          <a:solidFill>
                            <a:srgbClr val="212529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212529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cẩn</a:t>
                      </a:r>
                      <a:r>
                        <a:rPr lang="en-US" sz="2000" dirty="0">
                          <a:solidFill>
                            <a:srgbClr val="212529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212529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thận</a:t>
                      </a:r>
                      <a:r>
                        <a:rPr lang="en-US" sz="2000" dirty="0">
                          <a:solidFill>
                            <a:srgbClr val="212529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" </a:t>
                      </a:r>
                      <a:r>
                        <a:rPr lang="en-US" sz="2000" dirty="0" err="1">
                          <a:solidFill>
                            <a:srgbClr val="212529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và</a:t>
                      </a:r>
                      <a:r>
                        <a:rPr lang="en-US" sz="2000" dirty="0">
                          <a:solidFill>
                            <a:srgbClr val="212529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212529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ngầm</a:t>
                      </a:r>
                      <a:r>
                        <a:rPr lang="en-US" sz="2000" dirty="0">
                          <a:solidFill>
                            <a:srgbClr val="212529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212529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chê</a:t>
                      </a:r>
                      <a:r>
                        <a:rPr lang="en-US" sz="2000" dirty="0">
                          <a:solidFill>
                            <a:srgbClr val="212529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bai </a:t>
                      </a:r>
                      <a:r>
                        <a:rPr lang="en-US" sz="2000" dirty="0" err="1">
                          <a:solidFill>
                            <a:srgbClr val="212529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bác</a:t>
                      </a:r>
                      <a:r>
                        <a:rPr lang="en-US" sz="2000" dirty="0">
                          <a:solidFill>
                            <a:srgbClr val="212529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212529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sĩ</a:t>
                      </a:r>
                      <a:r>
                        <a:rPr lang="en-US" sz="2000" dirty="0">
                          <a:solidFill>
                            <a:srgbClr val="212529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212529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tư</a:t>
                      </a:r>
                      <a:r>
                        <a:rPr lang="en-US" sz="2000" dirty="0">
                          <a:solidFill>
                            <a:srgbClr val="212529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 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87688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484438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392388B6-6845-611A-077A-8A73008D9F2C}"/>
              </a:ext>
            </a:extLst>
          </p:cNvPr>
          <p:cNvSpPr txBox="1"/>
          <p:nvPr/>
        </p:nvSpPr>
        <p:spPr>
          <a:xfrm>
            <a:off x="625642" y="654518"/>
            <a:ext cx="11242307" cy="622965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defTabSz="914217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Bài</a:t>
            </a:r>
            <a:r>
              <a:rPr lang="en-US" sz="2800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tập</a:t>
            </a:r>
            <a:r>
              <a:rPr lang="en-US" sz="2800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2: </a:t>
            </a:r>
            <a:r>
              <a:rPr lang="en-US" sz="2800" b="1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Đọc</a:t>
            </a:r>
            <a:r>
              <a:rPr lang="en-US" sz="2800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đoạn</a:t>
            </a:r>
            <a:r>
              <a:rPr lang="en-US" sz="2800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văn</a:t>
            </a:r>
            <a:r>
              <a:rPr lang="en-US" sz="2800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dưới</a:t>
            </a:r>
            <a:r>
              <a:rPr lang="en-US" sz="2800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đây</a:t>
            </a:r>
            <a:r>
              <a:rPr lang="en-US" sz="2800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(</a:t>
            </a:r>
            <a:r>
              <a:rPr lang="en-US" sz="2800" b="1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trích</a:t>
            </a:r>
            <a:r>
              <a:rPr lang="en-US" sz="2800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tác</a:t>
            </a:r>
            <a:r>
              <a:rPr lang="en-US" sz="2800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phẩm</a:t>
            </a:r>
            <a:r>
              <a:rPr lang="en-US" sz="2800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“</a:t>
            </a:r>
            <a:r>
              <a:rPr lang="en-US" sz="2800" b="1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Tắt</a:t>
            </a:r>
            <a:r>
              <a:rPr lang="en-US" sz="2800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đèn</a:t>
            </a:r>
            <a:r>
              <a:rPr lang="en-US" sz="2800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” </a:t>
            </a:r>
            <a:r>
              <a:rPr lang="en-US" sz="2800" b="1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của</a:t>
            </a:r>
            <a:r>
              <a:rPr lang="en-US" sz="2800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Ngô </a:t>
            </a:r>
            <a:r>
              <a:rPr lang="en-US" sz="2800" b="1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Tất</a:t>
            </a:r>
            <a:r>
              <a:rPr lang="en-US" sz="2800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Tố) </a:t>
            </a:r>
            <a:r>
              <a:rPr lang="en-US" sz="2800" b="1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và</a:t>
            </a:r>
            <a:r>
              <a:rPr lang="en-US" sz="2800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thực</a:t>
            </a:r>
            <a:r>
              <a:rPr lang="en-US" sz="2800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hiện</a:t>
            </a:r>
            <a:r>
              <a:rPr lang="en-US" sz="2800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các</a:t>
            </a:r>
            <a:r>
              <a:rPr lang="en-US" sz="2800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yêu</a:t>
            </a:r>
            <a:r>
              <a:rPr lang="en-US" sz="2800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cầu</a:t>
            </a:r>
            <a:r>
              <a:rPr lang="en-US" sz="2800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nêu</a:t>
            </a:r>
            <a:r>
              <a:rPr lang="en-US" sz="2800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sau</a:t>
            </a:r>
            <a:r>
              <a:rPr lang="en-US" sz="2800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đó</a:t>
            </a:r>
            <a:r>
              <a:rPr lang="en-US" sz="2800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:</a:t>
            </a:r>
          </a:p>
          <a:p>
            <a:pPr algn="just" defTabSz="914217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i="1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800" i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Dậu</a:t>
            </a:r>
            <a:r>
              <a:rPr lang="en-US" sz="2800" i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800" i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i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800" i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mếu</a:t>
            </a:r>
            <a:r>
              <a:rPr lang="en-US" sz="2800" i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914217">
              <a:lnSpc>
                <a:spcPct val="115000"/>
              </a:lnSpc>
            </a:pPr>
            <a:r>
              <a:rPr lang="en-US" sz="2800" i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 </a:t>
            </a:r>
            <a:r>
              <a:rPr lang="en-US" sz="2800" i="1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Thôi</a:t>
            </a:r>
            <a:r>
              <a:rPr lang="en-US" sz="2800" i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u </a:t>
            </a:r>
            <a:r>
              <a:rPr lang="en-US" sz="2800" i="1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i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i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i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i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i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con. </a:t>
            </a:r>
            <a:r>
              <a:rPr lang="en-US" sz="2800" b="1" i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800" b="1" i="1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b="1" i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i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b="1" i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i="1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i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bữa</a:t>
            </a:r>
            <a:r>
              <a:rPr lang="en-US" sz="2800" b="1" i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b="1" i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2800" b="1" i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thôi</a:t>
            </a:r>
            <a:r>
              <a:rPr lang="en-US" sz="2800" i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U </a:t>
            </a:r>
            <a:r>
              <a:rPr lang="en-US" sz="2800" i="1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i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i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i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i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con. Con </a:t>
            </a:r>
            <a:r>
              <a:rPr lang="en-US" sz="2800" i="1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2800" i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i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800" i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no, </a:t>
            </a:r>
            <a:r>
              <a:rPr lang="en-US" sz="2800" i="1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i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i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nhường</a:t>
            </a:r>
            <a:r>
              <a:rPr lang="en-US" sz="2800" i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nhịn</a:t>
            </a:r>
            <a:r>
              <a:rPr lang="en-US" sz="2800" i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i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u. </a:t>
            </a:r>
            <a:r>
              <a:rPr lang="en-US" sz="2800" i="1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i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800" i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800" i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i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800" i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i="1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i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i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i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800" i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xám</a:t>
            </a:r>
            <a:r>
              <a:rPr lang="en-US" sz="2800" i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i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i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i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i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i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2800" i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luống</a:t>
            </a:r>
            <a:r>
              <a:rPr lang="en-US" sz="2800" i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cuống</a:t>
            </a:r>
            <a:r>
              <a:rPr lang="en-US" sz="2800" i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914217">
              <a:lnSpc>
                <a:spcPct val="115000"/>
              </a:lnSpc>
            </a:pPr>
            <a:r>
              <a:rPr lang="en-US" sz="2800" i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 </a:t>
            </a:r>
            <a:r>
              <a:rPr lang="en-US" sz="2800" i="1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800" i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i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bữa</a:t>
            </a:r>
            <a:r>
              <a:rPr lang="en-US" sz="2800" i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i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i="1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i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i="1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800" i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914217">
              <a:lnSpc>
                <a:spcPct val="115000"/>
              </a:lnSpc>
            </a:pPr>
            <a:r>
              <a:rPr lang="en-US" sz="2800" i="1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i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800" i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i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lang="en-US" sz="2800" i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nức</a:t>
            </a:r>
            <a:r>
              <a:rPr lang="en-US" sz="2800" i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lang="en-US" sz="2800" i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800" i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Dậu</a:t>
            </a:r>
            <a:r>
              <a:rPr lang="en-US" sz="2800" i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ngỏ</a:t>
            </a:r>
            <a:r>
              <a:rPr lang="en-US" sz="2800" i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i="1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i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i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xót</a:t>
            </a:r>
            <a:r>
              <a:rPr lang="en-US" sz="2800" i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800" i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914217">
              <a:lnSpc>
                <a:spcPct val="115000"/>
              </a:lnSpc>
            </a:pPr>
            <a:r>
              <a:rPr lang="en-US" sz="2800" b="1" i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 Con </a:t>
            </a:r>
            <a:r>
              <a:rPr lang="en-US" sz="2800" b="1" i="1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i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b="1" i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i="1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i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800" b="1" i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2800" b="1" i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</a:t>
            </a:r>
            <a:r>
              <a:rPr lang="en-US" sz="2800" b="1" i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Đoài</a:t>
            </a:r>
            <a:r>
              <a:rPr lang="en-US" sz="2800" b="1" i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defTabSz="914217">
              <a:lnSpc>
                <a:spcPct val="115000"/>
              </a:lnSpc>
            </a:pPr>
            <a:r>
              <a:rPr lang="en-US" sz="2800" i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800" i="1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i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sz="2800" i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2800" i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i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i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i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i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800" i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Dậu</a:t>
            </a:r>
            <a:r>
              <a:rPr lang="en-US" sz="2800" i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800" i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i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i="1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i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i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800" i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Dậu</a:t>
            </a:r>
            <a:r>
              <a:rPr lang="en-US" sz="2800" i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i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i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800" i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i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i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800" i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72150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D98CA1B-38C9-48D4-9CED-22524498C7CB}"/>
              </a:ext>
            </a:extLst>
          </p:cNvPr>
          <p:cNvSpPr/>
          <p:nvPr/>
        </p:nvSpPr>
        <p:spPr>
          <a:xfrm>
            <a:off x="875899" y="702644"/>
            <a:ext cx="9856269" cy="553452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914217">
              <a:lnSpc>
                <a:spcPct val="115000"/>
              </a:lnSpc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800" b="1" i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Đoài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800" b="1" i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kumimoji="0" lang="en-US" sz="2800" i="1" u="none" strike="noStrike" kern="1200" cap="none" spc="0" normalizeH="0" baseline="0" noProof="0" dirty="0" err="1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kumimoji="0" lang="en-US" sz="2800" i="1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1" u="none" strike="noStrike" kern="1200" cap="none" spc="0" normalizeH="0" baseline="0" noProof="0" dirty="0" err="1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kumimoji="0" lang="en-US" sz="2800" i="1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just" defTabSz="914217">
              <a:lnSpc>
                <a:spcPct val="115000"/>
              </a:lnSpc>
              <a:defRPr/>
            </a:pPr>
            <a:r>
              <a:rPr lang="en-US" sz="2800" i="1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i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i="1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i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i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sz="2800" i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2800" i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i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b="1" i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800" b="1" i="1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b="1" i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i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b="1" i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i="1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i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bữa</a:t>
            </a:r>
            <a:r>
              <a:rPr lang="en-US" sz="2800" b="1" i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b="1" i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2800" b="1" i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thôi</a:t>
            </a:r>
            <a:r>
              <a:rPr lang="en-US" sz="2800" i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Ở </a:t>
            </a:r>
            <a:r>
              <a:rPr lang="en-US" sz="2800" i="1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i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i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800" i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800" i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i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i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i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i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i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i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i="1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i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800" i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Dậu</a:t>
            </a:r>
            <a:r>
              <a:rPr lang="en-US" sz="2800" i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i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i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i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sz="2800" i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2800" i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i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i="1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800" i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i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i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defTabSz="914217">
              <a:lnSpc>
                <a:spcPct val="115000"/>
              </a:lnSpc>
              <a:defRPr/>
            </a:pPr>
            <a:endParaRPr kumimoji="0" lang="en-US" sz="2800" i="1" u="none" strike="noStrike" kern="1200" cap="none" spc="0" normalizeH="0" baseline="0" noProof="0" dirty="0">
              <a:ln>
                <a:noFill/>
              </a:ln>
              <a:solidFill>
                <a:srgbClr val="212529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217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79488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12CBE4F-40B7-493A-80C6-0D93AFEC57A7}"/>
              </a:ext>
            </a:extLst>
          </p:cNvPr>
          <p:cNvSpPr/>
          <p:nvPr/>
        </p:nvSpPr>
        <p:spPr>
          <a:xfrm>
            <a:off x="4084318" y="510139"/>
            <a:ext cx="3253340" cy="88552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8EF240F-C902-4027-879C-88BF24319458}"/>
              </a:ext>
            </a:extLst>
          </p:cNvPr>
          <p:cNvSpPr/>
          <p:nvPr/>
        </p:nvSpPr>
        <p:spPr>
          <a:xfrm>
            <a:off x="436344" y="1828800"/>
            <a:ext cx="11319309" cy="301270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algn="just">
              <a:lnSpc>
                <a:spcPct val="135000"/>
              </a:lnSpc>
            </a:pPr>
            <a:r>
              <a:rPr lang="en-US" sz="32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3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3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hàm</a:t>
            </a:r>
            <a:r>
              <a:rPr lang="en-US" sz="3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ý, </a:t>
            </a:r>
            <a:r>
              <a:rPr lang="en-US" sz="32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sz="3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3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US" sz="3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kiện</a:t>
            </a:r>
            <a:r>
              <a:rPr lang="en-US" sz="3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457200" algn="just">
              <a:lnSpc>
                <a:spcPct val="135000"/>
              </a:lnSpc>
            </a:pP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đưa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hàm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just">
              <a:lnSpc>
                <a:spcPct val="135000"/>
              </a:lnSpc>
              <a:spcAft>
                <a:spcPts val="600"/>
              </a:spcAft>
            </a:pP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nghe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lực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giải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đoán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hàm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ý.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81687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Bảng 3">
            <a:extLst>
              <a:ext uri="{FF2B5EF4-FFF2-40B4-BE49-F238E27FC236}">
                <a16:creationId xmlns:a16="http://schemas.microsoft.com/office/drawing/2014/main" id="{E13D1042-CC36-9890-B867-8D5F710B03C2}"/>
              </a:ext>
            </a:extLst>
          </p:cNvPr>
          <p:cNvGraphicFramePr>
            <a:graphicFrameLocks noGrp="1"/>
          </p:cNvGraphicFramePr>
          <p:nvPr/>
        </p:nvGraphicFramePr>
        <p:xfrm>
          <a:off x="279232" y="83106"/>
          <a:ext cx="11572395" cy="6409132"/>
        </p:xfrm>
        <a:graphic>
          <a:graphicData uri="http://schemas.openxmlformats.org/drawingml/2006/table">
            <a:tbl>
              <a:tblPr firstRow="1" firstCol="1" bandRow="1">
                <a:tableStyleId>{0E3FDE45-AF77-4B5C-9715-49D594BDF05E}</a:tableStyleId>
              </a:tblPr>
              <a:tblGrid>
                <a:gridCol w="4991473">
                  <a:extLst>
                    <a:ext uri="{9D8B030D-6E8A-4147-A177-3AD203B41FA5}">
                      <a16:colId xmlns:a16="http://schemas.microsoft.com/office/drawing/2014/main" val="2875986093"/>
                    </a:ext>
                  </a:extLst>
                </a:gridCol>
                <a:gridCol w="560342">
                  <a:extLst>
                    <a:ext uri="{9D8B030D-6E8A-4147-A177-3AD203B41FA5}">
                      <a16:colId xmlns:a16="http://schemas.microsoft.com/office/drawing/2014/main" val="174718581"/>
                    </a:ext>
                  </a:extLst>
                </a:gridCol>
                <a:gridCol w="6020580">
                  <a:extLst>
                    <a:ext uri="{9D8B030D-6E8A-4147-A177-3AD203B41FA5}">
                      <a16:colId xmlns:a16="http://schemas.microsoft.com/office/drawing/2014/main" val="138251729"/>
                    </a:ext>
                  </a:extLst>
                </a:gridCol>
              </a:tblGrid>
              <a:tr h="642004">
                <a:tc gridSpan="3">
                  <a:txBody>
                    <a:bodyPr/>
                    <a:lstStyle/>
                    <a:p>
                      <a:pPr marL="0" marR="0" lvl="0" indent="0" algn="just" defTabSz="1218565" rtl="0" eaLnBrk="1" fontAlgn="ctr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tập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3: </a:t>
                      </a:r>
                      <a:r>
                        <a:rPr lang="vi-VN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Ghép câu tục ngữ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vi-VN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cột bên trái với nghĩa hàm 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ẩ</a:t>
                      </a:r>
                      <a:r>
                        <a:rPr lang="vi-VN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n ở cột bên phải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67" marR="45467" marT="0" marB="0"/>
                </a:tc>
                <a:tc hMerge="1">
                  <a:txBody>
                    <a:bodyPr/>
                    <a:lstStyle/>
                    <a:p>
                      <a:pPr algn="just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78" marR="45478" marT="0" marB="0"/>
                </a:tc>
                <a:tc hMerge="1">
                  <a:txBody>
                    <a:bodyPr/>
                    <a:lstStyle/>
                    <a:p>
                      <a:pPr algn="just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78" marR="45478" marT="0" marB="0"/>
                </a:tc>
                <a:extLst>
                  <a:ext uri="{0D108BD9-81ED-4DB2-BD59-A6C34878D82A}">
                    <a16:rowId xmlns:a16="http://schemas.microsoft.com/office/drawing/2014/main" val="1691447463"/>
                  </a:ext>
                </a:extLst>
              </a:tr>
              <a:tr h="988683">
                <a:tc>
                  <a:txBody>
                    <a:bodyPr/>
                    <a:lstStyle/>
                    <a:p>
                      <a:pPr algn="just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a) Cái nết đánh chết cái đẹp.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67" marR="45467" marT="0" marB="0"/>
                </a:tc>
                <a:tc rowSpan="5">
                  <a:txBody>
                    <a:bodyPr/>
                    <a:lstStyle/>
                    <a:p>
                      <a:pPr algn="just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67" marR="45467" marT="0" marB="0"/>
                </a:tc>
                <a:tc>
                  <a:txBody>
                    <a:bodyPr/>
                    <a:lstStyle/>
                    <a:p>
                      <a:pPr algn="just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1) việc làm ra thóc gạo vô cùng vất vả, khó nhọc.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67" marR="45467" marT="0" marB="0"/>
                </a:tc>
                <a:extLst>
                  <a:ext uri="{0D108BD9-81ED-4DB2-BD59-A6C34878D82A}">
                    <a16:rowId xmlns:a16="http://schemas.microsoft.com/office/drawing/2014/main" val="1381411189"/>
                  </a:ext>
                </a:extLst>
              </a:tr>
              <a:tr h="1141502">
                <a:tc>
                  <a:txBody>
                    <a:bodyPr/>
                    <a:lstStyle/>
                    <a:p>
                      <a:pPr algn="just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b)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hạt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thóc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giọt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mồ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hôi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67" marR="45467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2) có danh tiếng tốt quan trọng hơn có nhiều của cải, tiền bạc.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67" marR="45467" marT="0" marB="0"/>
                </a:tc>
                <a:extLst>
                  <a:ext uri="{0D108BD9-81ED-4DB2-BD59-A6C34878D82A}">
                    <a16:rowId xmlns:a16="http://schemas.microsoft.com/office/drawing/2014/main" val="2814074745"/>
                  </a:ext>
                </a:extLst>
              </a:tr>
              <a:tr h="1165234">
                <a:tc>
                  <a:txBody>
                    <a:bodyPr/>
                    <a:lstStyle/>
                    <a:p>
                      <a:pPr algn="just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c)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nhịn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algn="just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67" marR="45467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3) cái đẹp về đạo đức có giá trị cao hơn hẳn cái đẹp bề ngoài.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67" marR="45467" marT="0" marB="0"/>
                </a:tc>
                <a:extLst>
                  <a:ext uri="{0D108BD9-81ED-4DB2-BD59-A6C34878D82A}">
                    <a16:rowId xmlns:a16="http://schemas.microsoft.com/office/drawing/2014/main" val="1500221824"/>
                  </a:ext>
                </a:extLst>
              </a:tr>
              <a:tr h="988683">
                <a:tc>
                  <a:txBody>
                    <a:bodyPr/>
                    <a:lstStyle/>
                    <a:p>
                      <a:pPr algn="just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d)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nghề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còn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hơn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nghề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67" marR="45467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4)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nhẫn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nhịn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sẽ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giúp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tránh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hay.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67" marR="45467" marT="0" marB="0"/>
                </a:tc>
                <a:extLst>
                  <a:ext uri="{0D108BD9-81ED-4DB2-BD59-A6C34878D82A}">
                    <a16:rowId xmlns:a16="http://schemas.microsoft.com/office/drawing/2014/main" val="2350532367"/>
                  </a:ext>
                </a:extLst>
              </a:tr>
              <a:tr h="1483026">
                <a:tc>
                  <a:txBody>
                    <a:bodyPr/>
                    <a:lstStyle/>
                    <a:p>
                      <a:pPr algn="just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e)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hơn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áo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67" marR="45467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5)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thạo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nghề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còn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hơn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nghề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nơi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chốn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67" marR="45467" marT="0" marB="0"/>
                </a:tc>
                <a:extLst>
                  <a:ext uri="{0D108BD9-81ED-4DB2-BD59-A6C34878D82A}">
                    <a16:rowId xmlns:a16="http://schemas.microsoft.com/office/drawing/2014/main" val="2273631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14909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Bảng 3">
            <a:extLst>
              <a:ext uri="{FF2B5EF4-FFF2-40B4-BE49-F238E27FC236}">
                <a16:creationId xmlns:a16="http://schemas.microsoft.com/office/drawing/2014/main" id="{E13D1042-CC36-9890-B867-8D5F710B03C2}"/>
              </a:ext>
            </a:extLst>
          </p:cNvPr>
          <p:cNvGraphicFramePr>
            <a:graphicFrameLocks noGrp="1"/>
          </p:cNvGraphicFramePr>
          <p:nvPr/>
        </p:nvGraphicFramePr>
        <p:xfrm>
          <a:off x="279232" y="83106"/>
          <a:ext cx="11572395" cy="6409132"/>
        </p:xfrm>
        <a:graphic>
          <a:graphicData uri="http://schemas.openxmlformats.org/drawingml/2006/table">
            <a:tbl>
              <a:tblPr firstRow="1" firstCol="1" bandRow="1">
                <a:tableStyleId>{0E3FDE45-AF77-4B5C-9715-49D594BDF05E}</a:tableStyleId>
              </a:tblPr>
              <a:tblGrid>
                <a:gridCol w="4991473">
                  <a:extLst>
                    <a:ext uri="{9D8B030D-6E8A-4147-A177-3AD203B41FA5}">
                      <a16:colId xmlns:a16="http://schemas.microsoft.com/office/drawing/2014/main" val="2875986093"/>
                    </a:ext>
                  </a:extLst>
                </a:gridCol>
                <a:gridCol w="560342">
                  <a:extLst>
                    <a:ext uri="{9D8B030D-6E8A-4147-A177-3AD203B41FA5}">
                      <a16:colId xmlns:a16="http://schemas.microsoft.com/office/drawing/2014/main" val="174718581"/>
                    </a:ext>
                  </a:extLst>
                </a:gridCol>
                <a:gridCol w="6020580">
                  <a:extLst>
                    <a:ext uri="{9D8B030D-6E8A-4147-A177-3AD203B41FA5}">
                      <a16:colId xmlns:a16="http://schemas.microsoft.com/office/drawing/2014/main" val="138251729"/>
                    </a:ext>
                  </a:extLst>
                </a:gridCol>
              </a:tblGrid>
              <a:tr h="642004">
                <a:tc gridSpan="3">
                  <a:txBody>
                    <a:bodyPr/>
                    <a:lstStyle/>
                    <a:p>
                      <a:pPr marL="0" marR="0" lvl="0" indent="0" algn="just" defTabSz="1218565" rtl="0" eaLnBrk="1" fontAlgn="ctr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tập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3: </a:t>
                      </a:r>
                      <a:r>
                        <a:rPr lang="vi-VN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Ghép câu tục ngữ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vi-VN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cột bên trái với nghĩa hàm 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ẩ</a:t>
                      </a:r>
                      <a:r>
                        <a:rPr lang="vi-VN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n ở cột bên phải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67" marR="45467" marT="0" marB="0"/>
                </a:tc>
                <a:tc hMerge="1">
                  <a:txBody>
                    <a:bodyPr/>
                    <a:lstStyle/>
                    <a:p>
                      <a:pPr algn="just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78" marR="45478" marT="0" marB="0"/>
                </a:tc>
                <a:tc hMerge="1">
                  <a:txBody>
                    <a:bodyPr/>
                    <a:lstStyle/>
                    <a:p>
                      <a:pPr algn="just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78" marR="45478" marT="0" marB="0"/>
                </a:tc>
                <a:extLst>
                  <a:ext uri="{0D108BD9-81ED-4DB2-BD59-A6C34878D82A}">
                    <a16:rowId xmlns:a16="http://schemas.microsoft.com/office/drawing/2014/main" val="1691447463"/>
                  </a:ext>
                </a:extLst>
              </a:tr>
              <a:tr h="988683">
                <a:tc>
                  <a:txBody>
                    <a:bodyPr/>
                    <a:lstStyle/>
                    <a:p>
                      <a:pPr algn="just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a) Cái nết đánh chết cái đẹp.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67" marR="45467" marT="0" marB="0"/>
                </a:tc>
                <a:tc rowSpan="5">
                  <a:txBody>
                    <a:bodyPr/>
                    <a:lstStyle/>
                    <a:p>
                      <a:pPr algn="just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67" marR="45467" marT="0" marB="0"/>
                </a:tc>
                <a:tc>
                  <a:txBody>
                    <a:bodyPr/>
                    <a:lstStyle/>
                    <a:p>
                      <a:pPr algn="just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1) việc làm ra thóc gạo vô cùng vất vả, khó nhọc.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67" marR="45467" marT="0" marB="0"/>
                </a:tc>
                <a:extLst>
                  <a:ext uri="{0D108BD9-81ED-4DB2-BD59-A6C34878D82A}">
                    <a16:rowId xmlns:a16="http://schemas.microsoft.com/office/drawing/2014/main" val="1381411189"/>
                  </a:ext>
                </a:extLst>
              </a:tr>
              <a:tr h="1141502">
                <a:tc>
                  <a:txBody>
                    <a:bodyPr/>
                    <a:lstStyle/>
                    <a:p>
                      <a:pPr algn="just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b)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hạt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thóc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giọt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mồ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hôi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67" marR="45467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2) có danh tiếng tốt quan trọng hơn có nhiều của cải, tiền bạc.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67" marR="45467" marT="0" marB="0"/>
                </a:tc>
                <a:extLst>
                  <a:ext uri="{0D108BD9-81ED-4DB2-BD59-A6C34878D82A}">
                    <a16:rowId xmlns:a16="http://schemas.microsoft.com/office/drawing/2014/main" val="2814074745"/>
                  </a:ext>
                </a:extLst>
              </a:tr>
              <a:tr h="1165234">
                <a:tc>
                  <a:txBody>
                    <a:bodyPr/>
                    <a:lstStyle/>
                    <a:p>
                      <a:pPr algn="just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c)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nhịn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algn="just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67" marR="45467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3) cái đẹp về đạo đức có giá trị cao hơn hẳn cái đẹp bề ngoài.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67" marR="45467" marT="0" marB="0"/>
                </a:tc>
                <a:extLst>
                  <a:ext uri="{0D108BD9-81ED-4DB2-BD59-A6C34878D82A}">
                    <a16:rowId xmlns:a16="http://schemas.microsoft.com/office/drawing/2014/main" val="1500221824"/>
                  </a:ext>
                </a:extLst>
              </a:tr>
              <a:tr h="988683">
                <a:tc>
                  <a:txBody>
                    <a:bodyPr/>
                    <a:lstStyle/>
                    <a:p>
                      <a:pPr algn="just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d)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nghề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còn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hơn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nghề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67" marR="45467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4)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nhẫn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nhịn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sẽ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giúp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tránh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hay.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67" marR="45467" marT="0" marB="0"/>
                </a:tc>
                <a:extLst>
                  <a:ext uri="{0D108BD9-81ED-4DB2-BD59-A6C34878D82A}">
                    <a16:rowId xmlns:a16="http://schemas.microsoft.com/office/drawing/2014/main" val="2350532367"/>
                  </a:ext>
                </a:extLst>
              </a:tr>
              <a:tr h="1483026">
                <a:tc>
                  <a:txBody>
                    <a:bodyPr/>
                    <a:lstStyle/>
                    <a:p>
                      <a:pPr algn="just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e)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hơn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áo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67" marR="45467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5)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thạo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nghề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còn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hơn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nghề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nơi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chốn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67" marR="45467" marT="0" marB="0"/>
                </a:tc>
                <a:extLst>
                  <a:ext uri="{0D108BD9-81ED-4DB2-BD59-A6C34878D82A}">
                    <a16:rowId xmlns:a16="http://schemas.microsoft.com/office/drawing/2014/main" val="227363151"/>
                  </a:ext>
                </a:extLst>
              </a:tr>
            </a:tbl>
          </a:graphicData>
        </a:graphic>
      </p:graphicFrame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3DFD932F-EC1D-4D2D-82B4-6B0430E531C4}"/>
              </a:ext>
            </a:extLst>
          </p:cNvPr>
          <p:cNvCxnSpPr>
            <a:cxnSpLocks/>
          </p:cNvCxnSpPr>
          <p:nvPr/>
        </p:nvCxnSpPr>
        <p:spPr>
          <a:xfrm>
            <a:off x="5252720" y="904240"/>
            <a:ext cx="568960" cy="247904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4522EAE-515F-4A97-9C75-EA888DC4B00E}"/>
              </a:ext>
            </a:extLst>
          </p:cNvPr>
          <p:cNvCxnSpPr/>
          <p:nvPr/>
        </p:nvCxnSpPr>
        <p:spPr>
          <a:xfrm flipV="1">
            <a:off x="5323840" y="904240"/>
            <a:ext cx="497840" cy="114808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E206BEB-4AE9-4F20-BC06-6D0C7CA65DF1}"/>
              </a:ext>
            </a:extLst>
          </p:cNvPr>
          <p:cNvCxnSpPr>
            <a:cxnSpLocks/>
          </p:cNvCxnSpPr>
          <p:nvPr/>
        </p:nvCxnSpPr>
        <p:spPr>
          <a:xfrm>
            <a:off x="5280660" y="3474722"/>
            <a:ext cx="541020" cy="94487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5152451-5F30-4164-8BB4-FF18E091E94E}"/>
              </a:ext>
            </a:extLst>
          </p:cNvPr>
          <p:cNvCxnSpPr>
            <a:cxnSpLocks/>
          </p:cNvCxnSpPr>
          <p:nvPr/>
        </p:nvCxnSpPr>
        <p:spPr>
          <a:xfrm>
            <a:off x="5252720" y="4511042"/>
            <a:ext cx="619760" cy="883917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2C22079-02AB-4492-82A7-185E465A856F}"/>
              </a:ext>
            </a:extLst>
          </p:cNvPr>
          <p:cNvCxnSpPr/>
          <p:nvPr/>
        </p:nvCxnSpPr>
        <p:spPr>
          <a:xfrm flipV="1">
            <a:off x="5374640" y="1869440"/>
            <a:ext cx="396240" cy="344424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3869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97662778-1321-E469-F49F-6ECFC6C76CE8}"/>
              </a:ext>
            </a:extLst>
          </p:cNvPr>
          <p:cNvSpPr txBox="1"/>
          <p:nvPr/>
        </p:nvSpPr>
        <p:spPr>
          <a:xfrm>
            <a:off x="385799" y="125128"/>
            <a:ext cx="11420403" cy="10436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 defTabSz="914217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Bài</a:t>
            </a:r>
            <a:r>
              <a:rPr lang="en-US" sz="2800" b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tập</a:t>
            </a:r>
            <a:r>
              <a:rPr lang="en-US" sz="2800" b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4. </a:t>
            </a:r>
            <a:r>
              <a:rPr lang="en-US" sz="2800" b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Yêu</a:t>
            </a:r>
            <a:r>
              <a:rPr lang="en-US" sz="2800" b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cầu</a:t>
            </a:r>
            <a:r>
              <a:rPr lang="en-US" sz="2800" b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viết</a:t>
            </a:r>
            <a:r>
              <a:rPr lang="en-US" sz="2800" b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đoạn</a:t>
            </a:r>
            <a:r>
              <a:rPr lang="en-US" sz="2800" b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văn</a:t>
            </a:r>
            <a:r>
              <a:rPr lang="en-US" sz="2800" b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(</a:t>
            </a:r>
            <a:r>
              <a:rPr lang="en-US" sz="2800" b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khoảng</a:t>
            </a:r>
            <a:r>
              <a:rPr lang="en-US" sz="2800" b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5 – 7 </a:t>
            </a:r>
            <a:r>
              <a:rPr lang="en-US" sz="2800" b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dòng</a:t>
            </a:r>
            <a:r>
              <a:rPr lang="en-US" sz="2800" b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) </a:t>
            </a:r>
            <a:r>
              <a:rPr lang="en-US" sz="2800" b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nêu</a:t>
            </a:r>
            <a:r>
              <a:rPr lang="en-US" sz="2800" b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cách</a:t>
            </a:r>
            <a:r>
              <a:rPr lang="en-US" sz="2800" b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hiểu</a:t>
            </a:r>
            <a:r>
              <a:rPr lang="en-US" sz="2800" b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về</a:t>
            </a:r>
            <a:r>
              <a:rPr lang="en-US" sz="2800" b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một</a:t>
            </a:r>
            <a:r>
              <a:rPr lang="en-US" sz="2800" b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câu</a:t>
            </a:r>
            <a:r>
              <a:rPr lang="en-US" sz="2800" b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tục</a:t>
            </a:r>
            <a:r>
              <a:rPr lang="en-US" sz="2800" b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ngữ</a:t>
            </a:r>
            <a:r>
              <a:rPr lang="en-US" sz="2800" b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mà</a:t>
            </a:r>
            <a:r>
              <a:rPr lang="en-US" sz="2800" b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em</a:t>
            </a:r>
            <a:r>
              <a:rPr lang="en-US" sz="2800" b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thích</a:t>
            </a:r>
            <a:r>
              <a:rPr lang="en-US" sz="2800" b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và</a:t>
            </a:r>
            <a:r>
              <a:rPr lang="en-US" sz="2800" b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bài</a:t>
            </a:r>
            <a:r>
              <a:rPr lang="en-US" sz="2800" b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học</a:t>
            </a:r>
            <a:r>
              <a:rPr lang="en-US" sz="2800" b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em</a:t>
            </a:r>
            <a:r>
              <a:rPr lang="en-US" sz="2800" b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rút</a:t>
            </a:r>
            <a:r>
              <a:rPr lang="en-US" sz="2800" b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ra</a:t>
            </a:r>
            <a:r>
              <a:rPr lang="en-US" sz="2800" b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được</a:t>
            </a:r>
            <a:r>
              <a:rPr lang="en-US" sz="2800" b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từ</a:t>
            </a:r>
            <a:r>
              <a:rPr lang="en-US" sz="2800" b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câu</a:t>
            </a:r>
            <a:r>
              <a:rPr lang="en-US" sz="2800" b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tục</a:t>
            </a:r>
            <a:r>
              <a:rPr lang="en-US" sz="2800" b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ngữ</a:t>
            </a:r>
            <a:r>
              <a:rPr lang="en-US" sz="2800" b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đó</a:t>
            </a:r>
            <a:endParaRPr lang="en-US" sz="2800" b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B728CF8-203E-4D4B-8FDA-AF0A47021E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63039"/>
            <a:ext cx="12192000" cy="546714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óc Chia Sẻ">
            <a:extLst>
              <a:ext uri="{FF2B5EF4-FFF2-40B4-BE49-F238E27FC236}">
                <a16:creationId xmlns:a16="http://schemas.microsoft.com/office/drawing/2014/main" id="{9AE2BF8C-B6CC-494C-A7B9-E63F477A0B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6072" y="0"/>
            <a:ext cx="847985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34607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6EC24C1-CC5A-43BB-95DD-26B9E944B46A}"/>
              </a:ext>
            </a:extLst>
          </p:cNvPr>
          <p:cNvSpPr/>
          <p:nvPr/>
        </p:nvSpPr>
        <p:spPr>
          <a:xfrm>
            <a:off x="0" y="0"/>
            <a:ext cx="12192000" cy="8331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F966F1B-F373-406B-BEEC-0C1224E433F9}"/>
              </a:ext>
            </a:extLst>
          </p:cNvPr>
          <p:cNvSpPr/>
          <p:nvPr/>
        </p:nvSpPr>
        <p:spPr>
          <a:xfrm>
            <a:off x="0" y="833120"/>
            <a:ext cx="12192000" cy="711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440755C-4F9D-4212-9222-B10FC029C234}"/>
              </a:ext>
            </a:extLst>
          </p:cNvPr>
          <p:cNvSpPr/>
          <p:nvPr/>
        </p:nvSpPr>
        <p:spPr>
          <a:xfrm>
            <a:off x="895149" y="2767797"/>
            <a:ext cx="4321743" cy="2621279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lộ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73FEF7D-6731-4329-B0BC-2D7CC9AB7BF1}"/>
              </a:ext>
            </a:extLst>
          </p:cNvPr>
          <p:cNvSpPr/>
          <p:nvPr/>
        </p:nvSpPr>
        <p:spPr>
          <a:xfrm>
            <a:off x="6095999" y="2733573"/>
            <a:ext cx="5386939" cy="262128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khẩu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569706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9A7324D-005C-4818-B092-C5399F9F3A88}"/>
              </a:ext>
            </a:extLst>
          </p:cNvPr>
          <p:cNvSpPr/>
          <p:nvPr/>
        </p:nvSpPr>
        <p:spPr>
          <a:xfrm>
            <a:off x="529389" y="866274"/>
            <a:ext cx="11290434" cy="453349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Khi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tai,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…)</a:t>
            </a:r>
          </a:p>
          <a:p>
            <a:pPr marL="285750" indent="-285750">
              <a:buFontTx/>
              <a:buChar char="-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khoa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khẩu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7EBA606-B206-4011-98F6-834984488A76}"/>
              </a:ext>
            </a:extLst>
          </p:cNvPr>
          <p:cNvSpPr/>
          <p:nvPr/>
        </p:nvSpPr>
        <p:spPr>
          <a:xfrm>
            <a:off x="529389" y="471638"/>
            <a:ext cx="11290434" cy="7892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NÀO KHÔNG NÊN SỬ DỤNG NGHĨA HÀM ẨN</a:t>
            </a:r>
          </a:p>
        </p:txBody>
      </p:sp>
    </p:spTree>
    <p:extLst>
      <p:ext uri="{BB962C8B-B14F-4D97-AF65-F5344CB8AC3E}">
        <p14:creationId xmlns:p14="http://schemas.microsoft.com/office/powerpoint/2010/main" val="22905693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ình ảnh của cuốn sách khi được mở ra">
            <a:extLst>
              <a:ext uri="{FF2B5EF4-FFF2-40B4-BE49-F238E27FC236}">
                <a16:creationId xmlns:a16="http://schemas.microsoft.com/office/drawing/2014/main" id="{7B2B5DDB-2365-4BAF-A58F-A75581FBEE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679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ED55668-91DD-40BD-B183-0151A3760302}"/>
              </a:ext>
            </a:extLst>
          </p:cNvPr>
          <p:cNvSpPr txBox="1"/>
          <p:nvPr/>
        </p:nvSpPr>
        <p:spPr>
          <a:xfrm>
            <a:off x="1807143" y="1140048"/>
            <a:ext cx="792399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4: HÀI KỊCH VÀ TRUYỆN CƯỜI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49: THỰC HÀNH TIẾNG VIỆT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 TƯỜNG MINH VÀ NGHĨA HÀM ẨN</a:t>
            </a:r>
          </a:p>
          <a:p>
            <a:pPr algn="ctr"/>
            <a:endParaRPr lang="en-US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29D081D-BCF4-42AD-8139-4DC823998BBB}"/>
              </a:ext>
            </a:extLst>
          </p:cNvPr>
          <p:cNvSpPr txBox="1"/>
          <p:nvPr/>
        </p:nvSpPr>
        <p:spPr>
          <a:xfrm>
            <a:off x="5977288" y="4419781"/>
            <a:ext cx="671121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3623814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BD6FF-561D-44DE-8066-231E091DCA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F82C33-95A6-4F8B-8173-29E7C5A5E1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                  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1668FEB-827A-4D74-AC0E-236EF7D99D09}"/>
              </a:ext>
            </a:extLst>
          </p:cNvPr>
          <p:cNvSpPr/>
          <p:nvPr/>
        </p:nvSpPr>
        <p:spPr>
          <a:xfrm>
            <a:off x="635267" y="2012707"/>
            <a:ext cx="962527" cy="5716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01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037EA23-8C7B-4729-A578-52CDB3336420}"/>
              </a:ext>
            </a:extLst>
          </p:cNvPr>
          <p:cNvSpPr/>
          <p:nvPr/>
        </p:nvSpPr>
        <p:spPr>
          <a:xfrm>
            <a:off x="1963554" y="1896177"/>
            <a:ext cx="7238198" cy="9240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E3A753E-9D6C-4FE8-82CD-4FD2BAEC4095}"/>
              </a:ext>
            </a:extLst>
          </p:cNvPr>
          <p:cNvSpPr/>
          <p:nvPr/>
        </p:nvSpPr>
        <p:spPr>
          <a:xfrm>
            <a:off x="635267" y="4094834"/>
            <a:ext cx="1058779" cy="57167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02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52FD34D-A65E-4670-97E9-AA3AFE479DE2}"/>
              </a:ext>
            </a:extLst>
          </p:cNvPr>
          <p:cNvSpPr/>
          <p:nvPr/>
        </p:nvSpPr>
        <p:spPr>
          <a:xfrm>
            <a:off x="2107933" y="3887378"/>
            <a:ext cx="7093819" cy="12224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2756906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4324"/>
            <a:ext cx="12192000" cy="684264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36810" y="180952"/>
            <a:ext cx="1125485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 i="0" dirty="0">
                <a:solidFill>
                  <a:srgbClr val="000000"/>
                </a:solidFill>
                <a:effectLst/>
                <a:latin typeface="+mj-lt"/>
              </a:rPr>
              <a:t>Câu 1: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+mj-lt"/>
              </a:rPr>
              <a:t>  </a:t>
            </a:r>
            <a:r>
              <a:rPr lang="vi-VN" sz="32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 </a:t>
            </a:r>
            <a:r>
              <a:rPr lang="vi-VN" sz="3200" b="0" i="0" dirty="0">
                <a:solidFill>
                  <a:srgbClr val="333333"/>
                </a:solidFill>
                <a:effectLst/>
                <a:latin typeface="+mj-lt"/>
              </a:rPr>
              <a:t>Thế nào là nghĩa tường min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+mj-lt"/>
              </a:rPr>
              <a:t>h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+mj-lt"/>
              </a:rPr>
              <a:t>?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507242" y="949900"/>
            <a:ext cx="10694158" cy="96881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0" i="0" dirty="0">
                <a:solidFill>
                  <a:srgbClr val="333333"/>
                </a:solidFill>
                <a:effectLst/>
                <a:latin typeface="+mj-lt"/>
              </a:rPr>
              <a:t>Nghĩa tường minh là phần nội dung được diễn đạt trực tiếp bằng lời nói trong câu</a:t>
            </a:r>
            <a:r>
              <a:rPr lang="vi-VN" sz="3200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536810" y="2151344"/>
            <a:ext cx="10694158" cy="96881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0" i="0" dirty="0">
                <a:solidFill>
                  <a:srgbClr val="333333"/>
                </a:solidFill>
                <a:effectLst/>
                <a:latin typeface="+mj-lt"/>
              </a:rPr>
              <a:t>Nghĩa tường minh là phần thông báo được diễn đạt trực tiếp bằng lời nói trong câu</a:t>
            </a:r>
            <a:r>
              <a:rPr lang="vi-VN" sz="32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.</a:t>
            </a:r>
            <a:endParaRPr lang="vi-VN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36810" y="3438410"/>
            <a:ext cx="10694158" cy="96881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0" i="0" dirty="0">
                <a:solidFill>
                  <a:srgbClr val="333333"/>
                </a:solidFill>
                <a:effectLst/>
                <a:latin typeface="+mj-lt"/>
              </a:rPr>
              <a:t>Nghĩa tường minh là phần thông báo được diễn đạt trực tiếp bằng từ ngữ trong câu.</a:t>
            </a:r>
            <a:endParaRPr lang="vi-VN" sz="3200" dirty="0">
              <a:solidFill>
                <a:srgbClr val="000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36810" y="4807686"/>
            <a:ext cx="10694158" cy="968818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sz="3200" dirty="0">
                <a:solidFill>
                  <a:srgbClr val="000000"/>
                </a:solidFill>
              </a:rPr>
              <a:t>.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vi-VN" sz="3200" dirty="0">
                <a:solidFill>
                  <a:srgbClr val="333333"/>
                </a:solidFill>
                <a:latin typeface="+mj-lt"/>
              </a:rPr>
              <a:t>Nghĩa tường minh là phần thông báo được diễn đạt trực tiếp bằng từ ngữ trong câu.</a:t>
            </a:r>
            <a:endParaRPr lang="vi-VN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Đồng hồ đếm ngược 5 phút - 5 Minutes">
            <a:hlinkClick r:id="" action="ppaction://media"/>
            <a:extLst>
              <a:ext uri="{FF2B5EF4-FFF2-40B4-BE49-F238E27FC236}">
                <a16:creationId xmlns:a16="http://schemas.microsoft.com/office/drawing/2014/main" id="{D734AC49-00C6-464C-9947-0DFF78B7F2F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9053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99845" y="-28758"/>
            <a:ext cx="1437937" cy="953321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536810" y="4771146"/>
            <a:ext cx="10694158" cy="96881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sz="3200" dirty="0">
                <a:solidFill>
                  <a:srgbClr val="000000"/>
                </a:solidFill>
              </a:rPr>
              <a:t>.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vi-VN" sz="3200" dirty="0">
                <a:solidFill>
                  <a:srgbClr val="333333"/>
                </a:solidFill>
                <a:latin typeface="+mj-lt"/>
              </a:rPr>
              <a:t>Nghĩa tường minh là phần thông báo được diễn đạt trực tiếp bằng từ ngữ trong câu.</a:t>
            </a:r>
            <a:endParaRPr lang="vi-VN" sz="3200" dirty="0">
              <a:solidFill>
                <a:srgbClr val="000000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3136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1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84264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59642" y="64873"/>
            <a:ext cx="1124120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vi-VN" sz="32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vi-VN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ý ?</a:t>
            </a:r>
            <a:endParaRPr lang="vi-VN" sz="72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59642" y="1176700"/>
            <a:ext cx="10694158" cy="96881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chemeClr val="tx1"/>
                </a:solidFill>
                <a:latin typeface="+mj-lt"/>
              </a:rPr>
              <a:t>Bầu ơi thương lấy bí cùng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59642" y="2326792"/>
            <a:ext cx="10694158" cy="96881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59642" y="3549830"/>
            <a:ext cx="10694158" cy="96881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ngã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59642" y="4863396"/>
            <a:ext cx="10694158" cy="968818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Lá lành đùm lá rách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Đồng hồ đếm ngược 5 phút - 5 Minutes">
            <a:hlinkClick r:id="" action="ppaction://media"/>
            <a:extLst>
              <a:ext uri="{FF2B5EF4-FFF2-40B4-BE49-F238E27FC236}">
                <a16:creationId xmlns:a16="http://schemas.microsoft.com/office/drawing/2014/main" id="{D734AC49-00C6-464C-9947-0DFF78B7F2F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9053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25630" y="5881576"/>
            <a:ext cx="1437937" cy="953321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659642" y="1197392"/>
            <a:ext cx="10694158" cy="96881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/>
              <a:t> </a:t>
            </a:r>
            <a:r>
              <a:rPr lang="vi-VN" sz="3200" dirty="0">
                <a:solidFill>
                  <a:schemeClr val="tx1"/>
                </a:solidFill>
                <a:latin typeface="+mj-lt"/>
              </a:rPr>
              <a:t>Bầu ơi thương lấy bí cùng</a:t>
            </a:r>
            <a:endParaRPr lang="en-US" sz="3200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7106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1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84264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13981" y="248207"/>
            <a:ext cx="1151416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vi-VN" sz="3200" b="1" i="0" dirty="0">
                <a:solidFill>
                  <a:srgbClr val="000000"/>
                </a:solidFill>
                <a:effectLst/>
                <a:latin typeface="+mj-lt"/>
              </a:rPr>
              <a:t>Câu 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+mj-lt"/>
              </a:rPr>
              <a:t>: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+mj-lt"/>
              </a:rPr>
              <a:t> </a:t>
            </a:r>
            <a:r>
              <a:rPr lang="vi-VN" sz="32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vi-VN" sz="3200" b="0" i="0" dirty="0">
                <a:solidFill>
                  <a:srgbClr val="333333"/>
                </a:solidFill>
                <a:effectLst/>
                <a:latin typeface="+mj-lt"/>
              </a:rPr>
              <a:t>Trả lời bằng hàm ý cho câu hội thoại:</a:t>
            </a:r>
          </a:p>
          <a:p>
            <a:pPr algn="ctr"/>
            <a:r>
              <a:rPr lang="vi-VN" sz="3200" b="0" i="1" dirty="0">
                <a:solidFill>
                  <a:srgbClr val="333333"/>
                </a:solidFill>
                <a:effectLst/>
                <a:latin typeface="+mj-lt"/>
              </a:rPr>
              <a:t>An : Ngày mai chủ nhật bạn đến nhà mình chơi đi.</a:t>
            </a:r>
            <a:endParaRPr lang="vi-VN" sz="3200" b="0" i="0" dirty="0">
              <a:solidFill>
                <a:srgbClr val="333333"/>
              </a:solidFill>
              <a:effectLst/>
              <a:latin typeface="+mj-lt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90983" y="1709838"/>
            <a:ext cx="10694158" cy="96881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13981" y="2848782"/>
            <a:ext cx="10694158" cy="96881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ình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muộn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chút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! </a:t>
            </a:r>
            <a:endParaRPr lang="vi-VN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13981" y="3998874"/>
            <a:ext cx="10694158" cy="96881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endParaRPr lang="vi-VN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13981" y="5322421"/>
            <a:ext cx="10694158" cy="968818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Tiếc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quá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hứa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giúp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mẹ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rồi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endParaRPr lang="vi-VN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Đồng hồ đếm ngược 5 phút - 5 Minutes">
            <a:hlinkClick r:id="" action="ppaction://media"/>
            <a:extLst>
              <a:ext uri="{FF2B5EF4-FFF2-40B4-BE49-F238E27FC236}">
                <a16:creationId xmlns:a16="http://schemas.microsoft.com/office/drawing/2014/main" id="{D734AC49-00C6-464C-9947-0DFF78B7F2F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9053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99845" y="-28758"/>
            <a:ext cx="1437937" cy="953321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413981" y="5322421"/>
            <a:ext cx="10694158" cy="96881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quá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hứa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giúp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mẹ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rồi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vi-VN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3835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1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84264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13981" y="248207"/>
            <a:ext cx="1151416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Câu 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 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 </a:t>
            </a:r>
            <a:r>
              <a:rPr lang="vi-VN" sz="3200" b="0" i="0" dirty="0">
                <a:solidFill>
                  <a:srgbClr val="333333"/>
                </a:solidFill>
                <a:effectLst/>
                <a:latin typeface="+mj-lt"/>
              </a:rPr>
              <a:t>Cô giáo vào lớp được một lúc thì một học sinh mới xin phép vào. Cô giáo nói với học sinh đó: </a:t>
            </a:r>
            <a:r>
              <a:rPr lang="vi-VN" sz="3200" b="0" i="1" dirty="0">
                <a:solidFill>
                  <a:srgbClr val="333333"/>
                </a:solidFill>
                <a:effectLst/>
                <a:latin typeface="+mj-lt"/>
              </a:rPr>
              <a:t>Bây giờ là mấy giờ rồi?</a:t>
            </a:r>
            <a:r>
              <a:rPr lang="vi-VN" sz="3200" b="0" i="0" dirty="0">
                <a:solidFill>
                  <a:srgbClr val="333333"/>
                </a:solidFill>
                <a:effectLst/>
                <a:latin typeface="+mj-lt"/>
              </a:rPr>
              <a:t> Câu đó có hàm ý: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519859" y="1690688"/>
            <a:ext cx="10694158" cy="96881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ỏi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muộn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13981" y="2848782"/>
            <a:ext cx="10694158" cy="96881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T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rách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13981" y="3998874"/>
            <a:ext cx="10694158" cy="96881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ỏi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bây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13981" y="5322421"/>
            <a:ext cx="10694158" cy="968818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nhở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2" name="Đồng hồ đếm ngược 5 phút - 5 Minutes">
            <a:hlinkClick r:id="" action="ppaction://media"/>
            <a:extLst>
              <a:ext uri="{FF2B5EF4-FFF2-40B4-BE49-F238E27FC236}">
                <a16:creationId xmlns:a16="http://schemas.microsoft.com/office/drawing/2014/main" id="{D734AC49-00C6-464C-9947-0DFF78B7F2F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9053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99845" y="-28758"/>
            <a:ext cx="1437937" cy="953321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413981" y="5322421"/>
            <a:ext cx="10694158" cy="96881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nhở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6331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1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84264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59642" y="64873"/>
            <a:ext cx="1124120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ý,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kumimoji="0" lang="vi-VN" sz="7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59642" y="1176700"/>
            <a:ext cx="10694158" cy="96881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nói ( người viết ) có ý thức đưa hàm ý vào câu nói. - Người nghe ( người đọc ) có năng lực giải đoán được hàm ý. </a:t>
            </a:r>
            <a:r>
              <a:rPr lang="vi-VN" sz="2400" dirty="0">
                <a:solidFill>
                  <a:prstClr val="white"/>
                </a:solidFill>
              </a:rPr>
              <a:t> 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59642" y="2326792"/>
            <a:ext cx="10694158" cy="96881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nói( người viết) hiểu thế nào là hàm ý.- Người nghe (người đọc) giải đoán được hàm ý.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59642" y="3549830"/>
            <a:ext cx="10694158" cy="96881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gười nói ( người viết ) có ý thức đưa hàm ý vào câu nói.- Người nghe (người đọc) giải đoán được hàm ý.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59642" y="4863396"/>
            <a:ext cx="10694158" cy="968818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gười nói (người viết) biết hàm ý là lời nói không trực tiếp.- Người nghe (người đọc) có thể giải được hàm ý.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Đồng hồ đếm ngược 5 phút - 5 Minutes">
            <a:hlinkClick r:id="" action="ppaction://media"/>
            <a:extLst>
              <a:ext uri="{FF2B5EF4-FFF2-40B4-BE49-F238E27FC236}">
                <a16:creationId xmlns:a16="http://schemas.microsoft.com/office/drawing/2014/main" id="{D734AC49-00C6-464C-9947-0DFF78B7F2F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9053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25630" y="5881576"/>
            <a:ext cx="1437937" cy="953321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659642" y="1167691"/>
            <a:ext cx="10694158" cy="96881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nói ( người viết ) có ý thức đưa hàm ý vào câu nói. - Người nghe ( người đọc ) có năng lực giải đoán được hàm ý.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</a:rPr>
              <a:t> 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2307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1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AB8842-A21D-4150-A299-6BF3231BF651}"/>
              </a:ext>
            </a:extLst>
          </p:cNvPr>
          <p:cNvSpPr>
            <a:spLocks noGrp="1"/>
          </p:cNvSpPr>
          <p:nvPr>
            <p:ph type="title"/>
          </p:nvPr>
        </p:nvSpPr>
        <p:spPr/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AF7EE5-4E64-4A74-8449-6574892AFC56}"/>
              </a:ext>
            </a:extLst>
          </p:cNvPr>
          <p:cNvSpPr>
            <a:spLocks noGrp="1"/>
          </p:cNvSpPr>
          <p:nvPr>
            <p:ph idx="1"/>
          </p:nvPr>
        </p:nvSpPr>
        <p:spPr/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buFontTx/>
              <a:buChar char="-"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tường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Giuốc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(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-li-e)</a:t>
            </a:r>
          </a:p>
        </p:txBody>
      </p:sp>
    </p:spTree>
    <p:extLst>
      <p:ext uri="{BB962C8B-B14F-4D97-AF65-F5344CB8AC3E}">
        <p14:creationId xmlns:p14="http://schemas.microsoft.com/office/powerpoint/2010/main" val="178492644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HƯƠNG CA TIẾNG VIỆT - AN NGỌC - Official MV 4K">
            <a:hlinkClick r:id="" action="ppaction://media"/>
            <a:extLst>
              <a:ext uri="{FF2B5EF4-FFF2-40B4-BE49-F238E27FC236}">
                <a16:creationId xmlns:a16="http://schemas.microsoft.com/office/drawing/2014/main" id="{EA8FC621-46AF-4C2B-80D6-FDE3C30B4C6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3276" y="532855"/>
            <a:ext cx="9971772" cy="5675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230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69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27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6768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3A95657-E916-472C-916F-0B4D47EE7139}"/>
              </a:ext>
            </a:extLst>
          </p:cNvPr>
          <p:cNvSpPr/>
          <p:nvPr/>
        </p:nvSpPr>
        <p:spPr>
          <a:xfrm>
            <a:off x="2772076" y="163630"/>
            <a:ext cx="6160168" cy="102027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NỘI DUNG BÀI HỌC 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AA94B5B4-2656-4448-B14C-4CB9400591C1}"/>
              </a:ext>
            </a:extLst>
          </p:cNvPr>
          <p:cNvCxnSpPr>
            <a:cxnSpLocks/>
            <a:endCxn id="4" idx="0"/>
          </p:cNvCxnSpPr>
          <p:nvPr/>
        </p:nvCxnSpPr>
        <p:spPr>
          <a:xfrm flipH="1">
            <a:off x="2279584" y="1183908"/>
            <a:ext cx="3505200" cy="789271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908D9E2-23A9-410C-B68B-8144906C0BEE}"/>
              </a:ext>
            </a:extLst>
          </p:cNvPr>
          <p:cNvSpPr/>
          <p:nvPr/>
        </p:nvSpPr>
        <p:spPr>
          <a:xfrm>
            <a:off x="401055" y="1973179"/>
            <a:ext cx="3757058" cy="114540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KIẾN THỨC NGỮ VĂN 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C1E923D-2D94-4220-9B66-0C66F03B81E2}"/>
              </a:ext>
            </a:extLst>
          </p:cNvPr>
          <p:cNvSpPr/>
          <p:nvPr/>
        </p:nvSpPr>
        <p:spPr>
          <a:xfrm>
            <a:off x="7931216" y="1973179"/>
            <a:ext cx="3859729" cy="114540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THỰC HÀNH 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DDE7F4A-D89B-4AAE-8FD0-15A856224A62}"/>
              </a:ext>
            </a:extLst>
          </p:cNvPr>
          <p:cNvCxnSpPr>
            <a:cxnSpLocks/>
            <a:stCxn id="6" idx="2"/>
            <a:endCxn id="9" idx="0"/>
          </p:cNvCxnSpPr>
          <p:nvPr/>
        </p:nvCxnSpPr>
        <p:spPr>
          <a:xfrm>
            <a:off x="5852160" y="1183908"/>
            <a:ext cx="4008921" cy="789271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8028BBF0-4710-43D1-828A-3042AF73DA7D}"/>
              </a:ext>
            </a:extLst>
          </p:cNvPr>
          <p:cNvSpPr/>
          <p:nvPr/>
        </p:nvSpPr>
        <p:spPr>
          <a:xfrm>
            <a:off x="401054" y="3955981"/>
            <a:ext cx="1735753" cy="23293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KHÁI NIỆM NGHĨA TƯỜNG MINH VÀ NGHĨA HÀM ẨN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2BB6D05A-869A-4FBF-A7AD-AEF888155768}"/>
              </a:ext>
            </a:extLst>
          </p:cNvPr>
          <p:cNvSpPr/>
          <p:nvPr/>
        </p:nvSpPr>
        <p:spPr>
          <a:xfrm>
            <a:off x="2772076" y="3955981"/>
            <a:ext cx="1626669" cy="23293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PHÂN BIỆT NGHĨA TƯỜNG MINH VÀ NGHĨA HÀM ẨN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464C6A57-7001-4EA4-B669-9C7E31CAE479}"/>
              </a:ext>
            </a:extLst>
          </p:cNvPr>
          <p:cNvSpPr/>
          <p:nvPr/>
        </p:nvSpPr>
        <p:spPr>
          <a:xfrm>
            <a:off x="8017844" y="3955981"/>
            <a:ext cx="3638350" cy="23293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VẬN DỤNG ĐƯỢC HIỂU BIẾT VỀ NGHĨA TƯỜNG MINH, NGHĨA HÀM ẨN CỦA CÂU TRONG HOẠT ĐỘNG ĐỌC, VIẾT, NÓI VÀ NGHE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FD2427E6-7A9A-4FCB-AE08-2F0CB0AE91D1}"/>
              </a:ext>
            </a:extLst>
          </p:cNvPr>
          <p:cNvCxnSpPr>
            <a:stCxn id="4" idx="2"/>
            <a:endCxn id="17" idx="0"/>
          </p:cNvCxnSpPr>
          <p:nvPr/>
        </p:nvCxnSpPr>
        <p:spPr>
          <a:xfrm flipH="1">
            <a:off x="1268931" y="3118585"/>
            <a:ext cx="1010653" cy="83739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82E6E6F4-E082-4671-8D05-3684F47850F3}"/>
              </a:ext>
            </a:extLst>
          </p:cNvPr>
          <p:cNvCxnSpPr>
            <a:stCxn id="4" idx="2"/>
            <a:endCxn id="18" idx="0"/>
          </p:cNvCxnSpPr>
          <p:nvPr/>
        </p:nvCxnSpPr>
        <p:spPr>
          <a:xfrm>
            <a:off x="2279584" y="3118585"/>
            <a:ext cx="1305827" cy="83739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9717D2A9-F580-4030-BCAE-2EE8D788DF46}"/>
              </a:ext>
            </a:extLst>
          </p:cNvPr>
          <p:cNvCxnSpPr>
            <a:stCxn id="9" idx="2"/>
            <a:endCxn id="19" idx="0"/>
          </p:cNvCxnSpPr>
          <p:nvPr/>
        </p:nvCxnSpPr>
        <p:spPr>
          <a:xfrm flipH="1">
            <a:off x="9837019" y="3118585"/>
            <a:ext cx="24062" cy="83739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350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 animBg="1"/>
      <p:bldP spid="9" grpId="0" animBg="1"/>
      <p:bldP spid="17" grpId="0" animBg="1"/>
      <p:bldP spid="18" grpId="0" animBg="1"/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0656E68-9437-425F-9D3C-A25ED00BF936}"/>
              </a:ext>
            </a:extLst>
          </p:cNvPr>
          <p:cNvSpPr/>
          <p:nvPr/>
        </p:nvSpPr>
        <p:spPr>
          <a:xfrm>
            <a:off x="354531" y="753177"/>
            <a:ext cx="11482938" cy="535164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914217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i="1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3200" i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Dậu</a:t>
            </a:r>
            <a:r>
              <a:rPr lang="en-US" sz="3200" i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200" i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i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200" i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mếu</a:t>
            </a:r>
            <a:r>
              <a:rPr lang="en-US" sz="3200" i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914217">
              <a:lnSpc>
                <a:spcPct val="115000"/>
              </a:lnSpc>
            </a:pPr>
            <a:r>
              <a:rPr lang="en-US" sz="3200" i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 </a:t>
            </a:r>
            <a:r>
              <a:rPr lang="en-US" sz="3200" i="1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Thôi</a:t>
            </a:r>
            <a:r>
              <a:rPr lang="en-US" sz="3200" i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u </a:t>
            </a:r>
            <a:r>
              <a:rPr lang="en-US" sz="3200" i="1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i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i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i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i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i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con. </a:t>
            </a:r>
            <a:r>
              <a:rPr lang="en-US" sz="3200" b="1" i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3200" b="1" i="1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b="1" i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i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b="1" i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i="1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i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bữa</a:t>
            </a:r>
            <a:r>
              <a:rPr lang="en-US" sz="3200" b="1" i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200" b="1" i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3200" b="1" i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thôi</a:t>
            </a:r>
            <a:r>
              <a:rPr lang="en-US" sz="3200" i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U </a:t>
            </a:r>
            <a:r>
              <a:rPr lang="en-US" sz="3200" i="1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i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200" i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i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i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i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con. Con </a:t>
            </a:r>
            <a:r>
              <a:rPr lang="en-US" sz="3200" i="1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3200" i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i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3200" i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no, </a:t>
            </a:r>
            <a:r>
              <a:rPr lang="en-US" sz="3200" i="1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i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i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nhường</a:t>
            </a:r>
            <a:r>
              <a:rPr lang="en-US" sz="3200" i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nhịn</a:t>
            </a:r>
            <a:r>
              <a:rPr lang="en-US" sz="3200" i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i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u. </a:t>
            </a:r>
            <a:r>
              <a:rPr lang="en-US" sz="3200" i="1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i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3200" i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3200" i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i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200" i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i="1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i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i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i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200" i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3200" i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xám</a:t>
            </a:r>
            <a:r>
              <a:rPr lang="en-US" sz="3200" i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i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i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i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i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i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3200" i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luống</a:t>
            </a:r>
            <a:r>
              <a:rPr lang="en-US" sz="3200" i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cuống</a:t>
            </a:r>
            <a:r>
              <a:rPr lang="en-US" sz="3200" i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914217">
              <a:lnSpc>
                <a:spcPct val="115000"/>
              </a:lnSpc>
            </a:pPr>
            <a:r>
              <a:rPr lang="en-US" sz="3200" i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 </a:t>
            </a:r>
            <a:r>
              <a:rPr lang="en-US" sz="3200" i="1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200" i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i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bữa</a:t>
            </a:r>
            <a:r>
              <a:rPr lang="en-US" sz="3200" i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i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i="1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i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i="1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3200" i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914217">
              <a:lnSpc>
                <a:spcPct val="115000"/>
              </a:lnSpc>
            </a:pPr>
            <a:r>
              <a:rPr lang="en-US" sz="3200" i="1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i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200" i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i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lang="en-US" sz="3200" i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nức</a:t>
            </a:r>
            <a:r>
              <a:rPr lang="en-US" sz="3200" i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lang="en-US" sz="3200" i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3200" i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Dậu</a:t>
            </a:r>
            <a:r>
              <a:rPr lang="en-US" sz="3200" i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ngỏ</a:t>
            </a:r>
            <a:r>
              <a:rPr lang="en-US" sz="3200" i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i="1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i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i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xót</a:t>
            </a:r>
            <a:r>
              <a:rPr lang="en-US" sz="3200" i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3200" i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914217">
              <a:lnSpc>
                <a:spcPct val="115000"/>
              </a:lnSpc>
            </a:pPr>
            <a:r>
              <a:rPr lang="en-US" sz="3200" b="1" i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 Con </a:t>
            </a:r>
            <a:r>
              <a:rPr lang="en-US" sz="3200" b="1" i="1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b="1" i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b="1" i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i="1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i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3200" b="1" i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3200" b="1" i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</a:t>
            </a:r>
            <a:r>
              <a:rPr lang="en-US" sz="3200" b="1" i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Đoài</a:t>
            </a:r>
            <a:r>
              <a:rPr lang="en-US" sz="3200" b="1" i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548406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Những sự thật ít ai biết về nhân vật chị Dậu: Tên thật không phải là Dậu,  sinh ra trong một gia đình khá giả">
            <a:extLst>
              <a:ext uri="{FF2B5EF4-FFF2-40B4-BE49-F238E27FC236}">
                <a16:creationId xmlns:a16="http://schemas.microsoft.com/office/drawing/2014/main" id="{E7792F11-DF05-483D-B06C-6A36FC3555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8114" y="0"/>
            <a:ext cx="8033885" cy="355282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5B9CC0B-261E-47E9-9F70-955AED5EE8CC}"/>
              </a:ext>
            </a:extLst>
          </p:cNvPr>
          <p:cNvSpPr/>
          <p:nvPr/>
        </p:nvSpPr>
        <p:spPr>
          <a:xfrm>
            <a:off x="0" y="0"/>
            <a:ext cx="4158114" cy="6858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bữa</a:t>
            </a:r>
            <a:r>
              <a:rPr 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thôi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A38DAA1-0FE3-4920-A1EB-E9AA9AB8ADF3}"/>
              </a:ext>
            </a:extLst>
          </p:cNvPr>
          <p:cNvSpPr/>
          <p:nvPr/>
        </p:nvSpPr>
        <p:spPr>
          <a:xfrm>
            <a:off x="4158114" y="3552825"/>
            <a:ext cx="8033885" cy="33051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35000"/>
              </a:lnSpc>
              <a:spcAft>
                <a:spcPts val="600"/>
              </a:spcAft>
            </a:pPr>
            <a:r>
              <a:rPr lang="vi-VN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 bữa ăn này con không còn được ở nhà với thầy mẹ và các em nữa. Mẹ đã bán con</a:t>
            </a:r>
            <a:r>
              <a:rPr lang="en-SG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5970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Những sự thật ít ai biết về nhân vật chị Dậu: Tên thật không phải là Dậu,  sinh ra trong một gia đình khá giả">
            <a:extLst>
              <a:ext uri="{FF2B5EF4-FFF2-40B4-BE49-F238E27FC236}">
                <a16:creationId xmlns:a16="http://schemas.microsoft.com/office/drawing/2014/main" id="{E7792F11-DF05-483D-B06C-6A36FC3555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8114" y="0"/>
            <a:ext cx="8033885" cy="42875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5B9CC0B-261E-47E9-9F70-955AED5EE8CC}"/>
              </a:ext>
            </a:extLst>
          </p:cNvPr>
          <p:cNvSpPr/>
          <p:nvPr/>
        </p:nvSpPr>
        <p:spPr>
          <a:xfrm>
            <a:off x="0" y="0"/>
            <a:ext cx="4158114" cy="6858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</a:t>
            </a:r>
            <a:r>
              <a:rPr 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Đoài</a:t>
            </a:r>
            <a:r>
              <a:rPr lang="en-US" sz="1800" b="1" i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A38DAA1-0FE3-4920-A1EB-E9AA9AB8ADF3}"/>
              </a:ext>
            </a:extLst>
          </p:cNvPr>
          <p:cNvSpPr/>
          <p:nvPr/>
        </p:nvSpPr>
        <p:spPr>
          <a:xfrm>
            <a:off x="4158114" y="4287520"/>
            <a:ext cx="8033885" cy="257048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35000"/>
              </a:lnSpc>
              <a:spcAft>
                <a:spcPts val="600"/>
              </a:spcAft>
            </a:pPr>
            <a:r>
              <a:rPr lang="vi-VN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Mẹ đã bán con cho nhà cụ Nghị thôn Đoài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4909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Những sự thật ít ai biết về nhân vật chị Dậu: Tên thật không phải là Dậu,  sinh ra trong một gia đình khá giả">
            <a:extLst>
              <a:ext uri="{FF2B5EF4-FFF2-40B4-BE49-F238E27FC236}">
                <a16:creationId xmlns:a16="http://schemas.microsoft.com/office/drawing/2014/main" id="{E7792F11-DF05-483D-B06C-6A36FC3555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8114" y="0"/>
            <a:ext cx="8033885" cy="355282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5B9CC0B-261E-47E9-9F70-955AED5EE8CC}"/>
              </a:ext>
            </a:extLst>
          </p:cNvPr>
          <p:cNvSpPr/>
          <p:nvPr/>
        </p:nvSpPr>
        <p:spPr>
          <a:xfrm>
            <a:off x="0" y="0"/>
            <a:ext cx="4158114" cy="6858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5000"/>
              </a:lnSpc>
              <a:spcAft>
                <a:spcPts val="600"/>
              </a:spcAft>
            </a:pPr>
            <a:r>
              <a:rPr lang="en-US" sz="32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Tại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chị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Dậu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trực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tiếp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cái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A38DAA1-0FE3-4920-A1EB-E9AA9AB8ADF3}"/>
              </a:ext>
            </a:extLst>
          </p:cNvPr>
          <p:cNvSpPr/>
          <p:nvPr/>
        </p:nvSpPr>
        <p:spPr>
          <a:xfrm>
            <a:off x="4158115" y="3151622"/>
            <a:ext cx="8033885" cy="342900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lvl="0" indent="-342900" algn="just">
              <a:lnSpc>
                <a:spcPct val="135000"/>
              </a:lnSpc>
              <a:spcAft>
                <a:spcPts val="600"/>
              </a:spcAft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Xuất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phía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35000"/>
              </a:lnSpc>
              <a:spcAft>
                <a:spcPts val="600"/>
              </a:spcAft>
            </a:pP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thân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chị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thương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con,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nỗi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đau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đớn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xót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xa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mẹ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đứa</a:t>
            </a:r>
            <a:r>
              <a:rPr lang="en-US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khiến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chị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mở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sợ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thương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con.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35000"/>
              </a:lnSpc>
              <a:spcAft>
                <a:spcPts val="600"/>
              </a:spcAft>
            </a:pP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phía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con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bé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còn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nhỏ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quá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vô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thương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thân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rất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nhạy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diễn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ra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quá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sức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chịu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đựng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đứa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6B38D9DD-C4A9-4AB0-8948-28B28ACF9B73}"/>
              </a:ext>
            </a:extLst>
          </p:cNvPr>
          <p:cNvSpPr/>
          <p:nvPr/>
        </p:nvSpPr>
        <p:spPr>
          <a:xfrm>
            <a:off x="4389120" y="6179419"/>
            <a:ext cx="625642" cy="33688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6398040-4D38-45CA-A93B-169885482829}"/>
              </a:ext>
            </a:extLst>
          </p:cNvPr>
          <p:cNvSpPr/>
          <p:nvPr/>
        </p:nvSpPr>
        <p:spPr>
          <a:xfrm>
            <a:off x="4676272" y="5886196"/>
            <a:ext cx="307046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Hàm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545542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2" grpId="0" animBg="1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0656E68-9437-425F-9D3C-A25ED00BF936}"/>
              </a:ext>
            </a:extLst>
          </p:cNvPr>
          <p:cNvSpPr/>
          <p:nvPr/>
        </p:nvSpPr>
        <p:spPr>
          <a:xfrm>
            <a:off x="354531" y="753177"/>
            <a:ext cx="11482938" cy="535164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217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Dậu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mếu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217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 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Thôi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u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con. 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bữa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thôi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U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con. Con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no,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nhường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nhịn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u. 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xám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luống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cuống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217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 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bữa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217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nức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Dậu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ngỏ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xót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217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 Con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Đoài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D5DA35A-FB17-4221-B0C7-C1258CA87385}"/>
              </a:ext>
            </a:extLst>
          </p:cNvPr>
          <p:cNvSpPr/>
          <p:nvPr/>
        </p:nvSpPr>
        <p:spPr>
          <a:xfrm>
            <a:off x="500513" y="4976261"/>
            <a:ext cx="10462661" cy="80852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217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 U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Đoài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15278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</TotalTime>
  <Words>2403</Words>
  <Application>Microsoft Office PowerPoint</Application>
  <PresentationFormat>Widescreen</PresentationFormat>
  <Paragraphs>184</Paragraphs>
  <Slides>38</Slides>
  <Notes>1</Notes>
  <HiddenSlides>0</HiddenSlides>
  <MMClips>7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5" baseType="lpstr">
      <vt:lpstr>等线</vt:lpstr>
      <vt:lpstr>Arial</vt:lpstr>
      <vt:lpstr>Calibri</vt:lpstr>
      <vt:lpstr>Calibri Light</vt:lpstr>
      <vt:lpstr>Roboto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Nguyên tắc sử dụng hàm ý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Hướng dẫn học sinh học bài cũ và chuẩn bị bài mới 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Thùy</dc:creator>
  <cp:lastModifiedBy>Administrator</cp:lastModifiedBy>
  <cp:revision>16</cp:revision>
  <dcterms:created xsi:type="dcterms:W3CDTF">2024-11-06T06:12:25Z</dcterms:created>
  <dcterms:modified xsi:type="dcterms:W3CDTF">2024-11-27T07:12:01Z</dcterms:modified>
</cp:coreProperties>
</file>