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42"/>
  </p:notesMasterIdLst>
  <p:sldIdLst>
    <p:sldId id="346" r:id="rId2"/>
    <p:sldId id="343" r:id="rId3"/>
    <p:sldId id="256" r:id="rId4"/>
    <p:sldId id="406" r:id="rId5"/>
    <p:sldId id="349" r:id="rId6"/>
    <p:sldId id="408" r:id="rId7"/>
    <p:sldId id="413" r:id="rId8"/>
    <p:sldId id="403" r:id="rId9"/>
    <p:sldId id="432" r:id="rId10"/>
    <p:sldId id="428" r:id="rId11"/>
    <p:sldId id="389" r:id="rId12"/>
    <p:sldId id="429" r:id="rId13"/>
    <p:sldId id="260" r:id="rId14"/>
    <p:sldId id="348" r:id="rId15"/>
    <p:sldId id="409" r:id="rId16"/>
    <p:sldId id="434" r:id="rId17"/>
    <p:sldId id="431" r:id="rId18"/>
    <p:sldId id="416" r:id="rId19"/>
    <p:sldId id="415" r:id="rId20"/>
    <p:sldId id="437" r:id="rId21"/>
    <p:sldId id="433" r:id="rId22"/>
    <p:sldId id="350" r:id="rId23"/>
    <p:sldId id="430" r:id="rId24"/>
    <p:sldId id="436" r:id="rId25"/>
    <p:sldId id="421" r:id="rId26"/>
    <p:sldId id="422" r:id="rId27"/>
    <p:sldId id="420" r:id="rId28"/>
    <p:sldId id="424" r:id="rId29"/>
    <p:sldId id="435" r:id="rId30"/>
    <p:sldId id="342" r:id="rId31"/>
    <p:sldId id="274" r:id="rId32"/>
    <p:sldId id="284" r:id="rId33"/>
    <p:sldId id="285" r:id="rId34"/>
    <p:sldId id="286" r:id="rId35"/>
    <p:sldId id="287" r:id="rId36"/>
    <p:sldId id="288" r:id="rId37"/>
    <p:sldId id="289" r:id="rId38"/>
    <p:sldId id="355" r:id="rId39"/>
    <p:sldId id="391" r:id="rId40"/>
    <p:sldId id="387" r:id="rId41"/>
  </p:sldIdLst>
  <p:sldSz cx="9144000" cy="5143500" type="screen16x9"/>
  <p:notesSz cx="6797675" cy="9926638"/>
  <p:embeddedFontLst>
    <p:embeddedFont>
      <p:font typeface="Bebas Neue" panose="020B0604020202020204" charset="0"/>
      <p:regular r:id="rId43"/>
    </p:embeddedFont>
    <p:embeddedFont>
      <p:font typeface="#9Slide03 AllRoundGothic" panose="020B0604020202020204" charset="-93"/>
      <p:regular r:id="rId44"/>
    </p:embeddedFont>
    <p:embeddedFont>
      <p:font typeface="#9Slide05 Filmotype Honey" panose="020B0604020202020204" charset="-93"/>
      <p:regular r:id="rId45"/>
    </p:embeddedFont>
    <p:embeddedFont>
      <p:font typeface="Fira Sans Extra Condensed Medium" panose="020B0604020202020204"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
      <p:font typeface="Roboto Condensed Light" panose="020B0604020202020204" charset="0"/>
      <p:regular r:id="rId54"/>
      <p:italic r:id="rId55"/>
    </p:embeddedFont>
    <p:embeddedFont>
      <p:font typeface="Roboto Light" panose="02000000000000000000" pitchFamily="2" charset="0"/>
      <p:regular r:id="rId56"/>
      <p:bold r:id="rId57"/>
      <p:italic r:id="rId58"/>
      <p:boldItalic r:id="rId59"/>
    </p:embeddedFont>
    <p:embeddedFont>
      <p:font typeface="Raleway Light" panose="020B0403030101060003" pitchFamily="34" charset="0"/>
      <p:regular r:id="rId60"/>
      <p:italic r:id="rId61"/>
    </p:embeddedFont>
    <p:embeddedFont>
      <p:font typeface="#9Slide03 AmpleSoft" panose="020B0604020202020204" charset="-93"/>
      <p:regular r:id="rId62"/>
    </p:embeddedFont>
    <p:embeddedFont>
      <p:font typeface="宋体" panose="02010600030101010101" pitchFamily="2" charset="-122"/>
      <p:regular r:id="rId63"/>
    </p:embeddedFont>
    <p:embeddedFont>
      <p:font typeface="#9Slide03 Ample" panose="020B0604020202020204" charset="-93"/>
      <p:regular r:id="rId64"/>
    </p:embeddedFont>
    <p:embeddedFont>
      <p:font typeface="Nanum Pen Script" panose="020B0604020202020204" charset="-127"/>
      <p:regular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EB3F3B-3EA4-4C42-9560-02E3820D63B1}">
  <a:tblStyle styleId="{B6EB3F3B-3EA4-4C42-9560-02E3820D63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7" autoAdjust="0"/>
    <p:restoredTop sz="93842" autoAdjust="0"/>
  </p:normalViewPr>
  <p:slideViewPr>
    <p:cSldViewPr snapToGrid="0">
      <p:cViewPr varScale="1">
        <p:scale>
          <a:sx n="91" d="100"/>
          <a:sy n="91" d="100"/>
        </p:scale>
        <p:origin x="4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72352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dirty="0" err="1">
                <a:latin typeface="Times New Roman" pitchFamily="18" charset="0"/>
                <a:cs typeface="Times New Roman" pitchFamily="18" charset="0"/>
              </a:rPr>
              <a:t>Hãy</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chọn</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các</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quả</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tên</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lửa</a:t>
            </a:r>
            <a:r>
              <a:rPr lang="en-US" sz="1100" b="0" dirty="0">
                <a:latin typeface="Times New Roman" pitchFamily="18" charset="0"/>
                <a:cs typeface="Times New Roman" pitchFamily="18" charset="0"/>
              </a:rPr>
              <a:t> (</a:t>
            </a:r>
            <a:r>
              <a:rPr lang="en-US" sz="1100" b="0" i="1" dirty="0" err="1">
                <a:latin typeface="Times New Roman" pitchFamily="18" charset="0"/>
                <a:cs typeface="Times New Roman" pitchFamily="18" charset="0"/>
              </a:rPr>
              <a:t>đã</a:t>
            </a:r>
            <a:r>
              <a:rPr lang="en-US" sz="1100" b="0" i="1" dirty="0">
                <a:latin typeface="Times New Roman" pitchFamily="18" charset="0"/>
                <a:cs typeface="Times New Roman" pitchFamily="18" charset="0"/>
              </a:rPr>
              <a:t> </a:t>
            </a:r>
            <a:r>
              <a:rPr lang="en-US" sz="1100" b="0" i="1" dirty="0" err="1">
                <a:latin typeface="Times New Roman" pitchFamily="18" charset="0"/>
                <a:cs typeface="Times New Roman" pitchFamily="18" charset="0"/>
              </a:rPr>
              <a:t>được</a:t>
            </a:r>
            <a:r>
              <a:rPr lang="en-US" sz="1100" b="0" i="1" dirty="0">
                <a:latin typeface="Times New Roman" pitchFamily="18" charset="0"/>
                <a:cs typeface="Times New Roman" pitchFamily="18" charset="0"/>
              </a:rPr>
              <a:t> </a:t>
            </a:r>
            <a:r>
              <a:rPr lang="en-US" sz="1100" b="0" i="1" dirty="0" err="1">
                <a:latin typeface="Times New Roman" pitchFamily="18" charset="0"/>
                <a:cs typeface="Times New Roman" pitchFamily="18" charset="0"/>
              </a:rPr>
              <a:t>đánh</a:t>
            </a:r>
            <a:r>
              <a:rPr lang="en-US" sz="1100" b="0" i="1" dirty="0">
                <a:latin typeface="Times New Roman" pitchFamily="18" charset="0"/>
                <a:cs typeface="Times New Roman" pitchFamily="18" charset="0"/>
              </a:rPr>
              <a:t> </a:t>
            </a:r>
            <a:r>
              <a:rPr lang="en-US" sz="1100" b="0" i="1" dirty="0" err="1">
                <a:latin typeface="Times New Roman" pitchFamily="18" charset="0"/>
                <a:cs typeface="Times New Roman" pitchFamily="18" charset="0"/>
              </a:rPr>
              <a:t>số</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và</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trả</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lời</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đúng</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các</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câu</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hỏi</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tương</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ứng</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để</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tiêu</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diệt</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các</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máy</a:t>
            </a:r>
            <a:r>
              <a:rPr lang="en-US" sz="1100" b="0" dirty="0">
                <a:latin typeface="Times New Roman" pitchFamily="18" charset="0"/>
                <a:cs typeface="Times New Roman" pitchFamily="18" charset="0"/>
              </a:rPr>
              <a:t> bay </a:t>
            </a:r>
            <a:r>
              <a:rPr lang="en-US" sz="1100" b="0" dirty="0" err="1">
                <a:latin typeface="Times New Roman" pitchFamily="18" charset="0"/>
                <a:cs typeface="Times New Roman" pitchFamily="18" charset="0"/>
              </a:rPr>
              <a:t>của</a:t>
            </a:r>
            <a:r>
              <a:rPr lang="en-US" sz="1100" b="0" dirty="0">
                <a:latin typeface="Times New Roman" pitchFamily="18" charset="0"/>
                <a:cs typeface="Times New Roman" pitchFamily="18" charset="0"/>
              </a:rPr>
              <a:t> </a:t>
            </a:r>
            <a:r>
              <a:rPr lang="en-US" sz="1100" b="0" dirty="0" err="1">
                <a:latin typeface="Times New Roman" pitchFamily="18" charset="0"/>
                <a:cs typeface="Times New Roman" pitchFamily="18" charset="0"/>
              </a:rPr>
              <a:t>địch</a:t>
            </a:r>
            <a:r>
              <a:rPr lang="en-US" sz="1100" b="0" dirty="0">
                <a:latin typeface="Times New Roman" pitchFamily="18" charset="0"/>
                <a:cs typeface="Times New Roman" pitchFamily="18" charset="0"/>
              </a:rPr>
              <a:t>.</a:t>
            </a:r>
          </a:p>
          <a:p>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345445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1668173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639395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1051155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2861088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133868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223273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164635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145b7db350d_0_90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145b7db350d_0_901: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p:txBody>
      </p:sp>
    </p:spTree>
    <p:extLst>
      <p:ext uri="{BB962C8B-B14F-4D97-AF65-F5344CB8AC3E}">
        <p14:creationId xmlns:p14="http://schemas.microsoft.com/office/powerpoint/2010/main" val="2255841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3597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75623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r>
              <a:rPr lang="en-US" dirty="0" err="1"/>
              <a:t>Phát</a:t>
            </a:r>
            <a:r>
              <a:rPr lang="en-US" dirty="0"/>
              <a:t> </a:t>
            </a:r>
            <a:r>
              <a:rPr lang="en-US" dirty="0" err="1"/>
              <a:t>triển</a:t>
            </a:r>
            <a:r>
              <a:rPr lang="en-US" dirty="0"/>
              <a:t> </a:t>
            </a:r>
            <a:r>
              <a:rPr lang="en-US" dirty="0" err="1"/>
              <a:t>năng</a:t>
            </a:r>
            <a:r>
              <a:rPr lang="en-US" dirty="0"/>
              <a:t> </a:t>
            </a:r>
            <a:r>
              <a:rPr lang="en-US" dirty="0" err="1"/>
              <a:t>lực</a:t>
            </a:r>
            <a:r>
              <a:rPr lang="en-US" dirty="0"/>
              <a:t> </a:t>
            </a:r>
            <a:r>
              <a:rPr lang="en-US" dirty="0" err="1"/>
              <a:t>ngôn</a:t>
            </a:r>
            <a:r>
              <a:rPr lang="en-US" dirty="0"/>
              <a:t> </a:t>
            </a:r>
            <a:r>
              <a:rPr lang="en-US" dirty="0" err="1"/>
              <a:t>ngữ</a:t>
            </a:r>
            <a:r>
              <a:rPr lang="en-US" dirty="0"/>
              <a:t>: </a:t>
            </a:r>
            <a:r>
              <a:rPr lang="en-US" dirty="0" err="1"/>
              <a:t>Đọc</a:t>
            </a:r>
            <a:r>
              <a:rPr lang="en-US" dirty="0"/>
              <a:t> </a:t>
            </a:r>
            <a:r>
              <a:rPr lang="en-US" dirty="0" err="1"/>
              <a:t>hiểu</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xã</a:t>
            </a:r>
            <a:r>
              <a:rPr lang="en-US" dirty="0"/>
              <a:t> </a:t>
            </a:r>
            <a:r>
              <a:rPr lang="en-US" dirty="0" err="1"/>
              <a:t>hội</a:t>
            </a:r>
            <a:r>
              <a:rPr lang="en-US" dirty="0"/>
              <a:t> </a:t>
            </a:r>
            <a:r>
              <a:rPr lang="en-US" dirty="0" err="1"/>
              <a:t>theo</a:t>
            </a:r>
            <a:r>
              <a:rPr lang="en-US" dirty="0"/>
              <a:t> </a:t>
            </a:r>
            <a:r>
              <a:rPr lang="en-US" dirty="0" err="1"/>
              <a:t>đặc</a:t>
            </a:r>
            <a:r>
              <a:rPr lang="en-US" dirty="0"/>
              <a:t> </a:t>
            </a:r>
            <a:r>
              <a:rPr lang="en-US" dirty="0" err="1"/>
              <a:t>trưng</a:t>
            </a:r>
            <a:r>
              <a:rPr lang="en-US" dirty="0"/>
              <a:t> </a:t>
            </a:r>
            <a:r>
              <a:rPr lang="en-US" dirty="0" err="1"/>
              <a:t>thể</a:t>
            </a:r>
            <a:r>
              <a:rPr lang="en-US" dirty="0"/>
              <a:t> </a:t>
            </a:r>
            <a:r>
              <a:rPr lang="en-US" dirty="0" err="1"/>
              <a:t>loại</a:t>
            </a:r>
            <a:endParaRPr lang="en-US" dirty="0"/>
          </a:p>
          <a:p>
            <a:r>
              <a:rPr lang="en-US" dirty="0"/>
              <a:t>- </a:t>
            </a:r>
            <a:r>
              <a:rPr lang="en-US" dirty="0" err="1"/>
              <a:t>Nhận</a:t>
            </a:r>
            <a:r>
              <a:rPr lang="en-US" dirty="0"/>
              <a:t> </a:t>
            </a:r>
            <a:r>
              <a:rPr lang="en-US" dirty="0" err="1"/>
              <a:t>biết</a:t>
            </a:r>
            <a:r>
              <a:rPr lang="en-US" dirty="0"/>
              <a:t> </a:t>
            </a:r>
            <a:r>
              <a:rPr lang="en-US" dirty="0" err="1"/>
              <a:t>được</a:t>
            </a:r>
            <a:r>
              <a:rPr lang="en-US" dirty="0"/>
              <a:t> </a:t>
            </a:r>
            <a:r>
              <a:rPr lang="en-US" dirty="0" err="1"/>
              <a:t>một</a:t>
            </a:r>
            <a:r>
              <a:rPr lang="en-US" dirty="0"/>
              <a:t> </a:t>
            </a:r>
            <a:r>
              <a:rPr lang="en-US" dirty="0" err="1"/>
              <a:t>số</a:t>
            </a:r>
            <a:r>
              <a:rPr lang="en-US" dirty="0"/>
              <a:t> </a:t>
            </a:r>
            <a:r>
              <a:rPr lang="en-US" dirty="0" err="1"/>
              <a:t>yếu</a:t>
            </a:r>
            <a:r>
              <a:rPr lang="en-US" dirty="0"/>
              <a:t> </a:t>
            </a:r>
            <a:r>
              <a:rPr lang="en-US" dirty="0" err="1"/>
              <a:t>tố</a:t>
            </a:r>
            <a:r>
              <a:rPr lang="en-US" dirty="0"/>
              <a:t> </a:t>
            </a:r>
            <a:r>
              <a:rPr lang="en-US" dirty="0" err="1"/>
              <a:t>cơ</a:t>
            </a:r>
            <a:r>
              <a:rPr lang="en-US" dirty="0"/>
              <a:t> </a:t>
            </a:r>
            <a:r>
              <a:rPr lang="en-US" dirty="0" err="1"/>
              <a:t>bản</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Luận</a:t>
            </a:r>
            <a:r>
              <a:rPr lang="en-US" dirty="0"/>
              <a:t> </a:t>
            </a:r>
            <a:r>
              <a:rPr lang="en-US" dirty="0" err="1"/>
              <a:t>đề</a:t>
            </a:r>
            <a:r>
              <a:rPr lang="en-US" dirty="0"/>
              <a:t> (ý </a:t>
            </a:r>
            <a:r>
              <a:rPr lang="en-US" dirty="0" err="1"/>
              <a:t>kiến</a:t>
            </a:r>
            <a:r>
              <a:rPr lang="en-US" dirty="0"/>
              <a:t>), </a:t>
            </a:r>
            <a:r>
              <a:rPr lang="en-US" dirty="0" err="1"/>
              <a:t>các</a:t>
            </a:r>
            <a:r>
              <a:rPr lang="en-US" dirty="0"/>
              <a:t> </a:t>
            </a:r>
            <a:r>
              <a:rPr lang="en-US" dirty="0" err="1"/>
              <a:t>luận</a:t>
            </a:r>
            <a:r>
              <a:rPr lang="en-US" dirty="0"/>
              <a:t> </a:t>
            </a:r>
            <a:r>
              <a:rPr lang="en-US" dirty="0" err="1"/>
              <a:t>điểm</a:t>
            </a:r>
            <a:r>
              <a:rPr lang="en-US" dirty="0"/>
              <a:t>, </a:t>
            </a:r>
            <a:r>
              <a:rPr lang="en-US" dirty="0" err="1"/>
              <a:t>cách</a:t>
            </a:r>
            <a:r>
              <a:rPr lang="en-US" dirty="0"/>
              <a:t> </a:t>
            </a:r>
            <a:r>
              <a:rPr lang="en-US" dirty="0" err="1"/>
              <a:t>sử</a:t>
            </a:r>
            <a:r>
              <a:rPr lang="en-US" dirty="0"/>
              <a:t> </a:t>
            </a:r>
            <a:r>
              <a:rPr lang="en-US" dirty="0" err="1"/>
              <a:t>dụng</a:t>
            </a:r>
            <a:r>
              <a:rPr lang="en-US" dirty="0"/>
              <a:t> </a:t>
            </a:r>
            <a:r>
              <a:rPr lang="en-US" dirty="0" err="1"/>
              <a:t>lí</a:t>
            </a:r>
            <a:r>
              <a:rPr lang="en-US" dirty="0"/>
              <a:t> </a:t>
            </a:r>
            <a:r>
              <a:rPr lang="en-US" dirty="0" err="1"/>
              <a:t>lẽ</a:t>
            </a:r>
            <a:r>
              <a:rPr lang="en-US" dirty="0"/>
              <a:t>, </a:t>
            </a:r>
            <a:r>
              <a:rPr lang="en-US" dirty="0" err="1"/>
              <a:t>bằng</a:t>
            </a:r>
            <a:r>
              <a:rPr lang="en-US" dirty="0"/>
              <a:t> </a:t>
            </a:r>
            <a:r>
              <a:rPr lang="en-US" dirty="0" err="1"/>
              <a:t>chứng</a:t>
            </a:r>
            <a:r>
              <a:rPr lang="en-US" dirty="0"/>
              <a:t> </a:t>
            </a:r>
            <a:r>
              <a:rPr lang="en-US" dirty="0" err="1"/>
              <a:t>để</a:t>
            </a:r>
            <a:r>
              <a:rPr lang="en-US" dirty="0"/>
              <a:t> </a:t>
            </a:r>
            <a:r>
              <a:rPr lang="en-US" dirty="0" err="1"/>
              <a:t>thuyết</a:t>
            </a:r>
            <a:r>
              <a:rPr lang="en-US" dirty="0"/>
              <a:t> </a:t>
            </a:r>
            <a:r>
              <a:rPr lang="en-US" dirty="0" err="1"/>
              <a:t>phục</a:t>
            </a:r>
            <a:r>
              <a:rPr lang="en-US" dirty="0"/>
              <a:t> </a:t>
            </a:r>
            <a:r>
              <a:rPr lang="en-US" dirty="0" err="1"/>
              <a:t>người</a:t>
            </a:r>
            <a:r>
              <a:rPr lang="en-US" dirty="0"/>
              <a:t> </a:t>
            </a:r>
            <a:r>
              <a:rPr lang="en-US" dirty="0" err="1"/>
              <a:t>đọc</a:t>
            </a:r>
            <a:endParaRPr lang="en-US" dirty="0"/>
          </a:p>
          <a:p>
            <a:r>
              <a:rPr lang="en-US" dirty="0"/>
              <a:t>- </a:t>
            </a:r>
            <a:r>
              <a:rPr lang="en-US" dirty="0" err="1"/>
              <a:t>Rút</a:t>
            </a:r>
            <a:r>
              <a:rPr lang="en-US" dirty="0"/>
              <a:t> </a:t>
            </a:r>
            <a:r>
              <a:rPr lang="en-US" dirty="0" err="1"/>
              <a:t>ra</a:t>
            </a:r>
            <a:r>
              <a:rPr lang="en-US" dirty="0"/>
              <a:t> </a:t>
            </a:r>
            <a:r>
              <a:rPr lang="en-US" dirty="0" err="1"/>
              <a:t>được</a:t>
            </a:r>
            <a:r>
              <a:rPr lang="en-US" dirty="0"/>
              <a:t> </a:t>
            </a:r>
            <a:r>
              <a:rPr lang="en-US" dirty="0" err="1"/>
              <a:t>chủ</a:t>
            </a:r>
            <a:r>
              <a:rPr lang="en-US" dirty="0"/>
              <a:t> </a:t>
            </a:r>
            <a:r>
              <a:rPr lang="en-US" dirty="0" err="1"/>
              <a:t>đề</a:t>
            </a:r>
            <a:r>
              <a:rPr lang="en-US" dirty="0"/>
              <a:t>, </a:t>
            </a:r>
            <a:r>
              <a:rPr lang="en-US" dirty="0" err="1"/>
              <a:t>thông</a:t>
            </a:r>
            <a:r>
              <a:rPr lang="en-US" dirty="0"/>
              <a:t> </a:t>
            </a:r>
            <a:r>
              <a:rPr lang="en-US" dirty="0" err="1"/>
              <a:t>điệp</a:t>
            </a:r>
            <a:r>
              <a:rPr lang="en-US" dirty="0"/>
              <a:t> bao </a:t>
            </a:r>
            <a:r>
              <a:rPr lang="en-US" dirty="0" err="1"/>
              <a:t>quát</a:t>
            </a:r>
            <a:r>
              <a:rPr lang="en-US" dirty="0"/>
              <a:t> </a:t>
            </a:r>
            <a:r>
              <a:rPr lang="en-US" dirty="0" err="1"/>
              <a:t>của</a:t>
            </a:r>
            <a:r>
              <a:rPr lang="en-US" dirty="0"/>
              <a:t> </a:t>
            </a:r>
            <a:r>
              <a:rPr lang="en-US" dirty="0" err="1"/>
              <a:t>toàn</a:t>
            </a:r>
            <a:r>
              <a:rPr lang="en-US" dirty="0"/>
              <a:t> </a:t>
            </a:r>
            <a:r>
              <a:rPr lang="en-US" dirty="0" err="1"/>
              <a:t>văn</a:t>
            </a:r>
            <a:r>
              <a:rPr lang="en-US" dirty="0"/>
              <a:t> </a:t>
            </a:r>
            <a:r>
              <a:rPr lang="en-US" dirty="0" err="1"/>
              <a:t>bản</a:t>
            </a:r>
            <a:r>
              <a:rPr lang="en-US" dirty="0"/>
              <a:t>, qua </a:t>
            </a:r>
            <a:r>
              <a:rPr lang="en-US" dirty="0" err="1"/>
              <a:t>đó</a:t>
            </a:r>
            <a:r>
              <a:rPr lang="en-US" dirty="0"/>
              <a:t> </a:t>
            </a:r>
            <a:r>
              <a:rPr lang="en-US" dirty="0" err="1"/>
              <a:t>học</a:t>
            </a:r>
            <a:r>
              <a:rPr lang="en-US" dirty="0"/>
              <a:t> </a:t>
            </a:r>
            <a:r>
              <a:rPr lang="en-US" dirty="0" err="1"/>
              <a:t>tập</a:t>
            </a:r>
            <a:r>
              <a:rPr lang="en-US" dirty="0"/>
              <a:t> </a:t>
            </a:r>
            <a:r>
              <a:rPr lang="en-US" dirty="0" err="1"/>
              <a:t>được</a:t>
            </a:r>
            <a:r>
              <a:rPr lang="en-US" dirty="0"/>
              <a:t> </a:t>
            </a:r>
            <a:r>
              <a:rPr lang="en-US" dirty="0" err="1"/>
              <a:t>kĩ</a:t>
            </a:r>
            <a:r>
              <a:rPr lang="en-US" dirty="0"/>
              <a:t> </a:t>
            </a:r>
            <a:r>
              <a:rPr lang="en-US" dirty="0" err="1"/>
              <a:t>năng</a:t>
            </a:r>
            <a:r>
              <a:rPr lang="en-US" dirty="0"/>
              <a:t> </a:t>
            </a:r>
            <a:r>
              <a:rPr lang="en-US" dirty="0" err="1"/>
              <a:t>cơ</a:t>
            </a:r>
            <a:r>
              <a:rPr lang="en-US" dirty="0"/>
              <a:t> </a:t>
            </a:r>
            <a:r>
              <a:rPr lang="en-US" dirty="0" err="1"/>
              <a:t>bản</a:t>
            </a:r>
            <a:r>
              <a:rPr lang="en-US" dirty="0"/>
              <a:t> </a:t>
            </a:r>
            <a:r>
              <a:rPr lang="en-US" dirty="0" err="1"/>
              <a:t>trong</a:t>
            </a:r>
            <a:r>
              <a:rPr lang="en-US" dirty="0"/>
              <a:t> </a:t>
            </a:r>
            <a:r>
              <a:rPr lang="en-US" dirty="0" err="1"/>
              <a:t>việc</a:t>
            </a:r>
            <a:r>
              <a:rPr lang="en-US" dirty="0"/>
              <a:t> </a:t>
            </a:r>
            <a:r>
              <a:rPr lang="en-US" dirty="0" err="1"/>
              <a:t>viết</a:t>
            </a:r>
            <a:r>
              <a:rPr lang="en-US" dirty="0"/>
              <a:t> </a:t>
            </a:r>
            <a:r>
              <a:rPr lang="en-US" dirty="0" err="1"/>
              <a:t>văn</a:t>
            </a:r>
            <a:r>
              <a:rPr lang="en-US" dirty="0"/>
              <a:t> </a:t>
            </a:r>
            <a:r>
              <a:rPr lang="en-US" dirty="0" err="1"/>
              <a:t>bản</a:t>
            </a:r>
            <a:r>
              <a:rPr lang="en-US" dirty="0"/>
              <a:t> </a:t>
            </a:r>
            <a:r>
              <a:rPr lang="en-US" dirty="0" err="1"/>
              <a:t>nghị</a:t>
            </a:r>
            <a:r>
              <a:rPr lang="en-US" dirty="0"/>
              <a:t> </a:t>
            </a:r>
            <a:r>
              <a:rPr lang="en-US" dirty="0" err="1"/>
              <a:t>luận</a:t>
            </a:r>
            <a:r>
              <a:rPr lang="en-US" dirty="0"/>
              <a:t> </a:t>
            </a:r>
            <a:r>
              <a:rPr lang="en-US" dirty="0" err="1"/>
              <a:t>bàn</a:t>
            </a:r>
            <a:r>
              <a:rPr lang="en-US" dirty="0"/>
              <a:t> </a:t>
            </a:r>
            <a:r>
              <a:rPr lang="en-US" dirty="0" err="1"/>
              <a:t>về</a:t>
            </a:r>
            <a:r>
              <a:rPr lang="en-US" dirty="0"/>
              <a:t> 1 </a:t>
            </a:r>
            <a:r>
              <a:rPr lang="en-US" dirty="0" err="1"/>
              <a:t>vấn</a:t>
            </a:r>
            <a:r>
              <a:rPr lang="en-US" dirty="0"/>
              <a:t> </a:t>
            </a:r>
            <a:r>
              <a:rPr lang="en-US" dirty="0" err="1"/>
              <a:t>đề</a:t>
            </a:r>
            <a:r>
              <a:rPr lang="en-US" dirty="0"/>
              <a:t> </a:t>
            </a:r>
            <a:r>
              <a:rPr lang="en-US" dirty="0" err="1"/>
              <a:t>xã</a:t>
            </a:r>
            <a:r>
              <a:rPr lang="en-US" dirty="0"/>
              <a:t> </a:t>
            </a:r>
            <a:r>
              <a:rPr lang="en-US" dirty="0" err="1"/>
              <a:t>hội</a:t>
            </a:r>
            <a:endParaRPr lang="en-US" dirty="0"/>
          </a:p>
          <a:p>
            <a:endParaRPr lang="en-US" dirty="0"/>
          </a:p>
          <a:p>
            <a:r>
              <a:rPr lang="en-US" dirty="0" err="1"/>
              <a:t>Phát</a:t>
            </a:r>
            <a:r>
              <a:rPr lang="en-US" dirty="0"/>
              <a:t> </a:t>
            </a:r>
            <a:r>
              <a:rPr lang="en-US" dirty="0" err="1"/>
              <a:t>triển</a:t>
            </a:r>
            <a:r>
              <a:rPr lang="en-US" dirty="0"/>
              <a:t> </a:t>
            </a:r>
            <a:r>
              <a:rPr lang="en-US" dirty="0" err="1"/>
              <a:t>phẩm</a:t>
            </a:r>
            <a:r>
              <a:rPr lang="en-US" dirty="0"/>
              <a:t> </a:t>
            </a:r>
            <a:r>
              <a:rPr lang="en-US" dirty="0" err="1"/>
              <a:t>chất</a:t>
            </a:r>
            <a:r>
              <a:rPr lang="en-US" dirty="0"/>
              <a:t> </a:t>
            </a:r>
            <a:r>
              <a:rPr lang="en-US" dirty="0" err="1"/>
              <a:t>yêu</a:t>
            </a:r>
            <a:r>
              <a:rPr lang="en-US" dirty="0"/>
              <a:t> </a:t>
            </a:r>
            <a:r>
              <a:rPr lang="en-US" dirty="0" err="1"/>
              <a:t>nước</a:t>
            </a:r>
            <a:r>
              <a:rPr lang="en-US" dirty="0"/>
              <a:t>: </a:t>
            </a:r>
          </a:p>
          <a:p>
            <a:r>
              <a:rPr lang="en-US" dirty="0"/>
              <a:t>- </a:t>
            </a:r>
            <a:r>
              <a:rPr lang="en-US" dirty="0" err="1"/>
              <a:t>Trân</a:t>
            </a:r>
            <a:r>
              <a:rPr lang="en-US" dirty="0"/>
              <a:t> </a:t>
            </a:r>
            <a:r>
              <a:rPr lang="en-US" dirty="0" err="1"/>
              <a:t>trọng</a:t>
            </a:r>
            <a:r>
              <a:rPr lang="en-US" dirty="0"/>
              <a:t>, </a:t>
            </a:r>
            <a:r>
              <a:rPr lang="en-US" dirty="0" err="1"/>
              <a:t>biết</a:t>
            </a:r>
            <a:r>
              <a:rPr lang="en-US" dirty="0"/>
              <a:t> </a:t>
            </a:r>
            <a:r>
              <a:rPr lang="en-US" dirty="0" err="1"/>
              <a:t>ơn</a:t>
            </a:r>
            <a:r>
              <a:rPr lang="en-US" dirty="0"/>
              <a:t> </a:t>
            </a:r>
            <a:r>
              <a:rPr lang="en-US" dirty="0" err="1"/>
              <a:t>và</a:t>
            </a:r>
            <a:r>
              <a:rPr lang="en-US" dirty="0"/>
              <a:t> </a:t>
            </a:r>
            <a:r>
              <a:rPr lang="en-US" dirty="0" err="1"/>
              <a:t>tự</a:t>
            </a:r>
            <a:r>
              <a:rPr lang="en-US" dirty="0"/>
              <a:t> </a:t>
            </a:r>
            <a:r>
              <a:rPr lang="en-US" dirty="0" err="1"/>
              <a:t>hào</a:t>
            </a:r>
            <a:r>
              <a:rPr lang="en-US" dirty="0"/>
              <a:t> </a:t>
            </a:r>
            <a:r>
              <a:rPr lang="en-US" dirty="0" err="1"/>
              <a:t>về</a:t>
            </a:r>
            <a:r>
              <a:rPr lang="en-US" dirty="0"/>
              <a:t> </a:t>
            </a:r>
            <a:r>
              <a:rPr lang="en-US" dirty="0" err="1"/>
              <a:t>truyền</a:t>
            </a:r>
            <a:r>
              <a:rPr lang="en-US" dirty="0"/>
              <a:t> </a:t>
            </a:r>
            <a:r>
              <a:rPr lang="en-US" dirty="0" err="1"/>
              <a:t>thống</a:t>
            </a:r>
            <a:r>
              <a:rPr lang="en-US" dirty="0"/>
              <a:t> </a:t>
            </a:r>
            <a:r>
              <a:rPr lang="en-US" dirty="0" err="1"/>
              <a:t>yêu</a:t>
            </a:r>
            <a:r>
              <a:rPr lang="en-US" dirty="0"/>
              <a:t> </a:t>
            </a:r>
            <a:r>
              <a:rPr lang="en-US" dirty="0" err="1"/>
              <a:t>nước</a:t>
            </a:r>
            <a:r>
              <a:rPr lang="en-US" dirty="0"/>
              <a:t> </a:t>
            </a:r>
            <a:r>
              <a:rPr lang="en-US" dirty="0" err="1"/>
              <a:t>yêu</a:t>
            </a:r>
            <a:r>
              <a:rPr lang="en-US" dirty="0"/>
              <a:t> </a:t>
            </a:r>
            <a:r>
              <a:rPr lang="en-US" dirty="0" err="1"/>
              <a:t>nước</a:t>
            </a:r>
            <a:r>
              <a:rPr lang="en-US" dirty="0"/>
              <a:t> </a:t>
            </a:r>
            <a:r>
              <a:rPr lang="en-US" dirty="0" err="1"/>
              <a:t>của</a:t>
            </a:r>
            <a:r>
              <a:rPr lang="en-US" dirty="0"/>
              <a:t> </a:t>
            </a:r>
            <a:r>
              <a:rPr lang="en-US" dirty="0" err="1"/>
              <a:t>nhân</a:t>
            </a:r>
            <a:r>
              <a:rPr lang="en-US" dirty="0"/>
              <a:t> </a:t>
            </a:r>
            <a:r>
              <a:rPr lang="en-US" dirty="0" err="1"/>
              <a:t>dân</a:t>
            </a:r>
            <a:r>
              <a:rPr lang="en-US" dirty="0"/>
              <a:t> ta qua </a:t>
            </a:r>
            <a:r>
              <a:rPr lang="en-US" dirty="0" err="1"/>
              <a:t>các</a:t>
            </a:r>
            <a:r>
              <a:rPr lang="en-US" dirty="0"/>
              <a:t> </a:t>
            </a:r>
            <a:r>
              <a:rPr lang="en-US" dirty="0" err="1"/>
              <a:t>thời</a:t>
            </a:r>
            <a:r>
              <a:rPr lang="en-US" dirty="0"/>
              <a:t> </a:t>
            </a:r>
            <a:r>
              <a:rPr lang="en-US" dirty="0" err="1"/>
              <a:t>kì</a:t>
            </a:r>
            <a:r>
              <a:rPr lang="en-US" dirty="0"/>
              <a:t> </a:t>
            </a:r>
            <a:r>
              <a:rPr lang="en-US" dirty="0" err="1"/>
              <a:t>lịch</a:t>
            </a:r>
            <a:r>
              <a:rPr lang="en-US" dirty="0"/>
              <a:t> </a:t>
            </a:r>
            <a:r>
              <a:rPr lang="en-US" dirty="0" err="1"/>
              <a:t>sử</a:t>
            </a:r>
            <a:endParaRPr lang="en-US" dirty="0"/>
          </a:p>
          <a:p>
            <a:r>
              <a:rPr lang="en-US" dirty="0"/>
              <a:t>- </a:t>
            </a:r>
            <a:r>
              <a:rPr lang="en-US" dirty="0" err="1"/>
              <a:t>Có</a:t>
            </a:r>
            <a:r>
              <a:rPr lang="en-US" dirty="0"/>
              <a:t> </a:t>
            </a:r>
            <a:r>
              <a:rPr lang="en-US" dirty="0" err="1"/>
              <a:t>tinh</a:t>
            </a:r>
            <a:r>
              <a:rPr lang="en-US" dirty="0"/>
              <a:t> </a:t>
            </a:r>
            <a:r>
              <a:rPr lang="en-US" dirty="0" err="1"/>
              <a:t>thần</a:t>
            </a:r>
            <a:r>
              <a:rPr lang="en-US" dirty="0"/>
              <a:t> </a:t>
            </a:r>
            <a:r>
              <a:rPr lang="en-US" dirty="0" err="1"/>
              <a:t>trách</a:t>
            </a:r>
            <a:r>
              <a:rPr lang="en-US" dirty="0"/>
              <a:t> </a:t>
            </a:r>
            <a:r>
              <a:rPr lang="en-US" dirty="0" err="1"/>
              <a:t>nhiệm</a:t>
            </a:r>
            <a:r>
              <a:rPr lang="en-US" dirty="0"/>
              <a:t>, </a:t>
            </a:r>
            <a:r>
              <a:rPr lang="en-US" dirty="0" err="1"/>
              <a:t>hành</a:t>
            </a:r>
            <a:r>
              <a:rPr lang="en-US" dirty="0"/>
              <a:t> </a:t>
            </a:r>
            <a:r>
              <a:rPr lang="en-US" dirty="0" err="1"/>
              <a:t>động</a:t>
            </a:r>
            <a:r>
              <a:rPr lang="en-US" dirty="0"/>
              <a:t> </a:t>
            </a:r>
            <a:r>
              <a:rPr lang="en-US" dirty="0" err="1"/>
              <a:t>thiết</a:t>
            </a:r>
            <a:r>
              <a:rPr lang="en-US" dirty="0"/>
              <a:t> </a:t>
            </a:r>
            <a:r>
              <a:rPr lang="en-US" dirty="0" err="1"/>
              <a:t>thức</a:t>
            </a:r>
            <a:r>
              <a:rPr lang="en-US" dirty="0"/>
              <a:t> </a:t>
            </a:r>
            <a:r>
              <a:rPr lang="en-US" dirty="0" err="1"/>
              <a:t>với</a:t>
            </a:r>
            <a:r>
              <a:rPr lang="en-US" dirty="0"/>
              <a:t> </a:t>
            </a:r>
            <a:r>
              <a:rPr lang="en-US" dirty="0" err="1"/>
              <a:t>cộng</a:t>
            </a:r>
            <a:r>
              <a:rPr lang="en-US" dirty="0"/>
              <a:t> </a:t>
            </a:r>
            <a:r>
              <a:rPr lang="en-US" dirty="0" err="1"/>
              <a:t>đồng</a:t>
            </a:r>
            <a:r>
              <a:rPr lang="en-US" dirty="0"/>
              <a:t>, </a:t>
            </a:r>
            <a:r>
              <a:rPr lang="en-US" dirty="0" err="1"/>
              <a:t>đất</a:t>
            </a:r>
            <a:r>
              <a:rPr lang="en-US" dirty="0"/>
              <a:t> </a:t>
            </a:r>
            <a:r>
              <a:rPr lang="en-US" dirty="0" err="1"/>
              <a:t>nước</a:t>
            </a:r>
            <a:r>
              <a:rPr lang="en-US" dirty="0"/>
              <a:t> </a:t>
            </a:r>
            <a:r>
              <a:rPr lang="en-US" dirty="0" err="1"/>
              <a:t>để</a:t>
            </a:r>
            <a:r>
              <a:rPr lang="en-US" dirty="0"/>
              <a:t> </a:t>
            </a:r>
            <a:r>
              <a:rPr lang="en-US" dirty="0" err="1"/>
              <a:t>thể</a:t>
            </a:r>
            <a:r>
              <a:rPr lang="en-US" dirty="0"/>
              <a:t> </a:t>
            </a:r>
            <a:r>
              <a:rPr lang="en-US" dirty="0" err="1"/>
              <a:t>hiện</a:t>
            </a:r>
            <a:r>
              <a:rPr lang="en-US" dirty="0"/>
              <a:t> </a:t>
            </a:r>
            <a:r>
              <a:rPr lang="en-US" dirty="0" err="1"/>
              <a:t>tinh</a:t>
            </a:r>
            <a:r>
              <a:rPr lang="en-US" dirty="0"/>
              <a:t> </a:t>
            </a:r>
            <a:r>
              <a:rPr lang="en-US" dirty="0" err="1"/>
              <a:t>thần</a:t>
            </a:r>
            <a:r>
              <a:rPr lang="en-US" dirty="0"/>
              <a:t> </a:t>
            </a:r>
            <a:r>
              <a:rPr lang="en-US" dirty="0" err="1"/>
              <a:t>yêu</a:t>
            </a:r>
            <a:r>
              <a:rPr lang="en-US" dirty="0"/>
              <a:t> </a:t>
            </a:r>
            <a:r>
              <a:rPr lang="en-US" dirty="0" err="1"/>
              <a:t>nước</a:t>
            </a:r>
            <a:endParaRPr lang="en-US" dirty="0"/>
          </a:p>
          <a:p>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45b7db350d_0_39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45b7db350d_0_39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73999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45b7db350d_0_4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45b7db350d_0_41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a:solidFill>
                  <a:schemeClr val="tx1"/>
                </a:solidFill>
                <a:latin typeface="#9Slide03 AmpleSoft" panose="02000000000000000000" pitchFamily="2" charset="0"/>
              </a:rPr>
              <a:t>Đất</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nước</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đang</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tiến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hành</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cuộc</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kháng</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chiến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chống</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Pháp</a:t>
            </a:r>
            <a:r>
              <a:rPr lang="en-US" sz="1100" dirty="0">
                <a:solidFill>
                  <a:schemeClr val="tx1"/>
                </a:solidFill>
                <a:latin typeface="#9Slide03 AmpleSoft" panose="02000000000000000000" pitchFamily="2" charset="0"/>
              </a:rPr>
              <a:t>. Qua </a:t>
            </a:r>
            <a:r>
              <a:rPr lang="en-US" sz="1100" dirty="0" err="1">
                <a:solidFill>
                  <a:schemeClr val="tx1"/>
                </a:solidFill>
                <a:latin typeface="#9Slide03 AmpleSoft" panose="02000000000000000000" pitchFamily="2" charset="0"/>
              </a:rPr>
              <a:t>những</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giai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đoạn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đầu</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gian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khổ</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cuộc</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kháng</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chiến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bước</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vào</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thời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kì</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mới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đòi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hỏi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phải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huy</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động</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nguồn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lực</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vật</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chất</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và</a:t>
            </a:r>
            <a:r>
              <a:rPr lang="en-US" sz="1100" dirty="0">
                <a:solidFill>
                  <a:schemeClr val="tx1"/>
                </a:solidFill>
                <a:latin typeface="#9Slide03 AmpleSoft" panose="02000000000000000000" pitchFamily="2" charset="0"/>
              </a:rPr>
              <a:t> con </a:t>
            </a:r>
            <a:r>
              <a:rPr lang="en-US" sz="1100" dirty="0" err="1">
                <a:solidFill>
                  <a:schemeClr val="tx1"/>
                </a:solidFill>
                <a:latin typeface="#9Slide03 AmpleSoft" panose="02000000000000000000" pitchFamily="2" charset="0"/>
              </a:rPr>
              <a:t>người</a:t>
            </a:r>
            <a:r>
              <a:rPr lang="en-US" sz="1100" dirty="0">
                <a:solidFill>
                  <a:schemeClr val="tx1"/>
                </a:solidFill>
                <a:latin typeface="#9Slide03 AmpleSoft" panose="02000000000000000000" pitchFamily="2" charset="0"/>
              </a:rPr>
              <a:t> to </a:t>
            </a:r>
            <a:r>
              <a:rPr lang="en-US" sz="1100" dirty="0" err="1">
                <a:solidFill>
                  <a:schemeClr val="tx1"/>
                </a:solidFill>
                <a:latin typeface="#9Slide03 AmpleSoft" panose="02000000000000000000" pitchFamily="2" charset="0"/>
              </a:rPr>
              <a:t>lớn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để</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đưa</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cuộc</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kháng</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chiến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đến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ngày</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toàn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thắng</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Chìa</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khóa</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cho</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nguồn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sức</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mạnh</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ấy</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chính</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là</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phát</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huy</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tinh</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thần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yêu</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nước</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của</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nhân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dân</a:t>
            </a:r>
            <a:r>
              <a:rPr lang="en-US" sz="1100" dirty="0">
                <a:solidFill>
                  <a:schemeClr val="tx1"/>
                </a:solidFill>
                <a:latin typeface="#9Slide03 AmpleSoft" panose="02000000000000000000" pitchFamily="2" charset="0"/>
              </a:rPr>
              <a:t> ta.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tx1"/>
              </a:solidFill>
              <a:latin typeface="#9Slide03 AmpleSoft"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45b7db350d_0_4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45b7db350d_0_41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err="1">
                <a:solidFill>
                  <a:schemeClr val="tx1"/>
                </a:solidFill>
                <a:latin typeface="#9Slide03 AmpleSoft" panose="02000000000000000000" pitchFamily="2" charset="0"/>
              </a:rPr>
              <a:t>Trích</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Báo</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cáo</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Chính</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trị</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tại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Đại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hội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Đảng</a:t>
            </a:r>
            <a:r>
              <a:rPr lang="en-US" sz="1100" dirty="0">
                <a:solidFill>
                  <a:schemeClr val="tx1"/>
                </a:solidFill>
                <a:latin typeface="#9Slide03 AmpleSoft" panose="02000000000000000000" pitchFamily="2" charset="0"/>
              </a:rPr>
              <a:t> Lao </a:t>
            </a:r>
            <a:r>
              <a:rPr lang="en-US" sz="1100" dirty="0" err="1">
                <a:solidFill>
                  <a:schemeClr val="tx1"/>
                </a:solidFill>
                <a:latin typeface="#9Slide03 AmpleSoft" panose="02000000000000000000" pitchFamily="2" charset="0"/>
              </a:rPr>
              <a:t>động</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Việt</a:t>
            </a:r>
            <a:r>
              <a:rPr lang="en-US" sz="1100" dirty="0">
                <a:solidFill>
                  <a:schemeClr val="tx1"/>
                </a:solidFill>
                <a:latin typeface="#9Slide03 AmpleSoft" panose="02000000000000000000" pitchFamily="2" charset="0"/>
              </a:rPr>
              <a:t> Nam </a:t>
            </a:r>
            <a:r>
              <a:rPr lang="en-US" sz="1100" dirty="0" err="1">
                <a:solidFill>
                  <a:schemeClr val="tx1"/>
                </a:solidFill>
                <a:latin typeface="#9Slide03 AmpleSoft" panose="02000000000000000000" pitchFamily="2" charset="0"/>
              </a:rPr>
              <a:t>lần</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thứ</a:t>
            </a:r>
            <a:r>
              <a:rPr lang="en-US" sz="1100" dirty="0">
                <a:solidFill>
                  <a:schemeClr val="tx1"/>
                </a:solidFill>
                <a:latin typeface="#9Slide03 AmpleSoft" panose="02000000000000000000" pitchFamily="2" charset="0"/>
              </a:rPr>
              <a:t> II, </a:t>
            </a:r>
            <a:r>
              <a:rPr lang="en-US" sz="1100" dirty="0" err="1">
                <a:solidFill>
                  <a:schemeClr val="tx1"/>
                </a:solidFill>
                <a:latin typeface="#9Slide03 AmpleSoft" panose="02000000000000000000" pitchFamily="2" charset="0"/>
              </a:rPr>
              <a:t>họp</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tại</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Việt</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Bắc</a:t>
            </a:r>
            <a:r>
              <a:rPr lang="en-US" sz="1100" dirty="0">
                <a:solidFill>
                  <a:schemeClr val="tx1"/>
                </a:solidFill>
                <a:latin typeface="#9Slide03 AmpleSoft" panose="02000000000000000000" pitchFamily="2" charset="0"/>
              </a:rPr>
              <a:t> </a:t>
            </a:r>
            <a:r>
              <a:rPr lang="en-US" sz="1100" dirty="0" err="1">
                <a:solidFill>
                  <a:schemeClr val="tx1"/>
                </a:solidFill>
                <a:latin typeface="#9Slide03 AmpleSoft" panose="02000000000000000000" pitchFamily="2" charset="0"/>
              </a:rPr>
              <a:t>vào</a:t>
            </a:r>
            <a:r>
              <a:rPr lang="en-US" sz="1100" dirty="0">
                <a:solidFill>
                  <a:schemeClr val="tx1"/>
                </a:solidFill>
                <a:latin typeface="#9Slide03 AmpleSoft" panose="02000000000000000000" pitchFamily="2" charset="0"/>
              </a:rPr>
              <a:t> 2/1951.</a:t>
            </a:r>
            <a:endParaRPr lang="en-US" sz="1100" i="1" dirty="0">
              <a:solidFill>
                <a:schemeClr val="tx1"/>
              </a:solidFill>
              <a:latin typeface="#9Slide03 AmpleSoft" panose="02000000000000000000" pitchFamily="2" charset="0"/>
              <a:cs typeface="Times New Roman" pitchFamily="18" charset="0"/>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31206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58750" indent="0" algn="just">
              <a:buNone/>
            </a:pPr>
            <a:r>
              <a:rPr lang="vi-VN" b="0" i="0" dirty="0">
                <a:solidFill>
                  <a:srgbClr val="000000"/>
                </a:solidFill>
                <a:effectLst/>
                <a:latin typeface="Open Sans" panose="020B0606030504020204" pitchFamily="34" charset="0"/>
              </a:rPr>
              <a:t>- Bài viết có 4 luận điểm</a:t>
            </a:r>
          </a:p>
          <a:p>
            <a:pPr marL="158750" indent="0" algn="just">
              <a:buNone/>
            </a:pPr>
            <a:r>
              <a:rPr lang="vi-VN" b="0" i="0" dirty="0">
                <a:solidFill>
                  <a:srgbClr val="000000"/>
                </a:solidFill>
                <a:effectLst/>
                <a:latin typeface="Open Sans" panose="020B0606030504020204" pitchFamily="34" charset="0"/>
              </a:rPr>
              <a:t>+ Dân ta có một lòng yêu nước nồng nàn. Đó là một truyền thống quý báu của ta.</a:t>
            </a:r>
          </a:p>
          <a:p>
            <a:pPr marL="158750" indent="0" algn="just">
              <a:buNone/>
            </a:pPr>
            <a:r>
              <a:rPr lang="vi-VN" b="0" i="0" dirty="0">
                <a:solidFill>
                  <a:srgbClr val="000000"/>
                </a:solidFill>
                <a:effectLst/>
                <a:latin typeface="Open Sans" panose="020B0606030504020204" pitchFamily="34" charset="0"/>
              </a:rPr>
              <a:t>+ Lịch sử ta có nhiều cuộc kháng chiến vĩ đại chứng tỏ tinh thần yêu nước của dân ta.</a:t>
            </a:r>
          </a:p>
          <a:p>
            <a:pPr marL="158750" indent="0" algn="just">
              <a:buNone/>
            </a:pPr>
            <a:r>
              <a:rPr lang="vi-VN" b="0" i="0" dirty="0">
                <a:solidFill>
                  <a:srgbClr val="000000"/>
                </a:solidFill>
                <a:effectLst/>
                <a:latin typeface="Open Sans" panose="020B0606030504020204" pitchFamily="34" charset="0"/>
              </a:rPr>
              <a:t>+ Đồng bào ta ngày nay rất xứng đáng với tổ tiên ta ngày trước: lòng nồng nàn yêu nước</a:t>
            </a:r>
          </a:p>
          <a:p>
            <a:pPr marL="158750" indent="0" algn="just">
              <a:buNone/>
            </a:pPr>
            <a:r>
              <a:rPr lang="vi-VN" b="0" i="0" dirty="0">
                <a:solidFill>
                  <a:srgbClr val="000000"/>
                </a:solidFill>
                <a:effectLst/>
                <a:latin typeface="Open Sans" panose="020B0606030504020204" pitchFamily="34" charset="0"/>
              </a:rPr>
              <a:t>+ Bổn phận của chúng ta…</a:t>
            </a:r>
          </a:p>
          <a:p>
            <a:pPr marL="158750" indent="0" algn="just">
              <a:buNone/>
            </a:pPr>
            <a:r>
              <a:rPr lang="vi-VN" b="0" i="0" dirty="0">
                <a:solidFill>
                  <a:srgbClr val="000000"/>
                </a:solidFill>
                <a:effectLst/>
                <a:latin typeface="Open Sans" panose="020B0606030504020204" pitchFamily="34" charset="0"/>
              </a:rPr>
              <a:t>- Mối liên hệ giữa các luận điểm: Từng luận điểm đều có vị trí riêng nhưng lại liên kết chặt chẽ với nhau, hô ứng với nhau cùng làm sáng tỏ vấn đề “Tinh thần yêu nước là truyền thống quý báu của ta”. Trong đó luận điểm 1 là luận điểm chính, thâu tóm nội dung toàn bài: khẳng định lòng yêu nước là một truyền thống quý báu của dân tộc Việt Nam.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S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1193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lang="en-SG" dirty="0"/>
          </a:p>
          <a:p>
            <a:endParaRPr lang="en-US" dirty="0"/>
          </a:p>
        </p:txBody>
      </p:sp>
    </p:spTree>
    <p:extLst>
      <p:ext uri="{BB962C8B-B14F-4D97-AF65-F5344CB8AC3E}">
        <p14:creationId xmlns:p14="http://schemas.microsoft.com/office/powerpoint/2010/main" val="273547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14750" y="1482600"/>
            <a:ext cx="4058700" cy="1835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5200"/>
              <a:buNone/>
              <a:defRPr sz="4800">
                <a:solidFill>
                  <a:schemeClr val="lt1"/>
                </a:solidFill>
              </a:defRPr>
            </a:lvl1pPr>
            <a:lvl2pPr lvl="1" algn="ctr" rtl="0">
              <a:spcBef>
                <a:spcPts val="0"/>
              </a:spcBef>
              <a:spcAft>
                <a:spcPts val="0"/>
              </a:spcAft>
              <a:buClr>
                <a:schemeClr val="accent1"/>
              </a:buClr>
              <a:buSzPts val="5200"/>
              <a:buNone/>
              <a:defRPr sz="5200">
                <a:solidFill>
                  <a:schemeClr val="accent1"/>
                </a:solidFill>
              </a:defRPr>
            </a:lvl2pPr>
            <a:lvl3pPr lvl="2" algn="ctr" rtl="0">
              <a:spcBef>
                <a:spcPts val="0"/>
              </a:spcBef>
              <a:spcAft>
                <a:spcPts val="0"/>
              </a:spcAft>
              <a:buClr>
                <a:schemeClr val="accent1"/>
              </a:buClr>
              <a:buSzPts val="5200"/>
              <a:buNone/>
              <a:defRPr sz="5200">
                <a:solidFill>
                  <a:schemeClr val="accent1"/>
                </a:solidFill>
              </a:defRPr>
            </a:lvl3pPr>
            <a:lvl4pPr lvl="3" algn="ctr" rtl="0">
              <a:spcBef>
                <a:spcPts val="0"/>
              </a:spcBef>
              <a:spcAft>
                <a:spcPts val="0"/>
              </a:spcAft>
              <a:buClr>
                <a:schemeClr val="accent1"/>
              </a:buClr>
              <a:buSzPts val="5200"/>
              <a:buNone/>
              <a:defRPr sz="5200">
                <a:solidFill>
                  <a:schemeClr val="accent1"/>
                </a:solidFill>
              </a:defRPr>
            </a:lvl4pPr>
            <a:lvl5pPr lvl="4" algn="ctr" rtl="0">
              <a:spcBef>
                <a:spcPts val="0"/>
              </a:spcBef>
              <a:spcAft>
                <a:spcPts val="0"/>
              </a:spcAft>
              <a:buClr>
                <a:schemeClr val="accent1"/>
              </a:buClr>
              <a:buSzPts val="5200"/>
              <a:buNone/>
              <a:defRPr sz="5200">
                <a:solidFill>
                  <a:schemeClr val="accent1"/>
                </a:solidFill>
              </a:defRPr>
            </a:lvl5pPr>
            <a:lvl6pPr lvl="5" algn="ctr" rtl="0">
              <a:spcBef>
                <a:spcPts val="0"/>
              </a:spcBef>
              <a:spcAft>
                <a:spcPts val="0"/>
              </a:spcAft>
              <a:buClr>
                <a:schemeClr val="accent1"/>
              </a:buClr>
              <a:buSzPts val="5200"/>
              <a:buNone/>
              <a:defRPr sz="5200">
                <a:solidFill>
                  <a:schemeClr val="accent1"/>
                </a:solidFill>
              </a:defRPr>
            </a:lvl6pPr>
            <a:lvl7pPr lvl="6" algn="ctr" rtl="0">
              <a:spcBef>
                <a:spcPts val="0"/>
              </a:spcBef>
              <a:spcAft>
                <a:spcPts val="0"/>
              </a:spcAft>
              <a:buClr>
                <a:schemeClr val="accent1"/>
              </a:buClr>
              <a:buSzPts val="5200"/>
              <a:buNone/>
              <a:defRPr sz="5200">
                <a:solidFill>
                  <a:schemeClr val="accent1"/>
                </a:solidFill>
              </a:defRPr>
            </a:lvl7pPr>
            <a:lvl8pPr lvl="7" algn="ctr" rtl="0">
              <a:spcBef>
                <a:spcPts val="0"/>
              </a:spcBef>
              <a:spcAft>
                <a:spcPts val="0"/>
              </a:spcAft>
              <a:buClr>
                <a:schemeClr val="accent1"/>
              </a:buClr>
              <a:buSzPts val="5200"/>
              <a:buNone/>
              <a:defRPr sz="5200">
                <a:solidFill>
                  <a:schemeClr val="accent1"/>
                </a:solidFill>
              </a:defRPr>
            </a:lvl8pPr>
            <a:lvl9pPr lvl="8" algn="ctr" rtl="0">
              <a:spcBef>
                <a:spcPts val="0"/>
              </a:spcBef>
              <a:spcAft>
                <a:spcPts val="0"/>
              </a:spcAft>
              <a:buClr>
                <a:schemeClr val="accent1"/>
              </a:buClr>
              <a:buSzPts val="5200"/>
              <a:buNone/>
              <a:defRPr sz="5200">
                <a:solidFill>
                  <a:schemeClr val="accent1"/>
                </a:solidFill>
              </a:defRPr>
            </a:lvl9pPr>
          </a:lstStyle>
          <a:p>
            <a:endParaRPr/>
          </a:p>
        </p:txBody>
      </p:sp>
      <p:sp>
        <p:nvSpPr>
          <p:cNvPr id="10" name="Google Shape;10;p2"/>
          <p:cNvSpPr txBox="1">
            <a:spLocks noGrp="1"/>
          </p:cNvSpPr>
          <p:nvPr>
            <p:ph type="subTitle" idx="1"/>
          </p:nvPr>
        </p:nvSpPr>
        <p:spPr>
          <a:xfrm>
            <a:off x="2446608" y="4009325"/>
            <a:ext cx="4126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800"/>
              <a:buNone/>
              <a:defRPr sz="1400">
                <a:solidFill>
                  <a:schemeClr val="lt1"/>
                </a:solidFill>
              </a:defRPr>
            </a:lvl1pPr>
            <a:lvl2pPr lvl="1" algn="ctr" rtl="0">
              <a:lnSpc>
                <a:spcPct val="100000"/>
              </a:lnSpc>
              <a:spcBef>
                <a:spcPts val="0"/>
              </a:spcBef>
              <a:spcAft>
                <a:spcPts val="0"/>
              </a:spcAft>
              <a:buClr>
                <a:schemeClr val="accent1"/>
              </a:buClr>
              <a:buSzPts val="2800"/>
              <a:buNone/>
              <a:defRPr sz="2800">
                <a:solidFill>
                  <a:schemeClr val="accent1"/>
                </a:solidFill>
              </a:defRPr>
            </a:lvl2pPr>
            <a:lvl3pPr lvl="2" algn="ctr" rtl="0">
              <a:lnSpc>
                <a:spcPct val="100000"/>
              </a:lnSpc>
              <a:spcBef>
                <a:spcPts val="0"/>
              </a:spcBef>
              <a:spcAft>
                <a:spcPts val="0"/>
              </a:spcAft>
              <a:buClr>
                <a:schemeClr val="accent1"/>
              </a:buClr>
              <a:buSzPts val="2800"/>
              <a:buNone/>
              <a:defRPr sz="2800">
                <a:solidFill>
                  <a:schemeClr val="accent1"/>
                </a:solidFill>
              </a:defRPr>
            </a:lvl3pPr>
            <a:lvl4pPr lvl="3" algn="ctr" rtl="0">
              <a:lnSpc>
                <a:spcPct val="100000"/>
              </a:lnSpc>
              <a:spcBef>
                <a:spcPts val="0"/>
              </a:spcBef>
              <a:spcAft>
                <a:spcPts val="0"/>
              </a:spcAft>
              <a:buClr>
                <a:schemeClr val="accent1"/>
              </a:buClr>
              <a:buSzPts val="2800"/>
              <a:buNone/>
              <a:defRPr sz="2800">
                <a:solidFill>
                  <a:schemeClr val="accent1"/>
                </a:solidFill>
              </a:defRPr>
            </a:lvl4pPr>
            <a:lvl5pPr lvl="4" algn="ctr" rtl="0">
              <a:lnSpc>
                <a:spcPct val="100000"/>
              </a:lnSpc>
              <a:spcBef>
                <a:spcPts val="0"/>
              </a:spcBef>
              <a:spcAft>
                <a:spcPts val="0"/>
              </a:spcAft>
              <a:buClr>
                <a:schemeClr val="accent1"/>
              </a:buClr>
              <a:buSzPts val="2800"/>
              <a:buNone/>
              <a:defRPr sz="2800">
                <a:solidFill>
                  <a:schemeClr val="accent1"/>
                </a:solidFill>
              </a:defRPr>
            </a:lvl5pPr>
            <a:lvl6pPr lvl="5" algn="ctr" rtl="0">
              <a:lnSpc>
                <a:spcPct val="100000"/>
              </a:lnSpc>
              <a:spcBef>
                <a:spcPts val="0"/>
              </a:spcBef>
              <a:spcAft>
                <a:spcPts val="0"/>
              </a:spcAft>
              <a:buClr>
                <a:schemeClr val="accent1"/>
              </a:buClr>
              <a:buSzPts val="2800"/>
              <a:buNone/>
              <a:defRPr sz="2800">
                <a:solidFill>
                  <a:schemeClr val="accent1"/>
                </a:solidFill>
              </a:defRPr>
            </a:lvl6pPr>
            <a:lvl7pPr lvl="6" algn="ctr" rtl="0">
              <a:lnSpc>
                <a:spcPct val="100000"/>
              </a:lnSpc>
              <a:spcBef>
                <a:spcPts val="0"/>
              </a:spcBef>
              <a:spcAft>
                <a:spcPts val="0"/>
              </a:spcAft>
              <a:buClr>
                <a:schemeClr val="accent1"/>
              </a:buClr>
              <a:buSzPts val="2800"/>
              <a:buNone/>
              <a:defRPr sz="2800">
                <a:solidFill>
                  <a:schemeClr val="accent1"/>
                </a:solidFill>
              </a:defRPr>
            </a:lvl7pPr>
            <a:lvl8pPr lvl="7" algn="ctr" rtl="0">
              <a:lnSpc>
                <a:spcPct val="100000"/>
              </a:lnSpc>
              <a:spcBef>
                <a:spcPts val="0"/>
              </a:spcBef>
              <a:spcAft>
                <a:spcPts val="0"/>
              </a:spcAft>
              <a:buClr>
                <a:schemeClr val="accent1"/>
              </a:buClr>
              <a:buSzPts val="2800"/>
              <a:buNone/>
              <a:defRPr sz="2800">
                <a:solidFill>
                  <a:schemeClr val="accent1"/>
                </a:solidFill>
              </a:defRPr>
            </a:lvl8pPr>
            <a:lvl9pPr lvl="8" algn="ctr" rtl="0">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715100" y="1040725"/>
            <a:ext cx="7033500" cy="461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Raleway Light"/>
              <a:buAutoNum type="arabicPeriod"/>
              <a:defRPr sz="120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42900" rtl="0">
              <a:spcBef>
                <a:spcPts val="1600"/>
              </a:spcBef>
              <a:spcAft>
                <a:spcPts val="0"/>
              </a:spcAft>
              <a:buClr>
                <a:srgbClr val="434343"/>
              </a:buClr>
              <a:buSzPts val="1800"/>
              <a:buFont typeface="Roboto Condensed Light"/>
              <a:buAutoNum type="romanLcPeriod"/>
              <a:defRPr/>
            </a:lvl3pPr>
            <a:lvl4pPr marL="1828800" lvl="3" indent="-342900" rtl="0">
              <a:spcBef>
                <a:spcPts val="1600"/>
              </a:spcBef>
              <a:spcAft>
                <a:spcPts val="0"/>
              </a:spcAft>
              <a:buClr>
                <a:srgbClr val="434343"/>
              </a:buClr>
              <a:buSzPts val="1800"/>
              <a:buFont typeface="Roboto Condensed Light"/>
              <a:buAutoNum type="arabicPeriod"/>
              <a:defRPr/>
            </a:lvl4pPr>
            <a:lvl5pPr marL="2286000" lvl="4" indent="-342900" rtl="0">
              <a:spcBef>
                <a:spcPts val="1600"/>
              </a:spcBef>
              <a:spcAft>
                <a:spcPts val="0"/>
              </a:spcAft>
              <a:buClr>
                <a:srgbClr val="434343"/>
              </a:buClr>
              <a:buSzPts val="1800"/>
              <a:buFont typeface="Roboto Condensed Light"/>
              <a:buAutoNum type="alphaLcPeriod"/>
              <a:defRPr/>
            </a:lvl5pPr>
            <a:lvl6pPr marL="2743200" lvl="5" indent="-342900" rtl="0">
              <a:spcBef>
                <a:spcPts val="1600"/>
              </a:spcBef>
              <a:spcAft>
                <a:spcPts val="0"/>
              </a:spcAft>
              <a:buClr>
                <a:srgbClr val="434343"/>
              </a:buClr>
              <a:buSzPts val="1800"/>
              <a:buFont typeface="Roboto Condensed Light"/>
              <a:buAutoNum type="romanLcPeriod"/>
              <a:defRPr/>
            </a:lvl6pPr>
            <a:lvl7pPr marL="3200400" lvl="6" indent="-342900" rtl="0">
              <a:spcBef>
                <a:spcPts val="1600"/>
              </a:spcBef>
              <a:spcAft>
                <a:spcPts val="0"/>
              </a:spcAft>
              <a:buClr>
                <a:srgbClr val="434343"/>
              </a:buClr>
              <a:buSzPts val="1800"/>
              <a:buFont typeface="Roboto Condensed Light"/>
              <a:buAutoNum type="arabicPeriod"/>
              <a:defRPr/>
            </a:lvl7pPr>
            <a:lvl8pPr marL="3657600" lvl="7" indent="-342900" rtl="0">
              <a:spcBef>
                <a:spcPts val="1600"/>
              </a:spcBef>
              <a:spcAft>
                <a:spcPts val="0"/>
              </a:spcAft>
              <a:buClr>
                <a:srgbClr val="434343"/>
              </a:buClr>
              <a:buSzPts val="1800"/>
              <a:buFont typeface="Roboto Condensed Light"/>
              <a:buAutoNum type="alphaLcPeriod"/>
              <a:defRPr/>
            </a:lvl8pPr>
            <a:lvl9pPr marL="4114800" lvl="8" indent="-342900" rtl="0">
              <a:spcBef>
                <a:spcPts val="1600"/>
              </a:spcBef>
              <a:spcAft>
                <a:spcPts val="1600"/>
              </a:spcAft>
              <a:buClr>
                <a:srgbClr val="434343"/>
              </a:buClr>
              <a:buSzPts val="1800"/>
              <a:buFont typeface="Roboto Condensed Light"/>
              <a:buAutoNum type="romanLcPeriod"/>
              <a:defRPr/>
            </a:lvl9pPr>
          </a:lstStyle>
          <a:p>
            <a:endParaRPr/>
          </a:p>
        </p:txBody>
      </p:sp>
      <p:sp>
        <p:nvSpPr>
          <p:cNvPr id="18" name="Google Shape;18;p4"/>
          <p:cNvSpPr txBox="1">
            <a:spLocks noGrp="1"/>
          </p:cNvSpPr>
          <p:nvPr>
            <p:ph type="title"/>
          </p:nvPr>
        </p:nvSpPr>
        <p:spPr>
          <a:xfrm>
            <a:off x="720000" y="416250"/>
            <a:ext cx="7033500" cy="624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solidFill>
                  <a:schemeClr val="accent1"/>
                </a:solidFill>
              </a:defRPr>
            </a:lvl1pPr>
            <a:lvl2pPr lvl="1" rtl="0">
              <a:spcBef>
                <a:spcPts val="0"/>
              </a:spcBef>
              <a:spcAft>
                <a:spcPts val="0"/>
              </a:spcAft>
              <a:buNone/>
              <a:defRPr sz="3000">
                <a:solidFill>
                  <a:schemeClr val="accent1"/>
                </a:solidFill>
              </a:defRPr>
            </a:lvl2pPr>
            <a:lvl3pPr lvl="2" rtl="0">
              <a:spcBef>
                <a:spcPts val="0"/>
              </a:spcBef>
              <a:spcAft>
                <a:spcPts val="0"/>
              </a:spcAft>
              <a:buNone/>
              <a:defRPr sz="3000">
                <a:solidFill>
                  <a:schemeClr val="accent1"/>
                </a:solidFill>
              </a:defRPr>
            </a:lvl3pPr>
            <a:lvl4pPr lvl="3" rtl="0">
              <a:spcBef>
                <a:spcPts val="0"/>
              </a:spcBef>
              <a:spcAft>
                <a:spcPts val="0"/>
              </a:spcAft>
              <a:buNone/>
              <a:defRPr sz="3000">
                <a:solidFill>
                  <a:schemeClr val="accent1"/>
                </a:solidFill>
              </a:defRPr>
            </a:lvl4pPr>
            <a:lvl5pPr lvl="4" rtl="0">
              <a:spcBef>
                <a:spcPts val="0"/>
              </a:spcBef>
              <a:spcAft>
                <a:spcPts val="0"/>
              </a:spcAft>
              <a:buNone/>
              <a:defRPr sz="3000">
                <a:solidFill>
                  <a:schemeClr val="accent1"/>
                </a:solidFill>
              </a:defRPr>
            </a:lvl5pPr>
            <a:lvl6pPr lvl="5" rtl="0">
              <a:spcBef>
                <a:spcPts val="0"/>
              </a:spcBef>
              <a:spcAft>
                <a:spcPts val="0"/>
              </a:spcAft>
              <a:buNone/>
              <a:defRPr sz="3000">
                <a:solidFill>
                  <a:schemeClr val="accent1"/>
                </a:solidFill>
              </a:defRPr>
            </a:lvl6pPr>
            <a:lvl7pPr lvl="6" rtl="0">
              <a:spcBef>
                <a:spcPts val="0"/>
              </a:spcBef>
              <a:spcAft>
                <a:spcPts val="0"/>
              </a:spcAft>
              <a:buNone/>
              <a:defRPr sz="3000">
                <a:solidFill>
                  <a:schemeClr val="accent1"/>
                </a:solidFill>
              </a:defRPr>
            </a:lvl7pPr>
            <a:lvl8pPr lvl="7" rtl="0">
              <a:spcBef>
                <a:spcPts val="0"/>
              </a:spcBef>
              <a:spcAft>
                <a:spcPts val="0"/>
              </a:spcAft>
              <a:buNone/>
              <a:defRPr sz="3000">
                <a:solidFill>
                  <a:schemeClr val="accent1"/>
                </a:solidFill>
              </a:defRPr>
            </a:lvl8pPr>
            <a:lvl9pPr lvl="8" rtl="0">
              <a:spcBef>
                <a:spcPts val="0"/>
              </a:spcBef>
              <a:spcAft>
                <a:spcPts val="0"/>
              </a:spcAft>
              <a:buNone/>
              <a:defRPr sz="3000">
                <a:solidFill>
                  <a:schemeClr val="accen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subTitle" idx="1"/>
          </p:nvPr>
        </p:nvSpPr>
        <p:spPr>
          <a:xfrm flipH="1">
            <a:off x="4356438" y="1997425"/>
            <a:ext cx="3713700" cy="188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200"/>
              <a:buChar char="●"/>
              <a:defRPr sz="14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31" name="Google Shape;31;p7"/>
          <p:cNvSpPr txBox="1">
            <a:spLocks noGrp="1"/>
          </p:cNvSpPr>
          <p:nvPr>
            <p:ph type="title"/>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
        <p:nvSpPr>
          <p:cNvPr id="32" name="Google Shape;32;p7"/>
          <p:cNvSpPr>
            <a:spLocks noGrp="1"/>
          </p:cNvSpPr>
          <p:nvPr>
            <p:ph type="pic" idx="2"/>
          </p:nvPr>
        </p:nvSpPr>
        <p:spPr>
          <a:xfrm rot="-575357">
            <a:off x="1440396" y="1596094"/>
            <a:ext cx="2849009" cy="174976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rot="243617">
            <a:off x="4418230" y="1422596"/>
            <a:ext cx="3868309" cy="84182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 name="Google Shape;38;p9"/>
          <p:cNvSpPr>
            <a:spLocks noGrp="1"/>
          </p:cNvSpPr>
          <p:nvPr>
            <p:ph type="pic" idx="2"/>
          </p:nvPr>
        </p:nvSpPr>
        <p:spPr>
          <a:xfrm rot="527973">
            <a:off x="1792321" y="1248876"/>
            <a:ext cx="2178745" cy="260439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ubTitle" idx="1"/>
          </p:nvPr>
        </p:nvSpPr>
        <p:spPr>
          <a:xfrm flipH="1">
            <a:off x="2161476"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a:endParaRPr/>
          </a:p>
        </p:txBody>
      </p:sp>
      <p:sp>
        <p:nvSpPr>
          <p:cNvPr id="48" name="Google Shape;48;p13"/>
          <p:cNvSpPr txBox="1">
            <a:spLocks noGrp="1"/>
          </p:cNvSpPr>
          <p:nvPr>
            <p:ph type="subTitle" idx="2"/>
          </p:nvPr>
        </p:nvSpPr>
        <p:spPr>
          <a:xfrm flipH="1">
            <a:off x="5531268"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a:endParaRPr/>
          </a:p>
        </p:txBody>
      </p:sp>
      <p:sp>
        <p:nvSpPr>
          <p:cNvPr id="49" name="Google Shape;49;p13"/>
          <p:cNvSpPr txBox="1">
            <a:spLocks noGrp="1"/>
          </p:cNvSpPr>
          <p:nvPr>
            <p:ph type="title" hasCustomPrompt="1"/>
          </p:nvPr>
        </p:nvSpPr>
        <p:spPr>
          <a:xfrm>
            <a:off x="1242650" y="1469100"/>
            <a:ext cx="79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3"/>
          <p:cNvSpPr txBox="1">
            <a:spLocks noGrp="1"/>
          </p:cNvSpPr>
          <p:nvPr>
            <p:ph type="subTitle" idx="3"/>
          </p:nvPr>
        </p:nvSpPr>
        <p:spPr>
          <a:xfrm flipH="1">
            <a:off x="2161476"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a:endParaRPr/>
          </a:p>
        </p:txBody>
      </p:sp>
      <p:sp>
        <p:nvSpPr>
          <p:cNvPr id="51" name="Google Shape;51;p13"/>
          <p:cNvSpPr txBox="1">
            <a:spLocks noGrp="1"/>
          </p:cNvSpPr>
          <p:nvPr>
            <p:ph type="subTitle" idx="4"/>
          </p:nvPr>
        </p:nvSpPr>
        <p:spPr>
          <a:xfrm flipH="1">
            <a:off x="5531268"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a:endParaRPr/>
          </a:p>
        </p:txBody>
      </p:sp>
      <p:sp>
        <p:nvSpPr>
          <p:cNvPr id="52" name="Google Shape;52;p13"/>
          <p:cNvSpPr txBox="1">
            <a:spLocks noGrp="1"/>
          </p:cNvSpPr>
          <p:nvPr>
            <p:ph type="subTitle" idx="5"/>
          </p:nvPr>
        </p:nvSpPr>
        <p:spPr>
          <a:xfrm flipH="1">
            <a:off x="2161476" y="1311889"/>
            <a:ext cx="22890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a:endParaRPr/>
          </a:p>
        </p:txBody>
      </p:sp>
      <p:sp>
        <p:nvSpPr>
          <p:cNvPr id="53" name="Google Shape;53;p13"/>
          <p:cNvSpPr txBox="1">
            <a:spLocks noGrp="1"/>
          </p:cNvSpPr>
          <p:nvPr>
            <p:ph type="subTitle" idx="6"/>
          </p:nvPr>
        </p:nvSpPr>
        <p:spPr>
          <a:xfrm flipH="1">
            <a:off x="5531268" y="1311885"/>
            <a:ext cx="21918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a:endParaRPr/>
          </a:p>
        </p:txBody>
      </p:sp>
      <p:sp>
        <p:nvSpPr>
          <p:cNvPr id="54" name="Google Shape;54;p13"/>
          <p:cNvSpPr txBox="1">
            <a:spLocks noGrp="1"/>
          </p:cNvSpPr>
          <p:nvPr>
            <p:ph type="subTitle" idx="7"/>
          </p:nvPr>
        </p:nvSpPr>
        <p:spPr>
          <a:xfrm flipH="1">
            <a:off x="2161476" y="2855339"/>
            <a:ext cx="22890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a:endParaRPr/>
          </a:p>
        </p:txBody>
      </p:sp>
      <p:sp>
        <p:nvSpPr>
          <p:cNvPr id="55" name="Google Shape;55;p13"/>
          <p:cNvSpPr txBox="1">
            <a:spLocks noGrp="1"/>
          </p:cNvSpPr>
          <p:nvPr>
            <p:ph type="subTitle" idx="8"/>
          </p:nvPr>
        </p:nvSpPr>
        <p:spPr>
          <a:xfrm flipH="1">
            <a:off x="5531268" y="2855337"/>
            <a:ext cx="21918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a:endParaRPr/>
          </a:p>
        </p:txBody>
      </p:sp>
      <p:sp>
        <p:nvSpPr>
          <p:cNvPr id="56" name="Google Shape;56;p13"/>
          <p:cNvSpPr txBox="1">
            <a:spLocks noGrp="1"/>
          </p:cNvSpPr>
          <p:nvPr>
            <p:ph type="title" idx="9" hasCustomPrompt="1"/>
          </p:nvPr>
        </p:nvSpPr>
        <p:spPr>
          <a:xfrm>
            <a:off x="1242650" y="2955250"/>
            <a:ext cx="79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7" name="Google Shape;57;p13"/>
          <p:cNvSpPr txBox="1">
            <a:spLocks noGrp="1"/>
          </p:cNvSpPr>
          <p:nvPr>
            <p:ph type="title" idx="13" hasCustomPrompt="1"/>
          </p:nvPr>
        </p:nvSpPr>
        <p:spPr>
          <a:xfrm>
            <a:off x="4650166" y="1469100"/>
            <a:ext cx="79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48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8" name="Google Shape;58;p13"/>
          <p:cNvSpPr txBox="1">
            <a:spLocks noGrp="1"/>
          </p:cNvSpPr>
          <p:nvPr>
            <p:ph type="title" idx="14" hasCustomPrompt="1"/>
          </p:nvPr>
        </p:nvSpPr>
        <p:spPr>
          <a:xfrm>
            <a:off x="4650153" y="2960326"/>
            <a:ext cx="797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48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9" name="Google Shape;59;p13"/>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1">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19"/>
          <p:cNvSpPr txBox="1">
            <a:spLocks noGrp="1"/>
          </p:cNvSpPr>
          <p:nvPr>
            <p:ph type="ctrTitle"/>
          </p:nvPr>
        </p:nvSpPr>
        <p:spPr>
          <a:xfrm>
            <a:off x="1993975" y="1350147"/>
            <a:ext cx="1956600" cy="6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91" name="Google Shape;91;p19"/>
          <p:cNvSpPr txBox="1">
            <a:spLocks noGrp="1"/>
          </p:cNvSpPr>
          <p:nvPr>
            <p:ph type="subTitle" idx="1"/>
          </p:nvPr>
        </p:nvSpPr>
        <p:spPr>
          <a:xfrm>
            <a:off x="1814075" y="1961025"/>
            <a:ext cx="2136600" cy="110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200">
                <a:solidFill>
                  <a:schemeClr val="dk1"/>
                </a:solidFill>
              </a:defRPr>
            </a:lvl1pPr>
            <a:lvl2pPr lvl="1" algn="r" rtl="0">
              <a:lnSpc>
                <a:spcPct val="100000"/>
              </a:lnSpc>
              <a:spcBef>
                <a:spcPts val="0"/>
              </a:spcBef>
              <a:spcAft>
                <a:spcPts val="0"/>
              </a:spcAft>
              <a:buSzPts val="1800"/>
              <a:buNone/>
              <a:defRPr/>
            </a:lvl2pPr>
            <a:lvl3pPr lvl="2" algn="r" rtl="0">
              <a:lnSpc>
                <a:spcPct val="100000"/>
              </a:lnSpc>
              <a:spcBef>
                <a:spcPts val="0"/>
              </a:spcBef>
              <a:spcAft>
                <a:spcPts val="0"/>
              </a:spcAft>
              <a:buSzPts val="1800"/>
              <a:buNone/>
              <a:defRPr/>
            </a:lvl3pPr>
            <a:lvl4pPr lvl="3" algn="r" rtl="0">
              <a:lnSpc>
                <a:spcPct val="100000"/>
              </a:lnSpc>
              <a:spcBef>
                <a:spcPts val="0"/>
              </a:spcBef>
              <a:spcAft>
                <a:spcPts val="0"/>
              </a:spcAft>
              <a:buSzPts val="1800"/>
              <a:buNone/>
              <a:defRPr/>
            </a:lvl4pPr>
            <a:lvl5pPr lvl="4" algn="r" rtl="0">
              <a:lnSpc>
                <a:spcPct val="100000"/>
              </a:lnSpc>
              <a:spcBef>
                <a:spcPts val="0"/>
              </a:spcBef>
              <a:spcAft>
                <a:spcPts val="0"/>
              </a:spcAft>
              <a:buSzPts val="1800"/>
              <a:buNone/>
              <a:defRPr/>
            </a:lvl5pPr>
            <a:lvl6pPr lvl="5" algn="r" rtl="0">
              <a:lnSpc>
                <a:spcPct val="100000"/>
              </a:lnSpc>
              <a:spcBef>
                <a:spcPts val="0"/>
              </a:spcBef>
              <a:spcAft>
                <a:spcPts val="0"/>
              </a:spcAft>
              <a:buSzPts val="1800"/>
              <a:buNone/>
              <a:defRPr/>
            </a:lvl6pPr>
            <a:lvl7pPr lvl="6" algn="r" rtl="0">
              <a:lnSpc>
                <a:spcPct val="100000"/>
              </a:lnSpc>
              <a:spcBef>
                <a:spcPts val="0"/>
              </a:spcBef>
              <a:spcAft>
                <a:spcPts val="0"/>
              </a:spcAft>
              <a:buSzPts val="1800"/>
              <a:buNone/>
              <a:defRPr/>
            </a:lvl7pPr>
            <a:lvl8pPr lvl="7" algn="r" rtl="0">
              <a:lnSpc>
                <a:spcPct val="100000"/>
              </a:lnSpc>
              <a:spcBef>
                <a:spcPts val="0"/>
              </a:spcBef>
              <a:spcAft>
                <a:spcPts val="0"/>
              </a:spcAft>
              <a:buSzPts val="1800"/>
              <a:buNone/>
              <a:defRPr/>
            </a:lvl8pPr>
            <a:lvl9pPr lvl="8" algn="r" rtl="0">
              <a:lnSpc>
                <a:spcPct val="100000"/>
              </a:lnSpc>
              <a:spcBef>
                <a:spcPts val="0"/>
              </a:spcBef>
              <a:spcAft>
                <a:spcPts val="0"/>
              </a:spcAft>
              <a:buSzPts val="1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1_1">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0"/>
          <p:cNvSpPr txBox="1">
            <a:spLocks noGrp="1"/>
          </p:cNvSpPr>
          <p:nvPr>
            <p:ph type="ctrTitle"/>
          </p:nvPr>
        </p:nvSpPr>
        <p:spPr>
          <a:xfrm flipH="1">
            <a:off x="4896550" y="1436600"/>
            <a:ext cx="2127900" cy="49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94" name="Google Shape;94;p20"/>
          <p:cNvSpPr txBox="1">
            <a:spLocks noGrp="1"/>
          </p:cNvSpPr>
          <p:nvPr>
            <p:ph type="subTitle" idx="1"/>
          </p:nvPr>
        </p:nvSpPr>
        <p:spPr>
          <a:xfrm flipH="1">
            <a:off x="4832650" y="1962555"/>
            <a:ext cx="2081100" cy="110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200">
                <a:solidFill>
                  <a:schemeClr val="dk1"/>
                </a:solidFill>
              </a:defRPr>
            </a:lvl1pPr>
            <a:lvl2pPr lvl="1" algn="r" rtl="0">
              <a:lnSpc>
                <a:spcPct val="100000"/>
              </a:lnSpc>
              <a:spcBef>
                <a:spcPts val="0"/>
              </a:spcBef>
              <a:spcAft>
                <a:spcPts val="0"/>
              </a:spcAft>
              <a:buSzPts val="1800"/>
              <a:buNone/>
              <a:defRPr/>
            </a:lvl2pPr>
            <a:lvl3pPr lvl="2" algn="r" rtl="0">
              <a:lnSpc>
                <a:spcPct val="100000"/>
              </a:lnSpc>
              <a:spcBef>
                <a:spcPts val="0"/>
              </a:spcBef>
              <a:spcAft>
                <a:spcPts val="0"/>
              </a:spcAft>
              <a:buSzPts val="1800"/>
              <a:buNone/>
              <a:defRPr/>
            </a:lvl3pPr>
            <a:lvl4pPr lvl="3" algn="r" rtl="0">
              <a:lnSpc>
                <a:spcPct val="100000"/>
              </a:lnSpc>
              <a:spcBef>
                <a:spcPts val="0"/>
              </a:spcBef>
              <a:spcAft>
                <a:spcPts val="0"/>
              </a:spcAft>
              <a:buSzPts val="1800"/>
              <a:buNone/>
              <a:defRPr/>
            </a:lvl4pPr>
            <a:lvl5pPr lvl="4" algn="r" rtl="0">
              <a:lnSpc>
                <a:spcPct val="100000"/>
              </a:lnSpc>
              <a:spcBef>
                <a:spcPts val="0"/>
              </a:spcBef>
              <a:spcAft>
                <a:spcPts val="0"/>
              </a:spcAft>
              <a:buSzPts val="1800"/>
              <a:buNone/>
              <a:defRPr/>
            </a:lvl5pPr>
            <a:lvl6pPr lvl="5" algn="r" rtl="0">
              <a:lnSpc>
                <a:spcPct val="100000"/>
              </a:lnSpc>
              <a:spcBef>
                <a:spcPts val="0"/>
              </a:spcBef>
              <a:spcAft>
                <a:spcPts val="0"/>
              </a:spcAft>
              <a:buSzPts val="1800"/>
              <a:buNone/>
              <a:defRPr/>
            </a:lvl6pPr>
            <a:lvl7pPr lvl="6" algn="r" rtl="0">
              <a:lnSpc>
                <a:spcPct val="100000"/>
              </a:lnSpc>
              <a:spcBef>
                <a:spcPts val="0"/>
              </a:spcBef>
              <a:spcAft>
                <a:spcPts val="0"/>
              </a:spcAft>
              <a:buSzPts val="1800"/>
              <a:buNone/>
              <a:defRPr/>
            </a:lvl7pPr>
            <a:lvl8pPr lvl="7" algn="r" rtl="0">
              <a:lnSpc>
                <a:spcPct val="100000"/>
              </a:lnSpc>
              <a:spcBef>
                <a:spcPts val="0"/>
              </a:spcBef>
              <a:spcAft>
                <a:spcPts val="0"/>
              </a:spcAft>
              <a:buSzPts val="1800"/>
              <a:buNone/>
              <a:defRPr/>
            </a:lvl8pPr>
            <a:lvl9pPr lvl="8" algn="r" rtl="0">
              <a:lnSpc>
                <a:spcPct val="100000"/>
              </a:lnSpc>
              <a:spcBef>
                <a:spcPts val="0"/>
              </a:spcBef>
              <a:spcAft>
                <a:spcPts val="0"/>
              </a:spcAft>
              <a:buSzPts val="1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8684227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9" y="769780"/>
            <a:ext cx="457200" cy="330994"/>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301752" y="1145286"/>
            <a:ext cx="8503920" cy="3429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52050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anum Pen Script"/>
              <a:buNone/>
              <a:defRPr sz="3000">
                <a:solidFill>
                  <a:schemeClr val="dk1"/>
                </a:solidFill>
                <a:latin typeface="Nanum Pen Script"/>
                <a:ea typeface="Nanum Pen Script"/>
                <a:cs typeface="Nanum Pen Script"/>
                <a:sym typeface="Nanum Pen Scrip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1pPr>
            <a:lvl2pPr marL="914400" lvl="1" indent="-342900">
              <a:lnSpc>
                <a:spcPct val="100000"/>
              </a:lnSpc>
              <a:spcBef>
                <a:spcPts val="160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2pPr>
            <a:lvl3pPr marL="1371600" lvl="2" indent="-342900">
              <a:lnSpc>
                <a:spcPct val="100000"/>
              </a:lnSpc>
              <a:spcBef>
                <a:spcPts val="160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3pPr>
            <a:lvl4pPr marL="1828800" lvl="3" indent="-342900">
              <a:lnSpc>
                <a:spcPct val="100000"/>
              </a:lnSpc>
              <a:spcBef>
                <a:spcPts val="160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4pPr>
            <a:lvl5pPr marL="2286000" lvl="4" indent="-342900">
              <a:lnSpc>
                <a:spcPct val="100000"/>
              </a:lnSpc>
              <a:spcBef>
                <a:spcPts val="160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5pPr>
            <a:lvl6pPr marL="2743200" lvl="5" indent="-342900">
              <a:lnSpc>
                <a:spcPct val="100000"/>
              </a:lnSpc>
              <a:spcBef>
                <a:spcPts val="160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6pPr>
            <a:lvl7pPr marL="3200400" lvl="6" indent="-342900">
              <a:lnSpc>
                <a:spcPct val="100000"/>
              </a:lnSpc>
              <a:spcBef>
                <a:spcPts val="160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7pPr>
            <a:lvl8pPr marL="3657600" lvl="7" indent="-342900">
              <a:lnSpc>
                <a:spcPct val="100000"/>
              </a:lnSpc>
              <a:spcBef>
                <a:spcPts val="160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8pPr>
            <a:lvl9pPr marL="4114800" lvl="8" indent="-342900">
              <a:lnSpc>
                <a:spcPct val="100000"/>
              </a:lnSpc>
              <a:spcBef>
                <a:spcPts val="1600"/>
              </a:spcBef>
              <a:spcAft>
                <a:spcPts val="1600"/>
              </a:spcAft>
              <a:buClr>
                <a:schemeClr val="dk1"/>
              </a:buClr>
              <a:buSzPts val="1800"/>
              <a:buFont typeface="Roboto Light"/>
              <a:buChar char="■"/>
              <a:defRPr sz="1800">
                <a:solidFill>
                  <a:schemeClr val="dk1"/>
                </a:solidFill>
                <a:latin typeface="Roboto Light"/>
                <a:ea typeface="Roboto Light"/>
                <a:cs typeface="Roboto Light"/>
                <a:sym typeface="Roboto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5" r:id="rId4"/>
    <p:sldLayoutId id="2147483659" r:id="rId5"/>
    <p:sldLayoutId id="2147483665" r:id="rId6"/>
    <p:sldLayoutId id="2147483666" r:id="rId7"/>
    <p:sldLayoutId id="2147483706" r:id="rId8"/>
    <p:sldLayoutId id="2147483707" r:id="rId9"/>
  </p:sldLayoutIdLst>
  <mc:AlternateContent xmlns:mc="http://schemas.openxmlformats.org/markup-compatibility/2006" xmlns:p14="http://schemas.microsoft.com/office/powerpoint/2010/main">
    <mc:Choice Requires="p14">
      <p:transition spd="slow" p14:dur="10000"/>
    </mc:Choice>
    <mc:Fallback xmlns="">
      <p:transition spd="slow"/>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6.wdp"/><Relationship Id="rId18" Type="http://schemas.openxmlformats.org/officeDocument/2006/relationships/image" Target="../media/image40.png"/><Relationship Id="rId26" Type="http://schemas.openxmlformats.org/officeDocument/2006/relationships/image" Target="../media/image44.png"/><Relationship Id="rId3" Type="http://schemas.openxmlformats.org/officeDocument/2006/relationships/image" Target="../media/image32.png"/><Relationship Id="rId21" Type="http://schemas.openxmlformats.org/officeDocument/2006/relationships/slide" Target="slide35.xml"/><Relationship Id="rId7" Type="http://schemas.openxmlformats.org/officeDocument/2006/relationships/image" Target="../media/image34.gif"/><Relationship Id="rId12" Type="http://schemas.openxmlformats.org/officeDocument/2006/relationships/image" Target="../media/image37.png"/><Relationship Id="rId17" Type="http://schemas.openxmlformats.org/officeDocument/2006/relationships/slide" Target="slide33.xml"/><Relationship Id="rId25" Type="http://schemas.openxmlformats.org/officeDocument/2006/relationships/slide" Target="slide37.xml"/><Relationship Id="rId2" Type="http://schemas.openxmlformats.org/officeDocument/2006/relationships/notesSlide" Target="../notesSlides/notesSlide10.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9.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43.png"/><Relationship Id="rId5" Type="http://schemas.openxmlformats.org/officeDocument/2006/relationships/image" Target="../media/image33.png"/><Relationship Id="rId15" Type="http://schemas.openxmlformats.org/officeDocument/2006/relationships/slide" Target="slide32.xml"/><Relationship Id="rId23" Type="http://schemas.openxmlformats.org/officeDocument/2006/relationships/slide" Target="slide36.xml"/><Relationship Id="rId28" Type="http://schemas.openxmlformats.org/officeDocument/2006/relationships/image" Target="../media/image45.png"/><Relationship Id="rId10" Type="http://schemas.openxmlformats.org/officeDocument/2006/relationships/image" Target="../media/image36.png"/><Relationship Id="rId19" Type="http://schemas.openxmlformats.org/officeDocument/2006/relationships/slide" Target="slide34.xml"/><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slide" Target="slide38.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7.jpeg"/><Relationship Id="rId5" Type="http://schemas.microsoft.com/office/2007/relationships/hdphoto" Target="../media/hdphoto7.wdp"/><Relationship Id="rId4" Type="http://schemas.openxmlformats.org/officeDocument/2006/relationships/image" Target="../media/image46.jpeg"/><Relationship Id="rId9" Type="http://schemas.microsoft.com/office/2007/relationships/hdphoto" Target="../media/hdphoto8.wdp"/></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7.jpeg"/><Relationship Id="rId5" Type="http://schemas.microsoft.com/office/2007/relationships/hdphoto" Target="../media/hdphoto7.wdp"/><Relationship Id="rId4" Type="http://schemas.openxmlformats.org/officeDocument/2006/relationships/image" Target="../media/image46.jpeg"/><Relationship Id="rId9" Type="http://schemas.microsoft.com/office/2007/relationships/hdphoto" Target="../media/hdphoto8.wdp"/></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7.jpeg"/><Relationship Id="rId5" Type="http://schemas.microsoft.com/office/2007/relationships/hdphoto" Target="../media/hdphoto7.wdp"/><Relationship Id="rId4" Type="http://schemas.openxmlformats.org/officeDocument/2006/relationships/image" Target="../media/image46.jpeg"/><Relationship Id="rId9" Type="http://schemas.microsoft.com/office/2007/relationships/hdphoto" Target="../media/hdphoto8.wdp"/></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7.jpeg"/><Relationship Id="rId5" Type="http://schemas.microsoft.com/office/2007/relationships/hdphoto" Target="../media/hdphoto7.wdp"/><Relationship Id="rId4" Type="http://schemas.openxmlformats.org/officeDocument/2006/relationships/image" Target="../media/image46.jpeg"/><Relationship Id="rId9" Type="http://schemas.microsoft.com/office/2007/relationships/hdphoto" Target="../media/hdphoto8.wdp"/></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7.jpeg"/><Relationship Id="rId5" Type="http://schemas.microsoft.com/office/2007/relationships/hdphoto" Target="../media/hdphoto7.wdp"/><Relationship Id="rId4" Type="http://schemas.openxmlformats.org/officeDocument/2006/relationships/image" Target="../media/image46.jpeg"/><Relationship Id="rId9" Type="http://schemas.microsoft.com/office/2007/relationships/hdphoto" Target="../media/hdphoto8.wdp"/></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7.jpeg"/><Relationship Id="rId5" Type="http://schemas.microsoft.com/office/2007/relationships/hdphoto" Target="../media/hdphoto7.wdp"/><Relationship Id="rId4" Type="http://schemas.openxmlformats.org/officeDocument/2006/relationships/image" Target="../media/image46.jpeg"/><Relationship Id="rId9"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gif"/><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1.gif"/><Relationship Id="rId5" Type="http://schemas.microsoft.com/office/2007/relationships/hdphoto" Target="NUL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6CF999-42BF-8F48-4747-CA09EAE66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190" y="876328"/>
            <a:ext cx="1989284" cy="1989284"/>
          </a:xfrm>
          <a:prstGeom prst="rect">
            <a:avLst/>
          </a:prstGeom>
        </p:spPr>
      </p:pic>
      <p:sp>
        <p:nvSpPr>
          <p:cNvPr id="6" name="Hexagon 5">
            <a:extLst>
              <a:ext uri="{FF2B5EF4-FFF2-40B4-BE49-F238E27FC236}">
                <a16:creationId xmlns:a16="http://schemas.microsoft.com/office/drawing/2014/main" id="{01573D10-38B3-1D87-78B0-28F5ECE0605D}"/>
              </a:ext>
            </a:extLst>
          </p:cNvPr>
          <p:cNvSpPr/>
          <p:nvPr/>
        </p:nvSpPr>
        <p:spPr>
          <a:xfrm>
            <a:off x="644926" y="143960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a:ln w="6600">
                  <a:solidFill>
                    <a:schemeClr val="accent2"/>
                  </a:solidFill>
                  <a:prstDash val="solid"/>
                </a:ln>
                <a:solidFill>
                  <a:srgbClr val="FFFFFF"/>
                </a:solidFill>
                <a:effectLst>
                  <a:outerShdw dist="38100" dir="2700000" algn="tl" rotWithShape="0">
                    <a:schemeClr val="accent2"/>
                  </a:outerShdw>
                </a:effectLst>
                <a:latin typeface="#9Slide03 Ample" panose="02000000000000000000" pitchFamily="2" charset="0"/>
              </a:rPr>
              <a:t>Ong</a:t>
            </a:r>
            <a:endParaRPr lang="en-US" sz="4950" dirty="0">
              <a:latin typeface="#9Slide03 Ample" panose="02000000000000000000" pitchFamily="2" charset="0"/>
            </a:endParaRPr>
          </a:p>
        </p:txBody>
      </p:sp>
      <p:sp>
        <p:nvSpPr>
          <p:cNvPr id="7" name="Hexagon 6">
            <a:extLst>
              <a:ext uri="{FF2B5EF4-FFF2-40B4-BE49-F238E27FC236}">
                <a16:creationId xmlns:a16="http://schemas.microsoft.com/office/drawing/2014/main" id="{971D72FF-700B-F476-32CE-893FDCCCF85B}"/>
              </a:ext>
            </a:extLst>
          </p:cNvPr>
          <p:cNvSpPr/>
          <p:nvPr/>
        </p:nvSpPr>
        <p:spPr>
          <a:xfrm>
            <a:off x="2261983" y="521882"/>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err="1">
                <a:ln w="6600">
                  <a:solidFill>
                    <a:schemeClr val="accent2"/>
                  </a:solidFill>
                  <a:prstDash val="solid"/>
                </a:ln>
                <a:solidFill>
                  <a:srgbClr val="FFFFFF"/>
                </a:solidFill>
                <a:effectLst>
                  <a:outerShdw dist="38100" dir="2700000" algn="tl" rotWithShape="0">
                    <a:schemeClr val="accent2"/>
                  </a:outerShdw>
                </a:effectLst>
                <a:latin typeface="#9Slide03 Ample" panose="02000000000000000000" pitchFamily="2" charset="0"/>
              </a:rPr>
              <a:t>tìm</a:t>
            </a:r>
            <a:endParaRPr lang="en-US" sz="4950" dirty="0">
              <a:latin typeface="#9Slide03 Ample" panose="02000000000000000000" pitchFamily="2" charset="0"/>
            </a:endParaRPr>
          </a:p>
        </p:txBody>
      </p:sp>
      <p:sp>
        <p:nvSpPr>
          <p:cNvPr id="8" name="Hexagon 7">
            <a:extLst>
              <a:ext uri="{FF2B5EF4-FFF2-40B4-BE49-F238E27FC236}">
                <a16:creationId xmlns:a16="http://schemas.microsoft.com/office/drawing/2014/main" id="{ABD2F666-721C-60C1-D606-1325901546A2}"/>
              </a:ext>
            </a:extLst>
          </p:cNvPr>
          <p:cNvSpPr/>
          <p:nvPr/>
        </p:nvSpPr>
        <p:spPr>
          <a:xfrm>
            <a:off x="3879041" y="1407707"/>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dirty="0" err="1">
                <a:ln w="6600">
                  <a:solidFill>
                    <a:schemeClr val="accent2"/>
                  </a:solidFill>
                  <a:prstDash val="solid"/>
                </a:ln>
                <a:solidFill>
                  <a:srgbClr val="FFFFFF"/>
                </a:solidFill>
                <a:effectLst>
                  <a:outerShdw dist="38100" dir="2700000" algn="tl" rotWithShape="0">
                    <a:schemeClr val="accent2"/>
                  </a:outerShdw>
                </a:effectLst>
                <a:latin typeface="#9Slide03 Ample" panose="02000000000000000000" pitchFamily="2" charset="0"/>
              </a:rPr>
              <a:t>chữ</a:t>
            </a:r>
            <a:endParaRPr lang="en-US" sz="4950" dirty="0">
              <a:latin typeface="#9Slide03 Ample" panose="02000000000000000000" pitchFamily="2" charset="0"/>
            </a:endParaRPr>
          </a:p>
        </p:txBody>
      </p:sp>
      <p:pic>
        <p:nvPicPr>
          <p:cNvPr id="9" name="Picture 8">
            <a:extLst>
              <a:ext uri="{FF2B5EF4-FFF2-40B4-BE49-F238E27FC236}">
                <a16:creationId xmlns:a16="http://schemas.microsoft.com/office/drawing/2014/main" id="{213157A2-C687-46DB-0D0D-BFD2857D3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391" y="2865612"/>
            <a:ext cx="1498787" cy="1505449"/>
          </a:xfrm>
          <a:prstGeom prst="rect">
            <a:avLst/>
          </a:prstGeom>
        </p:spPr>
      </p:pic>
    </p:spTree>
    <p:extLst>
      <p:ext uri="{BB962C8B-B14F-4D97-AF65-F5344CB8AC3E}">
        <p14:creationId xmlns:p14="http://schemas.microsoft.com/office/powerpoint/2010/main" val="177205172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1" presetClass="emph" presetSubtype="0" repeatCount="indefinite" fill="hold" grpId="1" nodeType="afterEffect">
                                  <p:stCondLst>
                                    <p:cond delay="0"/>
                                  </p:stCondLst>
                                  <p:childTnLst>
                                    <p:animClr clrSpc="hsl" dir="cw">
                                      <p:cBhvr override="childStyle">
                                        <p:cTn id="21" dur="1000" fill="hold"/>
                                        <p:tgtEl>
                                          <p:spTgt spid="6"/>
                                        </p:tgtEl>
                                        <p:attrNameLst>
                                          <p:attrName>style.color</p:attrName>
                                        </p:attrNameLst>
                                      </p:cBhvr>
                                      <p:by>
                                        <p:hsl h="7200000" s="0" l="0"/>
                                      </p:by>
                                    </p:animClr>
                                    <p:animClr clrSpc="hsl" dir="cw">
                                      <p:cBhvr>
                                        <p:cTn id="22" dur="1000" fill="hold"/>
                                        <p:tgtEl>
                                          <p:spTgt spid="6"/>
                                        </p:tgtEl>
                                        <p:attrNameLst>
                                          <p:attrName>fillcolor</p:attrName>
                                        </p:attrNameLst>
                                      </p:cBhvr>
                                      <p:by>
                                        <p:hsl h="7200000" s="0" l="0"/>
                                      </p:by>
                                    </p:animClr>
                                    <p:animClr clrSpc="hsl" dir="cw">
                                      <p:cBhvr>
                                        <p:cTn id="23" dur="1000" fill="hold"/>
                                        <p:tgtEl>
                                          <p:spTgt spid="6"/>
                                        </p:tgtEl>
                                        <p:attrNameLst>
                                          <p:attrName>stroke.color</p:attrName>
                                        </p:attrNameLst>
                                      </p:cBhvr>
                                      <p:by>
                                        <p:hsl h="7200000" s="0" l="0"/>
                                      </p:by>
                                    </p:animClr>
                                    <p:set>
                                      <p:cBhvr>
                                        <p:cTn id="24" dur="1000" fill="hold"/>
                                        <p:tgtEl>
                                          <p:spTgt spid="6"/>
                                        </p:tgtEl>
                                        <p:attrNameLst>
                                          <p:attrName>fill.type</p:attrName>
                                        </p:attrNameLst>
                                      </p:cBhvr>
                                      <p:to>
                                        <p:strVal val="solid"/>
                                      </p:to>
                                    </p:set>
                                  </p:childTnLst>
                                </p:cTn>
                              </p:par>
                              <p:par>
                                <p:cTn id="25" presetID="21" presetClass="emph" presetSubtype="0" repeatCount="indefinite" fill="hold" grpId="1" nodeType="withEffect">
                                  <p:stCondLst>
                                    <p:cond delay="0"/>
                                  </p:stCondLst>
                                  <p:childTnLst>
                                    <p:animClr clrSpc="hsl" dir="cw">
                                      <p:cBhvr override="childStyle">
                                        <p:cTn id="26" dur="500" fill="hold"/>
                                        <p:tgtEl>
                                          <p:spTgt spid="7"/>
                                        </p:tgtEl>
                                        <p:attrNameLst>
                                          <p:attrName>style.color</p:attrName>
                                        </p:attrNameLst>
                                      </p:cBhvr>
                                      <p:by>
                                        <p:hsl h="7200000" s="0" l="0"/>
                                      </p:by>
                                    </p:animClr>
                                    <p:animClr clrSpc="hsl" dir="cw">
                                      <p:cBhvr>
                                        <p:cTn id="27" dur="500" fill="hold"/>
                                        <p:tgtEl>
                                          <p:spTgt spid="7"/>
                                        </p:tgtEl>
                                        <p:attrNameLst>
                                          <p:attrName>fillcolor</p:attrName>
                                        </p:attrNameLst>
                                      </p:cBhvr>
                                      <p:by>
                                        <p:hsl h="7200000" s="0" l="0"/>
                                      </p:by>
                                    </p:animClr>
                                    <p:animClr clrSpc="hsl" dir="cw">
                                      <p:cBhvr>
                                        <p:cTn id="28" dur="500" fill="hold"/>
                                        <p:tgtEl>
                                          <p:spTgt spid="7"/>
                                        </p:tgtEl>
                                        <p:attrNameLst>
                                          <p:attrName>stroke.color</p:attrName>
                                        </p:attrNameLst>
                                      </p:cBhvr>
                                      <p:by>
                                        <p:hsl h="7200000" s="0" l="0"/>
                                      </p:by>
                                    </p:animClr>
                                    <p:set>
                                      <p:cBhvr>
                                        <p:cTn id="29" dur="500" fill="hold"/>
                                        <p:tgtEl>
                                          <p:spTgt spid="7"/>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750" fill="hold"/>
                                        <p:tgtEl>
                                          <p:spTgt spid="8"/>
                                        </p:tgtEl>
                                        <p:attrNameLst>
                                          <p:attrName>style.color</p:attrName>
                                        </p:attrNameLst>
                                      </p:cBhvr>
                                      <p:by>
                                        <p:hsl h="7200000" s="0" l="0"/>
                                      </p:by>
                                    </p:animClr>
                                    <p:animClr clrSpc="hsl" dir="cw">
                                      <p:cBhvr>
                                        <p:cTn id="32" dur="750" fill="hold"/>
                                        <p:tgtEl>
                                          <p:spTgt spid="8"/>
                                        </p:tgtEl>
                                        <p:attrNameLst>
                                          <p:attrName>fillcolor</p:attrName>
                                        </p:attrNameLst>
                                      </p:cBhvr>
                                      <p:by>
                                        <p:hsl h="7200000" s="0" l="0"/>
                                      </p:by>
                                    </p:animClr>
                                    <p:animClr clrSpc="hsl" dir="cw">
                                      <p:cBhvr>
                                        <p:cTn id="33" dur="750" fill="hold"/>
                                        <p:tgtEl>
                                          <p:spTgt spid="8"/>
                                        </p:tgtEl>
                                        <p:attrNameLst>
                                          <p:attrName>stroke.color</p:attrName>
                                        </p:attrNameLst>
                                      </p:cBhvr>
                                      <p:by>
                                        <p:hsl h="7200000" s="0" l="0"/>
                                      </p:by>
                                    </p:animClr>
                                    <p:set>
                                      <p:cBhvr>
                                        <p:cTn id="34" dur="750" fill="hold"/>
                                        <p:tgtEl>
                                          <p:spTgt spid="8"/>
                                        </p:tgtEl>
                                        <p:attrNameLst>
                                          <p:attrName>fill.type</p:attrName>
                                        </p:attrNameLst>
                                      </p:cBhvr>
                                      <p:to>
                                        <p:strVal val="solid"/>
                                      </p:to>
                                    </p:set>
                                  </p:childTnLst>
                                </p:cTn>
                              </p:par>
                              <p:par>
                                <p:cTn id="35" presetID="2" presetClass="entr" presetSubtype="8"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0-#ppt_w/2"/>
                                          </p:val>
                                        </p:tav>
                                        <p:tav tm="100000">
                                          <p:val>
                                            <p:strVal val="#ppt_x"/>
                                          </p:val>
                                        </p:tav>
                                      </p:tavLst>
                                    </p:anim>
                                    <p:anim calcmode="lin" valueType="num">
                                      <p:cBhvr additive="base">
                                        <p:cTn id="3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7118" y="174504"/>
            <a:ext cx="5012911" cy="369332"/>
          </a:xfrm>
          <a:prstGeom prst="rect">
            <a:avLst/>
          </a:prstGeom>
          <a:noFill/>
        </p:spPr>
        <p:txBody>
          <a:bodyPr wrap="none" rtlCol="0">
            <a:spAutoFit/>
          </a:bodyPr>
          <a:lstStyle/>
          <a:p>
            <a:r>
              <a:rPr lang="vi-VN" sz="1800" dirty="0" smtClean="0">
                <a:latin typeface="Times New Roman" panose="02020603050405020304" pitchFamily="18" charset="0"/>
                <a:cs typeface="Times New Roman" panose="02020603050405020304" pitchFamily="18" charset="0"/>
              </a:rPr>
              <a:t>THÔNG TIN CƠ BẢN VỀ TÁC GIẢ, TÁC PHẨM</a:t>
            </a:r>
            <a:endParaRPr lang="vi-VN" sz="1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07127" y="509714"/>
            <a:ext cx="1140056" cy="369332"/>
          </a:xfrm>
          <a:prstGeom prst="rect">
            <a:avLst/>
          </a:prstGeom>
          <a:noFill/>
        </p:spPr>
        <p:txBody>
          <a:bodyPr wrap="none" rtlCol="0">
            <a:spAutoFit/>
          </a:bodyPr>
          <a:lstStyle/>
          <a:p>
            <a:r>
              <a:rPr lang="vi-VN" sz="1800" b="1" dirty="0" smtClean="0">
                <a:latin typeface="Times New Roman" panose="02020603050405020304" pitchFamily="18" charset="0"/>
                <a:cs typeface="Times New Roman" panose="02020603050405020304" pitchFamily="18" charset="0"/>
              </a:rPr>
              <a:t>1. Tác giả</a:t>
            </a:r>
            <a:endParaRPr lang="vi-VN" sz="1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66459" y="779249"/>
            <a:ext cx="5908698" cy="2308324"/>
          </a:xfrm>
          <a:prstGeom prst="rect">
            <a:avLst/>
          </a:prstGeom>
        </p:spPr>
        <p:txBody>
          <a:bodyPr wrap="square">
            <a:spAutoFit/>
          </a:bodyPr>
          <a:lstStyle/>
          <a:p>
            <a:pPr algn="just"/>
            <a:r>
              <a:rPr lang="vi-VN" sz="1800" dirty="0" smtClean="0">
                <a:latin typeface="Times New Roman" panose="02020603050405020304" pitchFamily="18" charset="0"/>
                <a:cs typeface="Times New Roman" panose="02020603050405020304" pitchFamily="18" charset="0"/>
              </a:rPr>
              <a:t>- Hồ </a:t>
            </a:r>
            <a:r>
              <a:rPr lang="vi-VN" sz="1800" dirty="0">
                <a:latin typeface="Times New Roman" panose="02020603050405020304" pitchFamily="18" charset="0"/>
                <a:cs typeface="Times New Roman" panose="02020603050405020304" pitchFamily="18" charset="0"/>
              </a:rPr>
              <a:t>Chí Minh (19.5.1890 - 2.9.1969) q</a:t>
            </a:r>
            <a:r>
              <a:rPr lang="vi-VN" sz="1800" dirty="0" smtClean="0">
                <a:latin typeface="Times New Roman" panose="02020603050405020304" pitchFamily="18" charset="0"/>
                <a:cs typeface="Times New Roman" panose="02020603050405020304" pitchFamily="18" charset="0"/>
              </a:rPr>
              <a:t>uê </a:t>
            </a:r>
            <a:r>
              <a:rPr lang="vi-VN" sz="1800" dirty="0">
                <a:latin typeface="Times New Roman" panose="02020603050405020304" pitchFamily="18" charset="0"/>
                <a:cs typeface="Times New Roman" panose="02020603050405020304" pitchFamily="18" charset="0"/>
              </a:rPr>
              <a:t>ở làng Kim Liên, huyện Nam Đàn, tỉnh Nghệ </a:t>
            </a:r>
            <a:r>
              <a:rPr lang="vi-VN" sz="1800" dirty="0" smtClean="0">
                <a:latin typeface="Times New Roman" panose="02020603050405020304" pitchFamily="18" charset="0"/>
                <a:cs typeface="Times New Roman" panose="02020603050405020304" pitchFamily="18" charset="0"/>
              </a:rPr>
              <a:t>An.</a:t>
            </a:r>
            <a:endParaRPr lang="vi-VN" sz="1800" dirty="0">
              <a:latin typeface="Times New Roman" panose="02020603050405020304" pitchFamily="18" charset="0"/>
              <a:cs typeface="Times New Roman" panose="02020603050405020304" pitchFamily="18" charset="0"/>
            </a:endParaRPr>
          </a:p>
          <a:p>
            <a:pPr algn="just"/>
            <a:r>
              <a:rPr lang="vi-VN" sz="1800" dirty="0" smtClean="0">
                <a:latin typeface="Times New Roman" panose="02020603050405020304" pitchFamily="18" charset="0"/>
                <a:cs typeface="Times New Roman" panose="02020603050405020304" pitchFamily="18" charset="0"/>
              </a:rPr>
              <a:t>- Từ </a:t>
            </a:r>
            <a:r>
              <a:rPr lang="vi-VN" sz="1800" dirty="0">
                <a:latin typeface="Times New Roman" panose="02020603050405020304" pitchFamily="18" charset="0"/>
                <a:cs typeface="Times New Roman" panose="02020603050405020304" pitchFamily="18" charset="0"/>
              </a:rPr>
              <a:t>những thập niên đầu thế kỉ XX, các bài văn chính luận mang bút danh Nguyễn Ái Quốc viết bằng tiếng Pháp đăng trên các tờ báo: Người cùng khổ, Nhân đạo, Đời sống thợ thuyền… thể hiện tính chiến đấu mạnh </a:t>
            </a:r>
            <a:r>
              <a:rPr lang="vi-VN" sz="1800" dirty="0" smtClean="0">
                <a:latin typeface="Times New Roman" panose="02020603050405020304" pitchFamily="18" charset="0"/>
                <a:cs typeface="Times New Roman" panose="02020603050405020304" pitchFamily="18" charset="0"/>
              </a:rPr>
              <a:t>mẽ. Một </a:t>
            </a:r>
            <a:r>
              <a:rPr lang="vi-VN" sz="1800" dirty="0">
                <a:latin typeface="Times New Roman" panose="02020603050405020304" pitchFamily="18" charset="0"/>
                <a:cs typeface="Times New Roman" panose="02020603050405020304" pitchFamily="18" charset="0"/>
              </a:rPr>
              <a:t>số văn bản như </a:t>
            </a:r>
            <a:r>
              <a:rPr lang="vi-VN" sz="1800" i="1" dirty="0">
                <a:latin typeface="Times New Roman" panose="02020603050405020304" pitchFamily="18" charset="0"/>
                <a:cs typeface="Times New Roman" panose="02020603050405020304" pitchFamily="18" charset="0"/>
              </a:rPr>
              <a:t>Tuyên ngôn Độc lập, Lời kêu gọi toàn quốc kháng chiến</a:t>
            </a:r>
            <a:r>
              <a:rPr lang="vi-VN" sz="1800" dirty="0">
                <a:latin typeface="Times New Roman" panose="02020603050405020304" pitchFamily="18" charset="0"/>
                <a:cs typeface="Times New Roman" panose="02020603050405020304" pitchFamily="18" charset="0"/>
              </a:rPr>
              <a:t>… được viết trong giờ phút lịch sử của dân tộc</a:t>
            </a:r>
            <a:r>
              <a:rPr lang="vi-VN" sz="1800" dirty="0" smtClean="0">
                <a:latin typeface="Times New Roman" panose="02020603050405020304" pitchFamily="18" charset="0"/>
                <a:cs typeface="Times New Roman" panose="02020603050405020304" pitchFamily="18" charset="0"/>
              </a:rPr>
              <a:t>.</a:t>
            </a:r>
            <a:endParaRPr lang="vi-VN" sz="1800" dirty="0">
              <a:latin typeface="Times New Roman" panose="02020603050405020304" pitchFamily="18" charset="0"/>
              <a:cs typeface="Times New Roman" panose="02020603050405020304" pitchFamily="18" charset="0"/>
            </a:endParaRPr>
          </a:p>
        </p:txBody>
      </p:sp>
      <p:sp>
        <p:nvSpPr>
          <p:cNvPr id="6" name="Rectangle 5"/>
          <p:cNvSpPr/>
          <p:nvPr/>
        </p:nvSpPr>
        <p:spPr>
          <a:xfrm>
            <a:off x="366459" y="3227666"/>
            <a:ext cx="8836873" cy="923330"/>
          </a:xfrm>
          <a:prstGeom prst="rect">
            <a:avLst/>
          </a:prstGeom>
        </p:spPr>
        <p:txBody>
          <a:bodyPr wrap="square">
            <a:spAutoFit/>
          </a:bodyPr>
          <a:lstStyle/>
          <a:p>
            <a:r>
              <a:rPr lang="vi-VN" sz="1800" b="1" dirty="0" smtClean="0">
                <a:latin typeface="Times New Roman" panose="02020603050405020304" pitchFamily="18" charset="0"/>
                <a:cs typeface="Times New Roman" panose="02020603050405020304" pitchFamily="18" charset="0"/>
              </a:rPr>
              <a:t>2. </a:t>
            </a:r>
            <a:r>
              <a:rPr lang="vi-VN" sz="1800" b="1" dirty="0">
                <a:latin typeface="Times New Roman" panose="02020603050405020304" pitchFamily="18" charset="0"/>
                <a:cs typeface="Times New Roman" panose="02020603050405020304" pitchFamily="18" charset="0"/>
              </a:rPr>
              <a:t>Tác </a:t>
            </a:r>
            <a:r>
              <a:rPr lang="vi-VN" sz="1800" b="1" dirty="0" smtClean="0">
                <a:latin typeface="Times New Roman" panose="02020603050405020304" pitchFamily="18" charset="0"/>
                <a:cs typeface="Times New Roman" panose="02020603050405020304" pitchFamily="18" charset="0"/>
              </a:rPr>
              <a:t>phẩm</a:t>
            </a:r>
          </a:p>
          <a:p>
            <a:r>
              <a:rPr lang="vi-VN" sz="1800" b="1" dirty="0" smtClean="0">
                <a:latin typeface="Times New Roman" panose="02020603050405020304" pitchFamily="18" charset="0"/>
                <a:cs typeface="Times New Roman" panose="02020603050405020304" pitchFamily="18" charset="0"/>
              </a:rPr>
              <a:t>Văn bản: </a:t>
            </a:r>
            <a:r>
              <a:rPr lang="vi-VN" sz="1800" b="1" i="1" dirty="0" smtClean="0">
                <a:latin typeface="Times New Roman" panose="02020603050405020304" pitchFamily="18" charset="0"/>
                <a:cs typeface="Times New Roman" panose="02020603050405020304" pitchFamily="18" charset="0"/>
              </a:rPr>
              <a:t>Tinh thần yêu nước của nhân dân ta</a:t>
            </a:r>
          </a:p>
          <a:p>
            <a:r>
              <a:rPr lang="vi-VN" sz="1800" dirty="0" smtClean="0">
                <a:latin typeface="Times New Roman" panose="02020603050405020304" pitchFamily="18" charset="0"/>
                <a:cs typeface="Times New Roman" panose="02020603050405020304" pitchFamily="18" charset="0"/>
              </a:rPr>
              <a:t>- Trích trong</a:t>
            </a:r>
            <a:r>
              <a:rPr lang="en-US" sz="1800" dirty="0" smtClean="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Báo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Chính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hội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Đảng</a:t>
            </a:r>
            <a:r>
              <a:rPr lang="en-US" sz="1800" dirty="0">
                <a:solidFill>
                  <a:schemeClr val="tx1"/>
                </a:solidFill>
                <a:latin typeface="Times New Roman" panose="02020603050405020304" pitchFamily="18" charset="0"/>
                <a:cs typeface="Times New Roman" panose="02020603050405020304" pitchFamily="18" charset="0"/>
              </a:rPr>
              <a:t> Lao </a:t>
            </a:r>
            <a:r>
              <a:rPr lang="en-US" sz="1800" dirty="0" err="1">
                <a:solidFill>
                  <a:schemeClr val="tx1"/>
                </a:solidFill>
                <a:latin typeface="Times New Roman" panose="02020603050405020304" pitchFamily="18" charset="0"/>
                <a:cs typeface="Times New Roman" panose="02020603050405020304" pitchFamily="18" charset="0"/>
              </a:rPr>
              <a:t>động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Việt</a:t>
            </a:r>
            <a:r>
              <a:rPr lang="en-US" sz="1800" dirty="0">
                <a:solidFill>
                  <a:schemeClr val="tx1"/>
                </a:solidFill>
                <a:latin typeface="Times New Roman" panose="02020603050405020304" pitchFamily="18" charset="0"/>
                <a:cs typeface="Times New Roman" panose="02020603050405020304" pitchFamily="18" charset="0"/>
              </a:rPr>
              <a:t> Nam </a:t>
            </a:r>
            <a:r>
              <a:rPr lang="en-US" sz="1800" dirty="0" err="1">
                <a:solidFill>
                  <a:schemeClr val="tx1"/>
                </a:solidFill>
                <a:latin typeface="Times New Roman" panose="02020603050405020304" pitchFamily="18" charset="0"/>
                <a:cs typeface="Times New Roman" panose="02020603050405020304" pitchFamily="18" charset="0"/>
              </a:rPr>
              <a:t>lần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thứ</a:t>
            </a:r>
            <a:r>
              <a:rPr lang="en-US" sz="1800" dirty="0">
                <a:solidFill>
                  <a:schemeClr val="tx1"/>
                </a:solidFill>
                <a:latin typeface="Times New Roman" panose="02020603050405020304" pitchFamily="18" charset="0"/>
                <a:cs typeface="Times New Roman" panose="02020603050405020304" pitchFamily="18" charset="0"/>
              </a:rPr>
              <a:t> II (2/1951</a:t>
            </a:r>
            <a:r>
              <a:rPr lang="en-US" sz="1800" dirty="0" smtClean="0">
                <a:solidFill>
                  <a:schemeClr val="tx1"/>
                </a:solidFill>
                <a:latin typeface="Times New Roman" panose="02020603050405020304" pitchFamily="18" charset="0"/>
                <a:cs typeface="Times New Roman" panose="02020603050405020304" pitchFamily="18" charset="0"/>
              </a:rPr>
              <a:t>).</a:t>
            </a:r>
            <a:endParaRPr lang="en-US" sz="1800" i="1"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Hướng dẫn soạn bài Tinh thần yêu nước của nhân dân ta đầy đ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93" y="1330354"/>
            <a:ext cx="2590707" cy="211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6682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16" name="Picture 15">
            <a:extLst>
              <a:ext uri="{FF2B5EF4-FFF2-40B4-BE49-F238E27FC236}">
                <a16:creationId xmlns:a16="http://schemas.microsoft.com/office/drawing/2014/main" id="{A425C8F4-84B3-DDC3-7364-4DA8DC929A71}"/>
              </a:ext>
            </a:extLst>
          </p:cNvPr>
          <p:cNvPicPr>
            <a:picLocks noChangeAspect="1"/>
          </p:cNvPicPr>
          <p:nvPr/>
        </p:nvPicPr>
        <p:blipFill rotWithShape="1">
          <a:blip r:embed="rId3"/>
          <a:srcRect l="2468" b="19345"/>
          <a:stretch/>
        </p:blipFill>
        <p:spPr>
          <a:xfrm>
            <a:off x="6155834" y="2378300"/>
            <a:ext cx="2764254" cy="2428889"/>
          </a:xfrm>
          <a:prstGeom prst="rect">
            <a:avLst/>
          </a:prstGeom>
        </p:spPr>
      </p:pic>
      <p:pic>
        <p:nvPicPr>
          <p:cNvPr id="19" name="Picture 18" descr="—Pngtree—vietnam flag of circle brush_3608763.png">
            <a:extLst>
              <a:ext uri="{FF2B5EF4-FFF2-40B4-BE49-F238E27FC236}">
                <a16:creationId xmlns:a16="http://schemas.microsoft.com/office/drawing/2014/main" id="{363ED1D9-CDB2-9F86-D4CD-331F44E6FB0A}"/>
              </a:ext>
            </a:extLst>
          </p:cNvPr>
          <p:cNvPicPr>
            <a:picLocks noChangeAspect="1"/>
          </p:cNvPicPr>
          <p:nvPr/>
        </p:nvPicPr>
        <p:blipFill>
          <a:blip r:embed="rId4" cstate="print"/>
          <a:stretch>
            <a:fillRect/>
          </a:stretch>
        </p:blipFill>
        <p:spPr>
          <a:xfrm>
            <a:off x="1095639" y="1284788"/>
            <a:ext cx="496878" cy="497007"/>
          </a:xfrm>
          <a:prstGeom prst="rect">
            <a:avLst/>
          </a:prstGeom>
        </p:spPr>
      </p:pic>
      <p:sp>
        <p:nvSpPr>
          <p:cNvPr id="20" name="Rectangle 1">
            <a:extLst>
              <a:ext uri="{FF2B5EF4-FFF2-40B4-BE49-F238E27FC236}">
                <a16:creationId xmlns:a16="http://schemas.microsoft.com/office/drawing/2014/main" id="{E449F1E1-CF85-65A4-DBED-1D0D12F86D37}"/>
              </a:ext>
            </a:extLst>
          </p:cNvPr>
          <p:cNvSpPr>
            <a:spLocks noChangeArrowheads="1"/>
          </p:cNvSpPr>
          <p:nvPr/>
        </p:nvSpPr>
        <p:spPr bwMode="auto">
          <a:xfrm>
            <a:off x="1739523" y="933127"/>
            <a:ext cx="554775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buClrTx/>
              <a:tabLst>
                <a:tab pos="539750" algn="l"/>
              </a:tabLst>
            </a:pPr>
            <a:r>
              <a:rPr kumimoji="0" lang="vi-VN" sz="2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t>
            </a:r>
            <a:r>
              <a:rPr kumimoji="0" lang="en-US" sz="2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à</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vị lãnh tụ vĩ đại của dân tộc và cách mạng Việt Nam; là nhà văn, nhà </a:t>
            </a:r>
            <a:r>
              <a:rPr lang="vi-VN" sz="2400" dirty="0" smtClean="0">
                <a:latin typeface="Times New Roman" panose="02020603050405020304" pitchFamily="18" charset="0"/>
                <a:cs typeface="Times New Roman" panose="02020603050405020304" pitchFamily="18" charset="0"/>
              </a:rPr>
              <a:t>thơ lớn; </a:t>
            </a:r>
            <a:r>
              <a:rPr lang="en-US" sz="2400" dirty="0" err="1" smtClean="0">
                <a:latin typeface="Times New Roman" panose="02020603050405020304" pitchFamily="18" charset="0"/>
                <a:cs typeface="Times New Roman" panose="02020603050405020304" pitchFamily="18" charset="0"/>
              </a:rPr>
              <a:t>D</a:t>
            </a:r>
            <a:r>
              <a:rPr kumimoji="0" lang="en-US" sz="2400" b="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2400" b="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4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4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2400" b="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3" name="Picture 22" descr="—Pngtree—vietnam flag of circle brush_3608763.png">
            <a:extLst>
              <a:ext uri="{FF2B5EF4-FFF2-40B4-BE49-F238E27FC236}">
                <a16:creationId xmlns:a16="http://schemas.microsoft.com/office/drawing/2014/main" id="{CA265596-9A40-1FAE-E90C-1525C9BFCC91}"/>
              </a:ext>
            </a:extLst>
          </p:cNvPr>
          <p:cNvPicPr>
            <a:picLocks noChangeAspect="1"/>
          </p:cNvPicPr>
          <p:nvPr/>
        </p:nvPicPr>
        <p:blipFill>
          <a:blip r:embed="rId4" cstate="print"/>
          <a:stretch>
            <a:fillRect/>
          </a:stretch>
        </p:blipFill>
        <p:spPr>
          <a:xfrm>
            <a:off x="1095639" y="2718809"/>
            <a:ext cx="496878" cy="497007"/>
          </a:xfrm>
          <a:prstGeom prst="rect">
            <a:avLst/>
          </a:prstGeom>
        </p:spPr>
      </p:pic>
      <p:sp>
        <p:nvSpPr>
          <p:cNvPr id="24" name="Rectangle 1">
            <a:extLst>
              <a:ext uri="{FF2B5EF4-FFF2-40B4-BE49-F238E27FC236}">
                <a16:creationId xmlns:a16="http://schemas.microsoft.com/office/drawing/2014/main" id="{8BB0634B-15D9-294D-51C3-5F4F723DA342}"/>
              </a:ext>
            </a:extLst>
          </p:cNvPr>
          <p:cNvSpPr>
            <a:spLocks noChangeArrowheads="1"/>
          </p:cNvSpPr>
          <p:nvPr/>
        </p:nvSpPr>
        <p:spPr bwMode="auto">
          <a:xfrm>
            <a:off x="1739524" y="2367149"/>
            <a:ext cx="4290245"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39750" algn="l"/>
              </a:tabLst>
            </a:pPr>
            <a:r>
              <a:rPr lang="vi-VN" sz="2400" dirty="0" smtClean="0">
                <a:solidFill>
                  <a:schemeClr val="tx1"/>
                </a:solidFill>
                <a:latin typeface="Times New Roman" panose="02020603050405020304" pitchFamily="18" charset="0"/>
                <a:cs typeface="Times New Roman" panose="02020603050405020304" pitchFamily="18" charset="0"/>
              </a:rPr>
              <a:t>Bác </a:t>
            </a:r>
            <a:r>
              <a:rPr lang="vi-VN" sz="2400" dirty="0">
                <a:solidFill>
                  <a:schemeClr val="tx1"/>
                </a:solidFill>
                <a:latin typeface="Times New Roman" panose="02020603050405020304" pitchFamily="18" charset="0"/>
                <a:cs typeface="Times New Roman" panose="02020603050405020304" pitchFamily="18" charset="0"/>
              </a:rPr>
              <a:t>đ</a:t>
            </a:r>
            <a:r>
              <a:rPr lang="en-US" sz="2400" dirty="0" smtClean="0">
                <a:solidFill>
                  <a:schemeClr val="tx1"/>
                </a:solidFill>
                <a:latin typeface="Times New Roman" panose="02020603050405020304" pitchFamily="18" charset="0"/>
                <a:cs typeface="Times New Roman" panose="02020603050405020304" pitchFamily="18" charset="0"/>
              </a:rPr>
              <a:t>ể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di </a:t>
            </a:r>
            <a:r>
              <a:rPr lang="en-US" sz="2400" dirty="0" err="1">
                <a:solidFill>
                  <a:schemeClr val="tx1"/>
                </a:solidFill>
                <a:latin typeface="Times New Roman" panose="02020603050405020304" pitchFamily="18" charset="0"/>
                <a:cs typeface="Times New Roman" panose="02020603050405020304" pitchFamily="18" charset="0"/>
              </a:rPr>
              <a:t>sản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phú</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gồm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ca, …</a:t>
            </a:r>
            <a:endParaRPr kumimoji="0" lang="en-US" sz="24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316664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par>
                                <p:cTn id="8" presetID="18" presetClass="entr" presetSubtype="1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down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strips(downLeft)">
                                      <p:cBhvr>
                                        <p:cTn id="15" dur="500"/>
                                        <p:tgtEl>
                                          <p:spTgt spid="24"/>
                                        </p:tgtEl>
                                      </p:cBhvr>
                                    </p:animEffect>
                                  </p:childTnLst>
                                </p:cTn>
                              </p:par>
                              <p:par>
                                <p:cTn id="16" presetID="18" presetClass="entr" presetSubtype="12"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strips(down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HỮNG TÁC PHẨM VĂN HỌC CỦA CHỦ TỊCH HỒ CHÍ MINH - Đoàn và Hội Sinh v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7977" y="360811"/>
            <a:ext cx="2458299" cy="37044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ng cách nghệ thuật trong văn chính luận của Hồ Chí Minh qua bản Tuyên  ngôn độc lập - Hỗ Trợ Ôn Tậ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39" y="360811"/>
            <a:ext cx="2690311" cy="37044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9 tác phẩm văn học viết về Bác Hồ dành cho thiếu nhi | baotintuc.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33" y="399691"/>
            <a:ext cx="2465103" cy="36655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151" y="4127837"/>
            <a:ext cx="9043849" cy="1015663"/>
          </a:xfrm>
          <a:prstGeom prst="rect">
            <a:avLst/>
          </a:prstGeom>
          <a:noFill/>
        </p:spPr>
        <p:txBody>
          <a:bodyPr wrap="square" rtlCol="0">
            <a:spAutoFit/>
          </a:bodyPr>
          <a:lstStyle/>
          <a:p>
            <a:pPr algn="just"/>
            <a:r>
              <a:rPr lang="vi-VN" sz="2000" b="1" dirty="0" smtClean="0">
                <a:latin typeface="Times New Roman" panose="02020603050405020304" pitchFamily="18" charset="0"/>
                <a:cs typeface="Times New Roman" panose="02020603050405020304" pitchFamily="18" charset="0"/>
              </a:rPr>
              <a:t>Phong cách sáng tác văn chính luận: </a:t>
            </a:r>
            <a:r>
              <a:rPr lang="vi-VN" sz="2000" dirty="0">
                <a:latin typeface="Times New Roman" panose="02020603050405020304" pitchFamily="18" charset="0"/>
                <a:cs typeface="Times New Roman" panose="02020603050405020304" pitchFamily="18" charset="0"/>
              </a:rPr>
              <a:t>N</a:t>
            </a:r>
            <a:r>
              <a:rPr lang="vi-VN" sz="2000" dirty="0" smtClean="0">
                <a:latin typeface="Times New Roman" panose="02020603050405020304" pitchFamily="18" charset="0"/>
                <a:cs typeface="Times New Roman" panose="02020603050405020304" pitchFamily="18" charset="0"/>
              </a:rPr>
              <a:t>gắn </a:t>
            </a:r>
            <a:r>
              <a:rPr lang="vi-VN" sz="2000" dirty="0">
                <a:latin typeface="Times New Roman" panose="02020603050405020304" pitchFamily="18" charset="0"/>
                <a:cs typeface="Times New Roman" panose="02020603050405020304" pitchFamily="18" charset="0"/>
              </a:rPr>
              <a:t>gọn, súc tích, lập luận chặt chẽ, lí lẽ đanh thép, bằng chứng thuyết phục, giàu tính luận chiến, kết hợp nhuần nhuyễn mạch luận lí với mạch cảm xúc, giọng điệu uyển chuyển.</a:t>
            </a:r>
            <a:endParaRPr lang="vi-VN"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5391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22" name="TextBox 321">
            <a:extLst>
              <a:ext uri="{FF2B5EF4-FFF2-40B4-BE49-F238E27FC236}">
                <a16:creationId xmlns:a16="http://schemas.microsoft.com/office/drawing/2014/main" id="{EF0744A0-D1F6-310C-3600-CAE6DAAD3C76}"/>
              </a:ext>
            </a:extLst>
          </p:cNvPr>
          <p:cNvSpPr txBox="1"/>
          <p:nvPr/>
        </p:nvSpPr>
        <p:spPr>
          <a:xfrm>
            <a:off x="1196226" y="1189892"/>
            <a:ext cx="3375774" cy="461665"/>
          </a:xfrm>
          <a:prstGeom prst="rect">
            <a:avLst/>
          </a:prstGeom>
          <a:noFill/>
        </p:spPr>
        <p:txBody>
          <a:bodyPr wrap="square" rtlCol="0">
            <a:spAutoFit/>
          </a:bodyPr>
          <a:lstStyle/>
          <a:p>
            <a:pPr algn="just"/>
            <a:r>
              <a:rPr lang="en-US" sz="2400" dirty="0">
                <a:solidFill>
                  <a:srgbClr val="0070C0"/>
                </a:solidFill>
                <a:latin typeface="Times New Roman" panose="02020603050405020304" pitchFamily="18" charset="0"/>
                <a:cs typeface="Times New Roman" panose="02020603050405020304" pitchFamily="18" charset="0"/>
              </a:rPr>
              <a:t>Hoàn </a:t>
            </a:r>
            <a:r>
              <a:rPr lang="en-US" sz="2400" dirty="0" err="1">
                <a:solidFill>
                  <a:srgbClr val="0070C0"/>
                </a:solidFill>
                <a:latin typeface="Times New Roman" panose="02020603050405020304" pitchFamily="18" charset="0"/>
                <a:cs typeface="Times New Roman" panose="02020603050405020304" pitchFamily="18" charset="0"/>
              </a:rPr>
              <a:t>cảnh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tác</a:t>
            </a:r>
            <a:r>
              <a:rPr lang="en-US" sz="2400" dirty="0">
                <a:solidFill>
                  <a:srgbClr val="0070C0"/>
                </a:solidFill>
                <a:latin typeface="Times New Roman" panose="02020603050405020304" pitchFamily="18" charset="0"/>
                <a:cs typeface="Times New Roman" panose="02020603050405020304" pitchFamily="18" charset="0"/>
              </a:rPr>
              <a:t>:</a:t>
            </a:r>
            <a:endParaRPr lang="en-US" sz="2000" i="1" dirty="0">
              <a:solidFill>
                <a:srgbClr val="0070C0"/>
              </a:solidFill>
              <a:latin typeface="Times New Roman" panose="02020603050405020304" pitchFamily="18" charset="0"/>
              <a:cs typeface="Times New Roman" panose="02020603050405020304" pitchFamily="18" charset="0"/>
            </a:endParaRPr>
          </a:p>
        </p:txBody>
      </p:sp>
      <p:pic>
        <p:nvPicPr>
          <p:cNvPr id="323" name="Picture 322" descr="—Pngtree—vietnam flag of circle brush_3608763.png">
            <a:extLst>
              <a:ext uri="{FF2B5EF4-FFF2-40B4-BE49-F238E27FC236}">
                <a16:creationId xmlns:a16="http://schemas.microsoft.com/office/drawing/2014/main" id="{39D200FA-06C8-52EF-ACD2-7C10EC307821}"/>
              </a:ext>
            </a:extLst>
          </p:cNvPr>
          <p:cNvPicPr>
            <a:picLocks noChangeAspect="1"/>
          </p:cNvPicPr>
          <p:nvPr/>
        </p:nvPicPr>
        <p:blipFill>
          <a:blip r:embed="rId3" cstate="print"/>
          <a:stretch>
            <a:fillRect/>
          </a:stretch>
        </p:blipFill>
        <p:spPr>
          <a:xfrm>
            <a:off x="624681" y="1173987"/>
            <a:ext cx="491231" cy="491359"/>
          </a:xfrm>
          <a:prstGeom prst="rect">
            <a:avLst/>
          </a:prstGeom>
        </p:spPr>
      </p:pic>
      <p:sp>
        <p:nvSpPr>
          <p:cNvPr id="324" name="TextBox 323">
            <a:extLst>
              <a:ext uri="{FF2B5EF4-FFF2-40B4-BE49-F238E27FC236}">
                <a16:creationId xmlns:a16="http://schemas.microsoft.com/office/drawing/2014/main" id="{C9A6DD90-6A63-1670-808A-3BBFC26618D6}"/>
              </a:ext>
            </a:extLst>
          </p:cNvPr>
          <p:cNvSpPr txBox="1"/>
          <p:nvPr/>
        </p:nvSpPr>
        <p:spPr>
          <a:xfrm>
            <a:off x="1196226" y="1665346"/>
            <a:ext cx="6806797" cy="1184940"/>
          </a:xfrm>
          <a:prstGeom prst="rect">
            <a:avLst/>
          </a:prstGeom>
          <a:noFill/>
        </p:spPr>
        <p:txBody>
          <a:bodyPr wrap="square" rtlCol="0">
            <a:spAutoFit/>
          </a:bodyPr>
          <a:lstStyle/>
          <a:p>
            <a:pPr algn="just">
              <a:buSzPts val="1100"/>
              <a:defRPr/>
            </a:pPr>
            <a:r>
              <a:rPr lang="vi-VN" sz="2400" dirty="0" smtClean="0">
                <a:solidFill>
                  <a:schemeClr val="tx1"/>
                </a:solidFill>
                <a:latin typeface="Times New Roman" panose="02020603050405020304" pitchFamily="18" charset="0"/>
                <a:cs typeface="Times New Roman" panose="02020603050405020304" pitchFamily="18" charset="0"/>
              </a:rPr>
              <a:t>Đất </a:t>
            </a:r>
            <a:r>
              <a:rPr lang="vi-VN" sz="2400" dirty="0">
                <a:solidFill>
                  <a:schemeClr val="tx1"/>
                </a:solidFill>
                <a:latin typeface="Times New Roman" panose="02020603050405020304" pitchFamily="18" charset="0"/>
                <a:cs typeface="Times New Roman" panose="02020603050405020304" pitchFamily="18" charset="0"/>
              </a:rPr>
              <a:t>nước đang tiến hành cuộc kháng chiến chống Pháp</a:t>
            </a:r>
            <a:r>
              <a:rPr lang="en-US" sz="24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cần</a:t>
            </a:r>
            <a:r>
              <a:rPr lang="en-US" sz="2300" dirty="0">
                <a:solidFill>
                  <a:schemeClr val="tx1"/>
                </a:solidFill>
                <a:latin typeface="Times New Roman" panose="02020603050405020304" pitchFamily="18" charset="0"/>
                <a:cs typeface="Times New Roman" panose="02020603050405020304" pitchFamily="18" charset="0"/>
              </a:rPr>
              <a:t> </a:t>
            </a:r>
            <a:r>
              <a:rPr lang="vi-VN" sz="2300" dirty="0">
                <a:solidFill>
                  <a:schemeClr val="tx1"/>
                </a:solidFill>
                <a:latin typeface="Times New Roman" panose="02020603050405020304" pitchFamily="18" charset="0"/>
                <a:cs typeface="Times New Roman" panose="02020603050405020304" pitchFamily="18" charset="0"/>
              </a:rPr>
              <a:t>huy động nguồn lực vật chất và con người</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lớn</a:t>
            </a:r>
            <a:r>
              <a:rPr lang="en-US" sz="2300" dirty="0">
                <a:solidFill>
                  <a:schemeClr val="tx1"/>
                </a:solidFill>
                <a:latin typeface="Times New Roman" panose="02020603050405020304" pitchFamily="18" charset="0"/>
                <a:cs typeface="Times New Roman" panose="02020603050405020304" pitchFamily="18" charset="0"/>
              </a:rPr>
              <a:t> </a:t>
            </a:r>
            <a:r>
              <a:rPr lang="vi-VN" sz="2300" dirty="0">
                <a:solidFill>
                  <a:schemeClr val="tx1"/>
                </a:solidFill>
                <a:latin typeface="Times New Roman" panose="02020603050405020304" pitchFamily="18" charset="0"/>
                <a:cs typeface="Times New Roman" panose="02020603050405020304" pitchFamily="18" charset="0"/>
              </a:rPr>
              <a:t>để kháng chiến thắng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smtClean="0">
                <a:solidFill>
                  <a:schemeClr val="tx1"/>
                </a:solidFill>
                <a:latin typeface="Times New Roman" panose="02020603050405020304" pitchFamily="18" charset="0"/>
                <a:cs typeface="Times New Roman" panose="02020603050405020304" pitchFamily="18" charset="0"/>
              </a:rPr>
              <a:t>lợi</a:t>
            </a:r>
            <a:endParaRPr lang="vi-VN" sz="23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E5761BF-ACE0-E4AE-63F3-B1DC3FD2CFE1}"/>
              </a:ext>
            </a:extLst>
          </p:cNvPr>
          <p:cNvPicPr>
            <a:picLocks noChangeAspect="1"/>
          </p:cNvPicPr>
          <p:nvPr/>
        </p:nvPicPr>
        <p:blipFill>
          <a:blip r:embed="rId4"/>
          <a:stretch>
            <a:fillRect/>
          </a:stretch>
        </p:blipFill>
        <p:spPr>
          <a:xfrm>
            <a:off x="5133878" y="3016555"/>
            <a:ext cx="2694176" cy="1710982"/>
          </a:xfrm>
          <a:prstGeom prst="rect">
            <a:avLst/>
          </a:prstGeom>
        </p:spPr>
      </p:pic>
      <p:pic>
        <p:nvPicPr>
          <p:cNvPr id="8" name="Picture 7">
            <a:extLst>
              <a:ext uri="{FF2B5EF4-FFF2-40B4-BE49-F238E27FC236}">
                <a16:creationId xmlns:a16="http://schemas.microsoft.com/office/drawing/2014/main" id="{1F7E3B86-18DE-425A-FAC4-A839015C213C}"/>
              </a:ext>
            </a:extLst>
          </p:cNvPr>
          <p:cNvPicPr>
            <a:picLocks noChangeAspect="1"/>
          </p:cNvPicPr>
          <p:nvPr/>
        </p:nvPicPr>
        <p:blipFill rotWithShape="1">
          <a:blip r:embed="rId5"/>
          <a:srcRect l="2497"/>
          <a:stretch/>
        </p:blipFill>
        <p:spPr>
          <a:xfrm>
            <a:off x="1315946" y="3016555"/>
            <a:ext cx="3136333" cy="17109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500" fill="hold"/>
                                        <p:tgtEl>
                                          <p:spTgt spid="322"/>
                                        </p:tgtEl>
                                        <p:attrNameLst>
                                          <p:attrName>ppt_x</p:attrName>
                                        </p:attrNameLst>
                                      </p:cBhvr>
                                      <p:tavLst>
                                        <p:tav tm="0">
                                          <p:val>
                                            <p:strVal val="#ppt_x"/>
                                          </p:val>
                                        </p:tav>
                                        <p:tav tm="100000">
                                          <p:val>
                                            <p:strVal val="#ppt_x"/>
                                          </p:val>
                                        </p:tav>
                                      </p:tavLst>
                                    </p:anim>
                                    <p:anim calcmode="lin" valueType="num">
                                      <p:cBhvr additive="base">
                                        <p:cTn id="8" dur="500" fill="hold"/>
                                        <p:tgtEl>
                                          <p:spTgt spid="3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3"/>
                                        </p:tgtEl>
                                        <p:attrNameLst>
                                          <p:attrName>style.visibility</p:attrName>
                                        </p:attrNameLst>
                                      </p:cBhvr>
                                      <p:to>
                                        <p:strVal val="visible"/>
                                      </p:to>
                                    </p:set>
                                    <p:anim calcmode="lin" valueType="num">
                                      <p:cBhvr additive="base">
                                        <p:cTn id="11" dur="500" fill="hold"/>
                                        <p:tgtEl>
                                          <p:spTgt spid="323"/>
                                        </p:tgtEl>
                                        <p:attrNameLst>
                                          <p:attrName>ppt_x</p:attrName>
                                        </p:attrNameLst>
                                      </p:cBhvr>
                                      <p:tavLst>
                                        <p:tav tm="0">
                                          <p:val>
                                            <p:strVal val="#ppt_x"/>
                                          </p:val>
                                        </p:tav>
                                        <p:tav tm="100000">
                                          <p:val>
                                            <p:strVal val="#ppt_x"/>
                                          </p:val>
                                        </p:tav>
                                      </p:tavLst>
                                    </p:anim>
                                    <p:anim calcmode="lin" valueType="num">
                                      <p:cBhvr additive="base">
                                        <p:cTn id="12"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24"/>
                                        </p:tgtEl>
                                        <p:attrNameLst>
                                          <p:attrName>style.visibility</p:attrName>
                                        </p:attrNameLst>
                                      </p:cBhvr>
                                      <p:to>
                                        <p:strVal val="visible"/>
                                      </p:to>
                                    </p:set>
                                    <p:animEffect transition="in" filter="strips(downLeft)">
                                      <p:cBhvr>
                                        <p:cTn id="17" dur="500"/>
                                        <p:tgtEl>
                                          <p:spTgt spid="3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29" name="TextBox 28">
            <a:extLst>
              <a:ext uri="{FF2B5EF4-FFF2-40B4-BE49-F238E27FC236}">
                <a16:creationId xmlns:a16="http://schemas.microsoft.com/office/drawing/2014/main" id="{A1618272-3651-6E9C-CE7A-2A154CB5C4E7}"/>
              </a:ext>
            </a:extLst>
          </p:cNvPr>
          <p:cNvSpPr txBox="1"/>
          <p:nvPr/>
        </p:nvSpPr>
        <p:spPr>
          <a:xfrm>
            <a:off x="747242" y="1203350"/>
            <a:ext cx="1719171" cy="461665"/>
          </a:xfrm>
          <a:prstGeom prst="rect">
            <a:avLst/>
          </a:prstGeom>
          <a:noFill/>
        </p:spPr>
        <p:txBody>
          <a:bodyPr wrap="square" rtlCol="0">
            <a:spAutoFit/>
          </a:bodyPr>
          <a:lstStyle/>
          <a:p>
            <a:pPr algn="just"/>
            <a:r>
              <a:rPr lang="en-US" sz="2400" dirty="0" err="1">
                <a:solidFill>
                  <a:srgbClr val="0070C0"/>
                </a:solidFill>
                <a:latin typeface="Times New Roman" panose="02020603050405020304" pitchFamily="18" charset="0"/>
                <a:cs typeface="Times New Roman" panose="02020603050405020304" pitchFamily="18" charset="0"/>
              </a:rPr>
              <a:t>Xuất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xứ</a:t>
            </a:r>
            <a:r>
              <a:rPr lang="en-US" sz="2400" dirty="0">
                <a:solidFill>
                  <a:srgbClr val="0070C0"/>
                </a:solidFill>
                <a:latin typeface="Times New Roman" panose="02020603050405020304" pitchFamily="18" charset="0"/>
                <a:cs typeface="Times New Roman" panose="02020603050405020304" pitchFamily="18" charset="0"/>
              </a:rPr>
              <a:t>:</a:t>
            </a:r>
            <a:endParaRPr lang="en-US" sz="2000" i="1" dirty="0">
              <a:solidFill>
                <a:srgbClr val="0070C0"/>
              </a:solidFill>
              <a:latin typeface="Times New Roman" panose="02020603050405020304" pitchFamily="18" charset="0"/>
              <a:cs typeface="Times New Roman" panose="02020603050405020304" pitchFamily="18" charset="0"/>
            </a:endParaRPr>
          </a:p>
        </p:txBody>
      </p:sp>
      <p:pic>
        <p:nvPicPr>
          <p:cNvPr id="30" name="Picture 29" descr="—Pngtree—vietnam flag of circle brush_3608763.png">
            <a:extLst>
              <a:ext uri="{FF2B5EF4-FFF2-40B4-BE49-F238E27FC236}">
                <a16:creationId xmlns:a16="http://schemas.microsoft.com/office/drawing/2014/main" id="{667DB944-51DF-C81F-014B-2E361C210178}"/>
              </a:ext>
            </a:extLst>
          </p:cNvPr>
          <p:cNvPicPr>
            <a:picLocks noChangeAspect="1"/>
          </p:cNvPicPr>
          <p:nvPr/>
        </p:nvPicPr>
        <p:blipFill>
          <a:blip r:embed="rId3" cstate="print"/>
          <a:stretch>
            <a:fillRect/>
          </a:stretch>
        </p:blipFill>
        <p:spPr>
          <a:xfrm>
            <a:off x="256011" y="1203350"/>
            <a:ext cx="491231" cy="491359"/>
          </a:xfrm>
          <a:prstGeom prst="rect">
            <a:avLst/>
          </a:prstGeom>
        </p:spPr>
      </p:pic>
      <p:sp>
        <p:nvSpPr>
          <p:cNvPr id="31" name="TextBox 30">
            <a:extLst>
              <a:ext uri="{FF2B5EF4-FFF2-40B4-BE49-F238E27FC236}">
                <a16:creationId xmlns:a16="http://schemas.microsoft.com/office/drawing/2014/main" id="{35324EFD-AD71-BC8B-5DDC-085DA97B18BC}"/>
              </a:ext>
            </a:extLst>
          </p:cNvPr>
          <p:cNvSpPr txBox="1"/>
          <p:nvPr/>
        </p:nvSpPr>
        <p:spPr>
          <a:xfrm>
            <a:off x="2219687" y="916602"/>
            <a:ext cx="5067593" cy="1200329"/>
          </a:xfrm>
          <a:prstGeom prst="rect">
            <a:avLst/>
          </a:prstGeom>
          <a:noFill/>
        </p:spPr>
        <p:txBody>
          <a:bodyPr wrap="square" rtlCol="0">
            <a:spAutoFit/>
          </a:bodyPr>
          <a:lstStyle/>
          <a:p>
            <a:pPr algn="just"/>
            <a:r>
              <a:rPr lang="en-US" sz="2400" dirty="0" err="1">
                <a:solidFill>
                  <a:schemeClr val="tx1"/>
                </a:solidFill>
                <a:latin typeface="Times New Roman" panose="02020603050405020304" pitchFamily="18" charset="0"/>
                <a:cs typeface="Times New Roman" panose="02020603050405020304" pitchFamily="18" charset="0"/>
              </a:rPr>
              <a:t>Trích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Đảng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Lao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 Nam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II (2/1951).</a:t>
            </a:r>
            <a:endParaRPr lang="en-US" sz="2400" i="1" dirty="0">
              <a:solidFill>
                <a:schemeClr val="tx1"/>
              </a:solidFill>
              <a:latin typeface="Times New Roman" panose="02020603050405020304" pitchFamily="18" charset="0"/>
              <a:cs typeface="Times New Roman" panose="02020603050405020304" pitchFamily="18" charset="0"/>
            </a:endParaRPr>
          </a:p>
        </p:txBody>
      </p:sp>
      <p:pic>
        <p:nvPicPr>
          <p:cNvPr id="320" name="Picture 5" descr="Tinh than yeu nuoc cua nhan dan ta HCM">
            <a:extLst>
              <a:ext uri="{FF2B5EF4-FFF2-40B4-BE49-F238E27FC236}">
                <a16:creationId xmlns:a16="http://schemas.microsoft.com/office/drawing/2014/main" id="{DA108FCA-B13E-9082-13B6-F5B814C1FE81}"/>
              </a:ext>
            </a:extLst>
          </p:cNvPr>
          <p:cNvPicPr>
            <a:picLocks noChangeAspect="1" noChangeArrowheads="1"/>
          </p:cNvPicPr>
          <p:nvPr/>
        </p:nvPicPr>
        <p:blipFill>
          <a:blip r:embed="rId4"/>
          <a:srcRect/>
          <a:stretch>
            <a:fillRect/>
          </a:stretch>
        </p:blipFill>
        <p:spPr bwMode="auto">
          <a:xfrm>
            <a:off x="821754" y="2338311"/>
            <a:ext cx="3289318" cy="2202575"/>
          </a:xfrm>
          <a:prstGeom prst="rect">
            <a:avLst/>
          </a:prstGeom>
          <a:ln>
            <a:noFill/>
          </a:ln>
          <a:effectLst>
            <a:outerShdw blurRad="292100" dist="139700" dir="2700000" algn="tl" rotWithShape="0">
              <a:srgbClr val="333333">
                <a:alpha val="65000"/>
              </a:srgbClr>
            </a:outerShdw>
          </a:effectLst>
        </p:spPr>
      </p:pic>
      <p:pic>
        <p:nvPicPr>
          <p:cNvPr id="321" name="Picture 6" descr="daihoidangpv5">
            <a:extLst>
              <a:ext uri="{FF2B5EF4-FFF2-40B4-BE49-F238E27FC236}">
                <a16:creationId xmlns:a16="http://schemas.microsoft.com/office/drawing/2014/main" id="{3C04DA88-064E-02CF-5987-04579DF765D4}"/>
              </a:ext>
            </a:extLst>
          </p:cNvPr>
          <p:cNvPicPr>
            <a:picLocks noChangeAspect="1" noChangeArrowheads="1"/>
          </p:cNvPicPr>
          <p:nvPr/>
        </p:nvPicPr>
        <p:blipFill>
          <a:blip r:embed="rId5"/>
          <a:srcRect/>
          <a:stretch>
            <a:fillRect/>
          </a:stretch>
        </p:blipFill>
        <p:spPr bwMode="auto">
          <a:xfrm>
            <a:off x="4572000" y="2348862"/>
            <a:ext cx="3151369" cy="2192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477765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strips(down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320"/>
                                        </p:tgtEl>
                                        <p:attrNameLst>
                                          <p:attrName>style.visibility</p:attrName>
                                        </p:attrNameLst>
                                      </p:cBhvr>
                                      <p:to>
                                        <p:strVal val="visible"/>
                                      </p:to>
                                    </p:set>
                                    <p:animEffect transition="in" filter="barn(inHorizontal)">
                                      <p:cBhvr>
                                        <p:cTn id="22" dur="500"/>
                                        <p:tgtEl>
                                          <p:spTgt spid="320"/>
                                        </p:tgtEl>
                                      </p:cBhvr>
                                    </p:animEffect>
                                  </p:childTnLst>
                                </p:cTn>
                              </p:par>
                              <p:par>
                                <p:cTn id="23" presetID="16" presetClass="entr" presetSubtype="26" fill="hold" nodeType="withEffect">
                                  <p:stCondLst>
                                    <p:cond delay="0"/>
                                  </p:stCondLst>
                                  <p:childTnLst>
                                    <p:set>
                                      <p:cBhvr>
                                        <p:cTn id="24" dur="1" fill="hold">
                                          <p:stCondLst>
                                            <p:cond delay="0"/>
                                          </p:stCondLst>
                                        </p:cTn>
                                        <p:tgtEl>
                                          <p:spTgt spid="321"/>
                                        </p:tgtEl>
                                        <p:attrNameLst>
                                          <p:attrName>style.visibility</p:attrName>
                                        </p:attrNameLst>
                                      </p:cBhvr>
                                      <p:to>
                                        <p:strVal val="visible"/>
                                      </p:to>
                                    </p:set>
                                    <p:animEffect transition="in" filter="barn(inHorizontal)">
                                      <p:cBhvr>
                                        <p:cTn id="25"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885" y="1676419"/>
            <a:ext cx="2713381" cy="1667075"/>
            <a:chOff x="1788" y="244767"/>
            <a:chExt cx="2179266" cy="871707"/>
          </a:xfrm>
        </p:grpSpPr>
        <p:sp>
          <p:nvSpPr>
            <p:cNvPr id="10" name="Chevron 9"/>
            <p:cNvSpPr/>
            <p:nvPr/>
          </p:nvSpPr>
          <p:spPr>
            <a:xfrm>
              <a:off x="1788" y="244768"/>
              <a:ext cx="2179266" cy="871706"/>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Chevron 4"/>
            <p:cNvSpPr txBox="1"/>
            <p:nvPr/>
          </p:nvSpPr>
          <p:spPr>
            <a:xfrm>
              <a:off x="408064" y="244767"/>
              <a:ext cx="1618345" cy="8717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vi-VN" sz="2400" kern="1200" dirty="0">
                  <a:solidFill>
                    <a:schemeClr val="tx1"/>
                  </a:solidFill>
                  <a:latin typeface="Times New Roman" panose="02020603050405020304" pitchFamily="18" charset="0"/>
                  <a:cs typeface="Times New Roman" panose="02020603050405020304" pitchFamily="18" charset="0"/>
                </a:rPr>
                <a:t>Xác định cách hiểu văn bản của bản thân</a:t>
              </a:r>
            </a:p>
          </p:txBody>
        </p:sp>
      </p:grpSp>
      <p:grpSp>
        <p:nvGrpSpPr>
          <p:cNvPr id="4" name="Group 3"/>
          <p:cNvGrpSpPr/>
          <p:nvPr/>
        </p:nvGrpSpPr>
        <p:grpSpPr>
          <a:xfrm>
            <a:off x="2284906" y="1676419"/>
            <a:ext cx="3261787" cy="1714391"/>
            <a:chOff x="1846694" y="244860"/>
            <a:chExt cx="2179266" cy="893660"/>
          </a:xfrm>
        </p:grpSpPr>
        <p:sp>
          <p:nvSpPr>
            <p:cNvPr id="8" name="Chevron 7"/>
            <p:cNvSpPr/>
            <p:nvPr/>
          </p:nvSpPr>
          <p:spPr>
            <a:xfrm>
              <a:off x="1846694" y="244860"/>
              <a:ext cx="2179266" cy="871706"/>
            </a:xfrm>
            <a:prstGeom prst="chevron">
              <a:avLst/>
            </a:pr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sp>
        <p:sp>
          <p:nvSpPr>
            <p:cNvPr id="9" name="Chevron 6"/>
            <p:cNvSpPr txBox="1"/>
            <p:nvPr/>
          </p:nvSpPr>
          <p:spPr>
            <a:xfrm>
              <a:off x="2179490" y="266814"/>
              <a:ext cx="1561527" cy="8717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vi-VN" sz="2400" kern="1200" dirty="0">
                  <a:solidFill>
                    <a:schemeClr val="tx1"/>
                  </a:solidFill>
                  <a:latin typeface="Times New Roman" panose="02020603050405020304" pitchFamily="18" charset="0"/>
                  <a:cs typeface="Times New Roman" panose="02020603050405020304" pitchFamily="18" charset="0"/>
                </a:rPr>
                <a:t>Đọc lại những đoạn đã đọc để đánh giá lại  cách hiểu của bản thân</a:t>
              </a:r>
            </a:p>
          </p:txBody>
        </p:sp>
      </p:grpSp>
      <p:grpSp>
        <p:nvGrpSpPr>
          <p:cNvPr id="5" name="Group 4"/>
          <p:cNvGrpSpPr/>
          <p:nvPr/>
        </p:nvGrpSpPr>
        <p:grpSpPr>
          <a:xfrm>
            <a:off x="4998288" y="1718535"/>
            <a:ext cx="3929350" cy="1695688"/>
            <a:chOff x="3617712" y="2100445"/>
            <a:chExt cx="2179266" cy="871706"/>
          </a:xfrm>
        </p:grpSpPr>
        <p:sp>
          <p:nvSpPr>
            <p:cNvPr id="6" name="Chevron 5"/>
            <p:cNvSpPr/>
            <p:nvPr/>
          </p:nvSpPr>
          <p:spPr>
            <a:xfrm>
              <a:off x="3617712" y="2100445"/>
              <a:ext cx="2179266" cy="871706"/>
            </a:xfrm>
            <a:prstGeom prst="chevron">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7" name="Chevron 8"/>
            <p:cNvSpPr txBox="1"/>
            <p:nvPr/>
          </p:nvSpPr>
          <p:spPr>
            <a:xfrm>
              <a:off x="4032396" y="2100445"/>
              <a:ext cx="1536282" cy="8717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vi-VN" sz="2400" kern="1200" dirty="0">
                  <a:solidFill>
                    <a:schemeClr val="tx1"/>
                  </a:solidFill>
                  <a:latin typeface="Times New Roman" panose="02020603050405020304" pitchFamily="18" charset="0"/>
                  <a:cs typeface="Times New Roman" panose="02020603050405020304" pitchFamily="18" charset="0"/>
                </a:rPr>
                <a:t>Điều chỉnh, kiểm soát sự hợp lí của những ý nghĩa mà bản thân đã tạo ra cho văn bản</a:t>
              </a:r>
            </a:p>
          </p:txBody>
        </p:sp>
      </p:grpSp>
      <p:sp>
        <p:nvSpPr>
          <p:cNvPr id="72" name="Rectangle 71"/>
          <p:cNvSpPr/>
          <p:nvPr/>
        </p:nvSpPr>
        <p:spPr>
          <a:xfrm>
            <a:off x="3557237" y="1088802"/>
            <a:ext cx="1826141" cy="461665"/>
          </a:xfrm>
          <a:prstGeom prst="rect">
            <a:avLst/>
          </a:prstGeom>
        </p:spPr>
        <p:txBody>
          <a:bodyPr wrap="none">
            <a:spAutoFit/>
          </a:bodyPr>
          <a:lstStyle/>
          <a:p>
            <a:r>
              <a:rPr lang="vi-VN" sz="2400" b="1" dirty="0">
                <a:latin typeface="Times New Roman" panose="02020603050405020304" pitchFamily="18" charset="0"/>
                <a:cs typeface="Times New Roman" panose="02020603050405020304" pitchFamily="18" charset="0"/>
              </a:rPr>
              <a:t>Đ</a:t>
            </a:r>
            <a:r>
              <a:rPr lang="vi-VN" sz="2400" b="1" dirty="0" smtClean="0">
                <a:latin typeface="Times New Roman" panose="02020603050405020304" pitchFamily="18" charset="0"/>
                <a:cs typeface="Times New Roman" panose="02020603050405020304" pitchFamily="18" charset="0"/>
              </a:rPr>
              <a:t>ọc </a:t>
            </a:r>
            <a:r>
              <a:rPr lang="vi-VN" sz="2400" b="1" dirty="0">
                <a:latin typeface="Times New Roman" panose="02020603050405020304" pitchFamily="18" charset="0"/>
                <a:cs typeface="Times New Roman" panose="02020603050405020304" pitchFamily="18" charset="0"/>
              </a:rPr>
              <a:t>theo dõi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692498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118712"/>
            <a:ext cx="9081179"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155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TINH THẦN YÊU NƯỚC CỦA NHÂN DÂN TA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55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55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Lịch sử ta đã có nhiều cuộc kháng chiến vĩ đại chứng tỏ tinh thần yêu nước của dân ta. Chúng ta có quyền tự hào vì những trang lịch sử vẻ vang của thời đại Bà Trưng, Bà Triệu, Trần Hưng Đạo, Lê Lợi, Quang Trung... Chúng ta phải ghi nhớ công lao của các vị anh hùng dân tộc, vì các vị ấy là tiêu biểu của một dân tộc anh hùng.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55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Đồng bào ta ngày nay cũng rất xứng đáng với tổ tiên ta ngày trước. Từ các cụ già tóc bạc đến các cháu nhi đồng trẻ thơ, từ những kiều bào ở nước ngoài đến những đồng bào ở vùng tạm bị chiếm, từ nhân dân miền ngược đến miền xuôi, ai cũng một lòng nồng nàn yêu nước, ghét giặc. Từ những chiến sĩ ngoài mặt trận chịu đói mấy ngày để bám sát lấy giặc đặng tiêu diệt giặc, đến những công chức ở hậu phương nhịn ăn để ủng hộ bộ đội, từ những phụ nữ khuyên chồng con đi tòng quân mà mình thì xung phong giúp việc vận tải, cho đến các bà mẹ chiến sĩ săn sóc yêu thương bộ đội như con đẻ của mình. Từ những nam nữ công nhân và nông dân thi đua tăng gia sản xuất, không quản khó nhọc để giúp một phần vào kháng chiến, cho đến những đồng bào điền chủ quyên đất ruộng cho Chính phủ... Những cử chỉ cao quý đó, tuy khác nhau nơi việc làm, nhưng đều giống nhau nơi lòng nồng nàn yêu nước.</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55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Tinh thần yêu nước cũng như các thứ của quý. Có khi được trưng bày trong tủ kính, trong bình pha lê, rõ ràng dễ thấy. Nhưng cũng có khi cất giấu kín đáo trong rương, trong hòm. Bổn phận của chúng ta là làm cho những của quý kín đáo ấy đều được đưa ra trưng bày. Nghĩa là phải ra sức giải thích, tuyên truyền, tổ chức, lãnh đạo, làm cho tinh thần yêu nước của tất cả mọi người đều được thực hành vào công việc yêu nước, công việc kháng chiến.</a:t>
            </a:r>
          </a:p>
        </p:txBody>
      </p:sp>
    </p:spTree>
    <p:extLst>
      <p:ext uri="{BB962C8B-B14F-4D97-AF65-F5344CB8AC3E}">
        <p14:creationId xmlns:p14="http://schemas.microsoft.com/office/powerpoint/2010/main" val="411234858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04958954"/>
              </p:ext>
            </p:extLst>
          </p:nvPr>
        </p:nvGraphicFramePr>
        <p:xfrm>
          <a:off x="581680" y="504849"/>
          <a:ext cx="5949749" cy="3890842"/>
        </p:xfrm>
        <a:graphic>
          <a:graphicData uri="http://schemas.openxmlformats.org/drawingml/2006/table">
            <a:tbl>
              <a:tblPr firstRow="1" bandRow="1">
                <a:tableStyleId>{B6EB3F3B-3EA4-4C42-9560-02E3820D63B1}</a:tableStyleId>
              </a:tblPr>
              <a:tblGrid>
                <a:gridCol w="2450297">
                  <a:extLst>
                    <a:ext uri="{9D8B030D-6E8A-4147-A177-3AD203B41FA5}">
                      <a16:colId xmlns:a16="http://schemas.microsoft.com/office/drawing/2014/main" val="3509671749"/>
                    </a:ext>
                  </a:extLst>
                </a:gridCol>
                <a:gridCol w="1028716">
                  <a:extLst>
                    <a:ext uri="{9D8B030D-6E8A-4147-A177-3AD203B41FA5}">
                      <a16:colId xmlns:a16="http://schemas.microsoft.com/office/drawing/2014/main" val="2168765039"/>
                    </a:ext>
                  </a:extLst>
                </a:gridCol>
                <a:gridCol w="2470736">
                  <a:extLst>
                    <a:ext uri="{9D8B030D-6E8A-4147-A177-3AD203B41FA5}">
                      <a16:colId xmlns:a16="http://schemas.microsoft.com/office/drawing/2014/main" val="120341715"/>
                    </a:ext>
                  </a:extLst>
                </a:gridCol>
              </a:tblGrid>
              <a:tr h="477082">
                <a:tc>
                  <a:txBody>
                    <a:bodyPr/>
                    <a:lstStyle/>
                    <a:p>
                      <a:pPr algn="ctr"/>
                      <a:r>
                        <a:rPr lang="vi-VN" sz="2000" b="1" dirty="0" smtClean="0">
                          <a:latin typeface="Times New Roman" panose="02020603050405020304" pitchFamily="18" charset="0"/>
                          <a:cs typeface="Times New Roman" panose="02020603050405020304" pitchFamily="18" charset="0"/>
                        </a:rPr>
                        <a:t>A</a:t>
                      </a:r>
                      <a:endParaRPr lang="vi-VN"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b="1" dirty="0" smtClean="0">
                          <a:latin typeface="Times New Roman" panose="02020603050405020304" pitchFamily="18" charset="0"/>
                          <a:cs typeface="Times New Roman" panose="02020603050405020304" pitchFamily="18" charset="0"/>
                        </a:rPr>
                        <a:t>B</a:t>
                      </a:r>
                      <a:endParaRPr lang="vi-VN" sz="2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1666260"/>
                  </a:ext>
                </a:extLst>
              </a:tr>
              <a:tr h="666607">
                <a:tc>
                  <a:txBody>
                    <a:bodyPr/>
                    <a:lstStyle/>
                    <a:p>
                      <a:r>
                        <a:rPr lang="vi-VN" sz="2000" b="0" dirty="0" smtClean="0">
                          <a:latin typeface="Times New Roman" panose="02020603050405020304" pitchFamily="18" charset="0"/>
                          <a:cs typeface="Times New Roman" panose="02020603050405020304" pitchFamily="18" charset="0"/>
                        </a:rPr>
                        <a:t>a, Kiều bào</a:t>
                      </a:r>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vi-VN" sz="2000" b="0" dirty="0" smtClean="0">
                          <a:latin typeface="Times New Roman" panose="02020603050405020304" pitchFamily="18" charset="0"/>
                          <a:cs typeface="Times New Roman" panose="02020603050405020304" pitchFamily="18" charset="0"/>
                        </a:rPr>
                        <a:t>1, Hòm gỗ để đựng đồ dung</a:t>
                      </a:r>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4308639"/>
                  </a:ext>
                </a:extLst>
              </a:tr>
              <a:tr h="666607">
                <a:tc>
                  <a:txBody>
                    <a:bodyPr/>
                    <a:lstStyle/>
                    <a:p>
                      <a:r>
                        <a:rPr lang="vi-VN" sz="2000" b="0" dirty="0" smtClean="0">
                          <a:latin typeface="Times New Roman" panose="02020603050405020304" pitchFamily="18" charset="0"/>
                          <a:cs typeface="Times New Roman" panose="02020603050405020304" pitchFamily="18" charset="0"/>
                        </a:rPr>
                        <a:t>b, Vùng</a:t>
                      </a:r>
                      <a:r>
                        <a:rPr lang="vi-VN" sz="2000" b="0" baseline="0" dirty="0" smtClean="0">
                          <a:latin typeface="Times New Roman" panose="02020603050405020304" pitchFamily="18" charset="0"/>
                          <a:cs typeface="Times New Roman" panose="02020603050405020304" pitchFamily="18" charset="0"/>
                        </a:rPr>
                        <a:t> bị tạm chiến</a:t>
                      </a:r>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vi-VN" sz="2000" b="0" dirty="0" smtClean="0">
                          <a:latin typeface="Times New Roman" panose="02020603050405020304" pitchFamily="18" charset="0"/>
                          <a:cs typeface="Times New Roman" panose="02020603050405020304" pitchFamily="18" charset="0"/>
                        </a:rPr>
                        <a:t>2, Vùng đất đang tạm thời bị giặc chiếm đóng</a:t>
                      </a:r>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2146935"/>
                  </a:ext>
                </a:extLst>
              </a:tr>
              <a:tr h="941093">
                <a:tc>
                  <a:txBody>
                    <a:bodyPr/>
                    <a:lstStyle/>
                    <a:p>
                      <a:r>
                        <a:rPr lang="vi-VN" sz="2000" b="0" dirty="0" smtClean="0">
                          <a:latin typeface="Times New Roman" panose="02020603050405020304" pitchFamily="18" charset="0"/>
                          <a:cs typeface="Times New Roman" panose="02020603050405020304" pitchFamily="18" charset="0"/>
                        </a:rPr>
                        <a:t>c, Điền chủ</a:t>
                      </a:r>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vi-VN" sz="2000" b="0" dirty="0" smtClean="0">
                          <a:latin typeface="Times New Roman" panose="02020603050405020304" pitchFamily="18" charset="0"/>
                          <a:cs typeface="Times New Roman" panose="02020603050405020304" pitchFamily="18" charset="0"/>
                        </a:rPr>
                        <a:t>3, Người dân một nước sinh sống ở nước ngoài</a:t>
                      </a:r>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122959"/>
                  </a:ext>
                </a:extLst>
              </a:tr>
              <a:tr h="666607">
                <a:tc>
                  <a:txBody>
                    <a:bodyPr/>
                    <a:lstStyle/>
                    <a:p>
                      <a:r>
                        <a:rPr lang="vi-VN" sz="2000" b="0" dirty="0" smtClean="0">
                          <a:latin typeface="Times New Roman" panose="02020603050405020304" pitchFamily="18" charset="0"/>
                          <a:cs typeface="Times New Roman" panose="02020603050405020304" pitchFamily="18" charset="0"/>
                        </a:rPr>
                        <a:t>d, Rương</a:t>
                      </a:r>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vi-VN" sz="2000" b="0" dirty="0" smtClean="0">
                          <a:latin typeface="Times New Roman" panose="02020603050405020304" pitchFamily="18" charset="0"/>
                          <a:cs typeface="Times New Roman" panose="02020603050405020304" pitchFamily="18" charset="0"/>
                        </a:rPr>
                        <a:t>4, Người có nhiều ruộng đất</a:t>
                      </a:r>
                      <a:endParaRPr lang="vi-VN" sz="20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7228133"/>
                  </a:ext>
                </a:extLst>
              </a:tr>
            </a:tbl>
          </a:graphicData>
        </a:graphic>
      </p:graphicFrame>
      <p:cxnSp>
        <p:nvCxnSpPr>
          <p:cNvPr id="5" name="Straight Arrow Connector 4"/>
          <p:cNvCxnSpPr/>
          <p:nvPr/>
        </p:nvCxnSpPr>
        <p:spPr>
          <a:xfrm>
            <a:off x="3036366" y="1361130"/>
            <a:ext cx="949301" cy="187068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flipV="1">
            <a:off x="3016588" y="2121967"/>
            <a:ext cx="1024920" cy="477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2981687" y="3169138"/>
            <a:ext cx="1059821" cy="91895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flipV="1">
            <a:off x="3016588" y="1265685"/>
            <a:ext cx="969079" cy="279358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4098" name="Picture 2" descr="Tâm Shoppe - Rương gỗ Vintage đinh tán móc cài được ổ khóa RG-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332" y="-71044"/>
            <a:ext cx="1993780" cy="10072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tuyengiao.vn/uploads/2018/2/18/7.2.ttg.jpg?w=680&amp;s=gkaa7ivr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331" y="939114"/>
            <a:ext cx="2026669" cy="1361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dangbosatra.vn/upload/images/unname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8298" y="8977214"/>
            <a:ext cx="897706" cy="61717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www.sugia.vn/imgeditor/images/70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8352" y="2303456"/>
            <a:ext cx="2004626" cy="15004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iến dịch Điện Biên Phủ: 3 đợt tấn công ác l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760" y="3673713"/>
            <a:ext cx="2057854" cy="146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27624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ppt_x"/>
                                          </p:val>
                                        </p:tav>
                                        <p:tav tm="100000">
                                          <p:val>
                                            <p:strVal val="#ppt_x"/>
                                          </p:val>
                                        </p:tav>
                                      </p:tavLst>
                                    </p:anim>
                                    <p:anim calcmode="lin" valueType="num">
                                      <p:cBhvr additive="base">
                                        <p:cTn id="32"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098"/>
                                        </p:tgtEl>
                                        <p:attrNameLst>
                                          <p:attrName>style.visibility</p:attrName>
                                        </p:attrNameLst>
                                      </p:cBhvr>
                                      <p:to>
                                        <p:strVal val="visible"/>
                                      </p:to>
                                    </p:set>
                                    <p:anim calcmode="lin" valueType="num">
                                      <p:cBhvr additive="base">
                                        <p:cTn id="41" dur="500" fill="hold"/>
                                        <p:tgtEl>
                                          <p:spTgt spid="4098"/>
                                        </p:tgtEl>
                                        <p:attrNameLst>
                                          <p:attrName>ppt_x</p:attrName>
                                        </p:attrNameLst>
                                      </p:cBhvr>
                                      <p:tavLst>
                                        <p:tav tm="0">
                                          <p:val>
                                            <p:strVal val="#ppt_x"/>
                                          </p:val>
                                        </p:tav>
                                        <p:tav tm="100000">
                                          <p:val>
                                            <p:strVal val="#ppt_x"/>
                                          </p:val>
                                        </p:tav>
                                      </p:tavLst>
                                    </p:anim>
                                    <p:anim calcmode="lin" valueType="num">
                                      <p:cBhvr additive="base">
                                        <p:cTn id="4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59140319"/>
              </p:ext>
            </p:extLst>
          </p:nvPr>
        </p:nvGraphicFramePr>
        <p:xfrm>
          <a:off x="139604" y="127921"/>
          <a:ext cx="8662368" cy="4937760"/>
        </p:xfrm>
        <a:graphic>
          <a:graphicData uri="http://schemas.openxmlformats.org/drawingml/2006/table">
            <a:tbl>
              <a:tblPr firstRow="1" bandRow="1">
                <a:tableStyleId>{B6EB3F3B-3EA4-4C42-9560-02E3820D63B1}</a:tableStyleId>
              </a:tblPr>
              <a:tblGrid>
                <a:gridCol w="4167150">
                  <a:extLst>
                    <a:ext uri="{9D8B030D-6E8A-4147-A177-3AD203B41FA5}">
                      <a16:colId xmlns:a16="http://schemas.microsoft.com/office/drawing/2014/main" val="4075370505"/>
                    </a:ext>
                  </a:extLst>
                </a:gridCol>
                <a:gridCol w="4495218">
                  <a:extLst>
                    <a:ext uri="{9D8B030D-6E8A-4147-A177-3AD203B41FA5}">
                      <a16:colId xmlns:a16="http://schemas.microsoft.com/office/drawing/2014/main" val="1536749595"/>
                    </a:ext>
                  </a:extLst>
                </a:gridCol>
              </a:tblGrid>
              <a:tr h="370840">
                <a:tc gridSpan="2">
                  <a:txBody>
                    <a:bodyPr/>
                    <a:lstStyle/>
                    <a:p>
                      <a:pPr algn="ctr"/>
                      <a:r>
                        <a:rPr lang="vi-VN" sz="2000" b="1" dirty="0" smtClean="0">
                          <a:latin typeface="Times New Roman" panose="02020603050405020304" pitchFamily="18" charset="0"/>
                          <a:cs typeface="Times New Roman" panose="02020603050405020304" pitchFamily="18" charset="0"/>
                        </a:rPr>
                        <a:t>PHIẾU HỌC TẬP SỐ 1</a:t>
                      </a:r>
                      <a:endParaRPr lang="vi-VN" sz="2000" b="1" dirty="0">
                        <a:latin typeface="Times New Roman" panose="02020603050405020304" pitchFamily="18" charset="0"/>
                        <a:cs typeface="Times New Roman" panose="02020603050405020304" pitchFamily="18" charset="0"/>
                      </a:endParaRPr>
                    </a:p>
                  </a:txBody>
                  <a:tcPr/>
                </a:tc>
                <a:tc hMerge="1">
                  <a:txBody>
                    <a:bodyPr/>
                    <a:lstStyle/>
                    <a:p>
                      <a:endParaRPr lang="vi-VN" dirty="0"/>
                    </a:p>
                  </a:txBody>
                  <a:tcPr/>
                </a:tc>
                <a:extLst>
                  <a:ext uri="{0D108BD9-81ED-4DB2-BD59-A6C34878D82A}">
                    <a16:rowId xmlns:a16="http://schemas.microsoft.com/office/drawing/2014/main" val="1360041192"/>
                  </a:ext>
                </a:extLst>
              </a:tr>
              <a:tr h="370840">
                <a:tc>
                  <a:txBody>
                    <a:bodyPr/>
                    <a:lstStyle/>
                    <a:p>
                      <a:pPr algn="just"/>
                      <a:r>
                        <a:rPr lang="vi-VN" sz="2000" b="1" dirty="0" smtClean="0">
                          <a:latin typeface="Times New Roman" panose="02020603050405020304" pitchFamily="18" charset="0"/>
                          <a:cs typeface="Times New Roman" panose="02020603050405020304" pitchFamily="18" charset="0"/>
                        </a:rPr>
                        <a:t>1. Văn bản “Tinh thần yêu nước của nhân dân ta” bàn về vấn đề nghị luận gì?</a:t>
                      </a:r>
                      <a:r>
                        <a:rPr lang="vi-VN" sz="2000" b="1" baseline="0" dirty="0" smtClean="0">
                          <a:latin typeface="Times New Roman" panose="02020603050405020304" pitchFamily="18" charset="0"/>
                          <a:cs typeface="Times New Roman" panose="02020603050405020304" pitchFamily="18" charset="0"/>
                        </a:rPr>
                        <a:t> </a:t>
                      </a:r>
                      <a:endParaRPr lang="vi-VN" sz="2000" b="1" dirty="0">
                        <a:latin typeface="Times New Roman" panose="02020603050405020304" pitchFamily="18" charset="0"/>
                        <a:cs typeface="Times New Roman" panose="02020603050405020304" pitchFamily="18" charset="0"/>
                      </a:endParaRPr>
                    </a:p>
                  </a:txBody>
                  <a:tcPr/>
                </a:tc>
                <a:tc>
                  <a:txBody>
                    <a:bodyPr/>
                    <a:lstStyle/>
                    <a:p>
                      <a:endParaRPr lang="vi-V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77028195"/>
                  </a:ext>
                </a:extLst>
              </a:tr>
              <a:tr h="370840">
                <a:tc>
                  <a:txBody>
                    <a:bodyPr/>
                    <a:lstStyle/>
                    <a:p>
                      <a:pPr algn="just"/>
                      <a:r>
                        <a:rPr lang="vi-VN" sz="2000" b="1" dirty="0" smtClean="0">
                          <a:latin typeface="Times New Roman" panose="02020603050405020304" pitchFamily="18" charset="0"/>
                          <a:cs typeface="Times New Roman" panose="02020603050405020304" pitchFamily="18" charset="0"/>
                        </a:rPr>
                        <a:t>2. Mục đích của v</a:t>
                      </a:r>
                      <a:r>
                        <a:rPr lang="vi-VN" sz="2000" b="1" i="0" u="none" strike="noStrike" cap="none" dirty="0" smtClean="0">
                          <a:solidFill>
                            <a:srgbClr val="000000"/>
                          </a:solidFill>
                          <a:latin typeface="Times New Roman" panose="02020603050405020304" pitchFamily="18" charset="0"/>
                          <a:ea typeface="Arial"/>
                          <a:cs typeface="Times New Roman" panose="02020603050405020304" pitchFamily="18" charset="0"/>
                          <a:sym typeface="Arial"/>
                        </a:rPr>
                        <a:t>ăn bản “Tinh thần yêu nước của nhân dân”  là gì?</a:t>
                      </a:r>
                    </a:p>
                    <a:p>
                      <a:pPr algn="just"/>
                      <a:endParaRPr lang="vi-VN" sz="2000" b="1" dirty="0" smtClean="0">
                        <a:latin typeface="Times New Roman" panose="02020603050405020304" pitchFamily="18" charset="0"/>
                        <a:cs typeface="Times New Roman" panose="02020603050405020304" pitchFamily="18" charset="0"/>
                      </a:endParaRPr>
                    </a:p>
                    <a:p>
                      <a:pPr algn="just"/>
                      <a:endParaRPr lang="vi-VN" sz="2000" b="1" dirty="0">
                        <a:latin typeface="Times New Roman" panose="02020603050405020304" pitchFamily="18" charset="0"/>
                        <a:cs typeface="Times New Roman" panose="02020603050405020304" pitchFamily="18" charset="0"/>
                      </a:endParaRPr>
                    </a:p>
                  </a:txBody>
                  <a:tcPr/>
                </a:tc>
                <a:tc>
                  <a:txBody>
                    <a:bodyPr/>
                    <a:lstStyle/>
                    <a:p>
                      <a:endParaRPr lang="vi-V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3444232"/>
                  </a:ext>
                </a:extLst>
              </a:tr>
              <a:tr h="370840">
                <a:tc>
                  <a:txBody>
                    <a:bodyPr/>
                    <a:lstStyle/>
                    <a:p>
                      <a:pPr algn="just"/>
                      <a:r>
                        <a:rPr lang="vi-VN" sz="2000" b="1" dirty="0" smtClean="0">
                          <a:latin typeface="Times New Roman" panose="02020603050405020304" pitchFamily="18" charset="0"/>
                          <a:cs typeface="Times New Roman" panose="02020603050405020304" pitchFamily="18" charset="0"/>
                        </a:rPr>
                        <a:t>3. Xác định bố cục của văn bản</a:t>
                      </a:r>
                    </a:p>
                    <a:p>
                      <a:pPr algn="just"/>
                      <a:endParaRPr lang="vi-VN" sz="2000" b="1" dirty="0" smtClean="0">
                        <a:latin typeface="Times New Roman" panose="02020603050405020304" pitchFamily="18" charset="0"/>
                        <a:cs typeface="Times New Roman" panose="02020603050405020304" pitchFamily="18" charset="0"/>
                      </a:endParaRPr>
                    </a:p>
                    <a:p>
                      <a:pPr algn="just"/>
                      <a:endParaRPr lang="vi-VN" sz="2000" b="1" dirty="0">
                        <a:latin typeface="Times New Roman" panose="02020603050405020304" pitchFamily="18" charset="0"/>
                        <a:cs typeface="Times New Roman" panose="02020603050405020304" pitchFamily="18" charset="0"/>
                      </a:endParaRPr>
                    </a:p>
                  </a:txBody>
                  <a:tcPr/>
                </a:tc>
                <a:tc>
                  <a:txBody>
                    <a:bodyPr/>
                    <a:lstStyle/>
                    <a:p>
                      <a:pPr algn="just"/>
                      <a:endParaRPr lang="vi-VN" sz="2000" dirty="0" smtClean="0">
                        <a:latin typeface="Times New Roman" panose="02020603050405020304" pitchFamily="18" charset="0"/>
                        <a:cs typeface="Times New Roman" panose="02020603050405020304" pitchFamily="18" charset="0"/>
                      </a:endParaRPr>
                    </a:p>
                    <a:p>
                      <a:pPr algn="just"/>
                      <a:endParaRPr lang="vi-VN" sz="2000" dirty="0" smtClean="0">
                        <a:latin typeface="Times New Roman" panose="02020603050405020304" pitchFamily="18" charset="0"/>
                        <a:cs typeface="Times New Roman" panose="02020603050405020304" pitchFamily="18" charset="0"/>
                      </a:endParaRPr>
                    </a:p>
                    <a:p>
                      <a:pPr algn="just"/>
                      <a:endParaRPr lang="vi-VN" sz="2000" dirty="0" smtClean="0">
                        <a:latin typeface="Times New Roman" panose="02020603050405020304" pitchFamily="18" charset="0"/>
                        <a:cs typeface="Times New Roman" panose="02020603050405020304" pitchFamily="18" charset="0"/>
                      </a:endParaRPr>
                    </a:p>
                    <a:p>
                      <a:pPr algn="just"/>
                      <a:endParaRPr lang="vi-VN" sz="2000" dirty="0" smtClean="0">
                        <a:latin typeface="Times New Roman" panose="02020603050405020304" pitchFamily="18" charset="0"/>
                        <a:cs typeface="Times New Roman" panose="02020603050405020304" pitchFamily="18" charset="0"/>
                      </a:endParaRPr>
                    </a:p>
                    <a:p>
                      <a:pPr algn="just"/>
                      <a:endParaRPr lang="vi-VN" sz="2000" dirty="0" smtClean="0">
                        <a:latin typeface="Times New Roman" panose="02020603050405020304" pitchFamily="18" charset="0"/>
                        <a:cs typeface="Times New Roman" panose="02020603050405020304" pitchFamily="18" charset="0"/>
                      </a:endParaRPr>
                    </a:p>
                    <a:p>
                      <a:pPr algn="just"/>
                      <a:endParaRPr lang="vi-VN" sz="2000" dirty="0" smtClean="0">
                        <a:latin typeface="Times New Roman" panose="02020603050405020304" pitchFamily="18" charset="0"/>
                        <a:cs typeface="Times New Roman" panose="02020603050405020304" pitchFamily="18" charset="0"/>
                      </a:endParaRPr>
                    </a:p>
                    <a:p>
                      <a:pPr algn="just"/>
                      <a:endParaRPr lang="en-US" sz="20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2355285"/>
                  </a:ext>
                </a:extLst>
              </a:tr>
            </a:tbl>
          </a:graphicData>
        </a:graphic>
      </p:graphicFrame>
    </p:spTree>
    <p:extLst>
      <p:ext uri="{BB962C8B-B14F-4D97-AF65-F5344CB8AC3E}">
        <p14:creationId xmlns:p14="http://schemas.microsoft.com/office/powerpoint/2010/main" val="207629141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3" name="Picture 2"/>
          <p:cNvPicPr>
            <a:picLocks noChangeAspect="1"/>
          </p:cNvPicPr>
          <p:nvPr/>
        </p:nvPicPr>
        <p:blipFill>
          <a:blip r:embed="rId2"/>
          <a:stretch>
            <a:fillRect/>
          </a:stretch>
        </p:blipFill>
        <p:spPr>
          <a:xfrm>
            <a:off x="1" y="0"/>
            <a:ext cx="9144000" cy="5143500"/>
          </a:xfrm>
          <a:prstGeom prst="rect">
            <a:avLst/>
          </a:prstGeom>
        </p:spPr>
      </p:pic>
    </p:spTree>
    <p:extLst>
      <p:ext uri="{BB962C8B-B14F-4D97-AF65-F5344CB8AC3E}">
        <p14:creationId xmlns:p14="http://schemas.microsoft.com/office/powerpoint/2010/main" val="120131449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9">
            <a:extLst>
              <a:ext uri="{FF2B5EF4-FFF2-40B4-BE49-F238E27FC236}">
                <a16:creationId xmlns:a16="http://schemas.microsoft.com/office/drawing/2014/main" id="{B8744326-DC56-8775-D326-0D4270F45BDD}"/>
              </a:ext>
            </a:extLst>
          </p:cNvPr>
          <p:cNvGraphicFramePr>
            <a:graphicFrameLocks noGrp="1"/>
          </p:cNvGraphicFramePr>
          <p:nvPr>
            <p:extLst>
              <p:ext uri="{D42A27DB-BD31-4B8C-83A1-F6EECF244321}">
                <p14:modId xmlns:p14="http://schemas.microsoft.com/office/powerpoint/2010/main" val="3744931924"/>
              </p:ext>
            </p:extLst>
          </p:nvPr>
        </p:nvGraphicFramePr>
        <p:xfrm>
          <a:off x="972152" y="370638"/>
          <a:ext cx="5909915" cy="4422744"/>
        </p:xfrm>
        <a:graphic>
          <a:graphicData uri="http://schemas.openxmlformats.org/drawingml/2006/table">
            <a:tbl>
              <a:tblPr firstRow="1" bandRow="1">
                <a:tableStyleId>{5C22544A-7EE6-4342-B048-85BDC9FD1C3A}</a:tableStyleId>
              </a:tblPr>
              <a:tblGrid>
                <a:gridCol w="537265">
                  <a:extLst>
                    <a:ext uri="{9D8B030D-6E8A-4147-A177-3AD203B41FA5}">
                      <a16:colId xmlns:a16="http://schemas.microsoft.com/office/drawing/2014/main" val="1581189878"/>
                    </a:ext>
                  </a:extLst>
                </a:gridCol>
                <a:gridCol w="537265">
                  <a:extLst>
                    <a:ext uri="{9D8B030D-6E8A-4147-A177-3AD203B41FA5}">
                      <a16:colId xmlns:a16="http://schemas.microsoft.com/office/drawing/2014/main" val="614738328"/>
                    </a:ext>
                  </a:extLst>
                </a:gridCol>
                <a:gridCol w="537265">
                  <a:extLst>
                    <a:ext uri="{9D8B030D-6E8A-4147-A177-3AD203B41FA5}">
                      <a16:colId xmlns:a16="http://schemas.microsoft.com/office/drawing/2014/main" val="2462895525"/>
                    </a:ext>
                  </a:extLst>
                </a:gridCol>
                <a:gridCol w="537265">
                  <a:extLst>
                    <a:ext uri="{9D8B030D-6E8A-4147-A177-3AD203B41FA5}">
                      <a16:colId xmlns:a16="http://schemas.microsoft.com/office/drawing/2014/main" val="3584852346"/>
                    </a:ext>
                  </a:extLst>
                </a:gridCol>
                <a:gridCol w="537265">
                  <a:extLst>
                    <a:ext uri="{9D8B030D-6E8A-4147-A177-3AD203B41FA5}">
                      <a16:colId xmlns:a16="http://schemas.microsoft.com/office/drawing/2014/main" val="311897930"/>
                    </a:ext>
                  </a:extLst>
                </a:gridCol>
                <a:gridCol w="537265">
                  <a:extLst>
                    <a:ext uri="{9D8B030D-6E8A-4147-A177-3AD203B41FA5}">
                      <a16:colId xmlns:a16="http://schemas.microsoft.com/office/drawing/2014/main" val="1680149016"/>
                    </a:ext>
                  </a:extLst>
                </a:gridCol>
                <a:gridCol w="537265">
                  <a:extLst>
                    <a:ext uri="{9D8B030D-6E8A-4147-A177-3AD203B41FA5}">
                      <a16:colId xmlns:a16="http://schemas.microsoft.com/office/drawing/2014/main" val="2943997177"/>
                    </a:ext>
                  </a:extLst>
                </a:gridCol>
                <a:gridCol w="537265">
                  <a:extLst>
                    <a:ext uri="{9D8B030D-6E8A-4147-A177-3AD203B41FA5}">
                      <a16:colId xmlns:a16="http://schemas.microsoft.com/office/drawing/2014/main" val="2387897276"/>
                    </a:ext>
                  </a:extLst>
                </a:gridCol>
                <a:gridCol w="537265">
                  <a:extLst>
                    <a:ext uri="{9D8B030D-6E8A-4147-A177-3AD203B41FA5}">
                      <a16:colId xmlns:a16="http://schemas.microsoft.com/office/drawing/2014/main" val="2550586195"/>
                    </a:ext>
                  </a:extLst>
                </a:gridCol>
                <a:gridCol w="537265">
                  <a:extLst>
                    <a:ext uri="{9D8B030D-6E8A-4147-A177-3AD203B41FA5}">
                      <a16:colId xmlns:a16="http://schemas.microsoft.com/office/drawing/2014/main" val="79837515"/>
                    </a:ext>
                  </a:extLst>
                </a:gridCol>
                <a:gridCol w="537265">
                  <a:extLst>
                    <a:ext uri="{9D8B030D-6E8A-4147-A177-3AD203B41FA5}">
                      <a16:colId xmlns:a16="http://schemas.microsoft.com/office/drawing/2014/main" val="2167917453"/>
                    </a:ext>
                  </a:extLst>
                </a:gridCol>
              </a:tblGrid>
              <a:tr h="491416">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1996735"/>
                  </a:ext>
                </a:extLst>
              </a:tr>
              <a:tr h="491416">
                <a:tc>
                  <a:txBody>
                    <a:bodyPr/>
                    <a:lstStyle/>
                    <a:p>
                      <a:pPr algn="ctr"/>
                      <a:r>
                        <a:rPr lang="en-US" sz="2000" b="0" dirty="0">
                          <a:solidFill>
                            <a:schemeClr val="tx1"/>
                          </a:solidFill>
                          <a:latin typeface="#9Slide03 Ample"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2645046"/>
                  </a:ext>
                </a:extLst>
              </a:tr>
              <a:tr h="491416">
                <a:tc>
                  <a:txBody>
                    <a:bodyPr/>
                    <a:lstStyle/>
                    <a:p>
                      <a:pPr algn="ctr"/>
                      <a:r>
                        <a:rPr lang="en-US" sz="2000" b="0" dirty="0">
                          <a:solidFill>
                            <a:schemeClr val="tx1"/>
                          </a:solidFill>
                          <a:latin typeface="#9Slide03 Ample" panose="02000000000000000000"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872900"/>
                  </a:ext>
                </a:extLst>
              </a:tr>
              <a:tr h="491416">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1117905"/>
                  </a:ext>
                </a:extLst>
              </a:tr>
              <a:tr h="491416">
                <a:tc>
                  <a:txBody>
                    <a:bodyPr/>
                    <a:lstStyle/>
                    <a:p>
                      <a:pPr algn="ctr"/>
                      <a:r>
                        <a:rPr lang="en-US" sz="2000" b="0" dirty="0">
                          <a:solidFill>
                            <a:schemeClr val="tx1"/>
                          </a:solidFill>
                          <a:latin typeface="#9Slide03 Ample" panose="02000000000000000000"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7878981"/>
                  </a:ext>
                </a:extLst>
              </a:tr>
              <a:tr h="491416">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2624537"/>
                  </a:ext>
                </a:extLst>
              </a:tr>
              <a:tr h="491416">
                <a:tc>
                  <a:txBody>
                    <a:bodyPr/>
                    <a:lstStyle/>
                    <a:p>
                      <a:pPr algn="ctr"/>
                      <a:r>
                        <a:rPr lang="en-US" sz="2000" b="0" dirty="0">
                          <a:solidFill>
                            <a:schemeClr val="tx1"/>
                          </a:solidFill>
                          <a:latin typeface="#9Slide03 Ample"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8585675"/>
                  </a:ext>
                </a:extLst>
              </a:tr>
              <a:tr h="491416">
                <a:tc>
                  <a:txBody>
                    <a:bodyPr/>
                    <a:lstStyle/>
                    <a:p>
                      <a:pPr algn="ctr"/>
                      <a:r>
                        <a:rPr lang="en-US" sz="2000" b="0" dirty="0">
                          <a:solidFill>
                            <a:schemeClr val="tx1"/>
                          </a:solidFill>
                          <a:latin typeface="#9Slide03 Ample" panose="020000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1928229"/>
                  </a:ext>
                </a:extLst>
              </a:tr>
              <a:tr h="491416">
                <a:tc>
                  <a:txBody>
                    <a:bodyPr/>
                    <a:lstStyle/>
                    <a:p>
                      <a:pPr algn="ctr"/>
                      <a:r>
                        <a:rPr lang="en-US" sz="2000" b="0" dirty="0">
                          <a:solidFill>
                            <a:schemeClr val="tx1"/>
                          </a:solidFill>
                          <a:latin typeface="#9Slide03 Ample" panose="02000000000000000000"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dirty="0">
                          <a:solidFill>
                            <a:schemeClr val="tx1"/>
                          </a:solidFill>
                          <a:latin typeface="#9Slide03 Ample"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658280"/>
                  </a:ext>
                </a:extLst>
              </a:tr>
            </a:tbl>
          </a:graphicData>
        </a:graphic>
      </p:graphicFrame>
      <p:pic>
        <p:nvPicPr>
          <p:cNvPr id="5" name="Picture 4">
            <a:extLst>
              <a:ext uri="{FF2B5EF4-FFF2-40B4-BE49-F238E27FC236}">
                <a16:creationId xmlns:a16="http://schemas.microsoft.com/office/drawing/2014/main" id="{15EB5462-7704-0AD4-0431-BD4C99D76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359" y="725505"/>
            <a:ext cx="1469879" cy="1469879"/>
          </a:xfrm>
          <a:prstGeom prst="rect">
            <a:avLst/>
          </a:prstGeom>
        </p:spPr>
      </p:pic>
      <p:sp>
        <p:nvSpPr>
          <p:cNvPr id="6" name="矩形 18">
            <a:extLst>
              <a:ext uri="{FF2B5EF4-FFF2-40B4-BE49-F238E27FC236}">
                <a16:creationId xmlns:a16="http://schemas.microsoft.com/office/drawing/2014/main" id="{5B883CE3-D61E-D3AE-A36C-55B74C687925}"/>
              </a:ext>
            </a:extLst>
          </p:cNvPr>
          <p:cNvSpPr/>
          <p:nvPr/>
        </p:nvSpPr>
        <p:spPr>
          <a:xfrm>
            <a:off x="7056380" y="2328177"/>
            <a:ext cx="1819836" cy="1661993"/>
          </a:xfrm>
          <a:prstGeom prst="rect">
            <a:avLst/>
          </a:prstGeom>
        </p:spPr>
        <p:txBody>
          <a:bodyPr wrap="square">
            <a:spAutoFit/>
          </a:bodyPr>
          <a:lstStyle/>
          <a:p>
            <a:pPr algn="ctr"/>
            <a:r>
              <a:rPr lang="en-US" altLang="zh-CN" sz="2550" b="1" dirty="0" err="1">
                <a:solidFill>
                  <a:srgbClr val="FF0000"/>
                </a:solidFill>
                <a:latin typeface="Times New Roman" panose="02020603050405020304" pitchFamily="18" charset="0"/>
                <a:cs typeface="Times New Roman" panose="02020603050405020304" pitchFamily="18" charset="0"/>
                <a:sym typeface="+mn-lt"/>
              </a:rPr>
              <a:t>Tìm</a:t>
            </a:r>
            <a:r>
              <a:rPr lang="en-US" altLang="zh-CN" sz="2550" b="1" dirty="0">
                <a:solidFill>
                  <a:srgbClr val="FF0000"/>
                </a:solidFill>
                <a:latin typeface="Times New Roman" panose="02020603050405020304" pitchFamily="18" charset="0"/>
                <a:cs typeface="Times New Roman" panose="02020603050405020304" pitchFamily="18" charset="0"/>
                <a:sym typeface="+mn-lt"/>
              </a:rPr>
              <a:t> </a:t>
            </a:r>
            <a:r>
              <a:rPr lang="en-US" altLang="zh-CN" sz="2550" b="1" dirty="0" err="1">
                <a:solidFill>
                  <a:srgbClr val="FF0000"/>
                </a:solidFill>
                <a:latin typeface="Times New Roman" panose="02020603050405020304" pitchFamily="18" charset="0"/>
                <a:cs typeface="Times New Roman" panose="02020603050405020304" pitchFamily="18" charset="0"/>
                <a:sym typeface="+mn-lt"/>
              </a:rPr>
              <a:t>tên</a:t>
            </a:r>
            <a:r>
              <a:rPr lang="en-US" altLang="zh-CN" sz="2550" b="1" dirty="0">
                <a:solidFill>
                  <a:srgbClr val="FF0000"/>
                </a:solidFill>
                <a:latin typeface="Times New Roman" panose="02020603050405020304" pitchFamily="18" charset="0"/>
                <a:cs typeface="Times New Roman" panose="02020603050405020304" pitchFamily="18" charset="0"/>
                <a:sym typeface="+mn-lt"/>
              </a:rPr>
              <a:t> 8 </a:t>
            </a:r>
            <a:r>
              <a:rPr lang="en-US" altLang="zh-CN" sz="2550" b="1" dirty="0" err="1">
                <a:solidFill>
                  <a:srgbClr val="FF0000"/>
                </a:solidFill>
                <a:latin typeface="Times New Roman" panose="02020603050405020304" pitchFamily="18" charset="0"/>
                <a:cs typeface="Times New Roman" panose="02020603050405020304" pitchFamily="18" charset="0"/>
                <a:sym typeface="+mn-lt"/>
              </a:rPr>
              <a:t>vị</a:t>
            </a:r>
            <a:r>
              <a:rPr lang="en-US" altLang="zh-CN" sz="2550" b="1" dirty="0">
                <a:solidFill>
                  <a:srgbClr val="FF0000"/>
                </a:solidFill>
                <a:latin typeface="Times New Roman" panose="02020603050405020304" pitchFamily="18" charset="0"/>
                <a:cs typeface="Times New Roman" panose="02020603050405020304" pitchFamily="18" charset="0"/>
                <a:sym typeface="+mn-lt"/>
              </a:rPr>
              <a:t> </a:t>
            </a:r>
            <a:r>
              <a:rPr lang="en-US" altLang="zh-CN" sz="2550" b="1" dirty="0" err="1">
                <a:solidFill>
                  <a:srgbClr val="FF0000"/>
                </a:solidFill>
                <a:latin typeface="Times New Roman" panose="02020603050405020304" pitchFamily="18" charset="0"/>
                <a:cs typeface="Times New Roman" panose="02020603050405020304" pitchFamily="18" charset="0"/>
                <a:sym typeface="+mn-lt"/>
              </a:rPr>
              <a:t>anh</a:t>
            </a:r>
            <a:r>
              <a:rPr lang="en-US" altLang="zh-CN" sz="2550" b="1" dirty="0">
                <a:solidFill>
                  <a:srgbClr val="FF0000"/>
                </a:solidFill>
                <a:latin typeface="Times New Roman" panose="02020603050405020304" pitchFamily="18" charset="0"/>
                <a:cs typeface="Times New Roman" panose="02020603050405020304" pitchFamily="18" charset="0"/>
                <a:sym typeface="+mn-lt"/>
              </a:rPr>
              <a:t> </a:t>
            </a:r>
            <a:r>
              <a:rPr lang="en-US" altLang="zh-CN" sz="2550" b="1" dirty="0" err="1">
                <a:solidFill>
                  <a:srgbClr val="FF0000"/>
                </a:solidFill>
                <a:latin typeface="Times New Roman" panose="02020603050405020304" pitchFamily="18" charset="0"/>
                <a:cs typeface="Times New Roman" panose="02020603050405020304" pitchFamily="18" charset="0"/>
                <a:sym typeface="+mn-lt"/>
              </a:rPr>
              <a:t>hùng</a:t>
            </a:r>
            <a:r>
              <a:rPr lang="en-US" altLang="zh-CN" sz="2550" b="1" dirty="0">
                <a:solidFill>
                  <a:srgbClr val="FF0000"/>
                </a:solidFill>
                <a:latin typeface="Times New Roman" panose="02020603050405020304" pitchFamily="18" charset="0"/>
                <a:cs typeface="Times New Roman" panose="02020603050405020304" pitchFamily="18" charset="0"/>
                <a:sym typeface="+mn-lt"/>
              </a:rPr>
              <a:t> </a:t>
            </a:r>
            <a:r>
              <a:rPr lang="en-US" altLang="zh-CN" sz="2550" b="1" dirty="0" err="1">
                <a:solidFill>
                  <a:srgbClr val="FF0000"/>
                </a:solidFill>
                <a:latin typeface="Times New Roman" panose="02020603050405020304" pitchFamily="18" charset="0"/>
                <a:cs typeface="Times New Roman" panose="02020603050405020304" pitchFamily="18" charset="0"/>
                <a:sym typeface="+mn-lt"/>
              </a:rPr>
              <a:t>dân</a:t>
            </a:r>
            <a:r>
              <a:rPr lang="en-US" altLang="zh-CN" sz="2550" b="1" dirty="0">
                <a:solidFill>
                  <a:srgbClr val="FF0000"/>
                </a:solidFill>
                <a:latin typeface="Times New Roman" panose="02020603050405020304" pitchFamily="18" charset="0"/>
                <a:cs typeface="Times New Roman" panose="02020603050405020304" pitchFamily="18" charset="0"/>
                <a:sym typeface="+mn-lt"/>
              </a:rPr>
              <a:t> </a:t>
            </a:r>
            <a:r>
              <a:rPr lang="en-US" altLang="zh-CN" sz="2550" b="1" dirty="0" err="1">
                <a:solidFill>
                  <a:srgbClr val="FF0000"/>
                </a:solidFill>
                <a:latin typeface="Times New Roman" panose="02020603050405020304" pitchFamily="18" charset="0"/>
                <a:cs typeface="Times New Roman" panose="02020603050405020304" pitchFamily="18" charset="0"/>
                <a:sym typeface="+mn-lt"/>
              </a:rPr>
              <a:t>tộc</a:t>
            </a:r>
            <a:r>
              <a:rPr lang="en-US" altLang="zh-CN" sz="2550" b="1" dirty="0">
                <a:solidFill>
                  <a:srgbClr val="FF0000"/>
                </a:solidFill>
                <a:latin typeface="Times New Roman" panose="02020603050405020304" pitchFamily="18" charset="0"/>
                <a:cs typeface="Times New Roman" panose="02020603050405020304" pitchFamily="18" charset="0"/>
                <a:sym typeface="+mn-lt"/>
              </a:rPr>
              <a:t> </a:t>
            </a:r>
            <a:r>
              <a:rPr lang="en-US" altLang="zh-CN" sz="2550" b="1" dirty="0" err="1">
                <a:solidFill>
                  <a:srgbClr val="FF0000"/>
                </a:solidFill>
                <a:latin typeface="Times New Roman" panose="02020603050405020304" pitchFamily="18" charset="0"/>
                <a:cs typeface="Times New Roman" panose="02020603050405020304" pitchFamily="18" charset="0"/>
                <a:sym typeface="+mn-lt"/>
              </a:rPr>
              <a:t>Việt</a:t>
            </a:r>
            <a:r>
              <a:rPr lang="en-US" altLang="zh-CN" sz="2550" b="1" dirty="0">
                <a:solidFill>
                  <a:srgbClr val="FF0000"/>
                </a:solidFill>
                <a:latin typeface="Times New Roman" panose="02020603050405020304" pitchFamily="18" charset="0"/>
                <a:cs typeface="Times New Roman" panose="02020603050405020304" pitchFamily="18" charset="0"/>
                <a:sym typeface="+mn-lt"/>
              </a:rPr>
              <a:t> Nam</a:t>
            </a:r>
            <a:endParaRPr lang="zh-CN" altLang="en-US" sz="2550" b="1" dirty="0">
              <a:solidFill>
                <a:srgbClr val="FF0000"/>
              </a:solidFill>
              <a:latin typeface="Times New Roman" panose="02020603050405020304" pitchFamily="18" charset="0"/>
              <a:cs typeface="Times New Roman" panose="02020603050405020304" pitchFamily="18" charset="0"/>
              <a:sym typeface="+mn-lt"/>
            </a:endParaRPr>
          </a:p>
        </p:txBody>
      </p:sp>
      <p:sp>
        <p:nvSpPr>
          <p:cNvPr id="7" name="Rectangle 6">
            <a:extLst>
              <a:ext uri="{FF2B5EF4-FFF2-40B4-BE49-F238E27FC236}">
                <a16:creationId xmlns:a16="http://schemas.microsoft.com/office/drawing/2014/main" id="{88E5E9C1-FFF4-D37A-66AE-91BB96674ADD}"/>
              </a:ext>
            </a:extLst>
          </p:cNvPr>
          <p:cNvSpPr/>
          <p:nvPr/>
        </p:nvSpPr>
        <p:spPr>
          <a:xfrm>
            <a:off x="972153" y="382121"/>
            <a:ext cx="4831882" cy="47512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69F4FCD-4B10-6925-CBFF-3A9666851B92}"/>
              </a:ext>
            </a:extLst>
          </p:cNvPr>
          <p:cNvSpPr/>
          <p:nvPr/>
        </p:nvSpPr>
        <p:spPr>
          <a:xfrm>
            <a:off x="972153" y="1362293"/>
            <a:ext cx="5365996" cy="47512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993C5CC-DA86-7693-4B8F-FF0B0444A9B6}"/>
              </a:ext>
            </a:extLst>
          </p:cNvPr>
          <p:cNvSpPr/>
          <p:nvPr/>
        </p:nvSpPr>
        <p:spPr>
          <a:xfrm>
            <a:off x="1504764" y="3326523"/>
            <a:ext cx="4299271" cy="47512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FEB7417-ED0F-D2D1-EAD8-50F7CAABC2F7}"/>
              </a:ext>
            </a:extLst>
          </p:cNvPr>
          <p:cNvSpPr/>
          <p:nvPr/>
        </p:nvSpPr>
        <p:spPr>
          <a:xfrm>
            <a:off x="1495140" y="3817887"/>
            <a:ext cx="5386928" cy="47512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9A5165B7-CAE6-3AC5-9A4C-FB613D0326B0}"/>
              </a:ext>
            </a:extLst>
          </p:cNvPr>
          <p:cNvSpPr/>
          <p:nvPr/>
        </p:nvSpPr>
        <p:spPr>
          <a:xfrm>
            <a:off x="975354" y="4312244"/>
            <a:ext cx="5906714" cy="47512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D406942-1346-D5D7-A544-5598A74B860C}"/>
              </a:ext>
            </a:extLst>
          </p:cNvPr>
          <p:cNvSpPr/>
          <p:nvPr/>
        </p:nvSpPr>
        <p:spPr>
          <a:xfrm>
            <a:off x="2597220" y="1848896"/>
            <a:ext cx="511740" cy="242972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24F1FBC-956E-3F98-E6FD-744B5F6009CD}"/>
              </a:ext>
            </a:extLst>
          </p:cNvPr>
          <p:cNvSpPr/>
          <p:nvPr/>
        </p:nvSpPr>
        <p:spPr>
          <a:xfrm>
            <a:off x="6338990" y="376592"/>
            <a:ext cx="542235" cy="342205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7DF93EF-F313-96E1-FC11-44ADE1074F84}"/>
              </a:ext>
            </a:extLst>
          </p:cNvPr>
          <p:cNvSpPr/>
          <p:nvPr/>
        </p:nvSpPr>
        <p:spPr>
          <a:xfrm>
            <a:off x="2606846" y="1853057"/>
            <a:ext cx="3197189" cy="47512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27479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0" y="0"/>
            <a:ext cx="9144000" cy="5156200"/>
          </a:xfrm>
          <a:prstGeom prst="rect">
            <a:avLst/>
          </a:prstGeom>
        </p:spPr>
      </p:pic>
    </p:spTree>
    <p:extLst>
      <p:ext uri="{BB962C8B-B14F-4D97-AF65-F5344CB8AC3E}">
        <p14:creationId xmlns:p14="http://schemas.microsoft.com/office/powerpoint/2010/main" val="101908520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27674129"/>
              </p:ext>
            </p:extLst>
          </p:nvPr>
        </p:nvGraphicFramePr>
        <p:xfrm>
          <a:off x="3538938" y="0"/>
          <a:ext cx="5472440" cy="4912360"/>
        </p:xfrm>
        <a:graphic>
          <a:graphicData uri="http://schemas.openxmlformats.org/drawingml/2006/table">
            <a:tbl>
              <a:tblPr firstRow="1" bandRow="1">
                <a:tableStyleId>{B6EB3F3B-3EA4-4C42-9560-02E3820D63B1}</a:tableStyleId>
              </a:tblPr>
              <a:tblGrid>
                <a:gridCol w="2443053">
                  <a:extLst>
                    <a:ext uri="{9D8B030D-6E8A-4147-A177-3AD203B41FA5}">
                      <a16:colId xmlns:a16="http://schemas.microsoft.com/office/drawing/2014/main" val="4075370505"/>
                    </a:ext>
                  </a:extLst>
                </a:gridCol>
                <a:gridCol w="3029387">
                  <a:extLst>
                    <a:ext uri="{9D8B030D-6E8A-4147-A177-3AD203B41FA5}">
                      <a16:colId xmlns:a16="http://schemas.microsoft.com/office/drawing/2014/main" val="1536749595"/>
                    </a:ext>
                  </a:extLst>
                </a:gridCol>
              </a:tblGrid>
              <a:tr h="370840">
                <a:tc gridSpan="2">
                  <a:txBody>
                    <a:bodyPr/>
                    <a:lstStyle/>
                    <a:p>
                      <a:pPr algn="ctr"/>
                      <a:r>
                        <a:rPr lang="vi-VN" sz="1800" b="1" dirty="0" smtClean="0">
                          <a:latin typeface="Times New Roman" panose="02020603050405020304" pitchFamily="18" charset="0"/>
                          <a:cs typeface="Times New Roman" panose="02020603050405020304" pitchFamily="18" charset="0"/>
                        </a:rPr>
                        <a:t>PHIẾU HỌC TẬP SỐ 1</a:t>
                      </a:r>
                      <a:endParaRPr lang="vi-VN" sz="1800" b="1" dirty="0">
                        <a:latin typeface="Times New Roman" panose="02020603050405020304" pitchFamily="18" charset="0"/>
                        <a:cs typeface="Times New Roman" panose="02020603050405020304" pitchFamily="18" charset="0"/>
                      </a:endParaRPr>
                    </a:p>
                  </a:txBody>
                  <a:tcPr/>
                </a:tc>
                <a:tc hMerge="1">
                  <a:txBody>
                    <a:bodyPr/>
                    <a:lstStyle/>
                    <a:p>
                      <a:endParaRPr lang="vi-VN" dirty="0"/>
                    </a:p>
                  </a:txBody>
                  <a:tcPr/>
                </a:tc>
                <a:extLst>
                  <a:ext uri="{0D108BD9-81ED-4DB2-BD59-A6C34878D82A}">
                    <a16:rowId xmlns:a16="http://schemas.microsoft.com/office/drawing/2014/main" val="1360041192"/>
                  </a:ext>
                </a:extLst>
              </a:tr>
              <a:tr h="370840">
                <a:tc>
                  <a:txBody>
                    <a:bodyPr/>
                    <a:lstStyle/>
                    <a:p>
                      <a:pPr algn="just"/>
                      <a:r>
                        <a:rPr lang="vi-VN" sz="1600" b="1" dirty="0" smtClean="0">
                          <a:latin typeface="Times New Roman" panose="02020603050405020304" pitchFamily="18" charset="0"/>
                          <a:cs typeface="Times New Roman" panose="02020603050405020304" pitchFamily="18" charset="0"/>
                        </a:rPr>
                        <a:t>1. Văn bản “Tinh thần yêu nước của nhân dân ta” bàn về vấn đề nghị luận gì?</a:t>
                      </a:r>
                      <a:r>
                        <a:rPr lang="vi-VN" sz="1600" b="1" baseline="0" dirty="0" smtClean="0">
                          <a:latin typeface="Times New Roman" panose="02020603050405020304" pitchFamily="18" charset="0"/>
                          <a:cs typeface="Times New Roman" panose="02020603050405020304" pitchFamily="18" charset="0"/>
                        </a:rPr>
                        <a:t> </a:t>
                      </a:r>
                      <a:endParaRPr lang="vi-VN" sz="1600" b="1" dirty="0">
                        <a:latin typeface="Times New Roman" panose="02020603050405020304" pitchFamily="18" charset="0"/>
                        <a:cs typeface="Times New Roman" panose="02020603050405020304" pitchFamily="18" charset="0"/>
                      </a:endParaRPr>
                    </a:p>
                  </a:txBody>
                  <a:tcPr/>
                </a:tc>
                <a:tc>
                  <a:txBody>
                    <a:bodyPr/>
                    <a:lstStyle/>
                    <a:p>
                      <a:endParaRPr lang="vi-VN"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77028195"/>
                  </a:ext>
                </a:extLst>
              </a:tr>
              <a:tr h="370840">
                <a:tc>
                  <a:txBody>
                    <a:bodyPr/>
                    <a:lstStyle/>
                    <a:p>
                      <a:pPr algn="just"/>
                      <a:r>
                        <a:rPr lang="vi-VN" sz="1600" b="1" dirty="0" smtClean="0">
                          <a:latin typeface="Times New Roman" panose="02020603050405020304" pitchFamily="18" charset="0"/>
                          <a:cs typeface="Times New Roman" panose="02020603050405020304" pitchFamily="18" charset="0"/>
                        </a:rPr>
                        <a:t>2. Mục đích của v</a:t>
                      </a:r>
                      <a:r>
                        <a:rPr lang="vi-VN" sz="1600" b="1" i="0" u="none" strike="noStrike" cap="none" dirty="0" smtClean="0">
                          <a:solidFill>
                            <a:srgbClr val="000000"/>
                          </a:solidFill>
                          <a:latin typeface="Times New Roman" panose="02020603050405020304" pitchFamily="18" charset="0"/>
                          <a:ea typeface="Arial"/>
                          <a:cs typeface="Times New Roman" panose="02020603050405020304" pitchFamily="18" charset="0"/>
                          <a:sym typeface="Arial"/>
                        </a:rPr>
                        <a:t>ăn bản “Tinh thần yêu nước của nhân dân”  là gì?</a:t>
                      </a:r>
                      <a:endParaRPr lang="vi-VN" sz="1600"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1800" b="1"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1800" b="1"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1800" b="1"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1800" b="1"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3444232"/>
                  </a:ext>
                </a:extLst>
              </a:tr>
              <a:tr h="370840">
                <a:tc>
                  <a:txBody>
                    <a:bodyPr/>
                    <a:lstStyle/>
                    <a:p>
                      <a:pPr algn="just"/>
                      <a:r>
                        <a:rPr lang="vi-VN" sz="1600" b="1" dirty="0" smtClean="0">
                          <a:latin typeface="Times New Roman" panose="02020603050405020304" pitchFamily="18" charset="0"/>
                          <a:cs typeface="Times New Roman" panose="02020603050405020304" pitchFamily="18" charset="0"/>
                        </a:rPr>
                        <a:t>3. Xác định bố cục của văn bản</a:t>
                      </a:r>
                      <a:endParaRPr lang="vi-VN" sz="1600" b="1" dirty="0">
                        <a:latin typeface="Times New Roman" panose="02020603050405020304" pitchFamily="18" charset="0"/>
                        <a:cs typeface="Times New Roman" panose="02020603050405020304" pitchFamily="18" charset="0"/>
                      </a:endParaRPr>
                    </a:p>
                  </a:txBody>
                  <a:tcPr/>
                </a:tc>
                <a:tc>
                  <a:txBody>
                    <a:bodyPr/>
                    <a:lstStyle/>
                    <a:p>
                      <a:pPr algn="just"/>
                      <a:endParaRPr lang="en-US" sz="1800" dirty="0" smtClean="0">
                        <a:latin typeface="Times New Roman" panose="02020603050405020304" pitchFamily="18" charset="0"/>
                        <a:cs typeface="Times New Roman" panose="02020603050405020304" pitchFamily="18" charset="0"/>
                      </a:endParaRPr>
                    </a:p>
                    <a:p>
                      <a:pPr algn="just"/>
                      <a:endParaRPr lang="en-US" sz="1800" dirty="0" smtClean="0">
                        <a:latin typeface="Times New Roman" panose="02020603050405020304" pitchFamily="18" charset="0"/>
                        <a:cs typeface="Times New Roman" panose="02020603050405020304" pitchFamily="18" charset="0"/>
                      </a:endParaRPr>
                    </a:p>
                    <a:p>
                      <a:pPr algn="just"/>
                      <a:endParaRPr lang="en-US" sz="1800" dirty="0" smtClean="0">
                        <a:latin typeface="Times New Roman" panose="02020603050405020304" pitchFamily="18" charset="0"/>
                        <a:cs typeface="Times New Roman" panose="02020603050405020304" pitchFamily="18" charset="0"/>
                      </a:endParaRPr>
                    </a:p>
                    <a:p>
                      <a:pPr algn="just"/>
                      <a:endParaRPr lang="en-US" sz="1800" dirty="0" smtClean="0">
                        <a:latin typeface="Times New Roman" panose="02020603050405020304" pitchFamily="18" charset="0"/>
                        <a:cs typeface="Times New Roman" panose="02020603050405020304" pitchFamily="18" charset="0"/>
                      </a:endParaRPr>
                    </a:p>
                    <a:p>
                      <a:pPr algn="just"/>
                      <a:endParaRPr lang="en-US" sz="1800" dirty="0" smtClean="0">
                        <a:latin typeface="Times New Roman" panose="02020603050405020304" pitchFamily="18" charset="0"/>
                        <a:cs typeface="Times New Roman" panose="02020603050405020304" pitchFamily="18" charset="0"/>
                      </a:endParaRPr>
                    </a:p>
                    <a:p>
                      <a:pPr algn="just"/>
                      <a:endParaRPr lang="en-US" sz="1800" dirty="0" smtClean="0">
                        <a:latin typeface="Times New Roman" panose="02020603050405020304" pitchFamily="18" charset="0"/>
                        <a:cs typeface="Times New Roman" panose="02020603050405020304" pitchFamily="18" charset="0"/>
                      </a:endParaRPr>
                    </a:p>
                    <a:p>
                      <a:pPr algn="just"/>
                      <a:endParaRPr lang="en-US" sz="1800" dirty="0" smtClean="0">
                        <a:latin typeface="Times New Roman" panose="02020603050405020304" pitchFamily="18" charset="0"/>
                        <a:cs typeface="Times New Roman" panose="02020603050405020304" pitchFamily="18" charset="0"/>
                      </a:endParaRPr>
                    </a:p>
                    <a:p>
                      <a:pPr algn="just"/>
                      <a:endParaRPr lang="en-US" sz="1800" dirty="0" smtClean="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2355285"/>
                  </a:ext>
                </a:extLst>
              </a:tr>
            </a:tbl>
          </a:graphicData>
        </a:graphic>
      </p:graphicFrame>
      <p:sp>
        <p:nvSpPr>
          <p:cNvPr id="4" name="TextBox 3"/>
          <p:cNvSpPr txBox="1"/>
          <p:nvPr/>
        </p:nvSpPr>
        <p:spPr>
          <a:xfrm>
            <a:off x="6201257" y="570986"/>
            <a:ext cx="2214068" cy="369332"/>
          </a:xfrm>
          <a:prstGeom prst="rect">
            <a:avLst/>
          </a:prstGeom>
          <a:noFill/>
        </p:spPr>
        <p:txBody>
          <a:bodyPr wrap="none" rtlCol="0">
            <a:spAutoFit/>
          </a:bodyPr>
          <a:lstStyle/>
          <a:p>
            <a:r>
              <a:rPr lang="vi-VN" sz="1800" dirty="0">
                <a:latin typeface="Times New Roman" panose="02020603050405020304" pitchFamily="18" charset="0"/>
                <a:cs typeface="Times New Roman" panose="02020603050405020304" pitchFamily="18" charset="0"/>
              </a:rPr>
              <a:t>Bàn về lòng yêu </a:t>
            </a:r>
            <a:r>
              <a:rPr lang="vi-VN" sz="1800" dirty="0" smtClean="0">
                <a:latin typeface="Times New Roman" panose="02020603050405020304" pitchFamily="18" charset="0"/>
                <a:cs typeface="Times New Roman" panose="02020603050405020304" pitchFamily="18" charset="0"/>
              </a:rPr>
              <a:t>nước</a:t>
            </a:r>
            <a:endParaRPr lang="vi-VN" sz="1800" dirty="0">
              <a:latin typeface="Times New Roman" panose="02020603050405020304" pitchFamily="18" charset="0"/>
              <a:cs typeface="Times New Roman" panose="02020603050405020304" pitchFamily="18" charset="0"/>
            </a:endParaRPr>
          </a:p>
        </p:txBody>
      </p:sp>
      <p:sp>
        <p:nvSpPr>
          <p:cNvPr id="2" name="Rectangle 1"/>
          <p:cNvSpPr/>
          <p:nvPr/>
        </p:nvSpPr>
        <p:spPr>
          <a:xfrm>
            <a:off x="5961050" y="1469502"/>
            <a:ext cx="3182951" cy="1200329"/>
          </a:xfrm>
          <a:prstGeom prst="rect">
            <a:avLst/>
          </a:prstGeom>
        </p:spPr>
        <p:txBody>
          <a:bodyPr wrap="square">
            <a:spAutoFit/>
          </a:bodyPr>
          <a:lstStyle/>
          <a:p>
            <a:pPr>
              <a:defRPr/>
            </a:pPr>
            <a:r>
              <a:rPr lang="vi-VN" sz="1800" dirty="0">
                <a:latin typeface="Times New Roman" panose="02020603050405020304" pitchFamily="18" charset="0"/>
                <a:cs typeface="Times New Roman" panose="02020603050405020304" pitchFamily="18" charset="0"/>
              </a:rPr>
              <a:t>Chủ tịch Hồ Chí Minh nêu lên và làm sáng tỏ ý kiến của mình về một vấn đề xã hội: </a:t>
            </a:r>
            <a:r>
              <a:rPr lang="vi-VN" sz="1800" b="1" dirty="0">
                <a:latin typeface="Times New Roman" panose="02020603050405020304" pitchFamily="18" charset="0"/>
                <a:cs typeface="Times New Roman" panose="02020603050405020304" pitchFamily="18" charset="0"/>
              </a:rPr>
              <a:t>Dân ta có một lòng nồng nàn yêu nước</a:t>
            </a:r>
          </a:p>
        </p:txBody>
      </p:sp>
      <p:sp>
        <p:nvSpPr>
          <p:cNvPr id="5" name="Rectangle 4"/>
          <p:cNvSpPr/>
          <p:nvPr/>
        </p:nvSpPr>
        <p:spPr>
          <a:xfrm>
            <a:off x="6011686" y="2636934"/>
            <a:ext cx="2999692" cy="2308324"/>
          </a:xfrm>
          <a:prstGeom prst="rect">
            <a:avLst/>
          </a:prstGeom>
        </p:spPr>
        <p:txBody>
          <a:bodyPr wrap="square">
            <a:spAutoFit/>
          </a:bodyPr>
          <a:lstStyle/>
          <a:p>
            <a:pPr algn="just"/>
            <a:r>
              <a:rPr lang="vi-VN" sz="1800" b="1" dirty="0">
                <a:latin typeface="Times New Roman" panose="02020603050405020304" pitchFamily="18" charset="0"/>
                <a:cs typeface="Times New Roman" panose="02020603050405020304" pitchFamily="18" charset="0"/>
              </a:rPr>
              <a:t>Phần 1</a:t>
            </a:r>
            <a:r>
              <a:rPr lang="vi-VN"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Đoạn</a:t>
            </a:r>
            <a:r>
              <a:rPr lang="en-US" sz="1800" dirty="0">
                <a:latin typeface="Times New Roman" panose="02020603050405020304" pitchFamily="18" charset="0"/>
                <a:cs typeface="Times New Roman" panose="02020603050405020304" pitchFamily="18" charset="0"/>
              </a:rPr>
              <a:t> 1: </a:t>
            </a:r>
            <a:r>
              <a:rPr lang="en-US" sz="1800" dirty="0" err="1">
                <a:latin typeface="Times New Roman" panose="02020603050405020304" pitchFamily="18" charset="0"/>
                <a:cs typeface="Times New Roman" panose="02020603050405020304" pitchFamily="18" charset="0"/>
              </a:rPr>
              <a:t>Nhận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định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lòng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dân</a:t>
            </a:r>
            <a:r>
              <a:rPr lang="en-US" sz="1800" dirty="0">
                <a:latin typeface="Times New Roman" panose="02020603050405020304" pitchFamily="18" charset="0"/>
                <a:cs typeface="Times New Roman" panose="02020603050405020304" pitchFamily="18" charset="0"/>
              </a:rPr>
              <a:t> ta (</a:t>
            </a:r>
            <a:r>
              <a:rPr lang="en-US" sz="1800" dirty="0" err="1">
                <a:latin typeface="Times New Roman" panose="02020603050405020304" pitchFamily="18" charset="0"/>
                <a:cs typeface="Times New Roman" panose="02020603050405020304" pitchFamily="18" charset="0"/>
              </a:rPr>
              <a:t>Giới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thiệu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a:t>
            </a:r>
            <a:r>
              <a:rPr lang="en-US" sz="1800" dirty="0">
                <a:latin typeface="Times New Roman" panose="02020603050405020304" pitchFamily="18" charset="0"/>
                <a:cs typeface="Times New Roman" panose="02020603050405020304" pitchFamily="18" charset="0"/>
              </a:rPr>
              <a:t>)</a:t>
            </a:r>
          </a:p>
          <a:p>
            <a:pPr algn="just"/>
            <a:r>
              <a:rPr lang="vi-VN" sz="1800" b="1" dirty="0">
                <a:latin typeface="Times New Roman" panose="02020603050405020304" pitchFamily="18" charset="0"/>
                <a:cs typeface="Times New Roman" panose="02020603050405020304" pitchFamily="18" charset="0"/>
              </a:rPr>
              <a:t>Phần 2 </a:t>
            </a:r>
            <a:r>
              <a:rPr lang="en-US" sz="1800" dirty="0" err="1">
                <a:latin typeface="Times New Roman" panose="02020603050405020304" pitchFamily="18" charset="0"/>
                <a:cs typeface="Times New Roman" panose="02020603050405020304" pitchFamily="18" charset="0"/>
              </a:rPr>
              <a:t>Đoạn</a:t>
            </a:r>
            <a:r>
              <a:rPr lang="en-US" sz="1800" dirty="0">
                <a:latin typeface="Times New Roman" panose="02020603050405020304" pitchFamily="18" charset="0"/>
                <a:cs typeface="Times New Roman" panose="02020603050405020304" pitchFamily="18" charset="0"/>
              </a:rPr>
              <a:t> 2-3: </a:t>
            </a:r>
            <a:r>
              <a:rPr lang="en-US" sz="1800" dirty="0" err="1">
                <a:latin typeface="Times New Roman" panose="02020603050405020304" pitchFamily="18" charset="0"/>
                <a:cs typeface="Times New Roman" panose="02020603050405020304" pitchFamily="18" charset="0"/>
              </a:rPr>
              <a:t>Những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biểu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lòng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yêu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Chứng</a:t>
            </a:r>
            <a:r>
              <a:rPr lang="en-US" sz="1800" dirty="0">
                <a:latin typeface="Times New Roman" panose="02020603050405020304" pitchFamily="18" charset="0"/>
                <a:cs typeface="Times New Roman" panose="02020603050405020304" pitchFamily="18" charset="0"/>
              </a:rPr>
              <a:t> minh </a:t>
            </a:r>
            <a:r>
              <a:rPr lang="en-US" sz="1800" dirty="0" err="1">
                <a:latin typeface="Times New Roman" panose="02020603050405020304" pitchFamily="18" charset="0"/>
                <a:cs typeface="Times New Roman" panose="02020603050405020304" pitchFamily="18" charset="0"/>
              </a:rPr>
              <a:t>vấn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a:t>
            </a:r>
            <a:r>
              <a:rPr lang="en-US" sz="1800" dirty="0">
                <a:latin typeface="Times New Roman" panose="02020603050405020304" pitchFamily="18" charset="0"/>
                <a:cs typeface="Times New Roman" panose="02020603050405020304" pitchFamily="18" charset="0"/>
              </a:rPr>
              <a:t>)</a:t>
            </a:r>
          </a:p>
          <a:p>
            <a:pPr algn="just">
              <a:defRPr/>
            </a:pPr>
            <a:r>
              <a:rPr lang="vi-VN" sz="1800" b="1" dirty="0">
                <a:latin typeface="Times New Roman" panose="02020603050405020304" pitchFamily="18" charset="0"/>
                <a:cs typeface="Times New Roman" panose="02020603050405020304" pitchFamily="18" charset="0"/>
              </a:rPr>
              <a:t>Phần 3 </a:t>
            </a:r>
            <a:r>
              <a:rPr lang="en-US" sz="1800" dirty="0" err="1">
                <a:latin typeface="Times New Roman" panose="02020603050405020304" pitchFamily="18" charset="0"/>
                <a:cs typeface="Times New Roman" panose="02020603050405020304" pitchFamily="18" charset="0"/>
              </a:rPr>
              <a:t>Đoạn</a:t>
            </a:r>
            <a:r>
              <a:rPr lang="en-US" sz="1800" dirty="0">
                <a:latin typeface="Times New Roman" panose="02020603050405020304" pitchFamily="18" charset="0"/>
                <a:cs typeface="Times New Roman" panose="02020603050405020304" pitchFamily="18" charset="0"/>
              </a:rPr>
              <a:t> 4: </a:t>
            </a:r>
            <a:r>
              <a:rPr lang="en-US" sz="1800" dirty="0" err="1">
                <a:latin typeface="Times New Roman" panose="02020603050405020304" pitchFamily="18" charset="0"/>
                <a:cs typeface="Times New Roman" panose="02020603050405020304" pitchFamily="18" charset="0"/>
              </a:rPr>
              <a:t>Nhiệm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vụ</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vấn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đề</a:t>
            </a:r>
            <a:r>
              <a:rPr lang="en-US" sz="18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0" y="0"/>
            <a:ext cx="3538937" cy="5071533"/>
          </a:xfrm>
          <a:prstGeom prst="rect">
            <a:avLst/>
          </a:prstGeom>
        </p:spPr>
      </p:pic>
    </p:spTree>
    <p:extLst>
      <p:ext uri="{BB962C8B-B14F-4D97-AF65-F5344CB8AC3E}">
        <p14:creationId xmlns:p14="http://schemas.microsoft.com/office/powerpoint/2010/main" val="193693395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2" name="Picture 1">
            <a:extLst>
              <a:ext uri="{FF2B5EF4-FFF2-40B4-BE49-F238E27FC236}">
                <a16:creationId xmlns:a16="http://schemas.microsoft.com/office/drawing/2014/main" id="{E85229C3-709C-9FB6-D580-3D58EB048864}"/>
              </a:ext>
            </a:extLst>
          </p:cNvPr>
          <p:cNvPicPr>
            <a:picLocks noChangeAspect="1"/>
          </p:cNvPicPr>
          <p:nvPr/>
        </p:nvPicPr>
        <p:blipFill rotWithShape="1">
          <a:blip r:embed="rId3"/>
          <a:srcRect l="-34" r="1"/>
          <a:stretch/>
        </p:blipFill>
        <p:spPr>
          <a:xfrm>
            <a:off x="0" y="0"/>
            <a:ext cx="9144000" cy="5143500"/>
          </a:xfrm>
          <a:prstGeom prst="rect">
            <a:avLst/>
          </a:prstGeom>
        </p:spPr>
      </p:pic>
      <p:pic>
        <p:nvPicPr>
          <p:cNvPr id="71" name="Google Shape;71;p14"/>
          <p:cNvPicPr preferRelativeResize="0"/>
          <p:nvPr/>
        </p:nvPicPr>
        <p:blipFill rotWithShape="1">
          <a:blip r:embed="rId4"/>
          <a:srcRect r="32623"/>
          <a:stretch/>
        </p:blipFill>
        <p:spPr>
          <a:xfrm>
            <a:off x="231941" y="988819"/>
            <a:ext cx="2887673" cy="2919264"/>
          </a:xfrm>
          <a:prstGeom prst="rect">
            <a:avLst/>
          </a:prstGeom>
          <a:noFill/>
          <a:ln w="114300" cap="flat" cmpd="sng">
            <a:solidFill>
              <a:srgbClr val="FFFFFF"/>
            </a:solidFill>
            <a:prstDash val="solid"/>
            <a:miter lim="8000"/>
            <a:headEnd type="none" w="sm" len="sm"/>
            <a:tailEnd type="none" w="sm" len="sm"/>
          </a:ln>
        </p:spPr>
      </p:pic>
      <p:sp>
        <p:nvSpPr>
          <p:cNvPr id="3" name="Google Shape;303;p58">
            <a:extLst>
              <a:ext uri="{FF2B5EF4-FFF2-40B4-BE49-F238E27FC236}">
                <a16:creationId xmlns:a16="http://schemas.microsoft.com/office/drawing/2014/main" id="{6D2B83EA-6F72-4482-32A1-16849C463784}"/>
              </a:ext>
            </a:extLst>
          </p:cNvPr>
          <p:cNvSpPr txBox="1">
            <a:spLocks/>
          </p:cNvSpPr>
          <p:nvPr/>
        </p:nvSpPr>
        <p:spPr>
          <a:xfrm>
            <a:off x="3351555" y="1721527"/>
            <a:ext cx="4754366" cy="2384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0070C0"/>
                </a:solidFill>
                <a:latin typeface="Times New Roman" panose="02020603050405020304" pitchFamily="18" charset="0"/>
                <a:cs typeface="Times New Roman" panose="02020603050405020304" pitchFamily="18" charset="0"/>
              </a:rPr>
              <a:t>II. </a:t>
            </a:r>
            <a:r>
              <a:rPr lang="en-US" sz="4000" b="1" dirty="0" err="1">
                <a:solidFill>
                  <a:srgbClr val="0070C0"/>
                </a:solidFill>
                <a:latin typeface="Times New Roman" panose="02020603050405020304" pitchFamily="18" charset="0"/>
                <a:cs typeface="Times New Roman" panose="02020603050405020304" pitchFamily="18" charset="0"/>
              </a:rPr>
              <a:t>Đọc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hiểu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văn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bản</a:t>
            </a:r>
            <a:endParaRPr lang="vi-VN"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19495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randombar(horizontal)">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8862" y="-27146"/>
            <a:ext cx="8089998"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vi-VN" sz="15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vi-VN" altLang="vi-VN" sz="15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TINH THẦN YÊU NƯỚC CỦA NHÂN DÂN TA</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5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5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Lịch sử ta đã có nhiều cuộc kháng chiến vĩ đại chứng tỏ tinh thần yêu nước của dân ta. Chúng ta có quyền tự hào vì những trang lịch sử vẻ vang của thời đại Bà Trưng, Bà Triệu, Trần Hưng Đạo, Lê Lợi, Quang Trung... Chúng ta phải ghi nhớ công lao của các vị anh hùng dân tộc, vì các vị ấy là tiêu biểu của một dân tộc anh hùng.</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5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Đồng bào ta ngày nay cũng rất xứng đáng với tổ tiên ta ngày trước. Từ các cụ già tóc bạc đến các cháu nhi đồng trẻ thơ, từ những kiều bào ở nước ngoài đến những đồng bào ở vùng tạm bị chiếm, từ nhân dân miền ngược đến miền xuôi, ai cũng một lòng nồng nàn yêu nước, ghét giặc. Từ những chiến sĩ ngoài mặt trận chịu đói mấy ngày để bám sát lấy giặc đặng tiêu diệt giặc, đến những công chức ở hậu phương nhịn ăn để ủng hộ bộ đội, từ những phụ nữ khuyên chồng con đi tòng quân mà mình thì xung phong giúp việc vận tải, cho đến các bà mẹ chiến sĩ săn sóc yêu thương bộ đội như con đẻ của mình. Từ những nam nữ công nhân và nông dân thi đua tăng gia sản xuất, không quản khó nhọc để giúp một phần vào kháng chiến, cho đến những đồng bào điền chủ quyên đất ruộng cho Chính phủ... Những cử chỉ cao quý đó, tuy khác nhau nơi việc làm, nhưng đều giống nhau nơi lòng nồng nàn yêu nước.</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15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Tinh thần yêu nước cũng như các thứ của quý. Có khi được trưng bày trong tủ kính, trong bình pha lê, rõ ràng dễ thấy. Nhưng cũng có khi cất giấu kín đáo trong rương, trong hòm. Bổn phận của chúng ta là làm cho những của quý kín đáo ấy đều được đưa ra trưng bày. Nghĩa là phải ra sức giải thích, tuyên truyền, tổ chức, lãnh đạo, làm cho tinh thần yêu nước của tất cả mọi người đều được thực hành vào công việc yêu nước, công việc kháng chiến.</a:t>
            </a:r>
          </a:p>
        </p:txBody>
      </p:sp>
      <p:sp>
        <p:nvSpPr>
          <p:cNvPr id="2" name="Right Brace 1"/>
          <p:cNvSpPr/>
          <p:nvPr/>
        </p:nvSpPr>
        <p:spPr>
          <a:xfrm>
            <a:off x="7946905" y="991182"/>
            <a:ext cx="286186" cy="642174"/>
          </a:xfrm>
          <a:prstGeom prst="rightBrace">
            <a:avLst>
              <a:gd name="adj1" fmla="val 37601"/>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vi-VN"/>
          </a:p>
        </p:txBody>
      </p:sp>
      <p:sp>
        <p:nvSpPr>
          <p:cNvPr id="4" name="Right Brace 3"/>
          <p:cNvSpPr/>
          <p:nvPr/>
        </p:nvSpPr>
        <p:spPr>
          <a:xfrm>
            <a:off x="8035904" y="1995160"/>
            <a:ext cx="286186" cy="1829964"/>
          </a:xfrm>
          <a:prstGeom prst="rightBrace">
            <a:avLst>
              <a:gd name="adj1" fmla="val 32723"/>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vi-VN"/>
          </a:p>
        </p:txBody>
      </p:sp>
      <p:sp>
        <p:nvSpPr>
          <p:cNvPr id="5" name="Right Brace 4"/>
          <p:cNvSpPr/>
          <p:nvPr/>
        </p:nvSpPr>
        <p:spPr>
          <a:xfrm>
            <a:off x="8087382" y="3980359"/>
            <a:ext cx="286186" cy="1007905"/>
          </a:xfrm>
          <a:prstGeom prst="rightBrace">
            <a:avLst>
              <a:gd name="adj1" fmla="val 49796"/>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vi-VN"/>
          </a:p>
        </p:txBody>
      </p:sp>
      <p:cxnSp>
        <p:nvCxnSpPr>
          <p:cNvPr id="8" name="Straight Connector 7"/>
          <p:cNvCxnSpPr/>
          <p:nvPr/>
        </p:nvCxnSpPr>
        <p:spPr>
          <a:xfrm>
            <a:off x="551432" y="1137765"/>
            <a:ext cx="6589264" cy="2094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V="1">
            <a:off x="656134" y="2087067"/>
            <a:ext cx="5018730" cy="6979"/>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551432" y="4139231"/>
            <a:ext cx="3462156" cy="0"/>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8373568" y="1050821"/>
            <a:ext cx="838691" cy="369332"/>
          </a:xfrm>
          <a:prstGeom prst="rect">
            <a:avLst/>
          </a:prstGeom>
          <a:noFill/>
        </p:spPr>
        <p:txBody>
          <a:bodyPr wrap="none" rtlCol="0">
            <a:spAutoFit/>
          </a:bodyPr>
          <a:lstStyle/>
          <a:p>
            <a:r>
              <a:rPr lang="vi-VN" sz="1800" dirty="0">
                <a:latin typeface="+mj-lt"/>
              </a:rPr>
              <a:t>Lý </a:t>
            </a:r>
            <a:r>
              <a:rPr lang="vi-VN" sz="1800" dirty="0" smtClean="0">
                <a:latin typeface="+mj-lt"/>
              </a:rPr>
              <a:t>lẽ 1</a:t>
            </a:r>
            <a:endParaRPr lang="vi-VN" sz="1800" dirty="0">
              <a:latin typeface="+mj-lt"/>
            </a:endParaRPr>
          </a:p>
        </p:txBody>
      </p:sp>
      <p:sp>
        <p:nvSpPr>
          <p:cNvPr id="17" name="Rectangle 16"/>
          <p:cNvSpPr/>
          <p:nvPr/>
        </p:nvSpPr>
        <p:spPr>
          <a:xfrm>
            <a:off x="8322090" y="2756253"/>
            <a:ext cx="838691" cy="369332"/>
          </a:xfrm>
          <a:prstGeom prst="rect">
            <a:avLst/>
          </a:prstGeom>
        </p:spPr>
        <p:txBody>
          <a:bodyPr wrap="none">
            <a:spAutoFit/>
          </a:bodyPr>
          <a:lstStyle/>
          <a:p>
            <a:r>
              <a:rPr lang="vi-VN" sz="1800" dirty="0">
                <a:latin typeface="+mj-lt"/>
              </a:rPr>
              <a:t>Lý </a:t>
            </a:r>
            <a:r>
              <a:rPr lang="vi-VN" sz="1800">
                <a:latin typeface="+mj-lt"/>
              </a:rPr>
              <a:t>lẽ </a:t>
            </a:r>
            <a:r>
              <a:rPr lang="vi-VN" sz="1800" smtClean="0">
                <a:latin typeface="+mj-lt"/>
              </a:rPr>
              <a:t>2</a:t>
            </a:r>
            <a:endParaRPr lang="vi-VN" sz="1800" dirty="0">
              <a:latin typeface="+mj-lt"/>
            </a:endParaRPr>
          </a:p>
        </p:txBody>
      </p:sp>
      <p:sp>
        <p:nvSpPr>
          <p:cNvPr id="18" name="Rectangle 17"/>
          <p:cNvSpPr/>
          <p:nvPr/>
        </p:nvSpPr>
        <p:spPr>
          <a:xfrm>
            <a:off x="8373568" y="4330422"/>
            <a:ext cx="838691" cy="369332"/>
          </a:xfrm>
          <a:prstGeom prst="rect">
            <a:avLst/>
          </a:prstGeom>
        </p:spPr>
        <p:txBody>
          <a:bodyPr wrap="none">
            <a:spAutoFit/>
          </a:bodyPr>
          <a:lstStyle/>
          <a:p>
            <a:r>
              <a:rPr lang="vi-VN" sz="1800" dirty="0">
                <a:latin typeface="+mj-lt"/>
              </a:rPr>
              <a:t>Lý lẽ </a:t>
            </a:r>
            <a:r>
              <a:rPr lang="vi-VN" sz="1800" dirty="0" smtClean="0">
                <a:latin typeface="+mj-lt"/>
              </a:rPr>
              <a:t>3</a:t>
            </a:r>
            <a:endParaRPr lang="vi-VN" sz="1800" dirty="0">
              <a:latin typeface="+mj-lt"/>
            </a:endParaRPr>
          </a:p>
        </p:txBody>
      </p:sp>
      <p:cxnSp>
        <p:nvCxnSpPr>
          <p:cNvPr id="19" name="Straight Connector 18"/>
          <p:cNvCxnSpPr/>
          <p:nvPr/>
        </p:nvCxnSpPr>
        <p:spPr>
          <a:xfrm>
            <a:off x="656134" y="478141"/>
            <a:ext cx="2960749" cy="10469"/>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77317422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mẫu sơ đồ hình cây đẹp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2"/>
            <a:ext cx="9144000" cy="5151353"/>
          </a:xfrm>
          <a:prstGeom prst="rect">
            <a:avLst/>
          </a:prstGeom>
          <a:solidFill>
            <a:schemeClr val="tx2"/>
          </a:solidFill>
          <a:extLst/>
        </p:spPr>
      </p:pic>
      <p:pic>
        <p:nvPicPr>
          <p:cNvPr id="4"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10059" y="3550653"/>
            <a:ext cx="2833941" cy="1592847"/>
          </a:xfrm>
          <a:prstGeom prst="rect">
            <a:avLst/>
          </a:prstGeom>
        </p:spPr>
      </p:pic>
      <p:sp>
        <p:nvSpPr>
          <p:cNvPr id="3" name="Rectangle 2"/>
          <p:cNvSpPr/>
          <p:nvPr/>
        </p:nvSpPr>
        <p:spPr>
          <a:xfrm>
            <a:off x="0" y="3905576"/>
            <a:ext cx="2223179"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2400" b="1" dirty="0">
                <a:latin typeface="Times New Roman" panose="02020603050405020304" pitchFamily="18" charset="0"/>
                <a:cs typeface="Times New Roman" panose="02020603050405020304" pitchFamily="18" charset="0"/>
              </a:rPr>
              <a:t>Nhóm </a:t>
            </a:r>
            <a:r>
              <a:rPr lang="vi-VN" sz="2400" b="1" dirty="0" smtClean="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Lí lẽ 1</a:t>
            </a:r>
          </a:p>
          <a:p>
            <a:r>
              <a:rPr lang="vi-VN" sz="2400" b="1" dirty="0" smtClean="0">
                <a:latin typeface="Times New Roman" panose="02020603050405020304" pitchFamily="18" charset="0"/>
                <a:cs typeface="Times New Roman" panose="02020603050405020304" pitchFamily="18" charset="0"/>
              </a:rPr>
              <a:t>Nhóm 2: </a:t>
            </a:r>
            <a:r>
              <a:rPr lang="vi-VN" sz="2400" b="1" dirty="0">
                <a:latin typeface="Times New Roman" panose="02020603050405020304" pitchFamily="18" charset="0"/>
                <a:cs typeface="Times New Roman" panose="02020603050405020304" pitchFamily="18" charset="0"/>
              </a:rPr>
              <a:t>Lí lẽ 2</a:t>
            </a:r>
          </a:p>
          <a:p>
            <a:r>
              <a:rPr lang="vi-VN" sz="2400" b="1" dirty="0">
                <a:latin typeface="Times New Roman" panose="02020603050405020304" pitchFamily="18" charset="0"/>
                <a:cs typeface="Times New Roman" panose="02020603050405020304" pitchFamily="18" charset="0"/>
              </a:rPr>
              <a:t>Nhóm 3</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Lí lẽ 3</a:t>
            </a:r>
          </a:p>
        </p:txBody>
      </p:sp>
      <p:sp>
        <p:nvSpPr>
          <p:cNvPr id="5" name="Oval 4"/>
          <p:cNvSpPr/>
          <p:nvPr/>
        </p:nvSpPr>
        <p:spPr>
          <a:xfrm>
            <a:off x="1322739" y="2282508"/>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Bằng chứng</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7" name="Oval 6"/>
          <p:cNvSpPr/>
          <p:nvPr/>
        </p:nvSpPr>
        <p:spPr>
          <a:xfrm>
            <a:off x="2138253" y="2964320"/>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Bằng chứng</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Oval 7"/>
          <p:cNvSpPr/>
          <p:nvPr/>
        </p:nvSpPr>
        <p:spPr>
          <a:xfrm>
            <a:off x="1392540" y="1518713"/>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Bằng chứng</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9" name="Oval 8"/>
          <p:cNvSpPr/>
          <p:nvPr/>
        </p:nvSpPr>
        <p:spPr>
          <a:xfrm>
            <a:off x="2384012" y="1116355"/>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Bằng chứng</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Oval 9"/>
          <p:cNvSpPr/>
          <p:nvPr/>
        </p:nvSpPr>
        <p:spPr>
          <a:xfrm>
            <a:off x="4147954" y="988937"/>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Bằng chứng</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1" name="Oval 10"/>
          <p:cNvSpPr/>
          <p:nvPr/>
        </p:nvSpPr>
        <p:spPr>
          <a:xfrm>
            <a:off x="4592943" y="1961670"/>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Bằng chứng</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Oval 11"/>
          <p:cNvSpPr/>
          <p:nvPr/>
        </p:nvSpPr>
        <p:spPr>
          <a:xfrm>
            <a:off x="5585286" y="2671153"/>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Bằng chứng</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 name="Oval 12"/>
          <p:cNvSpPr/>
          <p:nvPr/>
        </p:nvSpPr>
        <p:spPr>
          <a:xfrm>
            <a:off x="6969110" y="1716646"/>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Nhận xét</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Oval 13"/>
          <p:cNvSpPr/>
          <p:nvPr/>
        </p:nvSpPr>
        <p:spPr>
          <a:xfrm>
            <a:off x="5616116" y="1230281"/>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Nhận xét</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5" name="Oval 14"/>
          <p:cNvSpPr/>
          <p:nvPr/>
        </p:nvSpPr>
        <p:spPr>
          <a:xfrm>
            <a:off x="2924397" y="2207034"/>
            <a:ext cx="1120316" cy="58633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800" b="1" dirty="0" smtClean="0">
                <a:solidFill>
                  <a:schemeClr val="tx1">
                    <a:lumMod val="75000"/>
                    <a:lumOff val="25000"/>
                  </a:schemeClr>
                </a:solidFill>
                <a:latin typeface="Times New Roman" panose="02020603050405020304" pitchFamily="18" charset="0"/>
                <a:cs typeface="Times New Roman" panose="02020603050405020304" pitchFamily="18" charset="0"/>
              </a:rPr>
              <a:t>Nhận xét</a:t>
            </a:r>
            <a:endParaRPr lang="vi-VN"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750088" y="3848555"/>
            <a:ext cx="1706647" cy="400110"/>
          </a:xfrm>
          <a:prstGeom prst="rect">
            <a:avLst/>
          </a:prstGeom>
          <a:noFill/>
        </p:spPr>
        <p:txBody>
          <a:bodyPr wrap="square" rtlCol="0">
            <a:spAutoFit/>
          </a:bodyPr>
          <a:lstStyle/>
          <a:p>
            <a:r>
              <a:rPr lang="vi-VN" sz="2000" b="1" dirty="0" smtClean="0">
                <a:solidFill>
                  <a:schemeClr val="bg1"/>
                </a:solidFill>
                <a:latin typeface="Times New Roman" panose="02020603050405020304" pitchFamily="18" charset="0"/>
                <a:cs typeface="Times New Roman" panose="02020603050405020304" pitchFamily="18" charset="0"/>
              </a:rPr>
              <a:t>CỘI NGUỒN</a:t>
            </a:r>
            <a:endParaRPr lang="vi-VN" b="1" dirty="0">
              <a:solidFill>
                <a:schemeClr val="bg1"/>
              </a:solidFill>
            </a:endParaRPr>
          </a:p>
        </p:txBody>
      </p:sp>
    </p:spTree>
    <p:extLst>
      <p:ext uri="{BB962C8B-B14F-4D97-AF65-F5344CB8AC3E}">
        <p14:creationId xmlns:p14="http://schemas.microsoft.com/office/powerpoint/2010/main" val="85176026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671229"/>
              </p:ext>
            </p:extLst>
          </p:nvPr>
        </p:nvGraphicFramePr>
        <p:xfrm>
          <a:off x="213428" y="663914"/>
          <a:ext cx="8714077" cy="3565462"/>
        </p:xfrm>
        <a:graphic>
          <a:graphicData uri="http://schemas.openxmlformats.org/drawingml/2006/table">
            <a:tbl>
              <a:tblPr firstRow="1" firstCol="1" bandRow="1">
                <a:tableStyleId>{B6EB3F3B-3EA4-4C42-9560-02E3820D63B1}</a:tableStyleId>
              </a:tblPr>
              <a:tblGrid>
                <a:gridCol w="805565">
                  <a:extLst>
                    <a:ext uri="{9D8B030D-6E8A-4147-A177-3AD203B41FA5}">
                      <a16:colId xmlns:a16="http://schemas.microsoft.com/office/drawing/2014/main" val="1493034023"/>
                    </a:ext>
                  </a:extLst>
                </a:gridCol>
                <a:gridCol w="1382070">
                  <a:extLst>
                    <a:ext uri="{9D8B030D-6E8A-4147-A177-3AD203B41FA5}">
                      <a16:colId xmlns:a16="http://schemas.microsoft.com/office/drawing/2014/main" val="3663826992"/>
                    </a:ext>
                  </a:extLst>
                </a:gridCol>
                <a:gridCol w="3217850">
                  <a:extLst>
                    <a:ext uri="{9D8B030D-6E8A-4147-A177-3AD203B41FA5}">
                      <a16:colId xmlns:a16="http://schemas.microsoft.com/office/drawing/2014/main" val="4259311957"/>
                    </a:ext>
                  </a:extLst>
                </a:gridCol>
                <a:gridCol w="3308592">
                  <a:extLst>
                    <a:ext uri="{9D8B030D-6E8A-4147-A177-3AD203B41FA5}">
                      <a16:colId xmlns:a16="http://schemas.microsoft.com/office/drawing/2014/main" val="551076036"/>
                    </a:ext>
                  </a:extLst>
                </a:gridCol>
              </a:tblGrid>
              <a:tr h="127174">
                <a:tc>
                  <a:txBody>
                    <a:bodyPr/>
                    <a:lstStyle/>
                    <a:p>
                      <a:pPr algn="ctr">
                        <a:lnSpc>
                          <a:spcPct val="107000"/>
                        </a:lnSpc>
                        <a:spcAft>
                          <a:spcPts val="0"/>
                        </a:spcAft>
                      </a:pPr>
                      <a:r>
                        <a:rPr lang="vi-VN" sz="2000" b="1" kern="100" dirty="0" smtClean="0">
                          <a:effectLst/>
                          <a:latin typeface="Times New Roman" panose="02020603050405020304" pitchFamily="18" charset="0"/>
                          <a:cs typeface="Times New Roman" panose="02020603050405020304" pitchFamily="18" charset="0"/>
                        </a:rPr>
                        <a:t>Ý KIẾN</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ctr">
                        <a:lnSpc>
                          <a:spcPct val="107000"/>
                        </a:lnSpc>
                        <a:spcAft>
                          <a:spcPts val="0"/>
                        </a:spcAft>
                      </a:pPr>
                      <a:r>
                        <a:rPr lang="vi-VN" sz="2000" b="1" kern="100" dirty="0" smtClean="0">
                          <a:effectLst/>
                          <a:latin typeface="Times New Roman" panose="02020603050405020304" pitchFamily="18" charset="0"/>
                          <a:cs typeface="Times New Roman" panose="02020603050405020304" pitchFamily="18" charset="0"/>
                        </a:rPr>
                        <a:t>LÍ LẼ</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ct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BẰNG CHỨNG</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ct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NHẬN XÉT</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extLst>
                  <a:ext uri="{0D108BD9-81ED-4DB2-BD59-A6C34878D82A}">
                    <a16:rowId xmlns:a16="http://schemas.microsoft.com/office/drawing/2014/main" val="1842730131"/>
                  </a:ext>
                </a:extLst>
              </a:tr>
              <a:tr h="1175596">
                <a:tc>
                  <a:txBody>
                    <a:bodyPr/>
                    <a:lstStyle/>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Dân ta có một lòng nồng nàn yêu nước</a:t>
                      </a:r>
                      <a:endParaRPr lang="vi-VN" sz="20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en-US" sz="2000" kern="100" dirty="0">
                          <a:effectLst/>
                          <a:latin typeface="Times New Roman" panose="02020603050405020304" pitchFamily="18" charset="0"/>
                          <a:cs typeface="Times New Roman" panose="02020603050405020304" pitchFamily="18" charset="0"/>
                        </a:rPr>
                        <a:t>-</a:t>
                      </a:r>
                      <a:r>
                        <a:rPr lang="vi-VN" sz="2000" kern="100" dirty="0">
                          <a:effectLst/>
                          <a:latin typeface="Times New Roman" panose="02020603050405020304" pitchFamily="18" charset="0"/>
                          <a:cs typeface="Times New Roman" panose="02020603050405020304" pitchFamily="18" charset="0"/>
                        </a:rPr>
                        <a:t>Lịch sử ta đã có nhiều cuộc kháng chiến vĩ đại chứng tỏ tinh thần yêu nước của dân ta.</a:t>
                      </a:r>
                      <a:endParaRPr lang="vi-VN" sz="20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en-US" sz="2000" kern="100" dirty="0">
                          <a:effectLst/>
                          <a:latin typeface="Times New Roman" panose="02020603050405020304" pitchFamily="18" charset="0"/>
                          <a:cs typeface="Times New Roman" panose="02020603050405020304" pitchFamily="18" charset="0"/>
                        </a:rPr>
                        <a:t>-</a:t>
                      </a:r>
                      <a:r>
                        <a:rPr lang="vi-VN" sz="2000" kern="100" dirty="0">
                          <a:effectLst/>
                          <a:latin typeface="Times New Roman" panose="02020603050405020304" pitchFamily="18" charset="0"/>
                          <a:cs typeface="Times New Roman" panose="02020603050405020304" pitchFamily="18" charset="0"/>
                        </a:rPr>
                        <a:t>Chúng ta có quyền tự hào vì những trang lịch sử vẻ vang thời đại Bà Trưng, Bà Triệu, Trần Hưng Đạo, Lê Lợi, Quang Trung...</a:t>
                      </a:r>
                    </a:p>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Chúng ta phải ghi nhớ công lao của các vị anh hùng dân tộc</a:t>
                      </a:r>
                      <a:r>
                        <a:rPr lang="vi-VN" sz="2000" kern="100" dirty="0" smtClean="0">
                          <a:effectLst/>
                          <a:latin typeface="Times New Roman" panose="02020603050405020304" pitchFamily="18" charset="0"/>
                          <a:cs typeface="Times New Roman" panose="02020603050405020304" pitchFamily="18" charset="0"/>
                        </a:rPr>
                        <a:t>.</a:t>
                      </a:r>
                      <a:endParaRPr lang="vi-VN" sz="2000" kern="100" dirty="0">
                        <a:effectLst/>
                        <a:latin typeface="Times New Roman" panose="02020603050405020304" pitchFamily="18" charset="0"/>
                        <a:cs typeface="Times New Roman" panose="02020603050405020304" pitchFamily="18" charset="0"/>
                      </a:endParaRPr>
                    </a:p>
                  </a:txBody>
                  <a:tcPr marL="26316" marR="26316" marT="0" marB="0"/>
                </a:tc>
                <a:tc>
                  <a:txBody>
                    <a:bodyPr/>
                    <a:lstStyle/>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 Bằng chứng chính xác, tiêu biểu</a:t>
                      </a:r>
                      <a:r>
                        <a:rPr lang="vi-VN" sz="2000" kern="100" dirty="0" smtClean="0">
                          <a:effectLst/>
                          <a:latin typeface="Times New Roman" panose="02020603050405020304" pitchFamily="18" charset="0"/>
                          <a:cs typeface="Times New Roman" panose="02020603050405020304" pitchFamily="18" charset="0"/>
                        </a:rPr>
                        <a:t>;</a:t>
                      </a:r>
                      <a:r>
                        <a:rPr lang="en-US" sz="2000" kern="100" dirty="0" smtClean="0">
                          <a:effectLst/>
                          <a:latin typeface="Times New Roman" panose="02020603050405020304" pitchFamily="18" charset="0"/>
                          <a:cs typeface="Times New Roman" panose="02020603050405020304" pitchFamily="18" charset="0"/>
                        </a:rPr>
                        <a:t> </a:t>
                      </a:r>
                      <a:r>
                        <a:rPr lang="vi-VN" sz="2000" kern="100" dirty="0" smtClean="0">
                          <a:effectLst/>
                          <a:latin typeface="Times New Roman" panose="02020603050405020304" pitchFamily="18" charset="0"/>
                          <a:cs typeface="Times New Roman" panose="02020603050405020304" pitchFamily="18" charset="0"/>
                        </a:rPr>
                        <a:t>được </a:t>
                      </a:r>
                      <a:r>
                        <a:rPr lang="vi-VN" sz="2000" kern="100" dirty="0">
                          <a:effectLst/>
                          <a:latin typeface="Times New Roman" panose="02020603050405020304" pitchFamily="18" charset="0"/>
                          <a:cs typeface="Times New Roman" panose="02020603050405020304" pitchFamily="18" charset="0"/>
                        </a:rPr>
                        <a:t>sắp xếp theo trình tự: thời gian</a:t>
                      </a:r>
                    </a:p>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 </a:t>
                      </a:r>
                      <a:r>
                        <a:rPr lang="vi-VN" sz="2000" kern="100" dirty="0" smtClean="0">
                          <a:effectLst/>
                          <a:latin typeface="Times New Roman" panose="02020603050405020304" pitchFamily="18" charset="0"/>
                          <a:cs typeface="Times New Roman" panose="02020603050405020304" pitchFamily="18" charset="0"/>
                        </a:rPr>
                        <a:t>Nghệ thuật: Liệt </a:t>
                      </a:r>
                      <a:r>
                        <a:rPr lang="vi-VN" sz="2000" kern="100" dirty="0">
                          <a:effectLst/>
                          <a:latin typeface="Times New Roman" panose="02020603050405020304" pitchFamily="18" charset="0"/>
                          <a:cs typeface="Times New Roman" panose="02020603050405020304" pitchFamily="18" charset="0"/>
                        </a:rPr>
                        <a:t>kê</a:t>
                      </a:r>
                    </a:p>
                    <a:p>
                      <a:pPr>
                        <a:lnSpc>
                          <a:spcPct val="107000"/>
                        </a:lnSpc>
                        <a:spcAft>
                          <a:spcPts val="0"/>
                        </a:spcAft>
                      </a:pPr>
                      <a:r>
                        <a:rPr lang="vi-VN" sz="2000" kern="100" dirty="0" smtClean="0">
                          <a:effectLst/>
                          <a:latin typeface="Times New Roman" panose="02020603050405020304" pitchFamily="18" charset="0"/>
                          <a:cs typeface="Times New Roman" panose="02020603050405020304" pitchFamily="18" charset="0"/>
                        </a:rPr>
                        <a:t>-&gt;</a:t>
                      </a:r>
                      <a:r>
                        <a:rPr lang="vi-VN" sz="2000" kern="100" baseline="0" dirty="0" smtClean="0">
                          <a:effectLst/>
                          <a:latin typeface="Times New Roman" panose="02020603050405020304" pitchFamily="18" charset="0"/>
                          <a:cs typeface="Times New Roman" panose="02020603050405020304" pitchFamily="18" charset="0"/>
                        </a:rPr>
                        <a:t> N</a:t>
                      </a:r>
                      <a:r>
                        <a:rPr lang="vi-VN" sz="2000" kern="100" dirty="0" smtClean="0">
                          <a:effectLst/>
                          <a:latin typeface="Times New Roman" panose="02020603050405020304" pitchFamily="18" charset="0"/>
                          <a:cs typeface="Times New Roman" panose="02020603050405020304" pitchFamily="18" charset="0"/>
                        </a:rPr>
                        <a:t>hấn </a:t>
                      </a:r>
                      <a:r>
                        <a:rPr lang="vi-VN" sz="2000" kern="100" dirty="0">
                          <a:effectLst/>
                          <a:latin typeface="Times New Roman" panose="02020603050405020304" pitchFamily="18" charset="0"/>
                          <a:cs typeface="Times New Roman" panose="02020603050405020304" pitchFamily="18" charset="0"/>
                        </a:rPr>
                        <a:t>mạnh lòng yêu nước trong lịch sử của dân tộc với </a:t>
                      </a:r>
                      <a:r>
                        <a:rPr lang="vi-VN" sz="2000" kern="100" dirty="0" smtClean="0">
                          <a:effectLst/>
                          <a:latin typeface="Times New Roman" panose="02020603050405020304" pitchFamily="18" charset="0"/>
                          <a:cs typeface="Times New Roman" panose="02020603050405020304" pitchFamily="18" charset="0"/>
                        </a:rPr>
                        <a:t>một </a:t>
                      </a:r>
                      <a:r>
                        <a:rPr lang="vi-VN" sz="2000" kern="100" dirty="0">
                          <a:effectLst/>
                          <a:latin typeface="Times New Roman" panose="02020603050405020304" pitchFamily="18" charset="0"/>
                          <a:cs typeface="Times New Roman" panose="02020603050405020304" pitchFamily="18" charset="0"/>
                        </a:rPr>
                        <a:t>bề dày truyền thống lịch sử, nối tiếp truyền từ đời này sang đời khác</a:t>
                      </a:r>
                      <a:endParaRPr lang="vi-VN" sz="20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extLst>
                  <a:ext uri="{0D108BD9-81ED-4DB2-BD59-A6C34878D82A}">
                    <a16:rowId xmlns:a16="http://schemas.microsoft.com/office/drawing/2014/main" val="2760741319"/>
                  </a:ext>
                </a:extLst>
              </a:tr>
            </a:tbl>
          </a:graphicData>
        </a:graphic>
      </p:graphicFrame>
    </p:spTree>
    <p:extLst>
      <p:ext uri="{BB962C8B-B14F-4D97-AF65-F5344CB8AC3E}">
        <p14:creationId xmlns:p14="http://schemas.microsoft.com/office/powerpoint/2010/main" val="28708334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84403190"/>
              </p:ext>
            </p:extLst>
          </p:nvPr>
        </p:nvGraphicFramePr>
        <p:xfrm>
          <a:off x="0" y="405648"/>
          <a:ext cx="8714077" cy="4565904"/>
        </p:xfrm>
        <a:graphic>
          <a:graphicData uri="http://schemas.openxmlformats.org/drawingml/2006/table">
            <a:tbl>
              <a:tblPr firstRow="1" firstCol="1" bandRow="1">
                <a:tableStyleId>{B6EB3F3B-3EA4-4C42-9560-02E3820D63B1}</a:tableStyleId>
              </a:tblPr>
              <a:tblGrid>
                <a:gridCol w="805565">
                  <a:extLst>
                    <a:ext uri="{9D8B030D-6E8A-4147-A177-3AD203B41FA5}">
                      <a16:colId xmlns:a16="http://schemas.microsoft.com/office/drawing/2014/main" val="1493034023"/>
                    </a:ext>
                  </a:extLst>
                </a:gridCol>
                <a:gridCol w="1382070">
                  <a:extLst>
                    <a:ext uri="{9D8B030D-6E8A-4147-A177-3AD203B41FA5}">
                      <a16:colId xmlns:a16="http://schemas.microsoft.com/office/drawing/2014/main" val="3663826992"/>
                    </a:ext>
                  </a:extLst>
                </a:gridCol>
                <a:gridCol w="3217850">
                  <a:extLst>
                    <a:ext uri="{9D8B030D-6E8A-4147-A177-3AD203B41FA5}">
                      <a16:colId xmlns:a16="http://schemas.microsoft.com/office/drawing/2014/main" val="4259311957"/>
                    </a:ext>
                  </a:extLst>
                </a:gridCol>
                <a:gridCol w="3308592">
                  <a:extLst>
                    <a:ext uri="{9D8B030D-6E8A-4147-A177-3AD203B41FA5}">
                      <a16:colId xmlns:a16="http://schemas.microsoft.com/office/drawing/2014/main" val="551076036"/>
                    </a:ext>
                  </a:extLst>
                </a:gridCol>
              </a:tblGrid>
              <a:tr h="127174">
                <a:tc>
                  <a:txBody>
                    <a:bodyPr/>
                    <a:lstStyle/>
                    <a:p>
                      <a:pPr algn="ctr">
                        <a:lnSpc>
                          <a:spcPct val="107000"/>
                        </a:lnSpc>
                        <a:spcAft>
                          <a:spcPts val="0"/>
                        </a:spcAft>
                      </a:pPr>
                      <a:r>
                        <a:rPr lang="vi-VN" sz="2000" b="1" kern="100" dirty="0" smtClean="0">
                          <a:effectLst/>
                          <a:latin typeface="Times New Roman" panose="02020603050405020304" pitchFamily="18" charset="0"/>
                          <a:cs typeface="Times New Roman" panose="02020603050405020304" pitchFamily="18" charset="0"/>
                        </a:rPr>
                        <a:t>Ý KIẾN</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ctr">
                        <a:lnSpc>
                          <a:spcPct val="107000"/>
                        </a:lnSpc>
                        <a:spcAft>
                          <a:spcPts val="0"/>
                        </a:spcAft>
                      </a:pPr>
                      <a:r>
                        <a:rPr lang="vi-VN" sz="2000" b="1" kern="100" dirty="0" smtClean="0">
                          <a:effectLst/>
                          <a:latin typeface="Times New Roman" panose="02020603050405020304" pitchFamily="18" charset="0"/>
                          <a:cs typeface="Times New Roman" panose="02020603050405020304" pitchFamily="18" charset="0"/>
                        </a:rPr>
                        <a:t>LÍ LẼ</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ct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BẰNG CHỨNG</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ct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NHẬN XÉT</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extLst>
                  <a:ext uri="{0D108BD9-81ED-4DB2-BD59-A6C34878D82A}">
                    <a16:rowId xmlns:a16="http://schemas.microsoft.com/office/drawing/2014/main" val="1842730131"/>
                  </a:ext>
                </a:extLst>
              </a:tr>
              <a:tr h="1144563">
                <a:tc>
                  <a:txBody>
                    <a:bodyPr/>
                    <a:lstStyle/>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Dân ta có một lòng nồng nàn yêu nước</a:t>
                      </a:r>
                      <a:endParaRPr lang="vi-VN" sz="20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en-US" sz="2000" kern="100" dirty="0">
                          <a:effectLst/>
                          <a:latin typeface="Times New Roman" panose="02020603050405020304" pitchFamily="18" charset="0"/>
                          <a:cs typeface="Times New Roman" panose="02020603050405020304" pitchFamily="18" charset="0"/>
                        </a:rPr>
                        <a:t>-</a:t>
                      </a:r>
                      <a:r>
                        <a:rPr lang="vi-VN" sz="2000" kern="100" dirty="0">
                          <a:effectLst/>
                          <a:latin typeface="Times New Roman" panose="02020603050405020304" pitchFamily="18" charset="0"/>
                          <a:cs typeface="Times New Roman" panose="02020603050405020304" pitchFamily="18" charset="0"/>
                        </a:rPr>
                        <a:t>Đồng bào ta ngày nay cũng rất xứng đáng với tổ tiên ta ngày trước</a:t>
                      </a:r>
                      <a:r>
                        <a:rPr lang="vi-VN" sz="2000" kern="100" dirty="0" smtClean="0">
                          <a:effectLst/>
                          <a:latin typeface="Times New Roman" panose="02020603050405020304" pitchFamily="18" charset="0"/>
                          <a:cs typeface="Times New Roman" panose="02020603050405020304" pitchFamily="18" charset="0"/>
                        </a:rPr>
                        <a:t>.</a:t>
                      </a:r>
                    </a:p>
                    <a:p>
                      <a:pPr>
                        <a:lnSpc>
                          <a:spcPct val="107000"/>
                        </a:lnSpc>
                        <a:spcAft>
                          <a:spcPts val="0"/>
                        </a:spcAft>
                      </a:pPr>
                      <a:endParaRPr lang="vi-VN" sz="2000" kern="1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en-US" sz="2000" kern="100" dirty="0" smtClean="0">
                          <a:effectLst/>
                          <a:latin typeface="Times New Roman" panose="02020603050405020304" pitchFamily="18" charset="0"/>
                          <a:cs typeface="Times New Roman" panose="02020603050405020304" pitchFamily="18" charset="0"/>
                        </a:rPr>
                        <a:t>-</a:t>
                      </a:r>
                      <a:r>
                        <a:rPr lang="vi-VN" sz="2000" kern="100" dirty="0" smtClean="0">
                          <a:effectLst/>
                          <a:latin typeface="Times New Roman" panose="02020603050405020304" pitchFamily="18" charset="0"/>
                          <a:cs typeface="Times New Roman" panose="02020603050405020304" pitchFamily="18" charset="0"/>
                        </a:rPr>
                        <a:t>Từ các cụ già tóc bạc đến các cháu nhi đồng trẻ thơ, từ những kiều bào ở nước ngoài đến những đồng bào ở vùng bị tạm chiếm...</a:t>
                      </a:r>
                      <a:r>
                        <a:rPr lang="vi-VN" sz="2000" kern="100" dirty="0" smtClean="0">
                          <a:solidFill>
                            <a:schemeClr val="tx1"/>
                          </a:solidFill>
                          <a:effectLst/>
                          <a:latin typeface="Times New Roman" panose="02020603050405020304" pitchFamily="18" charset="0"/>
                          <a:cs typeface="Times New Roman" panose="02020603050405020304" pitchFamily="18" charset="0"/>
                        </a:rPr>
                        <a:t>đều giống nhau nơi nồng nàn yêu nước.</a:t>
                      </a:r>
                      <a:endParaRPr lang="vi-VN" sz="2000" kern="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 Bằng chứng cụ thể, toàn diện, được sắp xếp theo:</a:t>
                      </a:r>
                    </a:p>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 Lứa </a:t>
                      </a:r>
                      <a:r>
                        <a:rPr lang="vi-VN" sz="2000" kern="100" dirty="0" smtClean="0">
                          <a:effectLst/>
                          <a:latin typeface="Times New Roman" panose="02020603050405020304" pitchFamily="18" charset="0"/>
                          <a:cs typeface="Times New Roman" panose="02020603050405020304" pitchFamily="18" charset="0"/>
                        </a:rPr>
                        <a:t>tuổi     </a:t>
                      </a:r>
                      <a:endParaRPr lang="vi-VN" sz="2000" kern="1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 Vùng </a:t>
                      </a:r>
                      <a:r>
                        <a:rPr lang="vi-VN" sz="2000" kern="100" dirty="0" smtClean="0">
                          <a:effectLst/>
                          <a:latin typeface="Times New Roman" panose="02020603050405020304" pitchFamily="18" charset="0"/>
                          <a:cs typeface="Times New Roman" panose="02020603050405020304" pitchFamily="18" charset="0"/>
                        </a:rPr>
                        <a:t>miền, địa bàn cư trú</a:t>
                      </a:r>
                    </a:p>
                    <a:p>
                      <a:pPr>
                        <a:lnSpc>
                          <a:spcPct val="107000"/>
                        </a:lnSpc>
                        <a:spcAft>
                          <a:spcPts val="0"/>
                        </a:spcAft>
                      </a:pPr>
                      <a:r>
                        <a:rPr lang="vi-VN" sz="2000" kern="100" dirty="0" smtClean="0">
                          <a:effectLst/>
                          <a:latin typeface="Times New Roman" panose="02020603050405020304" pitchFamily="18" charset="0"/>
                          <a:cs typeface="Times New Roman" panose="02020603050405020304" pitchFamily="18" charset="0"/>
                        </a:rPr>
                        <a:t>+ Nghề nghiệp</a:t>
                      </a:r>
                    </a:p>
                    <a:p>
                      <a:pPr>
                        <a:lnSpc>
                          <a:spcPct val="107000"/>
                        </a:lnSpc>
                        <a:spcAft>
                          <a:spcPts val="0"/>
                        </a:spcAft>
                      </a:pPr>
                      <a:r>
                        <a:rPr lang="vi-VN" sz="2000" kern="100" dirty="0" smtClean="0">
                          <a:effectLst/>
                          <a:latin typeface="Times New Roman" panose="02020603050405020304" pitchFamily="18" charset="0"/>
                          <a:cs typeface="Times New Roman" panose="02020603050405020304" pitchFamily="18" charset="0"/>
                        </a:rPr>
                        <a:t>+ Giai đoạn, tầng lớp</a:t>
                      </a:r>
                    </a:p>
                    <a:p>
                      <a:pPr>
                        <a:lnSpc>
                          <a:spcPct val="107000"/>
                        </a:lnSpc>
                        <a:spcAft>
                          <a:spcPts val="0"/>
                        </a:spcAft>
                      </a:pPr>
                      <a:r>
                        <a:rPr lang="vi-VN" sz="2000" kern="100" dirty="0" smtClean="0">
                          <a:effectLst/>
                          <a:latin typeface="Times New Roman" panose="02020603050405020304" pitchFamily="18" charset="0"/>
                          <a:cs typeface="Times New Roman" panose="02020603050405020304" pitchFamily="18" charset="0"/>
                        </a:rPr>
                        <a:t>+ Hành động, việc làm</a:t>
                      </a:r>
                    </a:p>
                    <a:p>
                      <a:pPr>
                        <a:lnSpc>
                          <a:spcPct val="107000"/>
                        </a:lnSpc>
                        <a:spcAft>
                          <a:spcPts val="0"/>
                        </a:spcAft>
                      </a:pPr>
                      <a:r>
                        <a:rPr lang="vi-VN" sz="2000" kern="100" dirty="0" smtClean="0">
                          <a:effectLst/>
                          <a:latin typeface="Times New Roman" panose="02020603050405020304" pitchFamily="18" charset="0"/>
                          <a:cs typeface="Times New Roman" panose="02020603050405020304" pitchFamily="18" charset="0"/>
                        </a:rPr>
                        <a:t>- Nghệ thuật: Liệt </a:t>
                      </a:r>
                      <a:r>
                        <a:rPr lang="vi-VN" sz="2000" kern="100" dirty="0">
                          <a:effectLst/>
                          <a:latin typeface="Times New Roman" panose="02020603050405020304" pitchFamily="18" charset="0"/>
                          <a:cs typeface="Times New Roman" panose="02020603050405020304" pitchFamily="18" charset="0"/>
                        </a:rPr>
                        <a:t>kê; mẫu câu </a:t>
                      </a:r>
                      <a:r>
                        <a:rPr lang="vi-VN" sz="2000" kern="100" baseline="0" dirty="0" smtClean="0">
                          <a:effectLst/>
                          <a:latin typeface="Times New Roman" panose="02020603050405020304" pitchFamily="18" charset="0"/>
                          <a:cs typeface="Times New Roman" panose="02020603050405020304" pitchFamily="18" charset="0"/>
                        </a:rPr>
                        <a:t> “</a:t>
                      </a:r>
                      <a:r>
                        <a:rPr lang="vi-VN" sz="2000" kern="100" dirty="0" smtClean="0">
                          <a:effectLst/>
                          <a:latin typeface="Times New Roman" panose="02020603050405020304" pitchFamily="18" charset="0"/>
                          <a:cs typeface="Times New Roman" panose="02020603050405020304" pitchFamily="18" charset="0"/>
                        </a:rPr>
                        <a:t>từ”...</a:t>
                      </a:r>
                      <a:r>
                        <a:rPr lang="vi-VN" sz="2000" kern="100" baseline="0" dirty="0" smtClean="0">
                          <a:effectLst/>
                          <a:latin typeface="Times New Roman" panose="02020603050405020304" pitchFamily="18" charset="0"/>
                          <a:cs typeface="Times New Roman" panose="02020603050405020304" pitchFamily="18" charset="0"/>
                        </a:rPr>
                        <a:t> “</a:t>
                      </a:r>
                      <a:r>
                        <a:rPr lang="vi-VN" sz="2000" kern="100" dirty="0" smtClean="0">
                          <a:effectLst/>
                          <a:latin typeface="Times New Roman" panose="02020603050405020304" pitchFamily="18" charset="0"/>
                          <a:cs typeface="Times New Roman" panose="02020603050405020304" pitchFamily="18" charset="0"/>
                        </a:rPr>
                        <a:t>đến</a:t>
                      </a:r>
                      <a:r>
                        <a:rPr lang="vi-VN" sz="2000" kern="100" dirty="0">
                          <a:effectLst/>
                          <a:latin typeface="Times New Roman" panose="02020603050405020304" pitchFamily="18" charset="0"/>
                          <a:cs typeface="Times New Roman" panose="02020603050405020304" pitchFamily="18" charset="0"/>
                        </a:rPr>
                        <a:t>”</a:t>
                      </a:r>
                    </a:p>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-&gt; </a:t>
                      </a:r>
                      <a:r>
                        <a:rPr lang="vi-VN" sz="2000" kern="100" dirty="0" smtClean="0">
                          <a:effectLst/>
                          <a:latin typeface="Times New Roman" panose="02020603050405020304" pitchFamily="18" charset="0"/>
                          <a:cs typeface="Times New Roman" panose="02020603050405020304" pitchFamily="18" charset="0"/>
                        </a:rPr>
                        <a:t>Thể </a:t>
                      </a:r>
                      <a:r>
                        <a:rPr lang="vi-VN" sz="2000" kern="100" dirty="0">
                          <a:effectLst/>
                          <a:latin typeface="Times New Roman" panose="02020603050405020304" pitchFamily="18" charset="0"/>
                          <a:cs typeface="Times New Roman" panose="02020603050405020304" pitchFamily="18" charset="0"/>
                        </a:rPr>
                        <a:t>hiện sâu sắc, đầy đủ, toàn diện về biểu hiện yêu nước trong hiện tại.</a:t>
                      </a:r>
                      <a:endParaRPr lang="vi-VN" sz="20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extLst>
                  <a:ext uri="{0D108BD9-81ED-4DB2-BD59-A6C34878D82A}">
                    <a16:rowId xmlns:a16="http://schemas.microsoft.com/office/drawing/2014/main" val="1769736953"/>
                  </a:ext>
                </a:extLst>
              </a:tr>
            </a:tbl>
          </a:graphicData>
        </a:graphic>
      </p:graphicFrame>
    </p:spTree>
    <p:extLst>
      <p:ext uri="{BB962C8B-B14F-4D97-AF65-F5344CB8AC3E}">
        <p14:creationId xmlns:p14="http://schemas.microsoft.com/office/powerpoint/2010/main" val="240742669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1560274"/>
              </p:ext>
            </p:extLst>
          </p:nvPr>
        </p:nvGraphicFramePr>
        <p:xfrm>
          <a:off x="143736" y="663114"/>
          <a:ext cx="8714077" cy="4195700"/>
        </p:xfrm>
        <a:graphic>
          <a:graphicData uri="http://schemas.openxmlformats.org/drawingml/2006/table">
            <a:tbl>
              <a:tblPr firstRow="1" firstCol="1" bandRow="1">
                <a:tableStyleId>{B6EB3F3B-3EA4-4C42-9560-02E3820D63B1}</a:tableStyleId>
              </a:tblPr>
              <a:tblGrid>
                <a:gridCol w="805565">
                  <a:extLst>
                    <a:ext uri="{9D8B030D-6E8A-4147-A177-3AD203B41FA5}">
                      <a16:colId xmlns:a16="http://schemas.microsoft.com/office/drawing/2014/main" val="4199883590"/>
                    </a:ext>
                  </a:extLst>
                </a:gridCol>
                <a:gridCol w="1382070">
                  <a:extLst>
                    <a:ext uri="{9D8B030D-6E8A-4147-A177-3AD203B41FA5}">
                      <a16:colId xmlns:a16="http://schemas.microsoft.com/office/drawing/2014/main" val="15507801"/>
                    </a:ext>
                  </a:extLst>
                </a:gridCol>
                <a:gridCol w="3217850">
                  <a:extLst>
                    <a:ext uri="{9D8B030D-6E8A-4147-A177-3AD203B41FA5}">
                      <a16:colId xmlns:a16="http://schemas.microsoft.com/office/drawing/2014/main" val="1890796525"/>
                    </a:ext>
                  </a:extLst>
                </a:gridCol>
                <a:gridCol w="3308592">
                  <a:extLst>
                    <a:ext uri="{9D8B030D-6E8A-4147-A177-3AD203B41FA5}">
                      <a16:colId xmlns:a16="http://schemas.microsoft.com/office/drawing/2014/main" val="875894827"/>
                    </a:ext>
                  </a:extLst>
                </a:gridCol>
              </a:tblGrid>
              <a:tr h="127174">
                <a:tc>
                  <a:txBody>
                    <a:bodyPr/>
                    <a:lstStyle/>
                    <a:p>
                      <a:pPr algn="ctr">
                        <a:lnSpc>
                          <a:spcPct val="107000"/>
                        </a:lnSpc>
                        <a:spcAft>
                          <a:spcPts val="0"/>
                        </a:spcAft>
                      </a:pPr>
                      <a:r>
                        <a:rPr lang="vi-VN" sz="2000" b="1" kern="100" dirty="0" smtClean="0">
                          <a:effectLst/>
                          <a:latin typeface="Times New Roman" panose="02020603050405020304" pitchFamily="18" charset="0"/>
                          <a:cs typeface="Times New Roman" panose="02020603050405020304" pitchFamily="18" charset="0"/>
                        </a:rPr>
                        <a:t>Ý KIẾN</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ctr">
                        <a:lnSpc>
                          <a:spcPct val="107000"/>
                        </a:lnSpc>
                        <a:spcAft>
                          <a:spcPts val="0"/>
                        </a:spcAft>
                      </a:pPr>
                      <a:r>
                        <a:rPr lang="vi-VN" sz="2000" b="1" kern="100" dirty="0" smtClean="0">
                          <a:effectLst/>
                          <a:latin typeface="Times New Roman" panose="02020603050405020304" pitchFamily="18" charset="0"/>
                          <a:cs typeface="Times New Roman" panose="02020603050405020304" pitchFamily="18" charset="0"/>
                        </a:rPr>
                        <a:t>LÍ LẼ</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ct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BẰNG CHỨNG</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ct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NHẬN XÉT</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extLst>
                  <a:ext uri="{0D108BD9-81ED-4DB2-BD59-A6C34878D82A}">
                    <a16:rowId xmlns:a16="http://schemas.microsoft.com/office/drawing/2014/main" val="3013041230"/>
                  </a:ext>
                </a:extLst>
              </a:tr>
              <a:tr h="1526085">
                <a:tc>
                  <a:txBody>
                    <a:bodyPr/>
                    <a:lstStyle/>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Dân ta có một lòng nồng nàn yêu nước</a:t>
                      </a:r>
                      <a:endParaRPr lang="vi-VN" sz="20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en-US" sz="2000" kern="100" dirty="0">
                          <a:effectLst/>
                          <a:latin typeface="Times New Roman" panose="02020603050405020304" pitchFamily="18" charset="0"/>
                          <a:cs typeface="Times New Roman" panose="02020603050405020304" pitchFamily="18" charset="0"/>
                        </a:rPr>
                        <a:t>-</a:t>
                      </a:r>
                      <a:r>
                        <a:rPr lang="vi-VN" sz="2000" kern="100" dirty="0">
                          <a:effectLst/>
                          <a:latin typeface="Times New Roman" panose="02020603050405020304" pitchFamily="18" charset="0"/>
                          <a:cs typeface="Times New Roman" panose="02020603050405020304" pitchFamily="18" charset="0"/>
                        </a:rPr>
                        <a:t>Tinh thần yêu nước cũng như các thứ của quý.</a:t>
                      </a:r>
                      <a:endParaRPr lang="vi-VN" sz="20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gn="just">
                        <a:lnSpc>
                          <a:spcPct val="107000"/>
                        </a:lnSpc>
                        <a:spcAft>
                          <a:spcPts val="0"/>
                        </a:spcAft>
                      </a:pPr>
                      <a:r>
                        <a:rPr lang="en-US" sz="2000" kern="100" dirty="0">
                          <a:effectLst/>
                          <a:latin typeface="Times New Roman" panose="02020603050405020304" pitchFamily="18" charset="0"/>
                          <a:cs typeface="Times New Roman" panose="02020603050405020304" pitchFamily="18" charset="0"/>
                        </a:rPr>
                        <a:t>-</a:t>
                      </a:r>
                      <a:r>
                        <a:rPr lang="vi-VN" sz="2000" kern="100" dirty="0">
                          <a:effectLst/>
                          <a:latin typeface="Times New Roman" panose="02020603050405020304" pitchFamily="18" charset="0"/>
                          <a:cs typeface="Times New Roman" panose="02020603050405020304" pitchFamily="18" charset="0"/>
                        </a:rPr>
                        <a:t>Có khi được trưng bày trong tủ kính, trong bình pha lê...trong rương, trong hòm. Nhiệm vụ của toàn Đảng, toàn dân là phải ra sức giải thích, tuyên truyền, tổ chức, lãnh đạo, làm cho tinh thần yêu nước của tất cả mọi người đều được thực hành vào công việc yêu nước, công việc kháng chiến".</a:t>
                      </a:r>
                      <a:endParaRPr lang="vi-VN" sz="20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en-US" sz="2000" kern="100" dirty="0">
                          <a:effectLst/>
                          <a:latin typeface="Times New Roman" panose="02020603050405020304" pitchFamily="18" charset="0"/>
                          <a:cs typeface="Times New Roman" panose="02020603050405020304" pitchFamily="18" charset="0"/>
                        </a:rPr>
                        <a:t>- So </a:t>
                      </a:r>
                      <a:r>
                        <a:rPr lang="en-US" sz="2000" kern="100" dirty="0" err="1">
                          <a:effectLst/>
                          <a:latin typeface="Times New Roman" panose="02020603050405020304" pitchFamily="18" charset="0"/>
                          <a:cs typeface="Times New Roman" panose="02020603050405020304" pitchFamily="18" charset="0"/>
                        </a:rPr>
                        <a:t>sánh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Hình</a:t>
                      </a:r>
                      <a:r>
                        <a:rPr lang="en-US" sz="2000" kern="100" dirty="0">
                          <a:effectLst/>
                          <a:latin typeface="Times New Roman" panose="02020603050405020304" pitchFamily="18" charset="0"/>
                          <a:cs typeface="Times New Roman" panose="02020603050405020304" pitchFamily="18" charset="0"/>
                        </a:rPr>
                        <a:t> </a:t>
                      </a:r>
                      <a:r>
                        <a:rPr lang="en-US" sz="2000" kern="100" dirty="0" err="1" smtClean="0">
                          <a:effectLst/>
                          <a:latin typeface="Times New Roman" panose="02020603050405020304" pitchFamily="18" charset="0"/>
                          <a:cs typeface="Times New Roman" panose="02020603050405020304" pitchFamily="18" charset="0"/>
                        </a:rPr>
                        <a:t>ảnh</a:t>
                      </a:r>
                      <a:r>
                        <a:rPr lang="en-US" sz="2000" kern="100" baseline="0" dirty="0" smtClean="0">
                          <a:effectLst/>
                          <a:latin typeface="Times New Roman" panose="02020603050405020304" pitchFamily="18" charset="0"/>
                          <a:cs typeface="Times New Roman" panose="02020603050405020304" pitchFamily="18" charset="0"/>
                        </a:rPr>
                        <a:t> </a:t>
                      </a:r>
                      <a:r>
                        <a:rPr lang="en-US" sz="2000" kern="100" baseline="0" dirty="0" err="1" smtClean="0">
                          <a:effectLst/>
                          <a:latin typeface="Times New Roman" panose="02020603050405020304" pitchFamily="18" charset="0"/>
                          <a:cs typeface="Times New Roman" panose="02020603050405020304" pitchFamily="18" charset="0"/>
                        </a:rPr>
                        <a:t>t</a:t>
                      </a:r>
                      <a:r>
                        <a:rPr lang="en-US" sz="2000" kern="100" dirty="0" err="1" smtClean="0">
                          <a:effectLst/>
                          <a:latin typeface="Times New Roman" panose="02020603050405020304" pitchFamily="18" charset="0"/>
                          <a:cs typeface="Times New Roman" panose="02020603050405020304" pitchFamily="18" charset="0"/>
                        </a:rPr>
                        <a:t>inh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thần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yêu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nước</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cũng</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như</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các</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thứ</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của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quý</a:t>
                      </a:r>
                      <a:r>
                        <a:rPr lang="en-US" sz="2000" kern="100" dirty="0">
                          <a:effectLst/>
                          <a:latin typeface="Times New Roman" panose="02020603050405020304" pitchFamily="18" charset="0"/>
                          <a:cs typeface="Times New Roman" panose="02020603050405020304" pitchFamily="18" charset="0"/>
                        </a:rPr>
                        <a:t>.</a:t>
                      </a:r>
                      <a:endParaRPr lang="vi-VN" sz="2000" kern="1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-&gt;</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H</a:t>
                      </a:r>
                      <a:r>
                        <a:rPr lang="en-US" sz="2000" kern="100" dirty="0" err="1" smtClean="0">
                          <a:effectLst/>
                          <a:latin typeface="Times New Roman" panose="02020603050405020304" pitchFamily="18" charset="0"/>
                          <a:cs typeface="Times New Roman" panose="02020603050405020304" pitchFamily="18" charset="0"/>
                        </a:rPr>
                        <a:t>ình</a:t>
                      </a:r>
                      <a:r>
                        <a:rPr lang="en-US" sz="2000" kern="100" dirty="0" smtClean="0">
                          <a:effectLst/>
                          <a:latin typeface="Times New Roman" panose="02020603050405020304" pitchFamily="18" charset="0"/>
                          <a:cs typeface="Times New Roman" panose="02020603050405020304" pitchFamily="18" charset="0"/>
                        </a:rPr>
                        <a:t> </a:t>
                      </a:r>
                      <a:r>
                        <a:rPr lang="en-US" sz="2000" kern="100" dirty="0">
                          <a:effectLst/>
                          <a:latin typeface="Times New Roman" panose="02020603050405020304" pitchFamily="18" charset="0"/>
                          <a:cs typeface="Times New Roman" panose="02020603050405020304" pitchFamily="18" charset="0"/>
                        </a:rPr>
                        <a:t>dung </a:t>
                      </a:r>
                      <a:r>
                        <a:rPr lang="en-US" sz="2000" kern="100" dirty="0" err="1">
                          <a:effectLst/>
                          <a:latin typeface="Times New Roman" panose="02020603050405020304" pitchFamily="18" charset="0"/>
                          <a:cs typeface="Times New Roman" panose="02020603050405020304" pitchFamily="18" charset="0"/>
                        </a:rPr>
                        <a:t>được</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giá</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trị</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của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tinh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thần</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yêu</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nước</a:t>
                      </a:r>
                      <a:r>
                        <a:rPr lang="vi-VN"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xác</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định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trách</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nhiệm</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của</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mỗi</a:t>
                      </a:r>
                      <a:r>
                        <a:rPr lang="en-US" sz="2000" kern="100" dirty="0">
                          <a:effectLst/>
                          <a:latin typeface="Times New Roman" panose="02020603050405020304" pitchFamily="18" charset="0"/>
                          <a:cs typeface="Times New Roman" panose="02020603050405020304" pitchFamily="18" charset="0"/>
                        </a:rPr>
                        <a:t> </a:t>
                      </a:r>
                      <a:r>
                        <a:rPr lang="en-US" sz="2000" kern="100" dirty="0" err="1">
                          <a:effectLst/>
                          <a:latin typeface="Times New Roman" panose="02020603050405020304" pitchFamily="18" charset="0"/>
                          <a:cs typeface="Times New Roman" panose="02020603050405020304" pitchFamily="18" charset="0"/>
                        </a:rPr>
                        <a:t>người</a:t>
                      </a:r>
                      <a:r>
                        <a:rPr lang="vi-VN" sz="2000" kern="100" dirty="0">
                          <a:effectLst/>
                          <a:latin typeface="Times New Roman" panose="02020603050405020304" pitchFamily="18" charset="0"/>
                          <a:cs typeface="Times New Roman" panose="02020603050405020304" pitchFamily="18" charset="0"/>
                        </a:rPr>
                        <a:t> trong kháng chiến chống giặc ngoại xâm của dân tộc</a:t>
                      </a:r>
                    </a:p>
                    <a:p>
                      <a:pPr>
                        <a:lnSpc>
                          <a:spcPct val="107000"/>
                        </a:lnSpc>
                        <a:spcAft>
                          <a:spcPts val="0"/>
                        </a:spcAft>
                      </a:pPr>
                      <a:r>
                        <a:rPr lang="nl-NL" sz="2000" kern="100" dirty="0">
                          <a:effectLst/>
                          <a:latin typeface="Times New Roman" panose="02020603050405020304" pitchFamily="18" charset="0"/>
                          <a:cs typeface="Times New Roman" panose="02020603050405020304" pitchFamily="18" charset="0"/>
                        </a:rPr>
                        <a:t> </a:t>
                      </a:r>
                      <a:endParaRPr lang="vi-VN" sz="2000" kern="100" dirty="0">
                        <a:effectLst/>
                        <a:latin typeface="Times New Roman" panose="02020603050405020304" pitchFamily="18" charset="0"/>
                        <a:cs typeface="Times New Roman" panose="02020603050405020304" pitchFamily="18" charset="0"/>
                      </a:endParaRPr>
                    </a:p>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 </a:t>
                      </a:r>
                      <a:endParaRPr lang="vi-VN" sz="20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extLst>
                  <a:ext uri="{0D108BD9-81ED-4DB2-BD59-A6C34878D82A}">
                    <a16:rowId xmlns:a16="http://schemas.microsoft.com/office/drawing/2014/main" val="2559742775"/>
                  </a:ext>
                </a:extLst>
              </a:tr>
            </a:tbl>
          </a:graphicData>
        </a:graphic>
      </p:graphicFrame>
    </p:spTree>
    <p:extLst>
      <p:ext uri="{BB962C8B-B14F-4D97-AF65-F5344CB8AC3E}">
        <p14:creationId xmlns:p14="http://schemas.microsoft.com/office/powerpoint/2010/main" val="6228643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64124021"/>
              </p:ext>
            </p:extLst>
          </p:nvPr>
        </p:nvGraphicFramePr>
        <p:xfrm>
          <a:off x="192597" y="915199"/>
          <a:ext cx="8651256" cy="1871472"/>
        </p:xfrm>
        <a:graphic>
          <a:graphicData uri="http://schemas.openxmlformats.org/drawingml/2006/table">
            <a:tbl>
              <a:tblPr firstRow="1" firstCol="1" bandRow="1">
                <a:tableStyleId>{B6EB3F3B-3EA4-4C42-9560-02E3820D63B1}</a:tableStyleId>
              </a:tblPr>
              <a:tblGrid>
                <a:gridCol w="840466">
                  <a:extLst>
                    <a:ext uri="{9D8B030D-6E8A-4147-A177-3AD203B41FA5}">
                      <a16:colId xmlns:a16="http://schemas.microsoft.com/office/drawing/2014/main" val="3403257969"/>
                    </a:ext>
                  </a:extLst>
                </a:gridCol>
                <a:gridCol w="1144745">
                  <a:extLst>
                    <a:ext uri="{9D8B030D-6E8A-4147-A177-3AD203B41FA5}">
                      <a16:colId xmlns:a16="http://schemas.microsoft.com/office/drawing/2014/main" val="3250013855"/>
                    </a:ext>
                  </a:extLst>
                </a:gridCol>
                <a:gridCol w="3175970">
                  <a:extLst>
                    <a:ext uri="{9D8B030D-6E8A-4147-A177-3AD203B41FA5}">
                      <a16:colId xmlns:a16="http://schemas.microsoft.com/office/drawing/2014/main" val="4174770849"/>
                    </a:ext>
                  </a:extLst>
                </a:gridCol>
                <a:gridCol w="3490075">
                  <a:extLst>
                    <a:ext uri="{9D8B030D-6E8A-4147-A177-3AD203B41FA5}">
                      <a16:colId xmlns:a16="http://schemas.microsoft.com/office/drawing/2014/main" val="38278491"/>
                    </a:ext>
                  </a:extLst>
                </a:gridCol>
              </a:tblGrid>
              <a:tr h="87598">
                <a:tc>
                  <a:txBody>
                    <a:bodyPr/>
                    <a:lstStyle/>
                    <a:p>
                      <a:pP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Ý KIẾN</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LÍ LẼ</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BẰNG CHỨNG</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a:txBody>
                    <a:bodyPr/>
                    <a:lstStyle/>
                    <a:p>
                      <a:pP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NHẬN XÉT</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extLst>
                  <a:ext uri="{0D108BD9-81ED-4DB2-BD59-A6C34878D82A}">
                    <a16:rowId xmlns:a16="http://schemas.microsoft.com/office/drawing/2014/main" val="1445221757"/>
                  </a:ext>
                </a:extLst>
              </a:tr>
              <a:tr h="525584">
                <a:tc>
                  <a:txBody>
                    <a:bodyPr/>
                    <a:lstStyle/>
                    <a:p>
                      <a:pPr>
                        <a:lnSpc>
                          <a:spcPct val="107000"/>
                        </a:lnSpc>
                        <a:spcAft>
                          <a:spcPts val="0"/>
                        </a:spcAft>
                      </a:pPr>
                      <a:r>
                        <a:rPr lang="vi-VN" sz="2000" kern="100" dirty="0">
                          <a:effectLst/>
                          <a:latin typeface="Times New Roman" panose="02020603050405020304" pitchFamily="18" charset="0"/>
                          <a:cs typeface="Times New Roman" panose="02020603050405020304" pitchFamily="18" charset="0"/>
                        </a:rPr>
                        <a:t> </a:t>
                      </a:r>
                    </a:p>
                    <a:p>
                      <a:pPr>
                        <a:lnSpc>
                          <a:spcPct val="107000"/>
                        </a:lnSpc>
                        <a:spcAft>
                          <a:spcPts val="0"/>
                        </a:spcAft>
                      </a:pPr>
                      <a:r>
                        <a:rPr lang="vi-VN" sz="2000" b="1" kern="100" dirty="0">
                          <a:effectLst/>
                          <a:latin typeface="Times New Roman" panose="02020603050405020304" pitchFamily="18" charset="0"/>
                          <a:cs typeface="Times New Roman" panose="02020603050405020304" pitchFamily="18" charset="0"/>
                        </a:rPr>
                        <a:t>Kết luận</a:t>
                      </a:r>
                      <a:endParaRPr lang="vi-VN" sz="2000" b="1"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6316" marR="26316" marT="0" marB="0"/>
                </a:tc>
                <a:tc gridSpan="3">
                  <a:txBody>
                    <a:bodyPr/>
                    <a:lstStyle/>
                    <a:p>
                      <a:pPr marL="342900" indent="-342900" algn="just">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Lập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luận</a:t>
                      </a:r>
                      <a:r>
                        <a:rPr lang="en-US" sz="2000" dirty="0" smtClean="0">
                          <a:latin typeface="Times New Roman" panose="02020603050405020304" pitchFamily="18" charset="0"/>
                          <a:cs typeface="Times New Roman" panose="02020603050405020304" pitchFamily="18" charset="0"/>
                        </a:rPr>
                        <a:t> logic, </a:t>
                      </a:r>
                      <a:r>
                        <a:rPr lang="en-US" sz="2000" dirty="0" err="1" smtClean="0">
                          <a:latin typeface="Times New Roman" panose="02020603050405020304" pitchFamily="18" charset="0"/>
                          <a:cs typeface="Times New Roman" panose="02020603050405020304" pitchFamily="18" charset="0"/>
                        </a:rPr>
                        <a:t>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tại</a:t>
                      </a:r>
                      <a:r>
                        <a:rPr lang="en-US" sz="2000" dirty="0" smtClean="0">
                          <a:latin typeface="Times New Roman" panose="02020603050405020304" pitchFamily="18" charset="0"/>
                          <a:cs typeface="Times New Roman" panose="02020603050405020304" pitchFamily="18" charset="0"/>
                        </a:rPr>
                        <a:t>.</a:t>
                      </a:r>
                      <a:endParaRPr lang="en-US" sz="14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000" dirty="0" err="1" smtClean="0">
                          <a:latin typeface="Times New Roman" panose="02020603050405020304" pitchFamily="18" charset="0"/>
                          <a:cs typeface="Times New Roman" panose="02020603050405020304" pitchFamily="18" charset="0"/>
                        </a:rPr>
                        <a:t>Bằng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chính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theo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lẽ</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marL="26316" marR="26316"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4193116298"/>
                  </a:ext>
                </a:extLst>
              </a:tr>
            </a:tbl>
          </a:graphicData>
        </a:graphic>
      </p:graphicFrame>
    </p:spTree>
    <p:extLst>
      <p:ext uri="{BB962C8B-B14F-4D97-AF65-F5344CB8AC3E}">
        <p14:creationId xmlns:p14="http://schemas.microsoft.com/office/powerpoint/2010/main" val="209903461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025337" cy="5074571"/>
          </a:xfrm>
          <a:prstGeom prst="rect">
            <a:avLst/>
          </a:prstGeom>
        </p:spPr>
      </p:pic>
    </p:spTree>
    <p:extLst>
      <p:ext uri="{BB962C8B-B14F-4D97-AF65-F5344CB8AC3E}">
        <p14:creationId xmlns:p14="http://schemas.microsoft.com/office/powerpoint/2010/main" val="423341891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9" name="Picture 8">
            <a:extLst>
              <a:ext uri="{FF2B5EF4-FFF2-40B4-BE49-F238E27FC236}">
                <a16:creationId xmlns:a16="http://schemas.microsoft.com/office/drawing/2014/main" id="{871FB66D-415E-DFC6-4684-683AECEBBF24}"/>
              </a:ext>
            </a:extLst>
          </p:cNvPr>
          <p:cNvPicPr>
            <a:picLocks noChangeAspect="1"/>
          </p:cNvPicPr>
          <p:nvPr/>
        </p:nvPicPr>
        <p:blipFill rotWithShape="1">
          <a:blip r:embed="rId3"/>
          <a:srcRect l="5158"/>
          <a:stretch/>
        </p:blipFill>
        <p:spPr>
          <a:xfrm>
            <a:off x="0" y="0"/>
            <a:ext cx="9144000" cy="5143500"/>
          </a:xfrm>
          <a:prstGeom prst="rect">
            <a:avLst/>
          </a:prstGeom>
        </p:spPr>
      </p:pic>
      <p:sp>
        <p:nvSpPr>
          <p:cNvPr id="303" name="Google Shape;303;p58"/>
          <p:cNvSpPr txBox="1">
            <a:spLocks noGrp="1"/>
          </p:cNvSpPr>
          <p:nvPr>
            <p:ph type="subTitle" idx="1"/>
          </p:nvPr>
        </p:nvSpPr>
        <p:spPr>
          <a:xfrm>
            <a:off x="847023" y="626443"/>
            <a:ext cx="7449954" cy="146047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0" b="1" dirty="0">
                <a:solidFill>
                  <a:srgbClr val="0070C0"/>
                </a:solidFill>
                <a:latin typeface="Times New Roman" panose="02020603050405020304" pitchFamily="18" charset="0"/>
                <a:cs typeface="Times New Roman" panose="02020603050405020304" pitchFamily="18" charset="0"/>
              </a:rPr>
              <a:t>T</a:t>
            </a:r>
            <a:r>
              <a:rPr lang="en" sz="6000" b="1" dirty="0">
                <a:solidFill>
                  <a:srgbClr val="0070C0"/>
                </a:solidFill>
                <a:latin typeface="Times New Roman" panose="02020603050405020304" pitchFamily="18" charset="0"/>
                <a:cs typeface="Times New Roman" panose="02020603050405020304" pitchFamily="18" charset="0"/>
              </a:rPr>
              <a:t>inh thần yêu nước của nhân dân ta</a:t>
            </a:r>
            <a:endParaRPr sz="6000" b="1"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EF0A504-6D15-F81B-0AAF-566C2F0F34CE}"/>
              </a:ext>
            </a:extLst>
          </p:cNvPr>
          <p:cNvPicPr>
            <a:picLocks noChangeAspect="1"/>
          </p:cNvPicPr>
          <p:nvPr/>
        </p:nvPicPr>
        <p:blipFill>
          <a:blip r:embed="rId4"/>
          <a:stretch>
            <a:fillRect/>
          </a:stretch>
        </p:blipFill>
        <p:spPr>
          <a:xfrm>
            <a:off x="-135022" y="2725405"/>
            <a:ext cx="2333770" cy="2430139"/>
          </a:xfrm>
          <a:prstGeom prst="rect">
            <a:avLst/>
          </a:prstGeom>
        </p:spPr>
      </p:pic>
      <p:sp>
        <p:nvSpPr>
          <p:cNvPr id="10" name="Google Shape;303;p58">
            <a:extLst>
              <a:ext uri="{FF2B5EF4-FFF2-40B4-BE49-F238E27FC236}">
                <a16:creationId xmlns:a16="http://schemas.microsoft.com/office/drawing/2014/main" id="{E74EDAB8-8618-2EB1-37FA-82965A9E7A6A}"/>
              </a:ext>
            </a:extLst>
          </p:cNvPr>
          <p:cNvSpPr txBox="1">
            <a:spLocks/>
          </p:cNvSpPr>
          <p:nvPr/>
        </p:nvSpPr>
        <p:spPr>
          <a:xfrm>
            <a:off x="4390516" y="3096764"/>
            <a:ext cx="4245856" cy="664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1"/>
              </a:buClr>
              <a:buSzPts val="2800"/>
              <a:buFont typeface="Roboto Light"/>
              <a:buNone/>
              <a:defRPr sz="1400" b="0" i="0" u="none" strike="noStrike" cap="none">
                <a:solidFill>
                  <a:schemeClr val="lt1"/>
                </a:solidFill>
                <a:latin typeface="Roboto Light"/>
                <a:ea typeface="Roboto Light"/>
                <a:cs typeface="Roboto Light"/>
                <a:sym typeface="Roboto Light"/>
              </a:defRPr>
            </a:lvl1pPr>
            <a:lvl2pPr marL="914400" marR="0" lvl="1" indent="-342900" algn="ctr" rtl="0">
              <a:lnSpc>
                <a:spcPct val="100000"/>
              </a:lnSpc>
              <a:spcBef>
                <a:spcPts val="0"/>
              </a:spcBef>
              <a:spcAft>
                <a:spcPts val="0"/>
              </a:spcAft>
              <a:buClr>
                <a:schemeClr val="accent1"/>
              </a:buClr>
              <a:buSzPts val="2800"/>
              <a:buFont typeface="Roboto Light"/>
              <a:buNone/>
              <a:defRPr sz="2800" b="0" i="0" u="none" strike="noStrike" cap="none">
                <a:solidFill>
                  <a:schemeClr val="accent1"/>
                </a:solidFill>
                <a:latin typeface="Roboto Light"/>
                <a:ea typeface="Roboto Light"/>
                <a:cs typeface="Roboto Light"/>
                <a:sym typeface="Roboto Light"/>
              </a:defRPr>
            </a:lvl2pPr>
            <a:lvl3pPr marL="1371600" marR="0" lvl="2" indent="-342900" algn="ctr" rtl="0">
              <a:lnSpc>
                <a:spcPct val="100000"/>
              </a:lnSpc>
              <a:spcBef>
                <a:spcPts val="0"/>
              </a:spcBef>
              <a:spcAft>
                <a:spcPts val="0"/>
              </a:spcAft>
              <a:buClr>
                <a:schemeClr val="accent1"/>
              </a:buClr>
              <a:buSzPts val="2800"/>
              <a:buFont typeface="Roboto Light"/>
              <a:buNone/>
              <a:defRPr sz="2800" b="0" i="0" u="none" strike="noStrike" cap="none">
                <a:solidFill>
                  <a:schemeClr val="accent1"/>
                </a:solidFill>
                <a:latin typeface="Roboto Light"/>
                <a:ea typeface="Roboto Light"/>
                <a:cs typeface="Roboto Light"/>
                <a:sym typeface="Roboto Light"/>
              </a:defRPr>
            </a:lvl3pPr>
            <a:lvl4pPr marL="1828800" marR="0" lvl="3" indent="-342900" algn="ctr" rtl="0">
              <a:lnSpc>
                <a:spcPct val="100000"/>
              </a:lnSpc>
              <a:spcBef>
                <a:spcPts val="0"/>
              </a:spcBef>
              <a:spcAft>
                <a:spcPts val="0"/>
              </a:spcAft>
              <a:buClr>
                <a:schemeClr val="accent1"/>
              </a:buClr>
              <a:buSzPts val="2800"/>
              <a:buFont typeface="Roboto Light"/>
              <a:buNone/>
              <a:defRPr sz="2800" b="0" i="0" u="none" strike="noStrike" cap="none">
                <a:solidFill>
                  <a:schemeClr val="accent1"/>
                </a:solidFill>
                <a:latin typeface="Roboto Light"/>
                <a:ea typeface="Roboto Light"/>
                <a:cs typeface="Roboto Light"/>
                <a:sym typeface="Roboto Light"/>
              </a:defRPr>
            </a:lvl4pPr>
            <a:lvl5pPr marL="2286000" marR="0" lvl="4" indent="-342900" algn="ctr" rtl="0">
              <a:lnSpc>
                <a:spcPct val="100000"/>
              </a:lnSpc>
              <a:spcBef>
                <a:spcPts val="0"/>
              </a:spcBef>
              <a:spcAft>
                <a:spcPts val="0"/>
              </a:spcAft>
              <a:buClr>
                <a:schemeClr val="accent1"/>
              </a:buClr>
              <a:buSzPts val="2800"/>
              <a:buFont typeface="Roboto Light"/>
              <a:buNone/>
              <a:defRPr sz="2800" b="0" i="0" u="none" strike="noStrike" cap="none">
                <a:solidFill>
                  <a:schemeClr val="accent1"/>
                </a:solidFill>
                <a:latin typeface="Roboto Light"/>
                <a:ea typeface="Roboto Light"/>
                <a:cs typeface="Roboto Light"/>
                <a:sym typeface="Roboto Light"/>
              </a:defRPr>
            </a:lvl5pPr>
            <a:lvl6pPr marL="2743200" marR="0" lvl="5" indent="-342900" algn="ctr" rtl="0">
              <a:lnSpc>
                <a:spcPct val="100000"/>
              </a:lnSpc>
              <a:spcBef>
                <a:spcPts val="0"/>
              </a:spcBef>
              <a:spcAft>
                <a:spcPts val="0"/>
              </a:spcAft>
              <a:buClr>
                <a:schemeClr val="accent1"/>
              </a:buClr>
              <a:buSzPts val="2800"/>
              <a:buFont typeface="Roboto Light"/>
              <a:buNone/>
              <a:defRPr sz="2800" b="0" i="0" u="none" strike="noStrike" cap="none">
                <a:solidFill>
                  <a:schemeClr val="accent1"/>
                </a:solidFill>
                <a:latin typeface="Roboto Light"/>
                <a:ea typeface="Roboto Light"/>
                <a:cs typeface="Roboto Light"/>
                <a:sym typeface="Roboto Light"/>
              </a:defRPr>
            </a:lvl6pPr>
            <a:lvl7pPr marL="3200400" marR="0" lvl="6" indent="-342900" algn="ctr" rtl="0">
              <a:lnSpc>
                <a:spcPct val="100000"/>
              </a:lnSpc>
              <a:spcBef>
                <a:spcPts val="0"/>
              </a:spcBef>
              <a:spcAft>
                <a:spcPts val="0"/>
              </a:spcAft>
              <a:buClr>
                <a:schemeClr val="accent1"/>
              </a:buClr>
              <a:buSzPts val="2800"/>
              <a:buFont typeface="Roboto Light"/>
              <a:buNone/>
              <a:defRPr sz="2800" b="0" i="0" u="none" strike="noStrike" cap="none">
                <a:solidFill>
                  <a:schemeClr val="accent1"/>
                </a:solidFill>
                <a:latin typeface="Roboto Light"/>
                <a:ea typeface="Roboto Light"/>
                <a:cs typeface="Roboto Light"/>
                <a:sym typeface="Roboto Light"/>
              </a:defRPr>
            </a:lvl7pPr>
            <a:lvl8pPr marL="3657600" marR="0" lvl="7" indent="-342900" algn="ctr" rtl="0">
              <a:lnSpc>
                <a:spcPct val="100000"/>
              </a:lnSpc>
              <a:spcBef>
                <a:spcPts val="0"/>
              </a:spcBef>
              <a:spcAft>
                <a:spcPts val="0"/>
              </a:spcAft>
              <a:buClr>
                <a:schemeClr val="accent1"/>
              </a:buClr>
              <a:buSzPts val="2800"/>
              <a:buFont typeface="Roboto Light"/>
              <a:buNone/>
              <a:defRPr sz="2800" b="0" i="0" u="none" strike="noStrike" cap="none">
                <a:solidFill>
                  <a:schemeClr val="accent1"/>
                </a:solidFill>
                <a:latin typeface="Roboto Light"/>
                <a:ea typeface="Roboto Light"/>
                <a:cs typeface="Roboto Light"/>
                <a:sym typeface="Roboto Light"/>
              </a:defRPr>
            </a:lvl8pPr>
            <a:lvl9pPr marL="4114800" marR="0" lvl="8" indent="-342900" algn="ctr" rtl="0">
              <a:lnSpc>
                <a:spcPct val="100000"/>
              </a:lnSpc>
              <a:spcBef>
                <a:spcPts val="0"/>
              </a:spcBef>
              <a:spcAft>
                <a:spcPts val="0"/>
              </a:spcAft>
              <a:buClr>
                <a:schemeClr val="accent1"/>
              </a:buClr>
              <a:buSzPts val="2800"/>
              <a:buFont typeface="Roboto Light"/>
              <a:buNone/>
              <a:defRPr sz="2800" b="0" i="0" u="none" strike="noStrike" cap="none">
                <a:solidFill>
                  <a:schemeClr val="accent1"/>
                </a:solidFill>
                <a:latin typeface="Roboto Light"/>
                <a:ea typeface="Roboto Light"/>
                <a:cs typeface="Roboto Light"/>
                <a:sym typeface="Roboto Light"/>
              </a:defRPr>
            </a:lvl9pPr>
          </a:lstStyle>
          <a:p>
            <a:pPr marL="0" indent="0"/>
            <a:r>
              <a:rPr lang="en-US" sz="4400" b="1" dirty="0">
                <a:solidFill>
                  <a:srgbClr val="0070C0"/>
                </a:solidFill>
                <a:latin typeface="Times New Roman" panose="02020603050405020304" pitchFamily="18" charset="0"/>
                <a:cs typeface="Times New Roman" panose="02020603050405020304" pitchFamily="18" charset="0"/>
              </a:rPr>
              <a:t>_</a:t>
            </a:r>
            <a:r>
              <a:rPr lang="en-US" sz="4400" b="1" dirty="0" err="1">
                <a:solidFill>
                  <a:srgbClr val="0070C0"/>
                </a:solidFill>
                <a:latin typeface="Times New Roman" panose="02020603050405020304" pitchFamily="18" charset="0"/>
                <a:cs typeface="Times New Roman" panose="02020603050405020304" pitchFamily="18" charset="0"/>
              </a:rPr>
              <a:t>Hồ</a:t>
            </a:r>
            <a:r>
              <a:rPr lang="en-US" sz="4400" b="1" dirty="0">
                <a:solidFill>
                  <a:srgbClr val="0070C0"/>
                </a:solidFill>
                <a:latin typeface="Times New Roman" panose="02020603050405020304" pitchFamily="18" charset="0"/>
                <a:cs typeface="Times New Roman" panose="02020603050405020304" pitchFamily="18" charset="0"/>
              </a:rPr>
              <a:t> Chí Minh_</a:t>
            </a:r>
            <a:endParaRPr lang="vi-VN" sz="44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barn(inVertical)">
                                      <p:cBhvr>
                                        <p:cTn id="7" dur="500"/>
                                        <p:tgtEl>
                                          <p:spTgt spid="3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build="p"/>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ien\Downloads\GAME PP\HA NOI\68756818_361791231408880_619225443598965145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 y="1"/>
            <a:ext cx="9141620" cy="52006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0163" y="582308"/>
            <a:ext cx="5139869" cy="1200329"/>
          </a:xfrm>
          <a:prstGeom prst="rect">
            <a:avLst/>
          </a:prstGeom>
          <a:noFill/>
        </p:spPr>
        <p:txBody>
          <a:bodyPr wrap="none" lIns="68580" tIns="34290" rIns="68580" bIns="34290">
            <a:spAutoFit/>
          </a:bodyPr>
          <a:lstStyle/>
          <a:p>
            <a:pPr algn="ctr"/>
            <a:r>
              <a:rPr lang="en-US" sz="3600" b="1">
                <a:ln w="18000">
                  <a:solidFill>
                    <a:srgbClr val="FF0000"/>
                  </a:solidFill>
                  <a:prstDash val="solid"/>
                  <a:miter lim="800000"/>
                </a:ln>
                <a:solidFill>
                  <a:srgbClr val="FFFF00"/>
                </a:solidFill>
                <a:effectLst>
                  <a:outerShdw blurRad="25500" dist="23000" dir="7020000" algn="tl">
                    <a:srgbClr val="000000">
                      <a:alpha val="50000"/>
                    </a:srgbClr>
                  </a:outerShdw>
                </a:effectLst>
              </a:rPr>
              <a:t>HÀ NỘI</a:t>
            </a:r>
          </a:p>
          <a:p>
            <a:pPr algn="ctr"/>
            <a:endParaRPr lang="en-US" sz="1050" b="1">
              <a:ln w="18000">
                <a:solidFill>
                  <a:srgbClr val="FF0000"/>
                </a:solidFill>
                <a:prstDash val="solid"/>
                <a:miter lim="800000"/>
              </a:ln>
              <a:solidFill>
                <a:srgbClr val="FFFF00"/>
              </a:solidFill>
              <a:effectLst>
                <a:outerShdw blurRad="25500" dist="23000" dir="7020000" algn="tl">
                  <a:srgbClr val="000000">
                    <a:alpha val="50000"/>
                  </a:srgbClr>
                </a:outerShdw>
              </a:effectLst>
            </a:endParaRPr>
          </a:p>
          <a:p>
            <a:pPr algn="ctr"/>
            <a:r>
              <a:rPr lang="en-US" sz="2700" b="1">
                <a:ln w="18000">
                  <a:solidFill>
                    <a:srgbClr val="FF0000"/>
                  </a:solidFill>
                  <a:prstDash val="solid"/>
                  <a:miter lim="800000"/>
                </a:ln>
                <a:solidFill>
                  <a:srgbClr val="FFFF00"/>
                </a:solidFill>
                <a:effectLst>
                  <a:outerShdw blurRad="25500" dist="23000" dir="7020000" algn="tl">
                    <a:srgbClr val="000000">
                      <a:alpha val="50000"/>
                    </a:srgbClr>
                  </a:outerShdw>
                </a:effectLst>
              </a:rPr>
              <a:t>ĐIỆN BIÊN PHỦ TRÊN KHÔNG</a:t>
            </a:r>
          </a:p>
        </p:txBody>
      </p:sp>
    </p:spTree>
    <p:extLst>
      <p:ext uri="{BB962C8B-B14F-4D97-AF65-F5344CB8AC3E}">
        <p14:creationId xmlns:p14="http://schemas.microsoft.com/office/powerpoint/2010/main" val="65549501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3" descr="C:\Users\Tien\Downloads\GAME PP\HA NOI\875272-1557190293725600464577-crop-155719030285434871201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220" b="96829" l="2576" r="95152">
                        <a14:foregroundMark x1="88485" y1="68293" x2="88030" y2="68293"/>
                        <a14:foregroundMark x1="88030" y1="65610" x2="88030" y2="65610"/>
                        <a14:foregroundMark x1="88030" y1="62195" x2="88030" y2="62195"/>
                        <a14:foregroundMark x1="88182" y1="61951" x2="88182" y2="61951"/>
                        <a14:foregroundMark x1="88182" y1="61951" x2="88182" y2="61951"/>
                        <a14:foregroundMark x1="90606" y1="53902" x2="90606" y2="53902"/>
                        <a14:foregroundMark x1="75303" y1="37805" x2="75303" y2="37805"/>
                        <a14:foregroundMark x1="74545" y1="32439" x2="74545" y2="32439"/>
                        <a14:foregroundMark x1="75909" y1="30732" x2="75909" y2="30732"/>
                        <a14:foregroundMark x1="78182" y1="30244" x2="78182" y2="30244"/>
                        <a14:foregroundMark x1="79394" y1="32683" x2="79394" y2="32683"/>
                        <a14:foregroundMark x1="78485" y1="33659" x2="78485" y2="33659"/>
                        <a14:foregroundMark x1="78485" y1="33659" x2="78485" y2="33659"/>
                        <a14:foregroundMark x1="78485" y1="33659" x2="78485" y2="33659"/>
                        <a14:foregroundMark x1="75909" y1="31220" x2="75909" y2="31220"/>
                        <a14:foregroundMark x1="73939" y1="30976" x2="73939" y2="30976"/>
                        <a14:foregroundMark x1="73030" y1="30976" x2="73030" y2="30976"/>
                        <a14:foregroundMark x1="40303" y1="20244" x2="40303" y2="20244"/>
                        <a14:foregroundMark x1="41515" y1="19268" x2="41515" y2="19268"/>
                        <a14:foregroundMark x1="43333" y1="18537" x2="43333" y2="18537"/>
                        <a14:foregroundMark x1="43788" y1="17561" x2="43788" y2="17561"/>
                        <a14:foregroundMark x1="45152" y1="19024" x2="45152" y2="19024"/>
                        <a14:foregroundMark x1="45152" y1="21463" x2="45152" y2="21463"/>
                        <a14:foregroundMark x1="41212" y1="16585" x2="41212" y2="16585"/>
                        <a14:foregroundMark x1="40455" y1="16829" x2="40455" y2="16829"/>
                        <a14:foregroundMark x1="41970" y1="16829" x2="41970" y2="16829"/>
                        <a14:foregroundMark x1="42727" y1="16585" x2="42727" y2="16585"/>
                        <a14:foregroundMark x1="34848" y1="7561" x2="34848" y2="7561"/>
                        <a14:foregroundMark x1="34848" y1="5854" x2="34848" y2="5854"/>
                        <a14:foregroundMark x1="34848" y1="4146" x2="34848" y2="4146"/>
                        <a14:foregroundMark x1="34848" y1="4146" x2="34848" y2="4146"/>
                        <a14:foregroundMark x1="34848" y1="3902" x2="34848" y2="3902"/>
                        <a14:foregroundMark x1="34848" y1="2439" x2="34848" y2="2439"/>
                        <a14:foregroundMark x1="34848" y1="2439" x2="34848" y2="2439"/>
                        <a14:foregroundMark x1="34848" y1="2195" x2="34848" y2="2195"/>
                        <a14:foregroundMark x1="84848" y1="92439" x2="84848" y2="92439"/>
                        <a14:foregroundMark x1="83182" y1="87317" x2="83182" y2="87317"/>
                        <a14:foregroundMark x1="81061" y1="39756" x2="81061" y2="39756"/>
                        <a14:foregroundMark x1="81970" y1="41707" x2="81970" y2="41707"/>
                        <a14:foregroundMark x1="35455" y1="2195" x2="35455" y2="2195"/>
                        <a14:foregroundMark x1="35455" y1="2195" x2="35455" y2="2195"/>
                        <a14:foregroundMark x1="28939" y1="62927" x2="28939" y2="62927"/>
                        <a14:foregroundMark x1="32273" y1="66585" x2="32273" y2="66585"/>
                        <a14:foregroundMark x1="34394" y1="68780" x2="34394" y2="68780"/>
                        <a14:foregroundMark x1="34091" y1="75610" x2="34091" y2="75610"/>
                        <a14:foregroundMark x1="27424" y1="81220" x2="27424" y2="81220"/>
                        <a14:foregroundMark x1="27121" y1="81707" x2="25606" y2="82439"/>
                        <a14:foregroundMark x1="23030" y1="83902" x2="23030" y2="83902"/>
                        <a14:foregroundMark x1="38485" y1="90244" x2="38485" y2="90244"/>
                        <a14:foregroundMark x1="40455" y1="85854" x2="40455" y2="85854"/>
                        <a14:foregroundMark x1="41818" y1="80000" x2="41818" y2="80000"/>
                        <a14:foregroundMark x1="41818" y1="80000" x2="41818" y2="80000"/>
                        <a14:foregroundMark x1="38485" y1="92195" x2="38182" y2="92927"/>
                        <a14:foregroundMark x1="38182" y1="92927" x2="38182" y2="92927"/>
                        <a14:foregroundMark x1="37121" y1="92927" x2="37121" y2="92927"/>
                        <a14:foregroundMark x1="60152" y1="68049" x2="60152" y2="68049"/>
                        <a14:foregroundMark x1="55152" y1="67073" x2="55152" y2="67073"/>
                        <a14:foregroundMark x1="42727" y1="27561" x2="42727" y2="27561"/>
                        <a14:foregroundMark x1="42879" y1="30000" x2="42879" y2="30000"/>
                        <a14:foregroundMark x1="35474" y1="17571" x2="35474" y2="17571"/>
                        <a14:foregroundMark x1="40449" y1="33850" x2="40449" y2="33850"/>
                        <a14:foregroundMark x1="45425" y1="39018" x2="45425" y2="39018"/>
                        <a14:foregroundMark x1="42697" y1="37468" x2="42697" y2="37468"/>
                        <a14:foregroundMark x1="43660" y1="45220" x2="43660" y2="45220"/>
                        <a14:foregroundMark x1="50562" y1="66408" x2="50562" y2="66408"/>
                        <a14:foregroundMark x1="48957" y1="64083" x2="48957" y2="64083"/>
                        <a14:backgroundMark x1="22424" y1="65610" x2="22424" y2="65610"/>
                        <a14:backgroundMark x1="14394" y1="71707" x2="14394" y2="71707"/>
                        <a14:backgroundMark x1="11364" y1="73902" x2="11364" y2="73902"/>
                        <a14:backgroundMark x1="25606" y1="55610" x2="25606" y2="55610"/>
                        <a14:backgroundMark x1="25303" y1="63171" x2="25303" y2="63171"/>
                        <a14:backgroundMark x1="29394" y1="59268" x2="29394" y2="59268"/>
                        <a14:backgroundMark x1="51043" y1="57623" x2="51043" y2="57623"/>
                        <a14:backgroundMark x1="49759" y1="53488" x2="49759" y2="53488"/>
                        <a14:backgroundMark x1="49759" y1="50646" x2="49759" y2="5064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3127" y="3657600"/>
            <a:ext cx="3188419" cy="14859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Tien\Downloads\GAME PP\HA NOI\68924896_361791251408878_680818428847587328_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589139" y="203737"/>
            <a:ext cx="2396181" cy="1143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GIAO AN\MAU POWER POINT DEP\ANH DONG PP\6-mau_slide_powerpoint_dep_ctu.vn_(8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56997" y="61661"/>
            <a:ext cx="1090235" cy="115195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Tien\Downloads\GAME PP\HA NOI\68924896_361791251408878_680818428847587328_n.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217081">
            <a:off x="411420" y="1698719"/>
            <a:ext cx="2016376" cy="96261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D:\GIAO AN\MAU POWER POINT DEP\ANH DONG PP\6-mau_slide_powerpoint_dep_ctu.vn_(8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64668" y="1360051"/>
            <a:ext cx="1090235" cy="115195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C:\Users\Tien\Downloads\GAME PP\HA NOI\68924896_361791251408878_680818428847587328_n.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3366293" y="377336"/>
            <a:ext cx="2396181" cy="114393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D:\GIAO AN\MAU POWER POINT DEP\ANH DONG PP\6-mau_slide_powerpoint_dep_ctu.vn_(8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34152" y="235260"/>
            <a:ext cx="1090235" cy="115195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Tien\Downloads\GAME PP\HA NOI\68924896_361791251408878_680818428847587328_n.jpg"/>
          <p:cNvPicPr>
            <a:picLocks noChangeAspect="1" noChangeArrowheads="1"/>
          </p:cNvPicPr>
          <p:nvPr/>
        </p:nvPicPr>
        <p:blipFill>
          <a:blip r:embed="rId10" cstate="print">
            <a:duotone>
              <a:prstClr val="black"/>
              <a:schemeClr val="accent4">
                <a:tint val="45000"/>
                <a:satMod val="400000"/>
              </a:schemeClr>
            </a:duotone>
            <a:extLst>
              <a:ext uri="{BEBA8EAE-BF5A-486C-A8C5-ECC9F3942E4B}">
                <a14:imgProps xmlns:a14="http://schemas.microsoft.com/office/drawing/2010/main">
                  <a14:imgLayer r:embed="rId11">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6190727" y="229289"/>
            <a:ext cx="2142513" cy="102283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D:\GIAO AN\MAU POWER POINT DEP\ANH DONG PP\6-mau_slide_powerpoint_dep_ctu.vn_(8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781226" y="143125"/>
            <a:ext cx="1090235" cy="115195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5" descr="C:\Users\Tien\Downloads\GAME PP\HA NOI\68924896_361791251408878_680818428847587328_n.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Layer>
                </a14:imgProps>
              </a:ext>
              <a:ext uri="{28A0092B-C50C-407E-A947-70E740481C1C}">
                <a14:useLocalDpi xmlns:a14="http://schemas.microsoft.com/office/drawing/2010/main" val="0"/>
              </a:ext>
            </a:extLst>
          </a:blip>
          <a:srcRect/>
          <a:stretch>
            <a:fillRect/>
          </a:stretch>
        </p:blipFill>
        <p:spPr bwMode="auto">
          <a:xfrm rot="21217081">
            <a:off x="2412631" y="1863194"/>
            <a:ext cx="2098895" cy="100200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D:\GIAO AN\MAU POWER POINT DEP\ANH DONG PP\6-mau_slide_powerpoint_dep_ctu.vn_(8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69054" y="1651603"/>
            <a:ext cx="1090235" cy="115195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5" descr="C:\Users\Tien\Downloads\GAME PP\HA NOI\68924896_361791251408878_680818428847587328_n.jpg"/>
          <p:cNvPicPr>
            <a:picLocks noChangeAspect="1" noChangeArrowheads="1"/>
          </p:cNvPicPr>
          <p:nvPr/>
        </p:nvPicPr>
        <p:blipFill>
          <a:blip r:embed="rId14" cstate="print">
            <a:extLst>
              <a:ext uri="{BEBA8EAE-BF5A-486C-A8C5-ECC9F3942E4B}">
                <a14:imgProps xmlns:a14="http://schemas.microsoft.com/office/drawing/2010/main">
                  <a14:imgLayer r:embed="rId6">
                    <a14:imgEffect>
                      <a14:backgroundRemoval t="3274" b="89881" l="7576" r="96970">
                        <a14:foregroundMark x1="17424" y1="17560" x2="17424" y2="17560"/>
                        <a14:foregroundMark x1="20833" y1="24405" x2="20833" y2="24405"/>
                        <a14:foregroundMark x1="13068" y1="34524" x2="13068" y2="34524"/>
                        <a14:foregroundMark x1="12121" y1="34821" x2="12121" y2="34821"/>
                        <a14:foregroundMark x1="11553" y1="33929" x2="11553" y2="33929"/>
                        <a14:foregroundMark x1="11364" y1="30357" x2="11364" y2="30357"/>
                        <a14:foregroundMark x1="11553" y1="26786" x2="11553" y2="26786"/>
                        <a14:foregroundMark x1="11553" y1="23512" x2="11553" y2="23512"/>
                        <a14:foregroundMark x1="23674" y1="25000" x2="23674" y2="25000"/>
                        <a14:foregroundMark x1="30871" y1="28571" x2="30871" y2="28571"/>
                        <a14:foregroundMark x1="32386" y1="29464" x2="32386" y2="29464"/>
                        <a14:backgroundMark x1="14583" y1="29464" x2="14583" y2="29464"/>
                        <a14:backgroundMark x1="16288" y1="25298" x2="16288" y2="25298"/>
                        <a14:backgroundMark x1="8523" y1="38690" x2="8523" y2="38690"/>
                        <a14:backgroundMark x1="14583" y1="46131" x2="14583" y2="46131"/>
                        <a14:backgroundMark x1="31439" y1="43452" x2="31439" y2="43452"/>
                        <a14:backgroundMark x1="44318" y1="53571" x2="44318" y2="53571"/>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21217081">
            <a:off x="5950961" y="1369847"/>
            <a:ext cx="2769857" cy="132232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D:\GIAO AN\MAU POWER POINT DEP\ANH DONG PP\6-mau_slide_powerpoint_dep_ctu.vn_(84).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533194" y="1421191"/>
            <a:ext cx="1090235" cy="115195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hlinkClick r:id="rId15" action="ppaction://hlinksldjump"/>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3818" y="3494317"/>
            <a:ext cx="914162" cy="165537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a:hlinkClick r:id="rId17" action="ppaction://hlinksldjump"/>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920" y="3502409"/>
            <a:ext cx="914162"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a:hlinkClick r:id="rId19" action="ppaction://hlinksldjump"/>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5262" y="3502409"/>
            <a:ext cx="914162"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a:hlinkClick r:id="rId21" action="ppaction://hlinksldjump"/>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5604" y="3502408"/>
            <a:ext cx="914162"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0" name="Picture 18">
            <a:hlinkClick r:id="rId23" action="ppaction://hlinksldjump"/>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5946" y="3502408"/>
            <a:ext cx="914162" cy="164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1" name="Picture 19">
            <a:hlinkClick r:id="rId25" action="ppaction://hlinksldjump"/>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6288" y="3445672"/>
            <a:ext cx="914162" cy="164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hlinkClick r:id="rId27" action="ppaction://hlinksldjump"/>
            <a:extLst>
              <a:ext uri="{FF2B5EF4-FFF2-40B4-BE49-F238E27FC236}">
                <a16:creationId xmlns:a16="http://schemas.microsoft.com/office/drawing/2014/main" id="{D20A759E-AE78-6DC1-5DF5-514BDB95C4A5}"/>
              </a:ext>
            </a:extLst>
          </p:cNvPr>
          <p:cNvPicPr>
            <a:picLocks noChangeAspect="1"/>
          </p:cNvPicPr>
          <p:nvPr/>
        </p:nvPicPr>
        <p:blipFill>
          <a:blip r:embed="rId28"/>
          <a:stretch>
            <a:fillRect/>
          </a:stretch>
        </p:blipFill>
        <p:spPr>
          <a:xfrm>
            <a:off x="8525202" y="103021"/>
            <a:ext cx="525294" cy="482488"/>
          </a:xfrm>
          <a:prstGeom prst="rect">
            <a:avLst/>
          </a:prstGeom>
        </p:spPr>
      </p:pic>
    </p:spTree>
    <p:extLst>
      <p:ext uri="{BB962C8B-B14F-4D97-AF65-F5344CB8AC3E}">
        <p14:creationId xmlns:p14="http://schemas.microsoft.com/office/powerpoint/2010/main" val="368645666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7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xit" presetSubtype="0" fill="hold" nodeType="afterEffect">
                                  <p:stCondLst>
                                    <p:cond delay="0"/>
                                  </p:stCondLst>
                                  <p:childTnLst>
                                    <p:animEffect transition="out" filter="fade">
                                      <p:cBhvr>
                                        <p:cTn id="10" dur="2000"/>
                                        <p:tgtEl>
                                          <p:spTgt spid="6"/>
                                        </p:tgtEl>
                                      </p:cBhvr>
                                    </p:animEffect>
                                    <p:anim calcmode="lin" valueType="num">
                                      <p:cBhvr>
                                        <p:cTn id="11" dur="2000"/>
                                        <p:tgtEl>
                                          <p:spTgt spid="6"/>
                                        </p:tgtEl>
                                        <p:attrNameLst>
                                          <p:attrName>ppt_x</p:attrName>
                                        </p:attrNameLst>
                                      </p:cBhvr>
                                      <p:tavLst>
                                        <p:tav tm="0">
                                          <p:val>
                                            <p:strVal val="ppt_x"/>
                                          </p:val>
                                        </p:tav>
                                        <p:tav tm="100000">
                                          <p:val>
                                            <p:strVal val="ppt_x"/>
                                          </p:val>
                                        </p:tav>
                                      </p:tavLst>
                                    </p:anim>
                                    <p:anim calcmode="lin" valueType="num">
                                      <p:cBhvr>
                                        <p:cTn id="12" dur="2000"/>
                                        <p:tgtEl>
                                          <p:spTgt spid="6"/>
                                        </p:tgtEl>
                                        <p:attrNameLst>
                                          <p:attrName>ppt_y</p:attrName>
                                        </p:attrNameLst>
                                      </p:cBhvr>
                                      <p:tavLst>
                                        <p:tav tm="0">
                                          <p:val>
                                            <p:strVal val="ppt_y"/>
                                          </p:val>
                                        </p:tav>
                                        <p:tav tm="100000">
                                          <p:val>
                                            <p:strVal val="ppt_y+.1"/>
                                          </p:val>
                                        </p:tav>
                                      </p:tavLst>
                                    </p:anim>
                                    <p:set>
                                      <p:cBhvr>
                                        <p:cTn id="13" dur="1" fill="hold">
                                          <p:stCondLst>
                                            <p:cond delay="1999"/>
                                          </p:stCondLst>
                                        </p:cTn>
                                        <p:tgtEl>
                                          <p:spTgt spid="6"/>
                                        </p:tgtEl>
                                        <p:attrNameLst>
                                          <p:attrName>style.visibility</p:attrName>
                                        </p:attrNameLst>
                                      </p:cBhvr>
                                      <p:to>
                                        <p:strVal val="hidden"/>
                                      </p:to>
                                    </p:set>
                                  </p:childTnLst>
                                </p:cTn>
                              </p:par>
                              <p:par>
                                <p:cTn id="14" presetID="2" presetClass="exit" presetSubtype="4" fill="hold" nodeType="withEffect">
                                  <p:stCondLst>
                                    <p:cond delay="1300"/>
                                  </p:stCondLst>
                                  <p:childTnLst>
                                    <p:anim calcmode="lin" valueType="num">
                                      <p:cBhvr additive="base">
                                        <p:cTn id="15" dur="800"/>
                                        <p:tgtEl>
                                          <p:spTgt spid="3077"/>
                                        </p:tgtEl>
                                        <p:attrNameLst>
                                          <p:attrName>ppt_x</p:attrName>
                                        </p:attrNameLst>
                                      </p:cBhvr>
                                      <p:tavLst>
                                        <p:tav tm="0">
                                          <p:val>
                                            <p:strVal val="ppt_x"/>
                                          </p:val>
                                        </p:tav>
                                        <p:tav tm="100000">
                                          <p:val>
                                            <p:strVal val="ppt_x"/>
                                          </p:val>
                                        </p:tav>
                                      </p:tavLst>
                                    </p:anim>
                                    <p:anim calcmode="lin" valueType="num">
                                      <p:cBhvr additive="base">
                                        <p:cTn id="16" dur="800"/>
                                        <p:tgtEl>
                                          <p:spTgt spid="3077"/>
                                        </p:tgtEl>
                                        <p:attrNameLst>
                                          <p:attrName>ppt_y</p:attrName>
                                        </p:attrNameLst>
                                      </p:cBhvr>
                                      <p:tavLst>
                                        <p:tav tm="0">
                                          <p:val>
                                            <p:strVal val="ppt_y"/>
                                          </p:val>
                                        </p:tav>
                                        <p:tav tm="100000">
                                          <p:val>
                                            <p:strVal val="1+ppt_h/2"/>
                                          </p:val>
                                        </p:tav>
                                      </p:tavLst>
                                    </p:anim>
                                    <p:set>
                                      <p:cBhvr>
                                        <p:cTn id="17" dur="1" fill="hold">
                                          <p:stCondLst>
                                            <p:cond delay="799"/>
                                          </p:stCondLst>
                                        </p:cTn>
                                        <p:tgtEl>
                                          <p:spTgt spid="3077"/>
                                        </p:tgtEl>
                                        <p:attrNameLst>
                                          <p:attrName>style.visibility</p:attrName>
                                        </p:attrNameLst>
                                      </p:cBhvr>
                                      <p:to>
                                        <p:strVal val="hidden"/>
                                      </p:to>
                                    </p:set>
                                  </p:childTnLst>
                                </p:cTn>
                              </p:par>
                            </p:childTnLst>
                          </p:cTn>
                        </p:par>
                      </p:childTnLst>
                    </p:cTn>
                  </p:par>
                </p:childTnLst>
              </p:cTn>
              <p:nextCondLst>
                <p:cond evt="onClick" delay="0">
                  <p:tgtEl>
                    <p:spTgt spid="3077"/>
                  </p:tgtEl>
                </p:cond>
              </p:nextCondLst>
            </p:seq>
            <p:seq concurrent="1" nextAc="seek">
              <p:cTn id="18" restart="whenNotActive" fill="hold" evtFilter="cancelBubble" nodeType="interactiveSeq">
                <p:stCondLst>
                  <p:cond evt="onClick" delay="0">
                    <p:tgtEl>
                      <p:spTgt spid="69"/>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par>
                          <p:cTn id="24" fill="hold">
                            <p:stCondLst>
                              <p:cond delay="500"/>
                            </p:stCondLst>
                            <p:childTnLst>
                              <p:par>
                                <p:cTn id="25" presetID="42" presetClass="exit" presetSubtype="0" fill="hold" nodeType="afterEffect">
                                  <p:stCondLst>
                                    <p:cond delay="0"/>
                                  </p:stCondLst>
                                  <p:childTnLst>
                                    <p:animEffect transition="out" filter="fade">
                                      <p:cBhvr>
                                        <p:cTn id="26" dur="2000"/>
                                        <p:tgtEl>
                                          <p:spTgt spid="70"/>
                                        </p:tgtEl>
                                      </p:cBhvr>
                                    </p:animEffect>
                                    <p:anim calcmode="lin" valueType="num">
                                      <p:cBhvr>
                                        <p:cTn id="27" dur="2000"/>
                                        <p:tgtEl>
                                          <p:spTgt spid="70"/>
                                        </p:tgtEl>
                                        <p:attrNameLst>
                                          <p:attrName>ppt_x</p:attrName>
                                        </p:attrNameLst>
                                      </p:cBhvr>
                                      <p:tavLst>
                                        <p:tav tm="0">
                                          <p:val>
                                            <p:strVal val="ppt_x"/>
                                          </p:val>
                                        </p:tav>
                                        <p:tav tm="100000">
                                          <p:val>
                                            <p:strVal val="ppt_x"/>
                                          </p:val>
                                        </p:tav>
                                      </p:tavLst>
                                    </p:anim>
                                    <p:anim calcmode="lin" valueType="num">
                                      <p:cBhvr>
                                        <p:cTn id="28" dur="2000"/>
                                        <p:tgtEl>
                                          <p:spTgt spid="70"/>
                                        </p:tgtEl>
                                        <p:attrNameLst>
                                          <p:attrName>ppt_y</p:attrName>
                                        </p:attrNameLst>
                                      </p:cBhvr>
                                      <p:tavLst>
                                        <p:tav tm="0">
                                          <p:val>
                                            <p:strVal val="ppt_y"/>
                                          </p:val>
                                        </p:tav>
                                        <p:tav tm="100000">
                                          <p:val>
                                            <p:strVal val="ppt_y+.1"/>
                                          </p:val>
                                        </p:tav>
                                      </p:tavLst>
                                    </p:anim>
                                    <p:set>
                                      <p:cBhvr>
                                        <p:cTn id="29" dur="1" fill="hold">
                                          <p:stCondLst>
                                            <p:cond delay="1999"/>
                                          </p:stCondLst>
                                        </p:cTn>
                                        <p:tgtEl>
                                          <p:spTgt spid="70"/>
                                        </p:tgtEl>
                                        <p:attrNameLst>
                                          <p:attrName>style.visibility</p:attrName>
                                        </p:attrNameLst>
                                      </p:cBhvr>
                                      <p:to>
                                        <p:strVal val="hidden"/>
                                      </p:to>
                                    </p:set>
                                  </p:childTnLst>
                                </p:cTn>
                              </p:par>
                              <p:par>
                                <p:cTn id="30" presetID="2" presetClass="exit" presetSubtype="4" fill="hold" nodeType="withEffect">
                                  <p:stCondLst>
                                    <p:cond delay="1300"/>
                                  </p:stCondLst>
                                  <p:childTnLst>
                                    <p:anim calcmode="lin" valueType="num">
                                      <p:cBhvr additive="base">
                                        <p:cTn id="31" dur="800"/>
                                        <p:tgtEl>
                                          <p:spTgt spid="69"/>
                                        </p:tgtEl>
                                        <p:attrNameLst>
                                          <p:attrName>ppt_x</p:attrName>
                                        </p:attrNameLst>
                                      </p:cBhvr>
                                      <p:tavLst>
                                        <p:tav tm="0">
                                          <p:val>
                                            <p:strVal val="ppt_x"/>
                                          </p:val>
                                        </p:tav>
                                        <p:tav tm="100000">
                                          <p:val>
                                            <p:strVal val="ppt_x"/>
                                          </p:val>
                                        </p:tav>
                                      </p:tavLst>
                                    </p:anim>
                                    <p:anim calcmode="lin" valueType="num">
                                      <p:cBhvr additive="base">
                                        <p:cTn id="32" dur="800"/>
                                        <p:tgtEl>
                                          <p:spTgt spid="69"/>
                                        </p:tgtEl>
                                        <p:attrNameLst>
                                          <p:attrName>ppt_y</p:attrName>
                                        </p:attrNameLst>
                                      </p:cBhvr>
                                      <p:tavLst>
                                        <p:tav tm="0">
                                          <p:val>
                                            <p:strVal val="ppt_y"/>
                                          </p:val>
                                        </p:tav>
                                        <p:tav tm="100000">
                                          <p:val>
                                            <p:strVal val="1+ppt_h/2"/>
                                          </p:val>
                                        </p:tav>
                                      </p:tavLst>
                                    </p:anim>
                                    <p:set>
                                      <p:cBhvr>
                                        <p:cTn id="33" dur="1" fill="hold">
                                          <p:stCondLst>
                                            <p:cond delay="7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34" restart="whenNotActive" fill="hold" evtFilter="cancelBubble" nodeType="interactiveSeq">
                <p:stCondLst>
                  <p:cond evt="onClick" delay="0">
                    <p:tgtEl>
                      <p:spTgt spid="7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childTnLst>
                          </p:cTn>
                        </p:par>
                        <p:par>
                          <p:cTn id="40" fill="hold">
                            <p:stCondLst>
                              <p:cond delay="500"/>
                            </p:stCondLst>
                            <p:childTnLst>
                              <p:par>
                                <p:cTn id="41" presetID="42" presetClass="exit" presetSubtype="0" fill="hold" nodeType="afterEffect">
                                  <p:stCondLst>
                                    <p:cond delay="0"/>
                                  </p:stCondLst>
                                  <p:childTnLst>
                                    <p:animEffect transition="out" filter="fade">
                                      <p:cBhvr>
                                        <p:cTn id="42" dur="2000"/>
                                        <p:tgtEl>
                                          <p:spTgt spid="72"/>
                                        </p:tgtEl>
                                      </p:cBhvr>
                                    </p:animEffect>
                                    <p:anim calcmode="lin" valueType="num">
                                      <p:cBhvr>
                                        <p:cTn id="43" dur="2000"/>
                                        <p:tgtEl>
                                          <p:spTgt spid="72"/>
                                        </p:tgtEl>
                                        <p:attrNameLst>
                                          <p:attrName>ppt_x</p:attrName>
                                        </p:attrNameLst>
                                      </p:cBhvr>
                                      <p:tavLst>
                                        <p:tav tm="0">
                                          <p:val>
                                            <p:strVal val="ppt_x"/>
                                          </p:val>
                                        </p:tav>
                                        <p:tav tm="100000">
                                          <p:val>
                                            <p:strVal val="ppt_x"/>
                                          </p:val>
                                        </p:tav>
                                      </p:tavLst>
                                    </p:anim>
                                    <p:anim calcmode="lin" valueType="num">
                                      <p:cBhvr>
                                        <p:cTn id="44" dur="2000"/>
                                        <p:tgtEl>
                                          <p:spTgt spid="72"/>
                                        </p:tgtEl>
                                        <p:attrNameLst>
                                          <p:attrName>ppt_y</p:attrName>
                                        </p:attrNameLst>
                                      </p:cBhvr>
                                      <p:tavLst>
                                        <p:tav tm="0">
                                          <p:val>
                                            <p:strVal val="ppt_y"/>
                                          </p:val>
                                        </p:tav>
                                        <p:tav tm="100000">
                                          <p:val>
                                            <p:strVal val="ppt_y+.1"/>
                                          </p:val>
                                        </p:tav>
                                      </p:tavLst>
                                    </p:anim>
                                    <p:set>
                                      <p:cBhvr>
                                        <p:cTn id="45" dur="1" fill="hold">
                                          <p:stCondLst>
                                            <p:cond delay="1999"/>
                                          </p:stCondLst>
                                        </p:cTn>
                                        <p:tgtEl>
                                          <p:spTgt spid="72"/>
                                        </p:tgtEl>
                                        <p:attrNameLst>
                                          <p:attrName>style.visibility</p:attrName>
                                        </p:attrNameLst>
                                      </p:cBhvr>
                                      <p:to>
                                        <p:strVal val="hidden"/>
                                      </p:to>
                                    </p:set>
                                  </p:childTnLst>
                                </p:cTn>
                              </p:par>
                              <p:par>
                                <p:cTn id="46" presetID="2" presetClass="exit" presetSubtype="4" fill="hold" nodeType="withEffect">
                                  <p:stCondLst>
                                    <p:cond delay="1300"/>
                                  </p:stCondLst>
                                  <p:childTnLst>
                                    <p:anim calcmode="lin" valueType="num">
                                      <p:cBhvr additive="base">
                                        <p:cTn id="47" dur="800"/>
                                        <p:tgtEl>
                                          <p:spTgt spid="71"/>
                                        </p:tgtEl>
                                        <p:attrNameLst>
                                          <p:attrName>ppt_x</p:attrName>
                                        </p:attrNameLst>
                                      </p:cBhvr>
                                      <p:tavLst>
                                        <p:tav tm="0">
                                          <p:val>
                                            <p:strVal val="ppt_x"/>
                                          </p:val>
                                        </p:tav>
                                        <p:tav tm="100000">
                                          <p:val>
                                            <p:strVal val="ppt_x"/>
                                          </p:val>
                                        </p:tav>
                                      </p:tavLst>
                                    </p:anim>
                                    <p:anim calcmode="lin" valueType="num">
                                      <p:cBhvr additive="base">
                                        <p:cTn id="48" dur="800"/>
                                        <p:tgtEl>
                                          <p:spTgt spid="71"/>
                                        </p:tgtEl>
                                        <p:attrNameLst>
                                          <p:attrName>ppt_y</p:attrName>
                                        </p:attrNameLst>
                                      </p:cBhvr>
                                      <p:tavLst>
                                        <p:tav tm="0">
                                          <p:val>
                                            <p:strVal val="ppt_y"/>
                                          </p:val>
                                        </p:tav>
                                        <p:tav tm="100000">
                                          <p:val>
                                            <p:strVal val="1+ppt_h/2"/>
                                          </p:val>
                                        </p:tav>
                                      </p:tavLst>
                                    </p:anim>
                                    <p:set>
                                      <p:cBhvr>
                                        <p:cTn id="49" dur="1" fill="hold">
                                          <p:stCondLst>
                                            <p:cond delay="7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childTnLst>
                          </p:cTn>
                        </p:par>
                        <p:par>
                          <p:cTn id="56" fill="hold">
                            <p:stCondLst>
                              <p:cond delay="500"/>
                            </p:stCondLst>
                            <p:childTnLst>
                              <p:par>
                                <p:cTn id="57" presetID="42" presetClass="exit" presetSubtype="0" fill="hold" nodeType="afterEffect">
                                  <p:stCondLst>
                                    <p:cond delay="0"/>
                                  </p:stCondLst>
                                  <p:childTnLst>
                                    <p:animEffect transition="out" filter="fade">
                                      <p:cBhvr>
                                        <p:cTn id="58" dur="2000"/>
                                        <p:tgtEl>
                                          <p:spTgt spid="74"/>
                                        </p:tgtEl>
                                      </p:cBhvr>
                                    </p:animEffect>
                                    <p:anim calcmode="lin" valueType="num">
                                      <p:cBhvr>
                                        <p:cTn id="59" dur="2000"/>
                                        <p:tgtEl>
                                          <p:spTgt spid="74"/>
                                        </p:tgtEl>
                                        <p:attrNameLst>
                                          <p:attrName>ppt_x</p:attrName>
                                        </p:attrNameLst>
                                      </p:cBhvr>
                                      <p:tavLst>
                                        <p:tav tm="0">
                                          <p:val>
                                            <p:strVal val="ppt_x"/>
                                          </p:val>
                                        </p:tav>
                                        <p:tav tm="100000">
                                          <p:val>
                                            <p:strVal val="ppt_x"/>
                                          </p:val>
                                        </p:tav>
                                      </p:tavLst>
                                    </p:anim>
                                    <p:anim calcmode="lin" valueType="num">
                                      <p:cBhvr>
                                        <p:cTn id="60" dur="2000"/>
                                        <p:tgtEl>
                                          <p:spTgt spid="74"/>
                                        </p:tgtEl>
                                        <p:attrNameLst>
                                          <p:attrName>ppt_y</p:attrName>
                                        </p:attrNameLst>
                                      </p:cBhvr>
                                      <p:tavLst>
                                        <p:tav tm="0">
                                          <p:val>
                                            <p:strVal val="ppt_y"/>
                                          </p:val>
                                        </p:tav>
                                        <p:tav tm="100000">
                                          <p:val>
                                            <p:strVal val="ppt_y+.1"/>
                                          </p:val>
                                        </p:tav>
                                      </p:tavLst>
                                    </p:anim>
                                    <p:set>
                                      <p:cBhvr>
                                        <p:cTn id="61" dur="1" fill="hold">
                                          <p:stCondLst>
                                            <p:cond delay="1999"/>
                                          </p:stCondLst>
                                        </p:cTn>
                                        <p:tgtEl>
                                          <p:spTgt spid="74"/>
                                        </p:tgtEl>
                                        <p:attrNameLst>
                                          <p:attrName>style.visibility</p:attrName>
                                        </p:attrNameLst>
                                      </p:cBhvr>
                                      <p:to>
                                        <p:strVal val="hidden"/>
                                      </p:to>
                                    </p:set>
                                  </p:childTnLst>
                                </p:cTn>
                              </p:par>
                              <p:par>
                                <p:cTn id="62" presetID="2" presetClass="exit" presetSubtype="4" fill="hold" nodeType="withEffect">
                                  <p:stCondLst>
                                    <p:cond delay="1300"/>
                                  </p:stCondLst>
                                  <p:childTnLst>
                                    <p:anim calcmode="lin" valueType="num">
                                      <p:cBhvr additive="base">
                                        <p:cTn id="63" dur="800"/>
                                        <p:tgtEl>
                                          <p:spTgt spid="73"/>
                                        </p:tgtEl>
                                        <p:attrNameLst>
                                          <p:attrName>ppt_x</p:attrName>
                                        </p:attrNameLst>
                                      </p:cBhvr>
                                      <p:tavLst>
                                        <p:tav tm="0">
                                          <p:val>
                                            <p:strVal val="ppt_x"/>
                                          </p:val>
                                        </p:tav>
                                        <p:tav tm="100000">
                                          <p:val>
                                            <p:strVal val="ppt_x"/>
                                          </p:val>
                                        </p:tav>
                                      </p:tavLst>
                                    </p:anim>
                                    <p:anim calcmode="lin" valueType="num">
                                      <p:cBhvr additive="base">
                                        <p:cTn id="64" dur="800"/>
                                        <p:tgtEl>
                                          <p:spTgt spid="73"/>
                                        </p:tgtEl>
                                        <p:attrNameLst>
                                          <p:attrName>ppt_y</p:attrName>
                                        </p:attrNameLst>
                                      </p:cBhvr>
                                      <p:tavLst>
                                        <p:tav tm="0">
                                          <p:val>
                                            <p:strVal val="ppt_y"/>
                                          </p:val>
                                        </p:tav>
                                        <p:tav tm="100000">
                                          <p:val>
                                            <p:strVal val="1+ppt_h/2"/>
                                          </p:val>
                                        </p:tav>
                                      </p:tavLst>
                                    </p:anim>
                                    <p:set>
                                      <p:cBhvr>
                                        <p:cTn id="65" dur="1" fill="hold">
                                          <p:stCondLst>
                                            <p:cond delay="7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66" restart="whenNotActive" fill="hold" evtFilter="cancelBubble" nodeType="interactiveSeq">
                <p:stCondLst>
                  <p:cond evt="onClick" delay="0">
                    <p:tgtEl>
                      <p:spTgt spid="75"/>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500"/>
                                        <p:tgtEl>
                                          <p:spTgt spid="76"/>
                                        </p:tgtEl>
                                      </p:cBhvr>
                                    </p:animEffect>
                                  </p:childTnLst>
                                </p:cTn>
                              </p:par>
                            </p:childTnLst>
                          </p:cTn>
                        </p:par>
                        <p:par>
                          <p:cTn id="72" fill="hold">
                            <p:stCondLst>
                              <p:cond delay="500"/>
                            </p:stCondLst>
                            <p:childTnLst>
                              <p:par>
                                <p:cTn id="73" presetID="42" presetClass="exit" presetSubtype="0" fill="hold" nodeType="afterEffect">
                                  <p:stCondLst>
                                    <p:cond delay="0"/>
                                  </p:stCondLst>
                                  <p:childTnLst>
                                    <p:animEffect transition="out" filter="fade">
                                      <p:cBhvr>
                                        <p:cTn id="74" dur="2000"/>
                                        <p:tgtEl>
                                          <p:spTgt spid="76"/>
                                        </p:tgtEl>
                                      </p:cBhvr>
                                    </p:animEffect>
                                    <p:anim calcmode="lin" valueType="num">
                                      <p:cBhvr>
                                        <p:cTn id="75" dur="2000"/>
                                        <p:tgtEl>
                                          <p:spTgt spid="76"/>
                                        </p:tgtEl>
                                        <p:attrNameLst>
                                          <p:attrName>ppt_x</p:attrName>
                                        </p:attrNameLst>
                                      </p:cBhvr>
                                      <p:tavLst>
                                        <p:tav tm="0">
                                          <p:val>
                                            <p:strVal val="ppt_x"/>
                                          </p:val>
                                        </p:tav>
                                        <p:tav tm="100000">
                                          <p:val>
                                            <p:strVal val="ppt_x"/>
                                          </p:val>
                                        </p:tav>
                                      </p:tavLst>
                                    </p:anim>
                                    <p:anim calcmode="lin" valueType="num">
                                      <p:cBhvr>
                                        <p:cTn id="76" dur="2000"/>
                                        <p:tgtEl>
                                          <p:spTgt spid="76"/>
                                        </p:tgtEl>
                                        <p:attrNameLst>
                                          <p:attrName>ppt_y</p:attrName>
                                        </p:attrNameLst>
                                      </p:cBhvr>
                                      <p:tavLst>
                                        <p:tav tm="0">
                                          <p:val>
                                            <p:strVal val="ppt_y"/>
                                          </p:val>
                                        </p:tav>
                                        <p:tav tm="100000">
                                          <p:val>
                                            <p:strVal val="ppt_y+.1"/>
                                          </p:val>
                                        </p:tav>
                                      </p:tavLst>
                                    </p:anim>
                                    <p:set>
                                      <p:cBhvr>
                                        <p:cTn id="77" dur="1" fill="hold">
                                          <p:stCondLst>
                                            <p:cond delay="1999"/>
                                          </p:stCondLst>
                                        </p:cTn>
                                        <p:tgtEl>
                                          <p:spTgt spid="76"/>
                                        </p:tgtEl>
                                        <p:attrNameLst>
                                          <p:attrName>style.visibility</p:attrName>
                                        </p:attrNameLst>
                                      </p:cBhvr>
                                      <p:to>
                                        <p:strVal val="hidden"/>
                                      </p:to>
                                    </p:set>
                                  </p:childTnLst>
                                </p:cTn>
                              </p:par>
                              <p:par>
                                <p:cTn id="78" presetID="2" presetClass="exit" presetSubtype="4" fill="hold" nodeType="withEffect">
                                  <p:stCondLst>
                                    <p:cond delay="1300"/>
                                  </p:stCondLst>
                                  <p:childTnLst>
                                    <p:anim calcmode="lin" valueType="num">
                                      <p:cBhvr additive="base">
                                        <p:cTn id="79" dur="800"/>
                                        <p:tgtEl>
                                          <p:spTgt spid="75"/>
                                        </p:tgtEl>
                                        <p:attrNameLst>
                                          <p:attrName>ppt_x</p:attrName>
                                        </p:attrNameLst>
                                      </p:cBhvr>
                                      <p:tavLst>
                                        <p:tav tm="0">
                                          <p:val>
                                            <p:strVal val="ppt_x"/>
                                          </p:val>
                                        </p:tav>
                                        <p:tav tm="100000">
                                          <p:val>
                                            <p:strVal val="ppt_x"/>
                                          </p:val>
                                        </p:tav>
                                      </p:tavLst>
                                    </p:anim>
                                    <p:anim calcmode="lin" valueType="num">
                                      <p:cBhvr additive="base">
                                        <p:cTn id="80" dur="800"/>
                                        <p:tgtEl>
                                          <p:spTgt spid="75"/>
                                        </p:tgtEl>
                                        <p:attrNameLst>
                                          <p:attrName>ppt_y</p:attrName>
                                        </p:attrNameLst>
                                      </p:cBhvr>
                                      <p:tavLst>
                                        <p:tav tm="0">
                                          <p:val>
                                            <p:strVal val="ppt_y"/>
                                          </p:val>
                                        </p:tav>
                                        <p:tav tm="100000">
                                          <p:val>
                                            <p:strVal val="1+ppt_h/2"/>
                                          </p:val>
                                        </p:tav>
                                      </p:tavLst>
                                    </p:anim>
                                    <p:set>
                                      <p:cBhvr>
                                        <p:cTn id="81" dur="1" fill="hold">
                                          <p:stCondLst>
                                            <p:cond delay="7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2" restart="whenNotActive" fill="hold" evtFilter="cancelBubble" nodeType="interactiveSeq">
                <p:stCondLst>
                  <p:cond evt="onClick" delay="0">
                    <p:tgtEl>
                      <p:spTgt spid="79"/>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nodeType="with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500"/>
                                        <p:tgtEl>
                                          <p:spTgt spid="80"/>
                                        </p:tgtEl>
                                      </p:cBhvr>
                                    </p:animEffect>
                                  </p:childTnLst>
                                </p:cTn>
                              </p:par>
                            </p:childTnLst>
                          </p:cTn>
                        </p:par>
                        <p:par>
                          <p:cTn id="88" fill="hold">
                            <p:stCondLst>
                              <p:cond delay="500"/>
                            </p:stCondLst>
                            <p:childTnLst>
                              <p:par>
                                <p:cTn id="89" presetID="42" presetClass="exit" presetSubtype="0" fill="hold" nodeType="afterEffect">
                                  <p:stCondLst>
                                    <p:cond delay="0"/>
                                  </p:stCondLst>
                                  <p:childTnLst>
                                    <p:animEffect transition="out" filter="fade">
                                      <p:cBhvr>
                                        <p:cTn id="90" dur="2000"/>
                                        <p:tgtEl>
                                          <p:spTgt spid="80"/>
                                        </p:tgtEl>
                                      </p:cBhvr>
                                    </p:animEffect>
                                    <p:anim calcmode="lin" valueType="num">
                                      <p:cBhvr>
                                        <p:cTn id="91" dur="2000"/>
                                        <p:tgtEl>
                                          <p:spTgt spid="80"/>
                                        </p:tgtEl>
                                        <p:attrNameLst>
                                          <p:attrName>ppt_x</p:attrName>
                                        </p:attrNameLst>
                                      </p:cBhvr>
                                      <p:tavLst>
                                        <p:tav tm="0">
                                          <p:val>
                                            <p:strVal val="ppt_x"/>
                                          </p:val>
                                        </p:tav>
                                        <p:tav tm="100000">
                                          <p:val>
                                            <p:strVal val="ppt_x"/>
                                          </p:val>
                                        </p:tav>
                                      </p:tavLst>
                                    </p:anim>
                                    <p:anim calcmode="lin" valueType="num">
                                      <p:cBhvr>
                                        <p:cTn id="92" dur="2000"/>
                                        <p:tgtEl>
                                          <p:spTgt spid="80"/>
                                        </p:tgtEl>
                                        <p:attrNameLst>
                                          <p:attrName>ppt_y</p:attrName>
                                        </p:attrNameLst>
                                      </p:cBhvr>
                                      <p:tavLst>
                                        <p:tav tm="0">
                                          <p:val>
                                            <p:strVal val="ppt_y"/>
                                          </p:val>
                                        </p:tav>
                                        <p:tav tm="100000">
                                          <p:val>
                                            <p:strVal val="ppt_y+.1"/>
                                          </p:val>
                                        </p:tav>
                                      </p:tavLst>
                                    </p:anim>
                                    <p:set>
                                      <p:cBhvr>
                                        <p:cTn id="93" dur="1" fill="hold">
                                          <p:stCondLst>
                                            <p:cond delay="1999"/>
                                          </p:stCondLst>
                                        </p:cTn>
                                        <p:tgtEl>
                                          <p:spTgt spid="80"/>
                                        </p:tgtEl>
                                        <p:attrNameLst>
                                          <p:attrName>style.visibility</p:attrName>
                                        </p:attrNameLst>
                                      </p:cBhvr>
                                      <p:to>
                                        <p:strVal val="hidden"/>
                                      </p:to>
                                    </p:set>
                                  </p:childTnLst>
                                </p:cTn>
                              </p:par>
                              <p:par>
                                <p:cTn id="94" presetID="2" presetClass="exit" presetSubtype="4" fill="hold" nodeType="withEffect">
                                  <p:stCondLst>
                                    <p:cond delay="1300"/>
                                  </p:stCondLst>
                                  <p:childTnLst>
                                    <p:anim calcmode="lin" valueType="num">
                                      <p:cBhvr additive="base">
                                        <p:cTn id="95" dur="800"/>
                                        <p:tgtEl>
                                          <p:spTgt spid="79"/>
                                        </p:tgtEl>
                                        <p:attrNameLst>
                                          <p:attrName>ppt_x</p:attrName>
                                        </p:attrNameLst>
                                      </p:cBhvr>
                                      <p:tavLst>
                                        <p:tav tm="0">
                                          <p:val>
                                            <p:strVal val="ppt_x"/>
                                          </p:val>
                                        </p:tav>
                                        <p:tav tm="100000">
                                          <p:val>
                                            <p:strVal val="ppt_x"/>
                                          </p:val>
                                        </p:tav>
                                      </p:tavLst>
                                    </p:anim>
                                    <p:anim calcmode="lin" valueType="num">
                                      <p:cBhvr additive="base">
                                        <p:cTn id="96" dur="800"/>
                                        <p:tgtEl>
                                          <p:spTgt spid="79"/>
                                        </p:tgtEl>
                                        <p:attrNameLst>
                                          <p:attrName>ppt_y</p:attrName>
                                        </p:attrNameLst>
                                      </p:cBhvr>
                                      <p:tavLst>
                                        <p:tav tm="0">
                                          <p:val>
                                            <p:strVal val="ppt_y"/>
                                          </p:val>
                                        </p:tav>
                                        <p:tav tm="100000">
                                          <p:val>
                                            <p:strVal val="1+ppt_h/2"/>
                                          </p:val>
                                        </p:tav>
                                      </p:tavLst>
                                    </p:anim>
                                    <p:set>
                                      <p:cBhvr>
                                        <p:cTn id="97" dur="1" fill="hold">
                                          <p:stCondLst>
                                            <p:cond delay="7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98" restart="whenNotActive" fill="hold" evtFilter="cancelBubble" nodeType="interactiveSeq">
                <p:stCondLst>
                  <p:cond evt="onClick" delay="0">
                    <p:tgtEl>
                      <p:spTgt spid="3086"/>
                    </p:tgtEl>
                  </p:cond>
                </p:stCondLst>
                <p:endSync evt="end" delay="0">
                  <p:rtn val="all"/>
                </p:endSync>
                <p:childTnLst>
                  <p:par>
                    <p:cTn id="99" fill="hold">
                      <p:stCondLst>
                        <p:cond delay="0"/>
                      </p:stCondLst>
                      <p:childTnLst>
                        <p:par>
                          <p:cTn id="100" fill="hold">
                            <p:stCondLst>
                              <p:cond delay="0"/>
                            </p:stCondLst>
                            <p:childTnLst>
                              <p:par>
                                <p:cTn id="101" presetID="47" presetClass="exit" presetSubtype="0" fill="hold" nodeType="clickEffect">
                                  <p:stCondLst>
                                    <p:cond delay="0"/>
                                  </p:stCondLst>
                                  <p:childTnLst>
                                    <p:animEffect transition="out" filter="fade">
                                      <p:cBhvr>
                                        <p:cTn id="102" dur="1000"/>
                                        <p:tgtEl>
                                          <p:spTgt spid="3086"/>
                                        </p:tgtEl>
                                      </p:cBhvr>
                                    </p:animEffect>
                                    <p:anim calcmode="lin" valueType="num">
                                      <p:cBhvr>
                                        <p:cTn id="103" dur="1000"/>
                                        <p:tgtEl>
                                          <p:spTgt spid="3086"/>
                                        </p:tgtEl>
                                        <p:attrNameLst>
                                          <p:attrName>ppt_x</p:attrName>
                                        </p:attrNameLst>
                                      </p:cBhvr>
                                      <p:tavLst>
                                        <p:tav tm="0">
                                          <p:val>
                                            <p:strVal val="ppt_x"/>
                                          </p:val>
                                        </p:tav>
                                        <p:tav tm="100000">
                                          <p:val>
                                            <p:strVal val="ppt_x"/>
                                          </p:val>
                                        </p:tav>
                                      </p:tavLst>
                                    </p:anim>
                                    <p:anim calcmode="lin" valueType="num">
                                      <p:cBhvr>
                                        <p:cTn id="104" dur="1000"/>
                                        <p:tgtEl>
                                          <p:spTgt spid="3086"/>
                                        </p:tgtEl>
                                        <p:attrNameLst>
                                          <p:attrName>ppt_y</p:attrName>
                                        </p:attrNameLst>
                                      </p:cBhvr>
                                      <p:tavLst>
                                        <p:tav tm="0">
                                          <p:val>
                                            <p:strVal val="ppt_y"/>
                                          </p:val>
                                        </p:tav>
                                        <p:tav tm="100000">
                                          <p:val>
                                            <p:strVal val="ppt_y-.1"/>
                                          </p:val>
                                        </p:tav>
                                      </p:tavLst>
                                    </p:anim>
                                    <p:set>
                                      <p:cBhvr>
                                        <p:cTn id="105" dur="1" fill="hold">
                                          <p:stCondLst>
                                            <p:cond delay="999"/>
                                          </p:stCondLst>
                                        </p:cTn>
                                        <p:tgtEl>
                                          <p:spTgt spid="3086"/>
                                        </p:tgtEl>
                                        <p:attrNameLst>
                                          <p:attrName>style.visibility</p:attrName>
                                        </p:attrNameLst>
                                      </p:cBhvr>
                                      <p:to>
                                        <p:strVal val="hidden"/>
                                      </p:to>
                                    </p:set>
                                  </p:childTnLst>
                                </p:cTn>
                              </p:par>
                            </p:childTnLst>
                          </p:cTn>
                        </p:par>
                      </p:childTnLst>
                    </p:cTn>
                  </p:par>
                </p:childTnLst>
              </p:cTn>
              <p:nextCondLst>
                <p:cond evt="onClick" delay="0">
                  <p:tgtEl>
                    <p:spTgt spid="3086"/>
                  </p:tgtEl>
                </p:cond>
              </p:nextCondLst>
            </p:seq>
            <p:seq concurrent="1" nextAc="seek">
              <p:cTn id="106" restart="whenNotActive" fill="hold" evtFilter="cancelBubble" nodeType="interactiveSeq">
                <p:stCondLst>
                  <p:cond evt="onClick" delay="0">
                    <p:tgtEl>
                      <p:spTgt spid="3087"/>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nodeType="clickEffect">
                                  <p:stCondLst>
                                    <p:cond delay="0"/>
                                  </p:stCondLst>
                                  <p:childTnLst>
                                    <p:animEffect transition="out" filter="fade">
                                      <p:cBhvr>
                                        <p:cTn id="110" dur="1000"/>
                                        <p:tgtEl>
                                          <p:spTgt spid="3087"/>
                                        </p:tgtEl>
                                      </p:cBhvr>
                                    </p:animEffect>
                                    <p:anim calcmode="lin" valueType="num">
                                      <p:cBhvr>
                                        <p:cTn id="111" dur="1000"/>
                                        <p:tgtEl>
                                          <p:spTgt spid="3087"/>
                                        </p:tgtEl>
                                        <p:attrNameLst>
                                          <p:attrName>ppt_x</p:attrName>
                                        </p:attrNameLst>
                                      </p:cBhvr>
                                      <p:tavLst>
                                        <p:tav tm="0">
                                          <p:val>
                                            <p:strVal val="ppt_x"/>
                                          </p:val>
                                        </p:tav>
                                        <p:tav tm="100000">
                                          <p:val>
                                            <p:strVal val="ppt_x"/>
                                          </p:val>
                                        </p:tav>
                                      </p:tavLst>
                                    </p:anim>
                                    <p:anim calcmode="lin" valueType="num">
                                      <p:cBhvr>
                                        <p:cTn id="112" dur="1000"/>
                                        <p:tgtEl>
                                          <p:spTgt spid="3087"/>
                                        </p:tgtEl>
                                        <p:attrNameLst>
                                          <p:attrName>ppt_y</p:attrName>
                                        </p:attrNameLst>
                                      </p:cBhvr>
                                      <p:tavLst>
                                        <p:tav tm="0">
                                          <p:val>
                                            <p:strVal val="ppt_y"/>
                                          </p:val>
                                        </p:tav>
                                        <p:tav tm="100000">
                                          <p:val>
                                            <p:strVal val="ppt_y-.1"/>
                                          </p:val>
                                        </p:tav>
                                      </p:tavLst>
                                    </p:anim>
                                    <p:set>
                                      <p:cBhvr>
                                        <p:cTn id="113" dur="1" fill="hold">
                                          <p:stCondLst>
                                            <p:cond delay="999"/>
                                          </p:stCondLst>
                                        </p:cTn>
                                        <p:tgtEl>
                                          <p:spTgt spid="3087"/>
                                        </p:tgtEl>
                                        <p:attrNameLst>
                                          <p:attrName>style.visibility</p:attrName>
                                        </p:attrNameLst>
                                      </p:cBhvr>
                                      <p:to>
                                        <p:strVal val="hidden"/>
                                      </p:to>
                                    </p:set>
                                  </p:childTnLst>
                                </p:cTn>
                              </p:par>
                            </p:childTnLst>
                          </p:cTn>
                        </p:par>
                      </p:childTnLst>
                    </p:cTn>
                  </p:par>
                </p:childTnLst>
              </p:cTn>
              <p:nextCondLst>
                <p:cond evt="onClick" delay="0">
                  <p:tgtEl>
                    <p:spTgt spid="3087"/>
                  </p:tgtEl>
                </p:cond>
              </p:nextCondLst>
            </p:seq>
            <p:seq concurrent="1" nextAc="seek">
              <p:cTn id="114" restart="whenNotActive" fill="hold" evtFilter="cancelBubble" nodeType="interactiveSeq">
                <p:stCondLst>
                  <p:cond evt="onClick" delay="0">
                    <p:tgtEl>
                      <p:spTgt spid="3088"/>
                    </p:tgtEl>
                  </p:cond>
                </p:stCondLst>
                <p:endSync evt="end" delay="0">
                  <p:rtn val="all"/>
                </p:endSync>
                <p:childTnLst>
                  <p:par>
                    <p:cTn id="115" fill="hold">
                      <p:stCondLst>
                        <p:cond delay="0"/>
                      </p:stCondLst>
                      <p:childTnLst>
                        <p:par>
                          <p:cTn id="116" fill="hold">
                            <p:stCondLst>
                              <p:cond delay="0"/>
                            </p:stCondLst>
                            <p:childTnLst>
                              <p:par>
                                <p:cTn id="117" presetID="47" presetClass="exit" presetSubtype="0" fill="hold" nodeType="clickEffect">
                                  <p:stCondLst>
                                    <p:cond delay="0"/>
                                  </p:stCondLst>
                                  <p:childTnLst>
                                    <p:animEffect transition="out" filter="fade">
                                      <p:cBhvr>
                                        <p:cTn id="118" dur="1000"/>
                                        <p:tgtEl>
                                          <p:spTgt spid="3088"/>
                                        </p:tgtEl>
                                      </p:cBhvr>
                                    </p:animEffect>
                                    <p:anim calcmode="lin" valueType="num">
                                      <p:cBhvr>
                                        <p:cTn id="119" dur="1000"/>
                                        <p:tgtEl>
                                          <p:spTgt spid="3088"/>
                                        </p:tgtEl>
                                        <p:attrNameLst>
                                          <p:attrName>ppt_x</p:attrName>
                                        </p:attrNameLst>
                                      </p:cBhvr>
                                      <p:tavLst>
                                        <p:tav tm="0">
                                          <p:val>
                                            <p:strVal val="ppt_x"/>
                                          </p:val>
                                        </p:tav>
                                        <p:tav tm="100000">
                                          <p:val>
                                            <p:strVal val="ppt_x"/>
                                          </p:val>
                                        </p:tav>
                                      </p:tavLst>
                                    </p:anim>
                                    <p:anim calcmode="lin" valueType="num">
                                      <p:cBhvr>
                                        <p:cTn id="120" dur="1000"/>
                                        <p:tgtEl>
                                          <p:spTgt spid="3088"/>
                                        </p:tgtEl>
                                        <p:attrNameLst>
                                          <p:attrName>ppt_y</p:attrName>
                                        </p:attrNameLst>
                                      </p:cBhvr>
                                      <p:tavLst>
                                        <p:tav tm="0">
                                          <p:val>
                                            <p:strVal val="ppt_y"/>
                                          </p:val>
                                        </p:tav>
                                        <p:tav tm="100000">
                                          <p:val>
                                            <p:strVal val="ppt_y-.1"/>
                                          </p:val>
                                        </p:tav>
                                      </p:tavLst>
                                    </p:anim>
                                    <p:set>
                                      <p:cBhvr>
                                        <p:cTn id="121" dur="1" fill="hold">
                                          <p:stCondLst>
                                            <p:cond delay="999"/>
                                          </p:stCondLst>
                                        </p:cTn>
                                        <p:tgtEl>
                                          <p:spTgt spid="3088"/>
                                        </p:tgtEl>
                                        <p:attrNameLst>
                                          <p:attrName>style.visibility</p:attrName>
                                        </p:attrNameLst>
                                      </p:cBhvr>
                                      <p:to>
                                        <p:strVal val="hidden"/>
                                      </p:to>
                                    </p:set>
                                  </p:childTnLst>
                                </p:cTn>
                              </p:par>
                            </p:childTnLst>
                          </p:cTn>
                        </p:par>
                      </p:childTnLst>
                    </p:cTn>
                  </p:par>
                </p:childTnLst>
              </p:cTn>
              <p:nextCondLst>
                <p:cond evt="onClick" delay="0">
                  <p:tgtEl>
                    <p:spTgt spid="3088"/>
                  </p:tgtEl>
                </p:cond>
              </p:nextCondLst>
            </p:seq>
            <p:seq concurrent="1" nextAc="seek">
              <p:cTn id="122" restart="whenNotActive" fill="hold" evtFilter="cancelBubble" nodeType="interactiveSeq">
                <p:stCondLst>
                  <p:cond evt="onClick" delay="0">
                    <p:tgtEl>
                      <p:spTgt spid="3089"/>
                    </p:tgtEl>
                  </p:cond>
                </p:stCondLst>
                <p:endSync evt="end" delay="0">
                  <p:rtn val="all"/>
                </p:endSync>
                <p:childTnLst>
                  <p:par>
                    <p:cTn id="123" fill="hold">
                      <p:stCondLst>
                        <p:cond delay="0"/>
                      </p:stCondLst>
                      <p:childTnLst>
                        <p:par>
                          <p:cTn id="124" fill="hold">
                            <p:stCondLst>
                              <p:cond delay="0"/>
                            </p:stCondLst>
                            <p:childTnLst>
                              <p:par>
                                <p:cTn id="125" presetID="47" presetClass="exit" presetSubtype="0" fill="hold" nodeType="clickEffect">
                                  <p:stCondLst>
                                    <p:cond delay="0"/>
                                  </p:stCondLst>
                                  <p:childTnLst>
                                    <p:animEffect transition="out" filter="fade">
                                      <p:cBhvr>
                                        <p:cTn id="126" dur="1000"/>
                                        <p:tgtEl>
                                          <p:spTgt spid="3089"/>
                                        </p:tgtEl>
                                      </p:cBhvr>
                                    </p:animEffect>
                                    <p:anim calcmode="lin" valueType="num">
                                      <p:cBhvr>
                                        <p:cTn id="127" dur="1000"/>
                                        <p:tgtEl>
                                          <p:spTgt spid="3089"/>
                                        </p:tgtEl>
                                        <p:attrNameLst>
                                          <p:attrName>ppt_x</p:attrName>
                                        </p:attrNameLst>
                                      </p:cBhvr>
                                      <p:tavLst>
                                        <p:tav tm="0">
                                          <p:val>
                                            <p:strVal val="ppt_x"/>
                                          </p:val>
                                        </p:tav>
                                        <p:tav tm="100000">
                                          <p:val>
                                            <p:strVal val="ppt_x"/>
                                          </p:val>
                                        </p:tav>
                                      </p:tavLst>
                                    </p:anim>
                                    <p:anim calcmode="lin" valueType="num">
                                      <p:cBhvr>
                                        <p:cTn id="128" dur="1000"/>
                                        <p:tgtEl>
                                          <p:spTgt spid="3089"/>
                                        </p:tgtEl>
                                        <p:attrNameLst>
                                          <p:attrName>ppt_y</p:attrName>
                                        </p:attrNameLst>
                                      </p:cBhvr>
                                      <p:tavLst>
                                        <p:tav tm="0">
                                          <p:val>
                                            <p:strVal val="ppt_y"/>
                                          </p:val>
                                        </p:tav>
                                        <p:tav tm="100000">
                                          <p:val>
                                            <p:strVal val="ppt_y-.1"/>
                                          </p:val>
                                        </p:tav>
                                      </p:tavLst>
                                    </p:anim>
                                    <p:set>
                                      <p:cBhvr>
                                        <p:cTn id="129" dur="1" fill="hold">
                                          <p:stCondLst>
                                            <p:cond delay="999"/>
                                          </p:stCondLst>
                                        </p:cTn>
                                        <p:tgtEl>
                                          <p:spTgt spid="3089"/>
                                        </p:tgtEl>
                                        <p:attrNameLst>
                                          <p:attrName>style.visibility</p:attrName>
                                        </p:attrNameLst>
                                      </p:cBhvr>
                                      <p:to>
                                        <p:strVal val="hidden"/>
                                      </p:to>
                                    </p:set>
                                  </p:childTnLst>
                                </p:cTn>
                              </p:par>
                            </p:childTnLst>
                          </p:cTn>
                        </p:par>
                      </p:childTnLst>
                    </p:cTn>
                  </p:par>
                </p:childTnLst>
              </p:cTn>
              <p:nextCondLst>
                <p:cond evt="onClick" delay="0">
                  <p:tgtEl>
                    <p:spTgt spid="3089"/>
                  </p:tgtEl>
                </p:cond>
              </p:nextCondLst>
            </p:seq>
            <p:seq concurrent="1" nextAc="seek">
              <p:cTn id="130" restart="whenNotActive" fill="hold" evtFilter="cancelBubble" nodeType="interactiveSeq">
                <p:stCondLst>
                  <p:cond evt="onClick" delay="0">
                    <p:tgtEl>
                      <p:spTgt spid="3091"/>
                    </p:tgtEl>
                  </p:cond>
                </p:stCondLst>
                <p:endSync evt="end" delay="0">
                  <p:rtn val="all"/>
                </p:endSync>
                <p:childTnLst>
                  <p:par>
                    <p:cTn id="131" fill="hold">
                      <p:stCondLst>
                        <p:cond delay="0"/>
                      </p:stCondLst>
                      <p:childTnLst>
                        <p:par>
                          <p:cTn id="132" fill="hold">
                            <p:stCondLst>
                              <p:cond delay="0"/>
                            </p:stCondLst>
                            <p:childTnLst>
                              <p:par>
                                <p:cTn id="133" presetID="47" presetClass="exit" presetSubtype="0" fill="hold" nodeType="clickEffect">
                                  <p:stCondLst>
                                    <p:cond delay="0"/>
                                  </p:stCondLst>
                                  <p:childTnLst>
                                    <p:animEffect transition="out" filter="fade">
                                      <p:cBhvr>
                                        <p:cTn id="134" dur="1000"/>
                                        <p:tgtEl>
                                          <p:spTgt spid="3091"/>
                                        </p:tgtEl>
                                      </p:cBhvr>
                                    </p:animEffect>
                                    <p:anim calcmode="lin" valueType="num">
                                      <p:cBhvr>
                                        <p:cTn id="135" dur="1000"/>
                                        <p:tgtEl>
                                          <p:spTgt spid="3091"/>
                                        </p:tgtEl>
                                        <p:attrNameLst>
                                          <p:attrName>ppt_x</p:attrName>
                                        </p:attrNameLst>
                                      </p:cBhvr>
                                      <p:tavLst>
                                        <p:tav tm="0">
                                          <p:val>
                                            <p:strVal val="ppt_x"/>
                                          </p:val>
                                        </p:tav>
                                        <p:tav tm="100000">
                                          <p:val>
                                            <p:strVal val="ppt_x"/>
                                          </p:val>
                                        </p:tav>
                                      </p:tavLst>
                                    </p:anim>
                                    <p:anim calcmode="lin" valueType="num">
                                      <p:cBhvr>
                                        <p:cTn id="136" dur="1000"/>
                                        <p:tgtEl>
                                          <p:spTgt spid="3091"/>
                                        </p:tgtEl>
                                        <p:attrNameLst>
                                          <p:attrName>ppt_y</p:attrName>
                                        </p:attrNameLst>
                                      </p:cBhvr>
                                      <p:tavLst>
                                        <p:tav tm="0">
                                          <p:val>
                                            <p:strVal val="ppt_y"/>
                                          </p:val>
                                        </p:tav>
                                        <p:tav tm="100000">
                                          <p:val>
                                            <p:strVal val="ppt_y-.1"/>
                                          </p:val>
                                        </p:tav>
                                      </p:tavLst>
                                    </p:anim>
                                    <p:set>
                                      <p:cBhvr>
                                        <p:cTn id="137" dur="1" fill="hold">
                                          <p:stCondLst>
                                            <p:cond delay="999"/>
                                          </p:stCondLst>
                                        </p:cTn>
                                        <p:tgtEl>
                                          <p:spTgt spid="3091"/>
                                        </p:tgtEl>
                                        <p:attrNameLst>
                                          <p:attrName>style.visibility</p:attrName>
                                        </p:attrNameLst>
                                      </p:cBhvr>
                                      <p:to>
                                        <p:strVal val="hidden"/>
                                      </p:to>
                                    </p:set>
                                  </p:childTnLst>
                                </p:cTn>
                              </p:par>
                            </p:childTnLst>
                          </p:cTn>
                        </p:par>
                      </p:childTnLst>
                    </p:cTn>
                  </p:par>
                </p:childTnLst>
              </p:cTn>
              <p:nextCondLst>
                <p:cond evt="onClick" delay="0">
                  <p:tgtEl>
                    <p:spTgt spid="3091"/>
                  </p:tgtEl>
                </p:cond>
              </p:nextCondLst>
            </p:seq>
            <p:seq concurrent="1" nextAc="seek">
              <p:cTn id="138" restart="whenNotActive" fill="hold" evtFilter="cancelBubble" nodeType="interactiveSeq">
                <p:stCondLst>
                  <p:cond evt="onClick" delay="0">
                    <p:tgtEl>
                      <p:spTgt spid="3090"/>
                    </p:tgtEl>
                  </p:cond>
                </p:stCondLst>
                <p:endSync evt="end" delay="0">
                  <p:rtn val="all"/>
                </p:endSync>
                <p:childTnLst>
                  <p:par>
                    <p:cTn id="139" fill="hold">
                      <p:stCondLst>
                        <p:cond delay="0"/>
                      </p:stCondLst>
                      <p:childTnLst>
                        <p:par>
                          <p:cTn id="140" fill="hold">
                            <p:stCondLst>
                              <p:cond delay="0"/>
                            </p:stCondLst>
                            <p:childTnLst>
                              <p:par>
                                <p:cTn id="141" presetID="47" presetClass="exit" presetSubtype="0" fill="hold" nodeType="clickEffect">
                                  <p:stCondLst>
                                    <p:cond delay="0"/>
                                  </p:stCondLst>
                                  <p:childTnLst>
                                    <p:animEffect transition="out" filter="fade">
                                      <p:cBhvr>
                                        <p:cTn id="142" dur="1000"/>
                                        <p:tgtEl>
                                          <p:spTgt spid="3090"/>
                                        </p:tgtEl>
                                      </p:cBhvr>
                                    </p:animEffect>
                                    <p:anim calcmode="lin" valueType="num">
                                      <p:cBhvr>
                                        <p:cTn id="143" dur="1000"/>
                                        <p:tgtEl>
                                          <p:spTgt spid="3090"/>
                                        </p:tgtEl>
                                        <p:attrNameLst>
                                          <p:attrName>ppt_x</p:attrName>
                                        </p:attrNameLst>
                                      </p:cBhvr>
                                      <p:tavLst>
                                        <p:tav tm="0">
                                          <p:val>
                                            <p:strVal val="ppt_x"/>
                                          </p:val>
                                        </p:tav>
                                        <p:tav tm="100000">
                                          <p:val>
                                            <p:strVal val="ppt_x"/>
                                          </p:val>
                                        </p:tav>
                                      </p:tavLst>
                                    </p:anim>
                                    <p:anim calcmode="lin" valueType="num">
                                      <p:cBhvr>
                                        <p:cTn id="144" dur="1000"/>
                                        <p:tgtEl>
                                          <p:spTgt spid="3090"/>
                                        </p:tgtEl>
                                        <p:attrNameLst>
                                          <p:attrName>ppt_y</p:attrName>
                                        </p:attrNameLst>
                                      </p:cBhvr>
                                      <p:tavLst>
                                        <p:tav tm="0">
                                          <p:val>
                                            <p:strVal val="ppt_y"/>
                                          </p:val>
                                        </p:tav>
                                        <p:tav tm="100000">
                                          <p:val>
                                            <p:strVal val="ppt_y-.1"/>
                                          </p:val>
                                        </p:tav>
                                      </p:tavLst>
                                    </p:anim>
                                    <p:set>
                                      <p:cBhvr>
                                        <p:cTn id="145" dur="1" fill="hold">
                                          <p:stCondLst>
                                            <p:cond delay="999"/>
                                          </p:stCondLst>
                                        </p:cTn>
                                        <p:tgtEl>
                                          <p:spTgt spid="3090"/>
                                        </p:tgtEl>
                                        <p:attrNameLst>
                                          <p:attrName>style.visibility</p:attrName>
                                        </p:attrNameLst>
                                      </p:cBhvr>
                                      <p:to>
                                        <p:strVal val="hidden"/>
                                      </p:to>
                                    </p:set>
                                  </p:childTnLst>
                                </p:cTn>
                              </p:par>
                            </p:childTnLst>
                          </p:cTn>
                        </p:par>
                      </p:childTnLst>
                    </p:cTn>
                  </p:par>
                </p:childTnLst>
              </p:cTn>
              <p:nextCondLst>
                <p:cond evt="onClick" delay="0">
                  <p:tgtEl>
                    <p:spTgt spid="309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1191" y="0"/>
            <a:ext cx="9190636"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1464148" y="374197"/>
            <a:ext cx="7407424" cy="2360911"/>
          </a:xfrm>
          <a:prstGeom prst="round2Same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400" dirty="0">
                <a:solidFill>
                  <a:srgbClr val="FF0000"/>
                </a:solidFill>
                <a:latin typeface="Times New Roman" panose="02020603050405020304" pitchFamily="18" charset="0"/>
                <a:cs typeface="Times New Roman" panose="02020603050405020304" pitchFamily="18" charset="0"/>
              </a:rPr>
              <a:t>Câu 1: Bài văn tinh thần yêu nước của nhân dân ta được viết trong thời kỳ nào ?</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pt-BR" sz="2400" dirty="0">
                <a:solidFill>
                  <a:srgbClr val="FF0000"/>
                </a:solidFill>
                <a:latin typeface="Times New Roman" panose="02020603050405020304" pitchFamily="18" charset="0"/>
                <a:cs typeface="Times New Roman" panose="02020603050405020304" pitchFamily="18" charset="0"/>
              </a:rPr>
              <a:t>A. Thời kỳ kháng chiến chống Mỹ</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pt-BR" sz="2400" dirty="0">
                <a:solidFill>
                  <a:srgbClr val="FF0000"/>
                </a:solidFill>
                <a:latin typeface="Times New Roman" panose="02020603050405020304" pitchFamily="18" charset="0"/>
                <a:cs typeface="Times New Roman" panose="02020603050405020304" pitchFamily="18" charset="0"/>
              </a:rPr>
              <a:t>B. Thời kỳ kháng chiến chống Pháp</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pt-BR" sz="2400" dirty="0">
                <a:solidFill>
                  <a:srgbClr val="FF0000"/>
                </a:solidFill>
                <a:latin typeface="Times New Roman" panose="02020603050405020304" pitchFamily="18" charset="0"/>
                <a:cs typeface="Times New Roman" panose="02020603050405020304" pitchFamily="18" charset="0"/>
              </a:rPr>
              <a:t>C. Thời kỳ đất nước ta xây dựng CNXH ở miền Bắc</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pt-BR" sz="2400" dirty="0">
                <a:solidFill>
                  <a:srgbClr val="FF0000"/>
                </a:solidFill>
                <a:latin typeface="Times New Roman" panose="02020603050405020304" pitchFamily="18" charset="0"/>
                <a:cs typeface="Times New Roman" panose="02020603050405020304" pitchFamily="18" charset="0"/>
              </a:rPr>
              <a:t>D. Những năm đầu thế kỷ XX</a:t>
            </a:r>
          </a:p>
          <a:p>
            <a:pPr algn="just"/>
            <a:endParaRPr lang="en-US" sz="500" dirty="0">
              <a:solidFill>
                <a:srgbClr val="FF0000"/>
              </a:solidFill>
              <a:latin typeface="Times New Roman" panose="02020603050405020304" pitchFamily="18" charset="0"/>
              <a:cs typeface="Times New Roman" panose="02020603050405020304" pitchFamily="18" charset="0"/>
            </a:endParaRPr>
          </a:p>
        </p:txBody>
      </p:sp>
      <p:sp>
        <p:nvSpPr>
          <p:cNvPr id="37" name="Flowchart: Document 36"/>
          <p:cNvSpPr/>
          <p:nvPr/>
        </p:nvSpPr>
        <p:spPr>
          <a:xfrm>
            <a:off x="4187965" y="3616188"/>
            <a:ext cx="1959790" cy="858708"/>
          </a:xfrm>
          <a:prstGeom prst="flowChartDocumen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B</a:t>
            </a:r>
          </a:p>
        </p:txBody>
      </p:sp>
      <p:sp>
        <p:nvSpPr>
          <p:cNvPr id="40" name="Rounded Rectangle 3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30</a:t>
            </a:r>
          </a:p>
        </p:txBody>
      </p:sp>
      <p:sp>
        <p:nvSpPr>
          <p:cNvPr id="41" name="Rounded Rectangle 4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29</a:t>
            </a:r>
          </a:p>
        </p:txBody>
      </p:sp>
      <p:sp>
        <p:nvSpPr>
          <p:cNvPr id="42" name="Rounded Rectangle 4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28</a:t>
            </a:r>
          </a:p>
        </p:txBody>
      </p:sp>
      <p:sp>
        <p:nvSpPr>
          <p:cNvPr id="43" name="Rounded Rectangle 4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27</a:t>
            </a:r>
          </a:p>
        </p:txBody>
      </p:sp>
      <p:sp>
        <p:nvSpPr>
          <p:cNvPr id="44" name="Rounded Rectangle 4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26</a:t>
            </a:r>
          </a:p>
        </p:txBody>
      </p:sp>
      <p:sp>
        <p:nvSpPr>
          <p:cNvPr id="45" name="Rounded Rectangle 4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25</a:t>
            </a:r>
          </a:p>
        </p:txBody>
      </p:sp>
      <p:sp>
        <p:nvSpPr>
          <p:cNvPr id="46" name="Rounded Rectangle 4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24</a:t>
            </a:r>
          </a:p>
        </p:txBody>
      </p:sp>
      <p:sp>
        <p:nvSpPr>
          <p:cNvPr id="47" name="Rounded Rectangle 4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23</a:t>
            </a:r>
          </a:p>
        </p:txBody>
      </p:sp>
      <p:sp>
        <p:nvSpPr>
          <p:cNvPr id="48" name="Rounded Rectangle 4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22</a:t>
            </a:r>
          </a:p>
        </p:txBody>
      </p:sp>
      <p:sp>
        <p:nvSpPr>
          <p:cNvPr id="49" name="Rounded Rectangle 4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21</a:t>
            </a:r>
          </a:p>
        </p:txBody>
      </p:sp>
      <p:sp>
        <p:nvSpPr>
          <p:cNvPr id="50" name="Rounded Rectangle 4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20</a:t>
            </a:r>
          </a:p>
        </p:txBody>
      </p:sp>
      <p:sp>
        <p:nvSpPr>
          <p:cNvPr id="51" name="Rounded Rectangle 5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19</a:t>
            </a:r>
          </a:p>
        </p:txBody>
      </p:sp>
      <p:sp>
        <p:nvSpPr>
          <p:cNvPr id="52" name="Rounded Rectangle 5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18</a:t>
            </a:r>
          </a:p>
        </p:txBody>
      </p:sp>
      <p:sp>
        <p:nvSpPr>
          <p:cNvPr id="53" name="Rounded Rectangle 5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17</a:t>
            </a:r>
          </a:p>
        </p:txBody>
      </p:sp>
      <p:sp>
        <p:nvSpPr>
          <p:cNvPr id="54" name="Rounded Rectangle 5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16</a:t>
            </a:r>
          </a:p>
        </p:txBody>
      </p:sp>
      <p:sp>
        <p:nvSpPr>
          <p:cNvPr id="55" name="Rounded Rectangle 5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15</a:t>
            </a:r>
          </a:p>
        </p:txBody>
      </p:sp>
      <p:sp>
        <p:nvSpPr>
          <p:cNvPr id="56" name="Rounded Rectangle 5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14</a:t>
            </a:r>
          </a:p>
        </p:txBody>
      </p:sp>
      <p:sp>
        <p:nvSpPr>
          <p:cNvPr id="57" name="Rounded Rectangle 5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13</a:t>
            </a:r>
          </a:p>
        </p:txBody>
      </p:sp>
      <p:sp>
        <p:nvSpPr>
          <p:cNvPr id="58" name="Rounded Rectangle 5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12</a:t>
            </a:r>
          </a:p>
        </p:txBody>
      </p:sp>
      <p:sp>
        <p:nvSpPr>
          <p:cNvPr id="59" name="Rounded Rectangle 5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11</a:t>
            </a:r>
          </a:p>
        </p:txBody>
      </p:sp>
      <p:sp>
        <p:nvSpPr>
          <p:cNvPr id="60" name="Rounded Rectangle 5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10</a:t>
            </a:r>
          </a:p>
        </p:txBody>
      </p:sp>
      <p:sp>
        <p:nvSpPr>
          <p:cNvPr id="61" name="Rounded Rectangle 6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09</a:t>
            </a:r>
          </a:p>
        </p:txBody>
      </p:sp>
      <p:sp>
        <p:nvSpPr>
          <p:cNvPr id="62" name="Rounded Rectangle 6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08</a:t>
            </a:r>
          </a:p>
        </p:txBody>
      </p:sp>
      <p:sp>
        <p:nvSpPr>
          <p:cNvPr id="63" name="Rounded Rectangle 6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07</a:t>
            </a:r>
          </a:p>
        </p:txBody>
      </p:sp>
      <p:sp>
        <p:nvSpPr>
          <p:cNvPr id="64" name="Rounded Rectangle 6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06</a:t>
            </a:r>
          </a:p>
        </p:txBody>
      </p:sp>
      <p:sp>
        <p:nvSpPr>
          <p:cNvPr id="65" name="Rounded Rectangle 6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05</a:t>
            </a:r>
          </a:p>
        </p:txBody>
      </p:sp>
      <p:sp>
        <p:nvSpPr>
          <p:cNvPr id="66" name="Rounded Rectangle 6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04</a:t>
            </a:r>
          </a:p>
        </p:txBody>
      </p:sp>
      <p:sp>
        <p:nvSpPr>
          <p:cNvPr id="67" name="Rounded Rectangle 6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03</a:t>
            </a:r>
          </a:p>
        </p:txBody>
      </p:sp>
      <p:sp>
        <p:nvSpPr>
          <p:cNvPr id="68" name="Rounded Rectangle 6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02</a:t>
            </a:r>
          </a:p>
        </p:txBody>
      </p:sp>
      <p:sp>
        <p:nvSpPr>
          <p:cNvPr id="69" name="Rounded Rectangle 6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01</a:t>
            </a:r>
          </a:p>
        </p:txBody>
      </p:sp>
      <p:sp>
        <p:nvSpPr>
          <p:cNvPr id="70" name="Rounded Rectangle 6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anose="02020603050405020304" pitchFamily="18" charset="0"/>
                <a:cs typeface="Times New Roman" panose="02020603050405020304" pitchFamily="18" charset="0"/>
              </a:rPr>
              <a:t>00</a:t>
            </a:r>
          </a:p>
        </p:txBody>
      </p:sp>
      <p:pic>
        <p:nvPicPr>
          <p:cNvPr id="71" name="Picture 2" descr="Káº¿t quáº£ hÃ¬nh áº£nh cho icon Äá»ng há»"/>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055" y="628651"/>
            <a:ext cx="789155" cy="59293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Káº¿t quáº£ hÃ¬nh áº£nh cho mÃ¡y bay b52">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782494" y="4117150"/>
            <a:ext cx="1409333" cy="84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51702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4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4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4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4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4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4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4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4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4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4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50"/>
                                        </p:tgtEl>
                                        <p:attrNameLst>
                                          <p:attrName>style.visibility</p:attrName>
                                        </p:attrNameLst>
                                      </p:cBhvr>
                                      <p:to>
                                        <p:strVal val="visible"/>
                                      </p:to>
                                    </p:set>
                                  </p:childTnLst>
                                </p:cTn>
                              </p:par>
                            </p:childTnLst>
                          </p:cTn>
                        </p:par>
                        <p:par>
                          <p:cTn id="48" fill="hold">
                            <p:stCondLst>
                              <p:cond delay="11000"/>
                            </p:stCondLst>
                            <p:childTnLst>
                              <p:par>
                                <p:cTn id="49" presetID="11" presetClass="entr" presetSubtype="0" fill="hold" grpId="0" nodeType="afterEffect">
                                  <p:stCondLst>
                                    <p:cond delay="0"/>
                                  </p:stCondLst>
                                  <p:childTnLst>
                                    <p:set>
                                      <p:cBhvr>
                                        <p:cTn id="50" dur="1000">
                                          <p:stCondLst>
                                            <p:cond delay="0"/>
                                          </p:stCondLst>
                                        </p:cTn>
                                        <p:tgtEl>
                                          <p:spTgt spid="51"/>
                                        </p:tgtEl>
                                        <p:attrNameLst>
                                          <p:attrName>style.visibility</p:attrName>
                                        </p:attrNameLst>
                                      </p:cBhvr>
                                      <p:to>
                                        <p:strVal val="visible"/>
                                      </p:to>
                                    </p:set>
                                  </p:childTnLst>
                                </p:cTn>
                              </p:par>
                            </p:childTnLst>
                          </p:cTn>
                        </p:par>
                        <p:par>
                          <p:cTn id="51" fill="hold">
                            <p:stCondLst>
                              <p:cond delay="12000"/>
                            </p:stCondLst>
                            <p:childTnLst>
                              <p:par>
                                <p:cTn id="52" presetID="11" presetClass="entr" presetSubtype="0" fill="hold" grpId="0" nodeType="afterEffect">
                                  <p:stCondLst>
                                    <p:cond delay="0"/>
                                  </p:stCondLst>
                                  <p:childTnLst>
                                    <p:set>
                                      <p:cBhvr>
                                        <p:cTn id="53" dur="1000">
                                          <p:stCondLst>
                                            <p:cond delay="0"/>
                                          </p:stCondLst>
                                        </p:cTn>
                                        <p:tgtEl>
                                          <p:spTgt spid="52"/>
                                        </p:tgtEl>
                                        <p:attrNameLst>
                                          <p:attrName>style.visibility</p:attrName>
                                        </p:attrNameLst>
                                      </p:cBhvr>
                                      <p:to>
                                        <p:strVal val="visible"/>
                                      </p:to>
                                    </p:set>
                                  </p:childTnLst>
                                </p:cTn>
                              </p:par>
                            </p:childTnLst>
                          </p:cTn>
                        </p:par>
                        <p:par>
                          <p:cTn id="54" fill="hold">
                            <p:stCondLst>
                              <p:cond delay="13000"/>
                            </p:stCondLst>
                            <p:childTnLst>
                              <p:par>
                                <p:cTn id="55" presetID="11" presetClass="entr" presetSubtype="0" fill="hold" grpId="0" nodeType="afterEffect">
                                  <p:stCondLst>
                                    <p:cond delay="0"/>
                                  </p:stCondLst>
                                  <p:childTnLst>
                                    <p:set>
                                      <p:cBhvr>
                                        <p:cTn id="56" dur="1000">
                                          <p:stCondLst>
                                            <p:cond delay="0"/>
                                          </p:stCondLst>
                                        </p:cTn>
                                        <p:tgtEl>
                                          <p:spTgt spid="53"/>
                                        </p:tgtEl>
                                        <p:attrNameLst>
                                          <p:attrName>style.visibility</p:attrName>
                                        </p:attrNameLst>
                                      </p:cBhvr>
                                      <p:to>
                                        <p:strVal val="visible"/>
                                      </p:to>
                                    </p:set>
                                  </p:childTnLst>
                                </p:cTn>
                              </p:par>
                            </p:childTnLst>
                          </p:cTn>
                        </p:par>
                        <p:par>
                          <p:cTn id="57" fill="hold">
                            <p:stCondLst>
                              <p:cond delay="14000"/>
                            </p:stCondLst>
                            <p:childTnLst>
                              <p:par>
                                <p:cTn id="58" presetID="11" presetClass="entr" presetSubtype="0" fill="hold" grpId="0" nodeType="afterEffect">
                                  <p:stCondLst>
                                    <p:cond delay="0"/>
                                  </p:stCondLst>
                                  <p:childTnLst>
                                    <p:set>
                                      <p:cBhvr>
                                        <p:cTn id="59" dur="1000">
                                          <p:stCondLst>
                                            <p:cond delay="0"/>
                                          </p:stCondLst>
                                        </p:cTn>
                                        <p:tgtEl>
                                          <p:spTgt spid="54"/>
                                        </p:tgtEl>
                                        <p:attrNameLst>
                                          <p:attrName>style.visibility</p:attrName>
                                        </p:attrNameLst>
                                      </p:cBhvr>
                                      <p:to>
                                        <p:strVal val="visible"/>
                                      </p:to>
                                    </p:set>
                                  </p:childTnLst>
                                </p:cTn>
                              </p:par>
                            </p:childTnLst>
                          </p:cTn>
                        </p:par>
                        <p:par>
                          <p:cTn id="60" fill="hold">
                            <p:stCondLst>
                              <p:cond delay="15000"/>
                            </p:stCondLst>
                            <p:childTnLst>
                              <p:par>
                                <p:cTn id="61" presetID="11" presetClass="entr" presetSubtype="0" fill="hold" grpId="0" nodeType="afterEffect">
                                  <p:stCondLst>
                                    <p:cond delay="0"/>
                                  </p:stCondLst>
                                  <p:childTnLst>
                                    <p:set>
                                      <p:cBhvr>
                                        <p:cTn id="62" dur="1000">
                                          <p:stCondLst>
                                            <p:cond delay="0"/>
                                          </p:stCondLst>
                                        </p:cTn>
                                        <p:tgtEl>
                                          <p:spTgt spid="55"/>
                                        </p:tgtEl>
                                        <p:attrNameLst>
                                          <p:attrName>style.visibility</p:attrName>
                                        </p:attrNameLst>
                                      </p:cBhvr>
                                      <p:to>
                                        <p:strVal val="visible"/>
                                      </p:to>
                                    </p:set>
                                  </p:childTnLst>
                                </p:cTn>
                              </p:par>
                            </p:childTnLst>
                          </p:cTn>
                        </p:par>
                        <p:par>
                          <p:cTn id="63" fill="hold">
                            <p:stCondLst>
                              <p:cond delay="16000"/>
                            </p:stCondLst>
                            <p:childTnLst>
                              <p:par>
                                <p:cTn id="64" presetID="11" presetClass="entr" presetSubtype="0" fill="hold" grpId="0" nodeType="afterEffect">
                                  <p:stCondLst>
                                    <p:cond delay="0"/>
                                  </p:stCondLst>
                                  <p:childTnLst>
                                    <p:set>
                                      <p:cBhvr>
                                        <p:cTn id="65" dur="1000">
                                          <p:stCondLst>
                                            <p:cond delay="0"/>
                                          </p:stCondLst>
                                        </p:cTn>
                                        <p:tgtEl>
                                          <p:spTgt spid="56"/>
                                        </p:tgtEl>
                                        <p:attrNameLst>
                                          <p:attrName>style.visibility</p:attrName>
                                        </p:attrNameLst>
                                      </p:cBhvr>
                                      <p:to>
                                        <p:strVal val="visible"/>
                                      </p:to>
                                    </p:set>
                                  </p:childTnLst>
                                </p:cTn>
                              </p:par>
                            </p:childTnLst>
                          </p:cTn>
                        </p:par>
                        <p:par>
                          <p:cTn id="66" fill="hold">
                            <p:stCondLst>
                              <p:cond delay="17000"/>
                            </p:stCondLst>
                            <p:childTnLst>
                              <p:par>
                                <p:cTn id="67" presetID="11" presetClass="entr" presetSubtype="0" fill="hold" grpId="0" nodeType="afterEffect">
                                  <p:stCondLst>
                                    <p:cond delay="0"/>
                                  </p:stCondLst>
                                  <p:childTnLst>
                                    <p:set>
                                      <p:cBhvr>
                                        <p:cTn id="68" dur="1000">
                                          <p:stCondLst>
                                            <p:cond delay="0"/>
                                          </p:stCondLst>
                                        </p:cTn>
                                        <p:tgtEl>
                                          <p:spTgt spid="57"/>
                                        </p:tgtEl>
                                        <p:attrNameLst>
                                          <p:attrName>style.visibility</p:attrName>
                                        </p:attrNameLst>
                                      </p:cBhvr>
                                      <p:to>
                                        <p:strVal val="visible"/>
                                      </p:to>
                                    </p:set>
                                  </p:childTnLst>
                                </p:cTn>
                              </p:par>
                            </p:childTnLst>
                          </p:cTn>
                        </p:par>
                        <p:par>
                          <p:cTn id="69" fill="hold">
                            <p:stCondLst>
                              <p:cond delay="18000"/>
                            </p:stCondLst>
                            <p:childTnLst>
                              <p:par>
                                <p:cTn id="70" presetID="11" presetClass="entr" presetSubtype="0" fill="hold" grpId="0" nodeType="afterEffect">
                                  <p:stCondLst>
                                    <p:cond delay="0"/>
                                  </p:stCondLst>
                                  <p:childTnLst>
                                    <p:set>
                                      <p:cBhvr>
                                        <p:cTn id="71" dur="1000">
                                          <p:stCondLst>
                                            <p:cond delay="0"/>
                                          </p:stCondLst>
                                        </p:cTn>
                                        <p:tgtEl>
                                          <p:spTgt spid="58"/>
                                        </p:tgtEl>
                                        <p:attrNameLst>
                                          <p:attrName>style.visibility</p:attrName>
                                        </p:attrNameLst>
                                      </p:cBhvr>
                                      <p:to>
                                        <p:strVal val="visible"/>
                                      </p:to>
                                    </p:set>
                                  </p:childTnLst>
                                </p:cTn>
                              </p:par>
                            </p:childTnLst>
                          </p:cTn>
                        </p:par>
                        <p:par>
                          <p:cTn id="72" fill="hold">
                            <p:stCondLst>
                              <p:cond delay="19000"/>
                            </p:stCondLst>
                            <p:childTnLst>
                              <p:par>
                                <p:cTn id="73" presetID="11" presetClass="entr" presetSubtype="0" fill="hold" grpId="0" nodeType="afterEffect">
                                  <p:stCondLst>
                                    <p:cond delay="0"/>
                                  </p:stCondLst>
                                  <p:childTnLst>
                                    <p:set>
                                      <p:cBhvr>
                                        <p:cTn id="74" dur="1000">
                                          <p:stCondLst>
                                            <p:cond delay="0"/>
                                          </p:stCondLst>
                                        </p:cTn>
                                        <p:tgtEl>
                                          <p:spTgt spid="59"/>
                                        </p:tgtEl>
                                        <p:attrNameLst>
                                          <p:attrName>style.visibility</p:attrName>
                                        </p:attrNameLst>
                                      </p:cBhvr>
                                      <p:to>
                                        <p:strVal val="visible"/>
                                      </p:to>
                                    </p:set>
                                  </p:childTnLst>
                                </p:cTn>
                              </p:par>
                            </p:childTnLst>
                          </p:cTn>
                        </p:par>
                        <p:par>
                          <p:cTn id="75" fill="hold">
                            <p:stCondLst>
                              <p:cond delay="20000"/>
                            </p:stCondLst>
                            <p:childTnLst>
                              <p:par>
                                <p:cTn id="76" presetID="11" presetClass="entr" presetSubtype="0" fill="hold" grpId="0" nodeType="afterEffect">
                                  <p:stCondLst>
                                    <p:cond delay="0"/>
                                  </p:stCondLst>
                                  <p:childTnLst>
                                    <p:set>
                                      <p:cBhvr>
                                        <p:cTn id="77" dur="1000">
                                          <p:stCondLst>
                                            <p:cond delay="0"/>
                                          </p:stCondLst>
                                        </p:cTn>
                                        <p:tgtEl>
                                          <p:spTgt spid="60"/>
                                        </p:tgtEl>
                                        <p:attrNameLst>
                                          <p:attrName>style.visibility</p:attrName>
                                        </p:attrNameLst>
                                      </p:cBhvr>
                                      <p:to>
                                        <p:strVal val="visible"/>
                                      </p:to>
                                    </p:set>
                                  </p:childTnLst>
                                </p:cTn>
                              </p:par>
                            </p:childTnLst>
                          </p:cTn>
                        </p:par>
                        <p:par>
                          <p:cTn id="78" fill="hold">
                            <p:stCondLst>
                              <p:cond delay="21000"/>
                            </p:stCondLst>
                            <p:childTnLst>
                              <p:par>
                                <p:cTn id="79" presetID="11" presetClass="entr" presetSubtype="0" fill="hold" grpId="0" nodeType="afterEffect">
                                  <p:stCondLst>
                                    <p:cond delay="0"/>
                                  </p:stCondLst>
                                  <p:childTnLst>
                                    <p:set>
                                      <p:cBhvr>
                                        <p:cTn id="80" dur="1000">
                                          <p:stCondLst>
                                            <p:cond delay="0"/>
                                          </p:stCondLst>
                                        </p:cTn>
                                        <p:tgtEl>
                                          <p:spTgt spid="61"/>
                                        </p:tgtEl>
                                        <p:attrNameLst>
                                          <p:attrName>style.visibility</p:attrName>
                                        </p:attrNameLst>
                                      </p:cBhvr>
                                      <p:to>
                                        <p:strVal val="visible"/>
                                      </p:to>
                                    </p:set>
                                  </p:childTnLst>
                                </p:cTn>
                              </p:par>
                            </p:childTnLst>
                          </p:cTn>
                        </p:par>
                        <p:par>
                          <p:cTn id="81" fill="hold">
                            <p:stCondLst>
                              <p:cond delay="22000"/>
                            </p:stCondLst>
                            <p:childTnLst>
                              <p:par>
                                <p:cTn id="82" presetID="11" presetClass="entr" presetSubtype="0" fill="hold" grpId="0" nodeType="afterEffect">
                                  <p:stCondLst>
                                    <p:cond delay="0"/>
                                  </p:stCondLst>
                                  <p:childTnLst>
                                    <p:set>
                                      <p:cBhvr>
                                        <p:cTn id="83" dur="1000">
                                          <p:stCondLst>
                                            <p:cond delay="0"/>
                                          </p:stCondLst>
                                        </p:cTn>
                                        <p:tgtEl>
                                          <p:spTgt spid="62"/>
                                        </p:tgtEl>
                                        <p:attrNameLst>
                                          <p:attrName>style.visibility</p:attrName>
                                        </p:attrNameLst>
                                      </p:cBhvr>
                                      <p:to>
                                        <p:strVal val="visible"/>
                                      </p:to>
                                    </p:set>
                                  </p:childTnLst>
                                </p:cTn>
                              </p:par>
                            </p:childTnLst>
                          </p:cTn>
                        </p:par>
                        <p:par>
                          <p:cTn id="84" fill="hold">
                            <p:stCondLst>
                              <p:cond delay="23000"/>
                            </p:stCondLst>
                            <p:childTnLst>
                              <p:par>
                                <p:cTn id="85" presetID="11" presetClass="entr" presetSubtype="0" fill="hold" grpId="0" nodeType="afterEffect">
                                  <p:stCondLst>
                                    <p:cond delay="0"/>
                                  </p:stCondLst>
                                  <p:childTnLst>
                                    <p:set>
                                      <p:cBhvr>
                                        <p:cTn id="86" dur="1000">
                                          <p:stCondLst>
                                            <p:cond delay="0"/>
                                          </p:stCondLst>
                                        </p:cTn>
                                        <p:tgtEl>
                                          <p:spTgt spid="63"/>
                                        </p:tgtEl>
                                        <p:attrNameLst>
                                          <p:attrName>style.visibility</p:attrName>
                                        </p:attrNameLst>
                                      </p:cBhvr>
                                      <p:to>
                                        <p:strVal val="visible"/>
                                      </p:to>
                                    </p:set>
                                  </p:childTnLst>
                                </p:cTn>
                              </p:par>
                            </p:childTnLst>
                          </p:cTn>
                        </p:par>
                        <p:par>
                          <p:cTn id="87" fill="hold">
                            <p:stCondLst>
                              <p:cond delay="24000"/>
                            </p:stCondLst>
                            <p:childTnLst>
                              <p:par>
                                <p:cTn id="88" presetID="11" presetClass="entr" presetSubtype="0" fill="hold" grpId="0" nodeType="afterEffect">
                                  <p:stCondLst>
                                    <p:cond delay="0"/>
                                  </p:stCondLst>
                                  <p:childTnLst>
                                    <p:set>
                                      <p:cBhvr>
                                        <p:cTn id="89" dur="1000">
                                          <p:stCondLst>
                                            <p:cond delay="0"/>
                                          </p:stCondLst>
                                        </p:cTn>
                                        <p:tgtEl>
                                          <p:spTgt spid="64"/>
                                        </p:tgtEl>
                                        <p:attrNameLst>
                                          <p:attrName>style.visibility</p:attrName>
                                        </p:attrNameLst>
                                      </p:cBhvr>
                                      <p:to>
                                        <p:strVal val="visible"/>
                                      </p:to>
                                    </p:set>
                                  </p:childTnLst>
                                </p:cTn>
                              </p:par>
                            </p:childTnLst>
                          </p:cTn>
                        </p:par>
                        <p:par>
                          <p:cTn id="90" fill="hold">
                            <p:stCondLst>
                              <p:cond delay="25000"/>
                            </p:stCondLst>
                            <p:childTnLst>
                              <p:par>
                                <p:cTn id="91" presetID="11" presetClass="entr" presetSubtype="0" fill="hold" grpId="0" nodeType="afterEffect">
                                  <p:stCondLst>
                                    <p:cond delay="0"/>
                                  </p:stCondLst>
                                  <p:childTnLst>
                                    <p:set>
                                      <p:cBhvr>
                                        <p:cTn id="92" dur="1000">
                                          <p:stCondLst>
                                            <p:cond delay="0"/>
                                          </p:stCondLst>
                                        </p:cTn>
                                        <p:tgtEl>
                                          <p:spTgt spid="65"/>
                                        </p:tgtEl>
                                        <p:attrNameLst>
                                          <p:attrName>style.visibility</p:attrName>
                                        </p:attrNameLst>
                                      </p:cBhvr>
                                      <p:to>
                                        <p:strVal val="visible"/>
                                      </p:to>
                                    </p:set>
                                  </p:childTnLst>
                                </p:cTn>
                              </p:par>
                            </p:childTnLst>
                          </p:cTn>
                        </p:par>
                        <p:par>
                          <p:cTn id="93" fill="hold">
                            <p:stCondLst>
                              <p:cond delay="26000"/>
                            </p:stCondLst>
                            <p:childTnLst>
                              <p:par>
                                <p:cTn id="94" presetID="11" presetClass="entr" presetSubtype="0" fill="hold" grpId="0" nodeType="afterEffect">
                                  <p:stCondLst>
                                    <p:cond delay="0"/>
                                  </p:stCondLst>
                                  <p:childTnLst>
                                    <p:set>
                                      <p:cBhvr>
                                        <p:cTn id="95" dur="1000">
                                          <p:stCondLst>
                                            <p:cond delay="0"/>
                                          </p:stCondLst>
                                        </p:cTn>
                                        <p:tgtEl>
                                          <p:spTgt spid="66"/>
                                        </p:tgtEl>
                                        <p:attrNameLst>
                                          <p:attrName>style.visibility</p:attrName>
                                        </p:attrNameLst>
                                      </p:cBhvr>
                                      <p:to>
                                        <p:strVal val="visible"/>
                                      </p:to>
                                    </p:set>
                                  </p:childTnLst>
                                </p:cTn>
                              </p:par>
                            </p:childTnLst>
                          </p:cTn>
                        </p:par>
                        <p:par>
                          <p:cTn id="96" fill="hold">
                            <p:stCondLst>
                              <p:cond delay="27000"/>
                            </p:stCondLst>
                            <p:childTnLst>
                              <p:par>
                                <p:cTn id="97" presetID="11" presetClass="entr" presetSubtype="0" fill="hold" grpId="0" nodeType="afterEffect">
                                  <p:stCondLst>
                                    <p:cond delay="0"/>
                                  </p:stCondLst>
                                  <p:childTnLst>
                                    <p:set>
                                      <p:cBhvr>
                                        <p:cTn id="98" dur="1000">
                                          <p:stCondLst>
                                            <p:cond delay="0"/>
                                          </p:stCondLst>
                                        </p:cTn>
                                        <p:tgtEl>
                                          <p:spTgt spid="67"/>
                                        </p:tgtEl>
                                        <p:attrNameLst>
                                          <p:attrName>style.visibility</p:attrName>
                                        </p:attrNameLst>
                                      </p:cBhvr>
                                      <p:to>
                                        <p:strVal val="visible"/>
                                      </p:to>
                                    </p:set>
                                  </p:childTnLst>
                                </p:cTn>
                              </p:par>
                            </p:childTnLst>
                          </p:cTn>
                        </p:par>
                        <p:par>
                          <p:cTn id="99" fill="hold">
                            <p:stCondLst>
                              <p:cond delay="28000"/>
                            </p:stCondLst>
                            <p:childTnLst>
                              <p:par>
                                <p:cTn id="100" presetID="11" presetClass="entr" presetSubtype="0" fill="hold" grpId="0" nodeType="afterEffect">
                                  <p:stCondLst>
                                    <p:cond delay="0"/>
                                  </p:stCondLst>
                                  <p:childTnLst>
                                    <p:set>
                                      <p:cBhvr>
                                        <p:cTn id="101" dur="1000">
                                          <p:stCondLst>
                                            <p:cond delay="0"/>
                                          </p:stCondLst>
                                        </p:cTn>
                                        <p:tgtEl>
                                          <p:spTgt spid="68"/>
                                        </p:tgtEl>
                                        <p:attrNameLst>
                                          <p:attrName>style.visibility</p:attrName>
                                        </p:attrNameLst>
                                      </p:cBhvr>
                                      <p:to>
                                        <p:strVal val="visible"/>
                                      </p:to>
                                    </p:set>
                                  </p:childTnLst>
                                </p:cTn>
                              </p:par>
                            </p:childTnLst>
                          </p:cTn>
                        </p:par>
                        <p:par>
                          <p:cTn id="102" fill="hold">
                            <p:stCondLst>
                              <p:cond delay="29000"/>
                            </p:stCondLst>
                            <p:childTnLst>
                              <p:par>
                                <p:cTn id="103" presetID="11" presetClass="entr" presetSubtype="0" fill="hold" grpId="0" nodeType="afterEffect">
                                  <p:stCondLst>
                                    <p:cond delay="0"/>
                                  </p:stCondLst>
                                  <p:childTnLst>
                                    <p:set>
                                      <p:cBhvr>
                                        <p:cTn id="104" dur="1000">
                                          <p:stCondLst>
                                            <p:cond delay="0"/>
                                          </p:stCondLst>
                                        </p:cTn>
                                        <p:tgtEl>
                                          <p:spTgt spid="69"/>
                                        </p:tgtEl>
                                        <p:attrNameLst>
                                          <p:attrName>style.visibility</p:attrName>
                                        </p:attrNameLst>
                                      </p:cBhvr>
                                      <p:to>
                                        <p:strVal val="visible"/>
                                      </p:to>
                                    </p:set>
                                  </p:childTnLst>
                                </p:cTn>
                              </p:par>
                            </p:childTnLst>
                          </p:cTn>
                        </p:par>
                        <p:par>
                          <p:cTn id="105" fill="hold">
                            <p:stCondLst>
                              <p:cond delay="30000"/>
                            </p:stCondLst>
                            <p:childTnLst>
                              <p:par>
                                <p:cTn id="106" presetID="11" presetClass="entr" presetSubtype="0" fill="hold" grpId="0" nodeType="afterEffect">
                                  <p:stCondLst>
                                    <p:cond delay="0"/>
                                  </p:stCondLst>
                                  <p:childTnLst>
                                    <p:set>
                                      <p:cBhvr>
                                        <p:cTn id="10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childTnLst>
        </p:cTn>
      </p:par>
    </p:tnLst>
    <p:bldLst>
      <p:bldP spid="4"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1191" y="0"/>
            <a:ext cx="9190636"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1459226" y="420027"/>
            <a:ext cx="7417268" cy="2182321"/>
          </a:xfrm>
          <a:prstGeom prst="round2Same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500" dirty="0">
                <a:solidFill>
                  <a:srgbClr val="FF0000"/>
                </a:solidFill>
                <a:latin typeface="Times New Roman" panose="02020603050405020304" pitchFamily="18" charset="0"/>
                <a:cs typeface="Times New Roman" panose="02020603050405020304" pitchFamily="18" charset="0"/>
              </a:rPr>
              <a:t>Câu </a:t>
            </a:r>
            <a:r>
              <a:rPr lang="en-US" sz="2500" dirty="0">
                <a:solidFill>
                  <a:srgbClr val="FF0000"/>
                </a:solidFill>
                <a:latin typeface="Times New Roman" panose="02020603050405020304" pitchFamily="18" charset="0"/>
                <a:cs typeface="Times New Roman" panose="02020603050405020304" pitchFamily="18" charset="0"/>
              </a:rPr>
              <a:t>2</a:t>
            </a:r>
            <a:r>
              <a:rPr lang="vi-VN" sz="2500" dirty="0">
                <a:solidFill>
                  <a:srgbClr val="FF0000"/>
                </a:solidFill>
                <a:latin typeface="Times New Roman" panose="02020603050405020304" pitchFamily="18" charset="0"/>
                <a:cs typeface="Times New Roman" panose="02020603050405020304" pitchFamily="18" charset="0"/>
              </a:rPr>
              <a:t>: Mục đích của văn bản là </a:t>
            </a:r>
            <a:r>
              <a:rPr lang="en-US" sz="2500" dirty="0" err="1">
                <a:solidFill>
                  <a:srgbClr val="FF0000"/>
                </a:solidFill>
                <a:latin typeface="Times New Roman" panose="02020603050405020304" pitchFamily="18" charset="0"/>
                <a:cs typeface="Times New Roman" panose="02020603050405020304" pitchFamily="18" charset="0"/>
              </a:rPr>
              <a:t>chứng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mình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điều</a:t>
            </a:r>
            <a:r>
              <a:rPr lang="en-US" sz="2500" dirty="0">
                <a:solidFill>
                  <a:srgbClr val="FF0000"/>
                </a:solidFill>
                <a:latin typeface="Times New Roman" panose="02020603050405020304" pitchFamily="18" charset="0"/>
                <a:cs typeface="Times New Roman" panose="02020603050405020304" pitchFamily="18" charset="0"/>
              </a:rPr>
              <a:t> </a:t>
            </a:r>
            <a:r>
              <a:rPr lang="vi-VN" sz="2500" dirty="0">
                <a:solidFill>
                  <a:srgbClr val="FF0000"/>
                </a:solidFill>
                <a:latin typeface="Times New Roman" panose="02020603050405020304" pitchFamily="18" charset="0"/>
                <a:cs typeface="Times New Roman" panose="02020603050405020304" pitchFamily="18" charset="0"/>
              </a:rPr>
              <a:t>gì?</a:t>
            </a:r>
          </a:p>
          <a:p>
            <a:pPr algn="just"/>
            <a:r>
              <a:rPr lang="vi-VN" sz="2500" dirty="0">
                <a:solidFill>
                  <a:srgbClr val="FF0000"/>
                </a:solidFill>
                <a:latin typeface="Times New Roman" panose="02020603050405020304" pitchFamily="18" charset="0"/>
                <a:cs typeface="Times New Roman" panose="02020603050405020304" pitchFamily="18" charset="0"/>
              </a:rPr>
              <a:t>A. </a:t>
            </a:r>
            <a:r>
              <a:rPr lang="en-US" sz="2500" dirty="0">
                <a:solidFill>
                  <a:srgbClr val="FF0000"/>
                </a:solidFill>
                <a:latin typeface="Times New Roman" panose="02020603050405020304" pitchFamily="18" charset="0"/>
                <a:cs typeface="Times New Roman" panose="02020603050405020304" pitchFamily="18" charset="0"/>
              </a:rPr>
              <a:t>C</a:t>
            </a:r>
            <a:r>
              <a:rPr lang="vi-VN" sz="2500" dirty="0">
                <a:solidFill>
                  <a:srgbClr val="FF0000"/>
                </a:solidFill>
                <a:latin typeface="Times New Roman" panose="02020603050405020304" pitchFamily="18" charset="0"/>
                <a:cs typeface="Times New Roman" panose="02020603050405020304" pitchFamily="18" charset="0"/>
              </a:rPr>
              <a:t>ần học hỏi cách làm kinh tế của các nước tư bản</a:t>
            </a:r>
          </a:p>
          <a:p>
            <a:pPr algn="just"/>
            <a:r>
              <a:rPr lang="vi-VN" sz="2500" dirty="0">
                <a:solidFill>
                  <a:srgbClr val="FF0000"/>
                </a:solidFill>
                <a:latin typeface="Times New Roman" panose="02020603050405020304" pitchFamily="18" charset="0"/>
                <a:cs typeface="Times New Roman" panose="02020603050405020304" pitchFamily="18" charset="0"/>
              </a:rPr>
              <a:t>B. Dân ta có một lòng nồng nàn yêu nước.</a:t>
            </a:r>
          </a:p>
          <a:p>
            <a:pPr algn="just"/>
            <a:r>
              <a:rPr lang="vi-VN" sz="2500" dirty="0">
                <a:solidFill>
                  <a:srgbClr val="FF0000"/>
                </a:solidFill>
                <a:latin typeface="Times New Roman" panose="02020603050405020304" pitchFamily="18" charset="0"/>
                <a:cs typeface="Times New Roman" panose="02020603050405020304" pitchFamily="18" charset="0"/>
              </a:rPr>
              <a:t>C. Đã là con người, sống trong một nước, thì phải yêu nước đó, hết mình vì dân tộc đó.</a:t>
            </a:r>
            <a:endParaRPr lang="en-US" sz="2500" dirty="0">
              <a:solidFill>
                <a:srgbClr val="FF0000"/>
              </a:solidFill>
              <a:latin typeface="Times New Roman" panose="02020603050405020304" pitchFamily="18" charset="0"/>
              <a:cs typeface="Times New Roman" panose="02020603050405020304" pitchFamily="18" charset="0"/>
            </a:endParaRPr>
          </a:p>
          <a:p>
            <a:pPr algn="just"/>
            <a:endParaRPr lang="vi-VN" sz="500" dirty="0">
              <a:solidFill>
                <a:srgbClr val="FF0000"/>
              </a:solidFill>
              <a:latin typeface="Times New Roman" panose="02020603050405020304" pitchFamily="18" charset="0"/>
              <a:cs typeface="Times New Roman" panose="02020603050405020304" pitchFamily="18" charset="0"/>
            </a:endParaRPr>
          </a:p>
        </p:txBody>
      </p:sp>
      <p:sp>
        <p:nvSpPr>
          <p:cNvPr id="37" name="Flowchart: Document 36"/>
          <p:cNvSpPr/>
          <p:nvPr/>
        </p:nvSpPr>
        <p:spPr>
          <a:xfrm>
            <a:off x="4459724" y="3632312"/>
            <a:ext cx="1625487" cy="845820"/>
          </a:xfrm>
          <a:prstGeom prst="flowChartDocumen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B</a:t>
            </a:r>
          </a:p>
        </p:txBody>
      </p:sp>
      <p:sp>
        <p:nvSpPr>
          <p:cNvPr id="40" name="Rounded Rectangle 3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30</a:t>
            </a:r>
          </a:p>
        </p:txBody>
      </p:sp>
      <p:sp>
        <p:nvSpPr>
          <p:cNvPr id="41" name="Rounded Rectangle 4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29</a:t>
            </a:r>
          </a:p>
        </p:txBody>
      </p:sp>
      <p:sp>
        <p:nvSpPr>
          <p:cNvPr id="42" name="Rounded Rectangle 4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28</a:t>
            </a:r>
          </a:p>
        </p:txBody>
      </p:sp>
      <p:sp>
        <p:nvSpPr>
          <p:cNvPr id="43" name="Rounded Rectangle 4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27</a:t>
            </a:r>
          </a:p>
        </p:txBody>
      </p:sp>
      <p:sp>
        <p:nvSpPr>
          <p:cNvPr id="44" name="Rounded Rectangle 4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26</a:t>
            </a:r>
          </a:p>
        </p:txBody>
      </p:sp>
      <p:sp>
        <p:nvSpPr>
          <p:cNvPr id="45" name="Rounded Rectangle 4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25</a:t>
            </a:r>
          </a:p>
        </p:txBody>
      </p:sp>
      <p:sp>
        <p:nvSpPr>
          <p:cNvPr id="46" name="Rounded Rectangle 4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24</a:t>
            </a:r>
          </a:p>
        </p:txBody>
      </p:sp>
      <p:sp>
        <p:nvSpPr>
          <p:cNvPr id="47" name="Rounded Rectangle 4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23</a:t>
            </a:r>
          </a:p>
        </p:txBody>
      </p:sp>
      <p:sp>
        <p:nvSpPr>
          <p:cNvPr id="48" name="Rounded Rectangle 4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22</a:t>
            </a:r>
          </a:p>
        </p:txBody>
      </p:sp>
      <p:sp>
        <p:nvSpPr>
          <p:cNvPr id="49" name="Rounded Rectangle 4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21</a:t>
            </a:r>
          </a:p>
        </p:txBody>
      </p:sp>
      <p:sp>
        <p:nvSpPr>
          <p:cNvPr id="50" name="Rounded Rectangle 4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20</a:t>
            </a:r>
          </a:p>
        </p:txBody>
      </p:sp>
      <p:sp>
        <p:nvSpPr>
          <p:cNvPr id="51" name="Rounded Rectangle 5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19</a:t>
            </a:r>
          </a:p>
        </p:txBody>
      </p:sp>
      <p:sp>
        <p:nvSpPr>
          <p:cNvPr id="52" name="Rounded Rectangle 5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18</a:t>
            </a:r>
          </a:p>
        </p:txBody>
      </p:sp>
      <p:sp>
        <p:nvSpPr>
          <p:cNvPr id="53" name="Rounded Rectangle 5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17</a:t>
            </a:r>
          </a:p>
        </p:txBody>
      </p:sp>
      <p:sp>
        <p:nvSpPr>
          <p:cNvPr id="54" name="Rounded Rectangle 5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16</a:t>
            </a:r>
          </a:p>
        </p:txBody>
      </p:sp>
      <p:sp>
        <p:nvSpPr>
          <p:cNvPr id="55" name="Rounded Rectangle 5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15</a:t>
            </a:r>
          </a:p>
        </p:txBody>
      </p:sp>
      <p:sp>
        <p:nvSpPr>
          <p:cNvPr id="56" name="Rounded Rectangle 5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14</a:t>
            </a:r>
          </a:p>
        </p:txBody>
      </p:sp>
      <p:sp>
        <p:nvSpPr>
          <p:cNvPr id="57" name="Rounded Rectangle 5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13</a:t>
            </a:r>
          </a:p>
        </p:txBody>
      </p:sp>
      <p:sp>
        <p:nvSpPr>
          <p:cNvPr id="58" name="Rounded Rectangle 5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12</a:t>
            </a:r>
          </a:p>
        </p:txBody>
      </p:sp>
      <p:sp>
        <p:nvSpPr>
          <p:cNvPr id="59" name="Rounded Rectangle 5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11</a:t>
            </a:r>
          </a:p>
        </p:txBody>
      </p:sp>
      <p:sp>
        <p:nvSpPr>
          <p:cNvPr id="60" name="Rounded Rectangle 5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10</a:t>
            </a:r>
          </a:p>
        </p:txBody>
      </p:sp>
      <p:sp>
        <p:nvSpPr>
          <p:cNvPr id="61" name="Rounded Rectangle 6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09</a:t>
            </a:r>
          </a:p>
        </p:txBody>
      </p:sp>
      <p:sp>
        <p:nvSpPr>
          <p:cNvPr id="62" name="Rounded Rectangle 6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08</a:t>
            </a:r>
          </a:p>
        </p:txBody>
      </p:sp>
      <p:sp>
        <p:nvSpPr>
          <p:cNvPr id="63" name="Rounded Rectangle 6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07</a:t>
            </a:r>
          </a:p>
        </p:txBody>
      </p:sp>
      <p:sp>
        <p:nvSpPr>
          <p:cNvPr id="64" name="Rounded Rectangle 6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06</a:t>
            </a:r>
          </a:p>
        </p:txBody>
      </p:sp>
      <p:sp>
        <p:nvSpPr>
          <p:cNvPr id="65" name="Rounded Rectangle 6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05</a:t>
            </a:r>
          </a:p>
        </p:txBody>
      </p:sp>
      <p:sp>
        <p:nvSpPr>
          <p:cNvPr id="66" name="Rounded Rectangle 6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04</a:t>
            </a:r>
          </a:p>
        </p:txBody>
      </p:sp>
      <p:sp>
        <p:nvSpPr>
          <p:cNvPr id="67" name="Rounded Rectangle 6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03</a:t>
            </a:r>
          </a:p>
        </p:txBody>
      </p:sp>
      <p:sp>
        <p:nvSpPr>
          <p:cNvPr id="68" name="Rounded Rectangle 6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02</a:t>
            </a:r>
          </a:p>
        </p:txBody>
      </p:sp>
      <p:sp>
        <p:nvSpPr>
          <p:cNvPr id="69" name="Rounded Rectangle 6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01</a:t>
            </a:r>
          </a:p>
        </p:txBody>
      </p:sp>
      <p:sp>
        <p:nvSpPr>
          <p:cNvPr id="70" name="Rounded Rectangle 6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anose="02020603050405020304" pitchFamily="18" charset="0"/>
                <a:cs typeface="Times New Roman" panose="02020603050405020304" pitchFamily="18" charset="0"/>
              </a:rPr>
              <a:t>00</a:t>
            </a:r>
          </a:p>
        </p:txBody>
      </p:sp>
      <p:pic>
        <p:nvPicPr>
          <p:cNvPr id="71" name="Picture 2" descr="Káº¿t quáº£ hÃ¬nh áº£nh cho icon Äá»ng há»"/>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055" y="628651"/>
            <a:ext cx="789155"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786985" y="4319451"/>
            <a:ext cx="1409333" cy="84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73676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4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4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4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4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4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4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4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4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4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4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50"/>
                                        </p:tgtEl>
                                        <p:attrNameLst>
                                          <p:attrName>style.visibility</p:attrName>
                                        </p:attrNameLst>
                                      </p:cBhvr>
                                      <p:to>
                                        <p:strVal val="visible"/>
                                      </p:to>
                                    </p:set>
                                  </p:childTnLst>
                                </p:cTn>
                              </p:par>
                            </p:childTnLst>
                          </p:cTn>
                        </p:par>
                        <p:par>
                          <p:cTn id="48" fill="hold">
                            <p:stCondLst>
                              <p:cond delay="11000"/>
                            </p:stCondLst>
                            <p:childTnLst>
                              <p:par>
                                <p:cTn id="49" presetID="11" presetClass="entr" presetSubtype="0" fill="hold" grpId="0" nodeType="afterEffect">
                                  <p:stCondLst>
                                    <p:cond delay="0"/>
                                  </p:stCondLst>
                                  <p:childTnLst>
                                    <p:set>
                                      <p:cBhvr>
                                        <p:cTn id="50" dur="1000">
                                          <p:stCondLst>
                                            <p:cond delay="0"/>
                                          </p:stCondLst>
                                        </p:cTn>
                                        <p:tgtEl>
                                          <p:spTgt spid="51"/>
                                        </p:tgtEl>
                                        <p:attrNameLst>
                                          <p:attrName>style.visibility</p:attrName>
                                        </p:attrNameLst>
                                      </p:cBhvr>
                                      <p:to>
                                        <p:strVal val="visible"/>
                                      </p:to>
                                    </p:set>
                                  </p:childTnLst>
                                </p:cTn>
                              </p:par>
                            </p:childTnLst>
                          </p:cTn>
                        </p:par>
                        <p:par>
                          <p:cTn id="51" fill="hold">
                            <p:stCondLst>
                              <p:cond delay="12000"/>
                            </p:stCondLst>
                            <p:childTnLst>
                              <p:par>
                                <p:cTn id="52" presetID="11" presetClass="entr" presetSubtype="0" fill="hold" grpId="0" nodeType="afterEffect">
                                  <p:stCondLst>
                                    <p:cond delay="0"/>
                                  </p:stCondLst>
                                  <p:childTnLst>
                                    <p:set>
                                      <p:cBhvr>
                                        <p:cTn id="53" dur="1000">
                                          <p:stCondLst>
                                            <p:cond delay="0"/>
                                          </p:stCondLst>
                                        </p:cTn>
                                        <p:tgtEl>
                                          <p:spTgt spid="52"/>
                                        </p:tgtEl>
                                        <p:attrNameLst>
                                          <p:attrName>style.visibility</p:attrName>
                                        </p:attrNameLst>
                                      </p:cBhvr>
                                      <p:to>
                                        <p:strVal val="visible"/>
                                      </p:to>
                                    </p:set>
                                  </p:childTnLst>
                                </p:cTn>
                              </p:par>
                            </p:childTnLst>
                          </p:cTn>
                        </p:par>
                        <p:par>
                          <p:cTn id="54" fill="hold">
                            <p:stCondLst>
                              <p:cond delay="13000"/>
                            </p:stCondLst>
                            <p:childTnLst>
                              <p:par>
                                <p:cTn id="55" presetID="11" presetClass="entr" presetSubtype="0" fill="hold" grpId="0" nodeType="afterEffect">
                                  <p:stCondLst>
                                    <p:cond delay="0"/>
                                  </p:stCondLst>
                                  <p:childTnLst>
                                    <p:set>
                                      <p:cBhvr>
                                        <p:cTn id="56" dur="1000">
                                          <p:stCondLst>
                                            <p:cond delay="0"/>
                                          </p:stCondLst>
                                        </p:cTn>
                                        <p:tgtEl>
                                          <p:spTgt spid="53"/>
                                        </p:tgtEl>
                                        <p:attrNameLst>
                                          <p:attrName>style.visibility</p:attrName>
                                        </p:attrNameLst>
                                      </p:cBhvr>
                                      <p:to>
                                        <p:strVal val="visible"/>
                                      </p:to>
                                    </p:set>
                                  </p:childTnLst>
                                </p:cTn>
                              </p:par>
                            </p:childTnLst>
                          </p:cTn>
                        </p:par>
                        <p:par>
                          <p:cTn id="57" fill="hold">
                            <p:stCondLst>
                              <p:cond delay="14000"/>
                            </p:stCondLst>
                            <p:childTnLst>
                              <p:par>
                                <p:cTn id="58" presetID="11" presetClass="entr" presetSubtype="0" fill="hold" grpId="0" nodeType="afterEffect">
                                  <p:stCondLst>
                                    <p:cond delay="0"/>
                                  </p:stCondLst>
                                  <p:childTnLst>
                                    <p:set>
                                      <p:cBhvr>
                                        <p:cTn id="59" dur="1000">
                                          <p:stCondLst>
                                            <p:cond delay="0"/>
                                          </p:stCondLst>
                                        </p:cTn>
                                        <p:tgtEl>
                                          <p:spTgt spid="54"/>
                                        </p:tgtEl>
                                        <p:attrNameLst>
                                          <p:attrName>style.visibility</p:attrName>
                                        </p:attrNameLst>
                                      </p:cBhvr>
                                      <p:to>
                                        <p:strVal val="visible"/>
                                      </p:to>
                                    </p:set>
                                  </p:childTnLst>
                                </p:cTn>
                              </p:par>
                            </p:childTnLst>
                          </p:cTn>
                        </p:par>
                        <p:par>
                          <p:cTn id="60" fill="hold">
                            <p:stCondLst>
                              <p:cond delay="15000"/>
                            </p:stCondLst>
                            <p:childTnLst>
                              <p:par>
                                <p:cTn id="61" presetID="11" presetClass="entr" presetSubtype="0" fill="hold" grpId="0" nodeType="afterEffect">
                                  <p:stCondLst>
                                    <p:cond delay="0"/>
                                  </p:stCondLst>
                                  <p:childTnLst>
                                    <p:set>
                                      <p:cBhvr>
                                        <p:cTn id="62" dur="1000">
                                          <p:stCondLst>
                                            <p:cond delay="0"/>
                                          </p:stCondLst>
                                        </p:cTn>
                                        <p:tgtEl>
                                          <p:spTgt spid="55"/>
                                        </p:tgtEl>
                                        <p:attrNameLst>
                                          <p:attrName>style.visibility</p:attrName>
                                        </p:attrNameLst>
                                      </p:cBhvr>
                                      <p:to>
                                        <p:strVal val="visible"/>
                                      </p:to>
                                    </p:set>
                                  </p:childTnLst>
                                </p:cTn>
                              </p:par>
                            </p:childTnLst>
                          </p:cTn>
                        </p:par>
                        <p:par>
                          <p:cTn id="63" fill="hold">
                            <p:stCondLst>
                              <p:cond delay="16000"/>
                            </p:stCondLst>
                            <p:childTnLst>
                              <p:par>
                                <p:cTn id="64" presetID="11" presetClass="entr" presetSubtype="0" fill="hold" grpId="0" nodeType="afterEffect">
                                  <p:stCondLst>
                                    <p:cond delay="0"/>
                                  </p:stCondLst>
                                  <p:childTnLst>
                                    <p:set>
                                      <p:cBhvr>
                                        <p:cTn id="65" dur="1000">
                                          <p:stCondLst>
                                            <p:cond delay="0"/>
                                          </p:stCondLst>
                                        </p:cTn>
                                        <p:tgtEl>
                                          <p:spTgt spid="56"/>
                                        </p:tgtEl>
                                        <p:attrNameLst>
                                          <p:attrName>style.visibility</p:attrName>
                                        </p:attrNameLst>
                                      </p:cBhvr>
                                      <p:to>
                                        <p:strVal val="visible"/>
                                      </p:to>
                                    </p:set>
                                  </p:childTnLst>
                                </p:cTn>
                              </p:par>
                            </p:childTnLst>
                          </p:cTn>
                        </p:par>
                        <p:par>
                          <p:cTn id="66" fill="hold">
                            <p:stCondLst>
                              <p:cond delay="17000"/>
                            </p:stCondLst>
                            <p:childTnLst>
                              <p:par>
                                <p:cTn id="67" presetID="11" presetClass="entr" presetSubtype="0" fill="hold" grpId="0" nodeType="afterEffect">
                                  <p:stCondLst>
                                    <p:cond delay="0"/>
                                  </p:stCondLst>
                                  <p:childTnLst>
                                    <p:set>
                                      <p:cBhvr>
                                        <p:cTn id="68" dur="1000">
                                          <p:stCondLst>
                                            <p:cond delay="0"/>
                                          </p:stCondLst>
                                        </p:cTn>
                                        <p:tgtEl>
                                          <p:spTgt spid="57"/>
                                        </p:tgtEl>
                                        <p:attrNameLst>
                                          <p:attrName>style.visibility</p:attrName>
                                        </p:attrNameLst>
                                      </p:cBhvr>
                                      <p:to>
                                        <p:strVal val="visible"/>
                                      </p:to>
                                    </p:set>
                                  </p:childTnLst>
                                </p:cTn>
                              </p:par>
                            </p:childTnLst>
                          </p:cTn>
                        </p:par>
                        <p:par>
                          <p:cTn id="69" fill="hold">
                            <p:stCondLst>
                              <p:cond delay="18000"/>
                            </p:stCondLst>
                            <p:childTnLst>
                              <p:par>
                                <p:cTn id="70" presetID="11" presetClass="entr" presetSubtype="0" fill="hold" grpId="0" nodeType="afterEffect">
                                  <p:stCondLst>
                                    <p:cond delay="0"/>
                                  </p:stCondLst>
                                  <p:childTnLst>
                                    <p:set>
                                      <p:cBhvr>
                                        <p:cTn id="71" dur="1000">
                                          <p:stCondLst>
                                            <p:cond delay="0"/>
                                          </p:stCondLst>
                                        </p:cTn>
                                        <p:tgtEl>
                                          <p:spTgt spid="58"/>
                                        </p:tgtEl>
                                        <p:attrNameLst>
                                          <p:attrName>style.visibility</p:attrName>
                                        </p:attrNameLst>
                                      </p:cBhvr>
                                      <p:to>
                                        <p:strVal val="visible"/>
                                      </p:to>
                                    </p:set>
                                  </p:childTnLst>
                                </p:cTn>
                              </p:par>
                            </p:childTnLst>
                          </p:cTn>
                        </p:par>
                        <p:par>
                          <p:cTn id="72" fill="hold">
                            <p:stCondLst>
                              <p:cond delay="19000"/>
                            </p:stCondLst>
                            <p:childTnLst>
                              <p:par>
                                <p:cTn id="73" presetID="11" presetClass="entr" presetSubtype="0" fill="hold" grpId="0" nodeType="afterEffect">
                                  <p:stCondLst>
                                    <p:cond delay="0"/>
                                  </p:stCondLst>
                                  <p:childTnLst>
                                    <p:set>
                                      <p:cBhvr>
                                        <p:cTn id="74" dur="1000">
                                          <p:stCondLst>
                                            <p:cond delay="0"/>
                                          </p:stCondLst>
                                        </p:cTn>
                                        <p:tgtEl>
                                          <p:spTgt spid="59"/>
                                        </p:tgtEl>
                                        <p:attrNameLst>
                                          <p:attrName>style.visibility</p:attrName>
                                        </p:attrNameLst>
                                      </p:cBhvr>
                                      <p:to>
                                        <p:strVal val="visible"/>
                                      </p:to>
                                    </p:set>
                                  </p:childTnLst>
                                </p:cTn>
                              </p:par>
                            </p:childTnLst>
                          </p:cTn>
                        </p:par>
                        <p:par>
                          <p:cTn id="75" fill="hold">
                            <p:stCondLst>
                              <p:cond delay="20000"/>
                            </p:stCondLst>
                            <p:childTnLst>
                              <p:par>
                                <p:cTn id="76" presetID="11" presetClass="entr" presetSubtype="0" fill="hold" grpId="0" nodeType="afterEffect">
                                  <p:stCondLst>
                                    <p:cond delay="0"/>
                                  </p:stCondLst>
                                  <p:childTnLst>
                                    <p:set>
                                      <p:cBhvr>
                                        <p:cTn id="77" dur="1000">
                                          <p:stCondLst>
                                            <p:cond delay="0"/>
                                          </p:stCondLst>
                                        </p:cTn>
                                        <p:tgtEl>
                                          <p:spTgt spid="60"/>
                                        </p:tgtEl>
                                        <p:attrNameLst>
                                          <p:attrName>style.visibility</p:attrName>
                                        </p:attrNameLst>
                                      </p:cBhvr>
                                      <p:to>
                                        <p:strVal val="visible"/>
                                      </p:to>
                                    </p:set>
                                  </p:childTnLst>
                                </p:cTn>
                              </p:par>
                            </p:childTnLst>
                          </p:cTn>
                        </p:par>
                        <p:par>
                          <p:cTn id="78" fill="hold">
                            <p:stCondLst>
                              <p:cond delay="21000"/>
                            </p:stCondLst>
                            <p:childTnLst>
                              <p:par>
                                <p:cTn id="79" presetID="11" presetClass="entr" presetSubtype="0" fill="hold" grpId="0" nodeType="afterEffect">
                                  <p:stCondLst>
                                    <p:cond delay="0"/>
                                  </p:stCondLst>
                                  <p:childTnLst>
                                    <p:set>
                                      <p:cBhvr>
                                        <p:cTn id="80" dur="1000">
                                          <p:stCondLst>
                                            <p:cond delay="0"/>
                                          </p:stCondLst>
                                        </p:cTn>
                                        <p:tgtEl>
                                          <p:spTgt spid="61"/>
                                        </p:tgtEl>
                                        <p:attrNameLst>
                                          <p:attrName>style.visibility</p:attrName>
                                        </p:attrNameLst>
                                      </p:cBhvr>
                                      <p:to>
                                        <p:strVal val="visible"/>
                                      </p:to>
                                    </p:set>
                                  </p:childTnLst>
                                </p:cTn>
                              </p:par>
                            </p:childTnLst>
                          </p:cTn>
                        </p:par>
                        <p:par>
                          <p:cTn id="81" fill="hold">
                            <p:stCondLst>
                              <p:cond delay="22000"/>
                            </p:stCondLst>
                            <p:childTnLst>
                              <p:par>
                                <p:cTn id="82" presetID="11" presetClass="entr" presetSubtype="0" fill="hold" grpId="0" nodeType="afterEffect">
                                  <p:stCondLst>
                                    <p:cond delay="0"/>
                                  </p:stCondLst>
                                  <p:childTnLst>
                                    <p:set>
                                      <p:cBhvr>
                                        <p:cTn id="83" dur="1000">
                                          <p:stCondLst>
                                            <p:cond delay="0"/>
                                          </p:stCondLst>
                                        </p:cTn>
                                        <p:tgtEl>
                                          <p:spTgt spid="62"/>
                                        </p:tgtEl>
                                        <p:attrNameLst>
                                          <p:attrName>style.visibility</p:attrName>
                                        </p:attrNameLst>
                                      </p:cBhvr>
                                      <p:to>
                                        <p:strVal val="visible"/>
                                      </p:to>
                                    </p:set>
                                  </p:childTnLst>
                                </p:cTn>
                              </p:par>
                            </p:childTnLst>
                          </p:cTn>
                        </p:par>
                        <p:par>
                          <p:cTn id="84" fill="hold">
                            <p:stCondLst>
                              <p:cond delay="23000"/>
                            </p:stCondLst>
                            <p:childTnLst>
                              <p:par>
                                <p:cTn id="85" presetID="11" presetClass="entr" presetSubtype="0" fill="hold" grpId="0" nodeType="afterEffect">
                                  <p:stCondLst>
                                    <p:cond delay="0"/>
                                  </p:stCondLst>
                                  <p:childTnLst>
                                    <p:set>
                                      <p:cBhvr>
                                        <p:cTn id="86" dur="1000">
                                          <p:stCondLst>
                                            <p:cond delay="0"/>
                                          </p:stCondLst>
                                        </p:cTn>
                                        <p:tgtEl>
                                          <p:spTgt spid="63"/>
                                        </p:tgtEl>
                                        <p:attrNameLst>
                                          <p:attrName>style.visibility</p:attrName>
                                        </p:attrNameLst>
                                      </p:cBhvr>
                                      <p:to>
                                        <p:strVal val="visible"/>
                                      </p:to>
                                    </p:set>
                                  </p:childTnLst>
                                </p:cTn>
                              </p:par>
                            </p:childTnLst>
                          </p:cTn>
                        </p:par>
                        <p:par>
                          <p:cTn id="87" fill="hold">
                            <p:stCondLst>
                              <p:cond delay="24000"/>
                            </p:stCondLst>
                            <p:childTnLst>
                              <p:par>
                                <p:cTn id="88" presetID="11" presetClass="entr" presetSubtype="0" fill="hold" grpId="0" nodeType="afterEffect">
                                  <p:stCondLst>
                                    <p:cond delay="0"/>
                                  </p:stCondLst>
                                  <p:childTnLst>
                                    <p:set>
                                      <p:cBhvr>
                                        <p:cTn id="89" dur="1000">
                                          <p:stCondLst>
                                            <p:cond delay="0"/>
                                          </p:stCondLst>
                                        </p:cTn>
                                        <p:tgtEl>
                                          <p:spTgt spid="64"/>
                                        </p:tgtEl>
                                        <p:attrNameLst>
                                          <p:attrName>style.visibility</p:attrName>
                                        </p:attrNameLst>
                                      </p:cBhvr>
                                      <p:to>
                                        <p:strVal val="visible"/>
                                      </p:to>
                                    </p:set>
                                  </p:childTnLst>
                                </p:cTn>
                              </p:par>
                            </p:childTnLst>
                          </p:cTn>
                        </p:par>
                        <p:par>
                          <p:cTn id="90" fill="hold">
                            <p:stCondLst>
                              <p:cond delay="25000"/>
                            </p:stCondLst>
                            <p:childTnLst>
                              <p:par>
                                <p:cTn id="91" presetID="11" presetClass="entr" presetSubtype="0" fill="hold" grpId="0" nodeType="afterEffect">
                                  <p:stCondLst>
                                    <p:cond delay="0"/>
                                  </p:stCondLst>
                                  <p:childTnLst>
                                    <p:set>
                                      <p:cBhvr>
                                        <p:cTn id="92" dur="1000">
                                          <p:stCondLst>
                                            <p:cond delay="0"/>
                                          </p:stCondLst>
                                        </p:cTn>
                                        <p:tgtEl>
                                          <p:spTgt spid="65"/>
                                        </p:tgtEl>
                                        <p:attrNameLst>
                                          <p:attrName>style.visibility</p:attrName>
                                        </p:attrNameLst>
                                      </p:cBhvr>
                                      <p:to>
                                        <p:strVal val="visible"/>
                                      </p:to>
                                    </p:set>
                                  </p:childTnLst>
                                </p:cTn>
                              </p:par>
                            </p:childTnLst>
                          </p:cTn>
                        </p:par>
                        <p:par>
                          <p:cTn id="93" fill="hold">
                            <p:stCondLst>
                              <p:cond delay="26000"/>
                            </p:stCondLst>
                            <p:childTnLst>
                              <p:par>
                                <p:cTn id="94" presetID="11" presetClass="entr" presetSubtype="0" fill="hold" grpId="0" nodeType="afterEffect">
                                  <p:stCondLst>
                                    <p:cond delay="0"/>
                                  </p:stCondLst>
                                  <p:childTnLst>
                                    <p:set>
                                      <p:cBhvr>
                                        <p:cTn id="95" dur="1000">
                                          <p:stCondLst>
                                            <p:cond delay="0"/>
                                          </p:stCondLst>
                                        </p:cTn>
                                        <p:tgtEl>
                                          <p:spTgt spid="66"/>
                                        </p:tgtEl>
                                        <p:attrNameLst>
                                          <p:attrName>style.visibility</p:attrName>
                                        </p:attrNameLst>
                                      </p:cBhvr>
                                      <p:to>
                                        <p:strVal val="visible"/>
                                      </p:to>
                                    </p:set>
                                  </p:childTnLst>
                                </p:cTn>
                              </p:par>
                            </p:childTnLst>
                          </p:cTn>
                        </p:par>
                        <p:par>
                          <p:cTn id="96" fill="hold">
                            <p:stCondLst>
                              <p:cond delay="27000"/>
                            </p:stCondLst>
                            <p:childTnLst>
                              <p:par>
                                <p:cTn id="97" presetID="11" presetClass="entr" presetSubtype="0" fill="hold" grpId="0" nodeType="afterEffect">
                                  <p:stCondLst>
                                    <p:cond delay="0"/>
                                  </p:stCondLst>
                                  <p:childTnLst>
                                    <p:set>
                                      <p:cBhvr>
                                        <p:cTn id="98" dur="1000">
                                          <p:stCondLst>
                                            <p:cond delay="0"/>
                                          </p:stCondLst>
                                        </p:cTn>
                                        <p:tgtEl>
                                          <p:spTgt spid="67"/>
                                        </p:tgtEl>
                                        <p:attrNameLst>
                                          <p:attrName>style.visibility</p:attrName>
                                        </p:attrNameLst>
                                      </p:cBhvr>
                                      <p:to>
                                        <p:strVal val="visible"/>
                                      </p:to>
                                    </p:set>
                                  </p:childTnLst>
                                </p:cTn>
                              </p:par>
                            </p:childTnLst>
                          </p:cTn>
                        </p:par>
                        <p:par>
                          <p:cTn id="99" fill="hold">
                            <p:stCondLst>
                              <p:cond delay="28000"/>
                            </p:stCondLst>
                            <p:childTnLst>
                              <p:par>
                                <p:cTn id="100" presetID="11" presetClass="entr" presetSubtype="0" fill="hold" grpId="0" nodeType="afterEffect">
                                  <p:stCondLst>
                                    <p:cond delay="0"/>
                                  </p:stCondLst>
                                  <p:childTnLst>
                                    <p:set>
                                      <p:cBhvr>
                                        <p:cTn id="101" dur="1000">
                                          <p:stCondLst>
                                            <p:cond delay="0"/>
                                          </p:stCondLst>
                                        </p:cTn>
                                        <p:tgtEl>
                                          <p:spTgt spid="68"/>
                                        </p:tgtEl>
                                        <p:attrNameLst>
                                          <p:attrName>style.visibility</p:attrName>
                                        </p:attrNameLst>
                                      </p:cBhvr>
                                      <p:to>
                                        <p:strVal val="visible"/>
                                      </p:to>
                                    </p:set>
                                  </p:childTnLst>
                                </p:cTn>
                              </p:par>
                            </p:childTnLst>
                          </p:cTn>
                        </p:par>
                        <p:par>
                          <p:cTn id="102" fill="hold">
                            <p:stCondLst>
                              <p:cond delay="29000"/>
                            </p:stCondLst>
                            <p:childTnLst>
                              <p:par>
                                <p:cTn id="103" presetID="11" presetClass="entr" presetSubtype="0" fill="hold" grpId="0" nodeType="afterEffect">
                                  <p:stCondLst>
                                    <p:cond delay="0"/>
                                  </p:stCondLst>
                                  <p:childTnLst>
                                    <p:set>
                                      <p:cBhvr>
                                        <p:cTn id="104" dur="1000">
                                          <p:stCondLst>
                                            <p:cond delay="0"/>
                                          </p:stCondLst>
                                        </p:cTn>
                                        <p:tgtEl>
                                          <p:spTgt spid="69"/>
                                        </p:tgtEl>
                                        <p:attrNameLst>
                                          <p:attrName>style.visibility</p:attrName>
                                        </p:attrNameLst>
                                      </p:cBhvr>
                                      <p:to>
                                        <p:strVal val="visible"/>
                                      </p:to>
                                    </p:set>
                                  </p:childTnLst>
                                </p:cTn>
                              </p:par>
                            </p:childTnLst>
                          </p:cTn>
                        </p:par>
                        <p:par>
                          <p:cTn id="105" fill="hold">
                            <p:stCondLst>
                              <p:cond delay="30000"/>
                            </p:stCondLst>
                            <p:childTnLst>
                              <p:par>
                                <p:cTn id="106" presetID="11" presetClass="entr" presetSubtype="0" fill="hold" grpId="0" nodeType="afterEffect">
                                  <p:stCondLst>
                                    <p:cond delay="0"/>
                                  </p:stCondLst>
                                  <p:childTnLst>
                                    <p:set>
                                      <p:cBhvr>
                                        <p:cTn id="10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childTnLst>
        </p:cTn>
      </p:par>
    </p:tnLst>
    <p:bldLst>
      <p:bldP spid="4"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1191" y="0"/>
            <a:ext cx="9190636"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1372434" y="469338"/>
            <a:ext cx="7431701" cy="2500439"/>
          </a:xfrm>
          <a:prstGeom prst="round2Same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600" dirty="0">
                <a:solidFill>
                  <a:srgbClr val="FF0000"/>
                </a:solidFill>
                <a:latin typeface="Times New Roman" panose="02020603050405020304" pitchFamily="18" charset="0"/>
                <a:cs typeface="Times New Roman" panose="02020603050405020304" pitchFamily="18" charset="0"/>
              </a:rPr>
              <a:t>Câu 3: </a:t>
            </a:r>
            <a:r>
              <a:rPr lang="vi-VN" sz="2600" dirty="0">
                <a:solidFill>
                  <a:srgbClr val="FF0000"/>
                </a:solidFill>
                <a:latin typeface="Times New Roman" panose="02020603050405020304" pitchFamily="18" charset="0"/>
                <a:cs typeface="Times New Roman" panose="02020603050405020304" pitchFamily="18" charset="0"/>
              </a:rPr>
              <a:t>Tính "truyền thống" của lòng yêu nước được làm rõ trong văn bản bởi yếu</a:t>
            </a:r>
            <a:r>
              <a:rPr lang="en-US" sz="2600" dirty="0">
                <a:solidFill>
                  <a:srgbClr val="FF0000"/>
                </a:solidFill>
                <a:latin typeface="Times New Roman" panose="02020603050405020304" pitchFamily="18" charset="0"/>
                <a:cs typeface="Times New Roman" panose="02020603050405020304" pitchFamily="18" charset="0"/>
              </a:rPr>
              <a:t> </a:t>
            </a:r>
            <a:r>
              <a:rPr lang="vi-VN" sz="2600" dirty="0">
                <a:solidFill>
                  <a:srgbClr val="FF0000"/>
                </a:solidFill>
                <a:latin typeface="Times New Roman" panose="02020603050405020304" pitchFamily="18" charset="0"/>
                <a:cs typeface="Times New Roman" panose="02020603050405020304" pitchFamily="18" charset="0"/>
              </a:rPr>
              <a:t>tố nào?</a:t>
            </a:r>
            <a:endParaRPr lang="en-US" sz="2600" dirty="0">
              <a:solidFill>
                <a:srgbClr val="FF0000"/>
              </a:solidFill>
              <a:latin typeface="Times New Roman" panose="02020603050405020304" pitchFamily="18" charset="0"/>
              <a:cs typeface="Times New Roman" panose="02020603050405020304" pitchFamily="18" charset="0"/>
            </a:endParaRPr>
          </a:p>
          <a:p>
            <a:pPr algn="just"/>
            <a:r>
              <a:rPr lang="en-US" sz="2600" dirty="0">
                <a:solidFill>
                  <a:srgbClr val="FF0000"/>
                </a:solidFill>
                <a:latin typeface="Times New Roman" panose="02020603050405020304" pitchFamily="18" charset="0"/>
                <a:cs typeface="Times New Roman" panose="02020603050405020304" pitchFamily="18" charset="0"/>
              </a:rPr>
              <a:t>A </a:t>
            </a:r>
            <a:r>
              <a:rPr lang="vi-VN" sz="2600" dirty="0">
                <a:solidFill>
                  <a:srgbClr val="FF0000"/>
                </a:solidFill>
                <a:latin typeface="Times New Roman" panose="02020603050405020304" pitchFamily="18" charset="0"/>
                <a:cs typeface="Times New Roman" panose="02020603050405020304" pitchFamily="18" charset="0"/>
              </a:rPr>
              <a:t>- Chứng minh theo thời gian xưa - nay</a:t>
            </a:r>
            <a:endParaRPr lang="en-US" sz="2600" dirty="0">
              <a:solidFill>
                <a:srgbClr val="FF0000"/>
              </a:solidFill>
              <a:latin typeface="Times New Roman" panose="02020603050405020304" pitchFamily="18" charset="0"/>
              <a:cs typeface="Times New Roman" panose="02020603050405020304" pitchFamily="18" charset="0"/>
            </a:endParaRPr>
          </a:p>
          <a:p>
            <a:pPr algn="just"/>
            <a:r>
              <a:rPr lang="vi-VN" sz="2600" dirty="0">
                <a:solidFill>
                  <a:srgbClr val="FF0000"/>
                </a:solidFill>
                <a:latin typeface="Times New Roman" panose="02020603050405020304" pitchFamily="18" charset="0"/>
                <a:cs typeface="Times New Roman" panose="02020603050405020304" pitchFamily="18" charset="0"/>
              </a:rPr>
              <a:t>B - Chứng minh bằng những biểu hiện cụ thể</a:t>
            </a:r>
            <a:r>
              <a:rPr lang="en-US" sz="2600" dirty="0">
                <a:solidFill>
                  <a:srgbClr val="FF0000"/>
                </a:solidFill>
                <a:latin typeface="Times New Roman" panose="02020603050405020304" pitchFamily="18" charset="0"/>
                <a:cs typeface="Times New Roman" panose="02020603050405020304" pitchFamily="18" charset="0"/>
              </a:rPr>
              <a:t> </a:t>
            </a:r>
            <a:r>
              <a:rPr lang="vi-VN" sz="2600" dirty="0">
                <a:solidFill>
                  <a:srgbClr val="FF0000"/>
                </a:solidFill>
                <a:latin typeface="Times New Roman" panose="02020603050405020304" pitchFamily="18" charset="0"/>
                <a:cs typeface="Times New Roman" panose="02020603050405020304" pitchFamily="18" charset="0"/>
              </a:rPr>
              <a:t>của lòng yêu nước</a:t>
            </a:r>
            <a:endParaRPr lang="en-US" sz="2600" dirty="0">
              <a:solidFill>
                <a:srgbClr val="FF0000"/>
              </a:solidFill>
              <a:latin typeface="Times New Roman" panose="02020603050405020304" pitchFamily="18" charset="0"/>
              <a:cs typeface="Times New Roman" panose="02020603050405020304" pitchFamily="18" charset="0"/>
            </a:endParaRPr>
          </a:p>
          <a:p>
            <a:pPr algn="just"/>
            <a:r>
              <a:rPr lang="vi-VN" sz="2600" dirty="0">
                <a:solidFill>
                  <a:srgbClr val="FF0000"/>
                </a:solidFill>
                <a:latin typeface="Times New Roman" panose="02020603050405020304" pitchFamily="18" charset="0"/>
                <a:cs typeface="Times New Roman" panose="02020603050405020304" pitchFamily="18" charset="0"/>
              </a:rPr>
              <a:t>C - Giải thích bằng lí lẽ</a:t>
            </a:r>
            <a:endParaRPr lang="en-US" sz="2600" dirty="0">
              <a:solidFill>
                <a:srgbClr val="FF0000"/>
              </a:solidFill>
              <a:latin typeface="Times New Roman" panose="02020603050405020304" pitchFamily="18" charset="0"/>
              <a:cs typeface="Times New Roman" panose="02020603050405020304" pitchFamily="18" charset="0"/>
            </a:endParaRPr>
          </a:p>
          <a:p>
            <a:pPr algn="just"/>
            <a:endParaRPr lang="en-US" sz="500" dirty="0">
              <a:solidFill>
                <a:srgbClr val="FF0000"/>
              </a:solidFill>
              <a:latin typeface="Times New Roman" panose="02020603050405020304" pitchFamily="18" charset="0"/>
              <a:cs typeface="Times New Roman" panose="02020603050405020304" pitchFamily="18" charset="0"/>
            </a:endParaRPr>
          </a:p>
        </p:txBody>
      </p:sp>
      <p:sp>
        <p:nvSpPr>
          <p:cNvPr id="37" name="Flowchart: Document 36"/>
          <p:cNvSpPr/>
          <p:nvPr/>
        </p:nvSpPr>
        <p:spPr>
          <a:xfrm>
            <a:off x="4125619" y="3828342"/>
            <a:ext cx="1991651" cy="845112"/>
          </a:xfrm>
          <a:prstGeom prst="flowChartDocumen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B</a:t>
            </a:r>
          </a:p>
        </p:txBody>
      </p:sp>
      <p:sp>
        <p:nvSpPr>
          <p:cNvPr id="40" name="Rounded Rectangle 3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30</a:t>
            </a:r>
          </a:p>
        </p:txBody>
      </p:sp>
      <p:sp>
        <p:nvSpPr>
          <p:cNvPr id="41" name="Rounded Rectangle 4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29</a:t>
            </a:r>
          </a:p>
        </p:txBody>
      </p:sp>
      <p:sp>
        <p:nvSpPr>
          <p:cNvPr id="42" name="Rounded Rectangle 4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28</a:t>
            </a:r>
          </a:p>
        </p:txBody>
      </p:sp>
      <p:sp>
        <p:nvSpPr>
          <p:cNvPr id="43" name="Rounded Rectangle 4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27</a:t>
            </a:r>
          </a:p>
        </p:txBody>
      </p:sp>
      <p:sp>
        <p:nvSpPr>
          <p:cNvPr id="44" name="Rounded Rectangle 4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26</a:t>
            </a:r>
          </a:p>
        </p:txBody>
      </p:sp>
      <p:sp>
        <p:nvSpPr>
          <p:cNvPr id="45" name="Rounded Rectangle 4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25</a:t>
            </a:r>
          </a:p>
        </p:txBody>
      </p:sp>
      <p:sp>
        <p:nvSpPr>
          <p:cNvPr id="46" name="Rounded Rectangle 4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24</a:t>
            </a:r>
          </a:p>
        </p:txBody>
      </p:sp>
      <p:sp>
        <p:nvSpPr>
          <p:cNvPr id="47" name="Rounded Rectangle 4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23</a:t>
            </a:r>
          </a:p>
        </p:txBody>
      </p:sp>
      <p:sp>
        <p:nvSpPr>
          <p:cNvPr id="48" name="Rounded Rectangle 4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22</a:t>
            </a:r>
          </a:p>
        </p:txBody>
      </p:sp>
      <p:sp>
        <p:nvSpPr>
          <p:cNvPr id="49" name="Rounded Rectangle 4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21</a:t>
            </a:r>
          </a:p>
        </p:txBody>
      </p:sp>
      <p:sp>
        <p:nvSpPr>
          <p:cNvPr id="50" name="Rounded Rectangle 4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20</a:t>
            </a:r>
          </a:p>
        </p:txBody>
      </p:sp>
      <p:sp>
        <p:nvSpPr>
          <p:cNvPr id="51" name="Rounded Rectangle 5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19</a:t>
            </a:r>
          </a:p>
        </p:txBody>
      </p:sp>
      <p:sp>
        <p:nvSpPr>
          <p:cNvPr id="52" name="Rounded Rectangle 5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18</a:t>
            </a:r>
          </a:p>
        </p:txBody>
      </p:sp>
      <p:sp>
        <p:nvSpPr>
          <p:cNvPr id="53" name="Rounded Rectangle 5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17</a:t>
            </a:r>
          </a:p>
        </p:txBody>
      </p:sp>
      <p:sp>
        <p:nvSpPr>
          <p:cNvPr id="54" name="Rounded Rectangle 5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16</a:t>
            </a:r>
          </a:p>
        </p:txBody>
      </p:sp>
      <p:sp>
        <p:nvSpPr>
          <p:cNvPr id="55" name="Rounded Rectangle 5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15</a:t>
            </a:r>
          </a:p>
        </p:txBody>
      </p:sp>
      <p:sp>
        <p:nvSpPr>
          <p:cNvPr id="56" name="Rounded Rectangle 5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14</a:t>
            </a:r>
          </a:p>
        </p:txBody>
      </p:sp>
      <p:sp>
        <p:nvSpPr>
          <p:cNvPr id="57" name="Rounded Rectangle 5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13</a:t>
            </a:r>
          </a:p>
        </p:txBody>
      </p:sp>
      <p:sp>
        <p:nvSpPr>
          <p:cNvPr id="58" name="Rounded Rectangle 5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12</a:t>
            </a:r>
          </a:p>
        </p:txBody>
      </p:sp>
      <p:sp>
        <p:nvSpPr>
          <p:cNvPr id="59" name="Rounded Rectangle 5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11</a:t>
            </a:r>
          </a:p>
        </p:txBody>
      </p:sp>
      <p:sp>
        <p:nvSpPr>
          <p:cNvPr id="60" name="Rounded Rectangle 5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10</a:t>
            </a:r>
          </a:p>
        </p:txBody>
      </p:sp>
      <p:sp>
        <p:nvSpPr>
          <p:cNvPr id="61" name="Rounded Rectangle 6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09</a:t>
            </a:r>
          </a:p>
        </p:txBody>
      </p:sp>
      <p:sp>
        <p:nvSpPr>
          <p:cNvPr id="62" name="Rounded Rectangle 6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08</a:t>
            </a:r>
          </a:p>
        </p:txBody>
      </p:sp>
      <p:sp>
        <p:nvSpPr>
          <p:cNvPr id="63" name="Rounded Rectangle 6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07</a:t>
            </a:r>
          </a:p>
        </p:txBody>
      </p:sp>
      <p:sp>
        <p:nvSpPr>
          <p:cNvPr id="64" name="Rounded Rectangle 6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06</a:t>
            </a:r>
          </a:p>
        </p:txBody>
      </p:sp>
      <p:sp>
        <p:nvSpPr>
          <p:cNvPr id="65" name="Rounded Rectangle 6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05</a:t>
            </a:r>
          </a:p>
        </p:txBody>
      </p:sp>
      <p:sp>
        <p:nvSpPr>
          <p:cNvPr id="66" name="Rounded Rectangle 6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04</a:t>
            </a:r>
          </a:p>
        </p:txBody>
      </p:sp>
      <p:sp>
        <p:nvSpPr>
          <p:cNvPr id="67" name="Rounded Rectangle 6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03</a:t>
            </a:r>
          </a:p>
        </p:txBody>
      </p:sp>
      <p:sp>
        <p:nvSpPr>
          <p:cNvPr id="68" name="Rounded Rectangle 6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02</a:t>
            </a:r>
          </a:p>
        </p:txBody>
      </p:sp>
      <p:sp>
        <p:nvSpPr>
          <p:cNvPr id="69" name="Rounded Rectangle 6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01</a:t>
            </a:r>
          </a:p>
        </p:txBody>
      </p:sp>
      <p:sp>
        <p:nvSpPr>
          <p:cNvPr id="70" name="Rounded Rectangle 6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anose="02020603050405020304" pitchFamily="18" charset="0"/>
                <a:cs typeface="Times New Roman" panose="02020603050405020304" pitchFamily="18" charset="0"/>
              </a:rPr>
              <a:t>00</a:t>
            </a:r>
          </a:p>
        </p:txBody>
      </p:sp>
      <p:pic>
        <p:nvPicPr>
          <p:cNvPr id="71" name="Picture 2" descr="Káº¿t quáº£ hÃ¬nh áº£nh cho icon Äá»ng há»"/>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055" y="628651"/>
            <a:ext cx="789155"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786985" y="4319451"/>
            <a:ext cx="1409333" cy="84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82392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4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4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4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4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4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4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4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4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4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4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50"/>
                                        </p:tgtEl>
                                        <p:attrNameLst>
                                          <p:attrName>style.visibility</p:attrName>
                                        </p:attrNameLst>
                                      </p:cBhvr>
                                      <p:to>
                                        <p:strVal val="visible"/>
                                      </p:to>
                                    </p:set>
                                  </p:childTnLst>
                                </p:cTn>
                              </p:par>
                            </p:childTnLst>
                          </p:cTn>
                        </p:par>
                        <p:par>
                          <p:cTn id="48" fill="hold">
                            <p:stCondLst>
                              <p:cond delay="11000"/>
                            </p:stCondLst>
                            <p:childTnLst>
                              <p:par>
                                <p:cTn id="49" presetID="11" presetClass="entr" presetSubtype="0" fill="hold" grpId="0" nodeType="afterEffect">
                                  <p:stCondLst>
                                    <p:cond delay="0"/>
                                  </p:stCondLst>
                                  <p:childTnLst>
                                    <p:set>
                                      <p:cBhvr>
                                        <p:cTn id="50" dur="1000">
                                          <p:stCondLst>
                                            <p:cond delay="0"/>
                                          </p:stCondLst>
                                        </p:cTn>
                                        <p:tgtEl>
                                          <p:spTgt spid="51"/>
                                        </p:tgtEl>
                                        <p:attrNameLst>
                                          <p:attrName>style.visibility</p:attrName>
                                        </p:attrNameLst>
                                      </p:cBhvr>
                                      <p:to>
                                        <p:strVal val="visible"/>
                                      </p:to>
                                    </p:set>
                                  </p:childTnLst>
                                </p:cTn>
                              </p:par>
                            </p:childTnLst>
                          </p:cTn>
                        </p:par>
                        <p:par>
                          <p:cTn id="51" fill="hold">
                            <p:stCondLst>
                              <p:cond delay="12000"/>
                            </p:stCondLst>
                            <p:childTnLst>
                              <p:par>
                                <p:cTn id="52" presetID="11" presetClass="entr" presetSubtype="0" fill="hold" grpId="0" nodeType="afterEffect">
                                  <p:stCondLst>
                                    <p:cond delay="0"/>
                                  </p:stCondLst>
                                  <p:childTnLst>
                                    <p:set>
                                      <p:cBhvr>
                                        <p:cTn id="53" dur="1000">
                                          <p:stCondLst>
                                            <p:cond delay="0"/>
                                          </p:stCondLst>
                                        </p:cTn>
                                        <p:tgtEl>
                                          <p:spTgt spid="52"/>
                                        </p:tgtEl>
                                        <p:attrNameLst>
                                          <p:attrName>style.visibility</p:attrName>
                                        </p:attrNameLst>
                                      </p:cBhvr>
                                      <p:to>
                                        <p:strVal val="visible"/>
                                      </p:to>
                                    </p:set>
                                  </p:childTnLst>
                                </p:cTn>
                              </p:par>
                            </p:childTnLst>
                          </p:cTn>
                        </p:par>
                        <p:par>
                          <p:cTn id="54" fill="hold">
                            <p:stCondLst>
                              <p:cond delay="13000"/>
                            </p:stCondLst>
                            <p:childTnLst>
                              <p:par>
                                <p:cTn id="55" presetID="11" presetClass="entr" presetSubtype="0" fill="hold" grpId="0" nodeType="afterEffect">
                                  <p:stCondLst>
                                    <p:cond delay="0"/>
                                  </p:stCondLst>
                                  <p:childTnLst>
                                    <p:set>
                                      <p:cBhvr>
                                        <p:cTn id="56" dur="1000">
                                          <p:stCondLst>
                                            <p:cond delay="0"/>
                                          </p:stCondLst>
                                        </p:cTn>
                                        <p:tgtEl>
                                          <p:spTgt spid="53"/>
                                        </p:tgtEl>
                                        <p:attrNameLst>
                                          <p:attrName>style.visibility</p:attrName>
                                        </p:attrNameLst>
                                      </p:cBhvr>
                                      <p:to>
                                        <p:strVal val="visible"/>
                                      </p:to>
                                    </p:set>
                                  </p:childTnLst>
                                </p:cTn>
                              </p:par>
                            </p:childTnLst>
                          </p:cTn>
                        </p:par>
                        <p:par>
                          <p:cTn id="57" fill="hold">
                            <p:stCondLst>
                              <p:cond delay="14000"/>
                            </p:stCondLst>
                            <p:childTnLst>
                              <p:par>
                                <p:cTn id="58" presetID="11" presetClass="entr" presetSubtype="0" fill="hold" grpId="0" nodeType="afterEffect">
                                  <p:stCondLst>
                                    <p:cond delay="0"/>
                                  </p:stCondLst>
                                  <p:childTnLst>
                                    <p:set>
                                      <p:cBhvr>
                                        <p:cTn id="59" dur="1000">
                                          <p:stCondLst>
                                            <p:cond delay="0"/>
                                          </p:stCondLst>
                                        </p:cTn>
                                        <p:tgtEl>
                                          <p:spTgt spid="54"/>
                                        </p:tgtEl>
                                        <p:attrNameLst>
                                          <p:attrName>style.visibility</p:attrName>
                                        </p:attrNameLst>
                                      </p:cBhvr>
                                      <p:to>
                                        <p:strVal val="visible"/>
                                      </p:to>
                                    </p:set>
                                  </p:childTnLst>
                                </p:cTn>
                              </p:par>
                            </p:childTnLst>
                          </p:cTn>
                        </p:par>
                        <p:par>
                          <p:cTn id="60" fill="hold">
                            <p:stCondLst>
                              <p:cond delay="15000"/>
                            </p:stCondLst>
                            <p:childTnLst>
                              <p:par>
                                <p:cTn id="61" presetID="11" presetClass="entr" presetSubtype="0" fill="hold" grpId="0" nodeType="afterEffect">
                                  <p:stCondLst>
                                    <p:cond delay="0"/>
                                  </p:stCondLst>
                                  <p:childTnLst>
                                    <p:set>
                                      <p:cBhvr>
                                        <p:cTn id="62" dur="1000">
                                          <p:stCondLst>
                                            <p:cond delay="0"/>
                                          </p:stCondLst>
                                        </p:cTn>
                                        <p:tgtEl>
                                          <p:spTgt spid="55"/>
                                        </p:tgtEl>
                                        <p:attrNameLst>
                                          <p:attrName>style.visibility</p:attrName>
                                        </p:attrNameLst>
                                      </p:cBhvr>
                                      <p:to>
                                        <p:strVal val="visible"/>
                                      </p:to>
                                    </p:set>
                                  </p:childTnLst>
                                </p:cTn>
                              </p:par>
                            </p:childTnLst>
                          </p:cTn>
                        </p:par>
                        <p:par>
                          <p:cTn id="63" fill="hold">
                            <p:stCondLst>
                              <p:cond delay="16000"/>
                            </p:stCondLst>
                            <p:childTnLst>
                              <p:par>
                                <p:cTn id="64" presetID="11" presetClass="entr" presetSubtype="0" fill="hold" grpId="0" nodeType="afterEffect">
                                  <p:stCondLst>
                                    <p:cond delay="0"/>
                                  </p:stCondLst>
                                  <p:childTnLst>
                                    <p:set>
                                      <p:cBhvr>
                                        <p:cTn id="65" dur="1000">
                                          <p:stCondLst>
                                            <p:cond delay="0"/>
                                          </p:stCondLst>
                                        </p:cTn>
                                        <p:tgtEl>
                                          <p:spTgt spid="56"/>
                                        </p:tgtEl>
                                        <p:attrNameLst>
                                          <p:attrName>style.visibility</p:attrName>
                                        </p:attrNameLst>
                                      </p:cBhvr>
                                      <p:to>
                                        <p:strVal val="visible"/>
                                      </p:to>
                                    </p:set>
                                  </p:childTnLst>
                                </p:cTn>
                              </p:par>
                            </p:childTnLst>
                          </p:cTn>
                        </p:par>
                        <p:par>
                          <p:cTn id="66" fill="hold">
                            <p:stCondLst>
                              <p:cond delay="17000"/>
                            </p:stCondLst>
                            <p:childTnLst>
                              <p:par>
                                <p:cTn id="67" presetID="11" presetClass="entr" presetSubtype="0" fill="hold" grpId="0" nodeType="afterEffect">
                                  <p:stCondLst>
                                    <p:cond delay="0"/>
                                  </p:stCondLst>
                                  <p:childTnLst>
                                    <p:set>
                                      <p:cBhvr>
                                        <p:cTn id="68" dur="1000">
                                          <p:stCondLst>
                                            <p:cond delay="0"/>
                                          </p:stCondLst>
                                        </p:cTn>
                                        <p:tgtEl>
                                          <p:spTgt spid="57"/>
                                        </p:tgtEl>
                                        <p:attrNameLst>
                                          <p:attrName>style.visibility</p:attrName>
                                        </p:attrNameLst>
                                      </p:cBhvr>
                                      <p:to>
                                        <p:strVal val="visible"/>
                                      </p:to>
                                    </p:set>
                                  </p:childTnLst>
                                </p:cTn>
                              </p:par>
                            </p:childTnLst>
                          </p:cTn>
                        </p:par>
                        <p:par>
                          <p:cTn id="69" fill="hold">
                            <p:stCondLst>
                              <p:cond delay="18000"/>
                            </p:stCondLst>
                            <p:childTnLst>
                              <p:par>
                                <p:cTn id="70" presetID="11" presetClass="entr" presetSubtype="0" fill="hold" grpId="0" nodeType="afterEffect">
                                  <p:stCondLst>
                                    <p:cond delay="0"/>
                                  </p:stCondLst>
                                  <p:childTnLst>
                                    <p:set>
                                      <p:cBhvr>
                                        <p:cTn id="71" dur="1000">
                                          <p:stCondLst>
                                            <p:cond delay="0"/>
                                          </p:stCondLst>
                                        </p:cTn>
                                        <p:tgtEl>
                                          <p:spTgt spid="58"/>
                                        </p:tgtEl>
                                        <p:attrNameLst>
                                          <p:attrName>style.visibility</p:attrName>
                                        </p:attrNameLst>
                                      </p:cBhvr>
                                      <p:to>
                                        <p:strVal val="visible"/>
                                      </p:to>
                                    </p:set>
                                  </p:childTnLst>
                                </p:cTn>
                              </p:par>
                            </p:childTnLst>
                          </p:cTn>
                        </p:par>
                        <p:par>
                          <p:cTn id="72" fill="hold">
                            <p:stCondLst>
                              <p:cond delay="19000"/>
                            </p:stCondLst>
                            <p:childTnLst>
                              <p:par>
                                <p:cTn id="73" presetID="11" presetClass="entr" presetSubtype="0" fill="hold" grpId="0" nodeType="afterEffect">
                                  <p:stCondLst>
                                    <p:cond delay="0"/>
                                  </p:stCondLst>
                                  <p:childTnLst>
                                    <p:set>
                                      <p:cBhvr>
                                        <p:cTn id="74" dur="1000">
                                          <p:stCondLst>
                                            <p:cond delay="0"/>
                                          </p:stCondLst>
                                        </p:cTn>
                                        <p:tgtEl>
                                          <p:spTgt spid="59"/>
                                        </p:tgtEl>
                                        <p:attrNameLst>
                                          <p:attrName>style.visibility</p:attrName>
                                        </p:attrNameLst>
                                      </p:cBhvr>
                                      <p:to>
                                        <p:strVal val="visible"/>
                                      </p:to>
                                    </p:set>
                                  </p:childTnLst>
                                </p:cTn>
                              </p:par>
                            </p:childTnLst>
                          </p:cTn>
                        </p:par>
                        <p:par>
                          <p:cTn id="75" fill="hold">
                            <p:stCondLst>
                              <p:cond delay="20000"/>
                            </p:stCondLst>
                            <p:childTnLst>
                              <p:par>
                                <p:cTn id="76" presetID="11" presetClass="entr" presetSubtype="0" fill="hold" grpId="0" nodeType="afterEffect">
                                  <p:stCondLst>
                                    <p:cond delay="0"/>
                                  </p:stCondLst>
                                  <p:childTnLst>
                                    <p:set>
                                      <p:cBhvr>
                                        <p:cTn id="77" dur="1000">
                                          <p:stCondLst>
                                            <p:cond delay="0"/>
                                          </p:stCondLst>
                                        </p:cTn>
                                        <p:tgtEl>
                                          <p:spTgt spid="60"/>
                                        </p:tgtEl>
                                        <p:attrNameLst>
                                          <p:attrName>style.visibility</p:attrName>
                                        </p:attrNameLst>
                                      </p:cBhvr>
                                      <p:to>
                                        <p:strVal val="visible"/>
                                      </p:to>
                                    </p:set>
                                  </p:childTnLst>
                                </p:cTn>
                              </p:par>
                            </p:childTnLst>
                          </p:cTn>
                        </p:par>
                        <p:par>
                          <p:cTn id="78" fill="hold">
                            <p:stCondLst>
                              <p:cond delay="21000"/>
                            </p:stCondLst>
                            <p:childTnLst>
                              <p:par>
                                <p:cTn id="79" presetID="11" presetClass="entr" presetSubtype="0" fill="hold" grpId="0" nodeType="afterEffect">
                                  <p:stCondLst>
                                    <p:cond delay="0"/>
                                  </p:stCondLst>
                                  <p:childTnLst>
                                    <p:set>
                                      <p:cBhvr>
                                        <p:cTn id="80" dur="1000">
                                          <p:stCondLst>
                                            <p:cond delay="0"/>
                                          </p:stCondLst>
                                        </p:cTn>
                                        <p:tgtEl>
                                          <p:spTgt spid="61"/>
                                        </p:tgtEl>
                                        <p:attrNameLst>
                                          <p:attrName>style.visibility</p:attrName>
                                        </p:attrNameLst>
                                      </p:cBhvr>
                                      <p:to>
                                        <p:strVal val="visible"/>
                                      </p:to>
                                    </p:set>
                                  </p:childTnLst>
                                </p:cTn>
                              </p:par>
                            </p:childTnLst>
                          </p:cTn>
                        </p:par>
                        <p:par>
                          <p:cTn id="81" fill="hold">
                            <p:stCondLst>
                              <p:cond delay="22000"/>
                            </p:stCondLst>
                            <p:childTnLst>
                              <p:par>
                                <p:cTn id="82" presetID="11" presetClass="entr" presetSubtype="0" fill="hold" grpId="0" nodeType="afterEffect">
                                  <p:stCondLst>
                                    <p:cond delay="0"/>
                                  </p:stCondLst>
                                  <p:childTnLst>
                                    <p:set>
                                      <p:cBhvr>
                                        <p:cTn id="83" dur="1000">
                                          <p:stCondLst>
                                            <p:cond delay="0"/>
                                          </p:stCondLst>
                                        </p:cTn>
                                        <p:tgtEl>
                                          <p:spTgt spid="62"/>
                                        </p:tgtEl>
                                        <p:attrNameLst>
                                          <p:attrName>style.visibility</p:attrName>
                                        </p:attrNameLst>
                                      </p:cBhvr>
                                      <p:to>
                                        <p:strVal val="visible"/>
                                      </p:to>
                                    </p:set>
                                  </p:childTnLst>
                                </p:cTn>
                              </p:par>
                            </p:childTnLst>
                          </p:cTn>
                        </p:par>
                        <p:par>
                          <p:cTn id="84" fill="hold">
                            <p:stCondLst>
                              <p:cond delay="23000"/>
                            </p:stCondLst>
                            <p:childTnLst>
                              <p:par>
                                <p:cTn id="85" presetID="11" presetClass="entr" presetSubtype="0" fill="hold" grpId="0" nodeType="afterEffect">
                                  <p:stCondLst>
                                    <p:cond delay="0"/>
                                  </p:stCondLst>
                                  <p:childTnLst>
                                    <p:set>
                                      <p:cBhvr>
                                        <p:cTn id="86" dur="1000">
                                          <p:stCondLst>
                                            <p:cond delay="0"/>
                                          </p:stCondLst>
                                        </p:cTn>
                                        <p:tgtEl>
                                          <p:spTgt spid="63"/>
                                        </p:tgtEl>
                                        <p:attrNameLst>
                                          <p:attrName>style.visibility</p:attrName>
                                        </p:attrNameLst>
                                      </p:cBhvr>
                                      <p:to>
                                        <p:strVal val="visible"/>
                                      </p:to>
                                    </p:set>
                                  </p:childTnLst>
                                </p:cTn>
                              </p:par>
                            </p:childTnLst>
                          </p:cTn>
                        </p:par>
                        <p:par>
                          <p:cTn id="87" fill="hold">
                            <p:stCondLst>
                              <p:cond delay="24000"/>
                            </p:stCondLst>
                            <p:childTnLst>
                              <p:par>
                                <p:cTn id="88" presetID="11" presetClass="entr" presetSubtype="0" fill="hold" grpId="0" nodeType="afterEffect">
                                  <p:stCondLst>
                                    <p:cond delay="0"/>
                                  </p:stCondLst>
                                  <p:childTnLst>
                                    <p:set>
                                      <p:cBhvr>
                                        <p:cTn id="89" dur="1000">
                                          <p:stCondLst>
                                            <p:cond delay="0"/>
                                          </p:stCondLst>
                                        </p:cTn>
                                        <p:tgtEl>
                                          <p:spTgt spid="64"/>
                                        </p:tgtEl>
                                        <p:attrNameLst>
                                          <p:attrName>style.visibility</p:attrName>
                                        </p:attrNameLst>
                                      </p:cBhvr>
                                      <p:to>
                                        <p:strVal val="visible"/>
                                      </p:to>
                                    </p:set>
                                  </p:childTnLst>
                                </p:cTn>
                              </p:par>
                            </p:childTnLst>
                          </p:cTn>
                        </p:par>
                        <p:par>
                          <p:cTn id="90" fill="hold">
                            <p:stCondLst>
                              <p:cond delay="25000"/>
                            </p:stCondLst>
                            <p:childTnLst>
                              <p:par>
                                <p:cTn id="91" presetID="11" presetClass="entr" presetSubtype="0" fill="hold" grpId="0" nodeType="afterEffect">
                                  <p:stCondLst>
                                    <p:cond delay="0"/>
                                  </p:stCondLst>
                                  <p:childTnLst>
                                    <p:set>
                                      <p:cBhvr>
                                        <p:cTn id="92" dur="1000">
                                          <p:stCondLst>
                                            <p:cond delay="0"/>
                                          </p:stCondLst>
                                        </p:cTn>
                                        <p:tgtEl>
                                          <p:spTgt spid="65"/>
                                        </p:tgtEl>
                                        <p:attrNameLst>
                                          <p:attrName>style.visibility</p:attrName>
                                        </p:attrNameLst>
                                      </p:cBhvr>
                                      <p:to>
                                        <p:strVal val="visible"/>
                                      </p:to>
                                    </p:set>
                                  </p:childTnLst>
                                </p:cTn>
                              </p:par>
                            </p:childTnLst>
                          </p:cTn>
                        </p:par>
                        <p:par>
                          <p:cTn id="93" fill="hold">
                            <p:stCondLst>
                              <p:cond delay="26000"/>
                            </p:stCondLst>
                            <p:childTnLst>
                              <p:par>
                                <p:cTn id="94" presetID="11" presetClass="entr" presetSubtype="0" fill="hold" grpId="0" nodeType="afterEffect">
                                  <p:stCondLst>
                                    <p:cond delay="0"/>
                                  </p:stCondLst>
                                  <p:childTnLst>
                                    <p:set>
                                      <p:cBhvr>
                                        <p:cTn id="95" dur="1000">
                                          <p:stCondLst>
                                            <p:cond delay="0"/>
                                          </p:stCondLst>
                                        </p:cTn>
                                        <p:tgtEl>
                                          <p:spTgt spid="66"/>
                                        </p:tgtEl>
                                        <p:attrNameLst>
                                          <p:attrName>style.visibility</p:attrName>
                                        </p:attrNameLst>
                                      </p:cBhvr>
                                      <p:to>
                                        <p:strVal val="visible"/>
                                      </p:to>
                                    </p:set>
                                  </p:childTnLst>
                                </p:cTn>
                              </p:par>
                            </p:childTnLst>
                          </p:cTn>
                        </p:par>
                        <p:par>
                          <p:cTn id="96" fill="hold">
                            <p:stCondLst>
                              <p:cond delay="27000"/>
                            </p:stCondLst>
                            <p:childTnLst>
                              <p:par>
                                <p:cTn id="97" presetID="11" presetClass="entr" presetSubtype="0" fill="hold" grpId="0" nodeType="afterEffect">
                                  <p:stCondLst>
                                    <p:cond delay="0"/>
                                  </p:stCondLst>
                                  <p:childTnLst>
                                    <p:set>
                                      <p:cBhvr>
                                        <p:cTn id="98" dur="1000">
                                          <p:stCondLst>
                                            <p:cond delay="0"/>
                                          </p:stCondLst>
                                        </p:cTn>
                                        <p:tgtEl>
                                          <p:spTgt spid="67"/>
                                        </p:tgtEl>
                                        <p:attrNameLst>
                                          <p:attrName>style.visibility</p:attrName>
                                        </p:attrNameLst>
                                      </p:cBhvr>
                                      <p:to>
                                        <p:strVal val="visible"/>
                                      </p:to>
                                    </p:set>
                                  </p:childTnLst>
                                </p:cTn>
                              </p:par>
                            </p:childTnLst>
                          </p:cTn>
                        </p:par>
                        <p:par>
                          <p:cTn id="99" fill="hold">
                            <p:stCondLst>
                              <p:cond delay="28000"/>
                            </p:stCondLst>
                            <p:childTnLst>
                              <p:par>
                                <p:cTn id="100" presetID="11" presetClass="entr" presetSubtype="0" fill="hold" grpId="0" nodeType="afterEffect">
                                  <p:stCondLst>
                                    <p:cond delay="0"/>
                                  </p:stCondLst>
                                  <p:childTnLst>
                                    <p:set>
                                      <p:cBhvr>
                                        <p:cTn id="101" dur="1000">
                                          <p:stCondLst>
                                            <p:cond delay="0"/>
                                          </p:stCondLst>
                                        </p:cTn>
                                        <p:tgtEl>
                                          <p:spTgt spid="68"/>
                                        </p:tgtEl>
                                        <p:attrNameLst>
                                          <p:attrName>style.visibility</p:attrName>
                                        </p:attrNameLst>
                                      </p:cBhvr>
                                      <p:to>
                                        <p:strVal val="visible"/>
                                      </p:to>
                                    </p:set>
                                  </p:childTnLst>
                                </p:cTn>
                              </p:par>
                            </p:childTnLst>
                          </p:cTn>
                        </p:par>
                        <p:par>
                          <p:cTn id="102" fill="hold">
                            <p:stCondLst>
                              <p:cond delay="29000"/>
                            </p:stCondLst>
                            <p:childTnLst>
                              <p:par>
                                <p:cTn id="103" presetID="11" presetClass="entr" presetSubtype="0" fill="hold" grpId="0" nodeType="afterEffect">
                                  <p:stCondLst>
                                    <p:cond delay="0"/>
                                  </p:stCondLst>
                                  <p:childTnLst>
                                    <p:set>
                                      <p:cBhvr>
                                        <p:cTn id="104" dur="1000">
                                          <p:stCondLst>
                                            <p:cond delay="0"/>
                                          </p:stCondLst>
                                        </p:cTn>
                                        <p:tgtEl>
                                          <p:spTgt spid="69"/>
                                        </p:tgtEl>
                                        <p:attrNameLst>
                                          <p:attrName>style.visibility</p:attrName>
                                        </p:attrNameLst>
                                      </p:cBhvr>
                                      <p:to>
                                        <p:strVal val="visible"/>
                                      </p:to>
                                    </p:set>
                                  </p:childTnLst>
                                </p:cTn>
                              </p:par>
                            </p:childTnLst>
                          </p:cTn>
                        </p:par>
                        <p:par>
                          <p:cTn id="105" fill="hold">
                            <p:stCondLst>
                              <p:cond delay="30000"/>
                            </p:stCondLst>
                            <p:childTnLst>
                              <p:par>
                                <p:cTn id="106" presetID="11" presetClass="entr" presetSubtype="0" fill="hold" grpId="0" nodeType="afterEffect">
                                  <p:stCondLst>
                                    <p:cond delay="0"/>
                                  </p:stCondLst>
                                  <p:childTnLst>
                                    <p:set>
                                      <p:cBhvr>
                                        <p:cTn id="10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childTnLst>
        </p:cTn>
      </p:par>
    </p:tnLst>
    <p:bldLst>
      <p:bldP spid="4"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1191" y="0"/>
            <a:ext cx="9190636"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1372434" y="374196"/>
            <a:ext cx="7555511" cy="2729301"/>
          </a:xfrm>
          <a:prstGeom prst="round2Same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Times New Roman" panose="02020603050405020304" pitchFamily="18" charset="0"/>
                <a:cs typeface="Times New Roman" panose="02020603050405020304" pitchFamily="18" charset="0"/>
              </a:rPr>
              <a:t>Câu </a:t>
            </a:r>
            <a:r>
              <a:rPr lang="en-US" sz="2400" dirty="0">
                <a:solidFill>
                  <a:srgbClr val="FF0000"/>
                </a:solidFill>
                <a:latin typeface="Times New Roman" panose="02020603050405020304" pitchFamily="18" charset="0"/>
                <a:cs typeface="Times New Roman" panose="02020603050405020304" pitchFamily="18" charset="0"/>
              </a:rPr>
              <a:t>4: </a:t>
            </a:r>
            <a:r>
              <a:rPr lang="vi-VN" sz="2400" dirty="0">
                <a:solidFill>
                  <a:srgbClr val="FF0000"/>
                </a:solidFill>
                <a:latin typeface="Times New Roman" panose="02020603050405020304" pitchFamily="18" charset="0"/>
                <a:cs typeface="Times New Roman" panose="02020603050405020304" pitchFamily="18" charset="0"/>
              </a:rPr>
              <a:t>Mô hình liệt kê theo mẫu câu “Từ … đến …” đã giúp tác giả thể hiện được điều gì?</a:t>
            </a:r>
          </a:p>
          <a:p>
            <a:pPr algn="just"/>
            <a:r>
              <a:rPr lang="vi-VN" sz="2400" dirty="0">
                <a:solidFill>
                  <a:srgbClr val="FF0000"/>
                </a:solidFill>
                <a:latin typeface="Times New Roman" panose="02020603050405020304" pitchFamily="18" charset="0"/>
                <a:cs typeface="Times New Roman" panose="02020603050405020304" pitchFamily="18" charset="0"/>
              </a:rPr>
              <a:t>A. Sự đầy đủ, toàn diện, rộng khắp,… về các biểu hiện cho tình yêu nước của nhân dân ta.</a:t>
            </a:r>
          </a:p>
          <a:p>
            <a:pPr algn="just"/>
            <a:r>
              <a:rPr lang="vi-VN" sz="2400" dirty="0">
                <a:solidFill>
                  <a:srgbClr val="FF0000"/>
                </a:solidFill>
                <a:latin typeface="Times New Roman" panose="02020603050405020304" pitchFamily="18" charset="0"/>
                <a:cs typeface="Times New Roman" panose="02020603050405020304" pitchFamily="18" charset="0"/>
              </a:rPr>
              <a:t>B. Khả năng viết văn ở một đẳng cấp cao của Bác.</a:t>
            </a:r>
          </a:p>
          <a:p>
            <a:pPr algn="just"/>
            <a:r>
              <a:rPr lang="vi-VN" sz="2400" dirty="0">
                <a:solidFill>
                  <a:srgbClr val="FF0000"/>
                </a:solidFill>
                <a:latin typeface="Times New Roman" panose="02020603050405020304" pitchFamily="18" charset="0"/>
                <a:cs typeface="Times New Roman" panose="02020603050405020304" pitchFamily="18" charset="0"/>
              </a:rPr>
              <a:t>C. Sự rõ ràng, rành mạch giữa các ý chứng minh tầm quan trọng của lòng yêu nước.</a:t>
            </a:r>
            <a:endParaRPr lang="en-US" sz="2400" dirty="0">
              <a:solidFill>
                <a:srgbClr val="FF0000"/>
              </a:solidFill>
              <a:latin typeface="Times New Roman" panose="02020603050405020304" pitchFamily="18" charset="0"/>
              <a:cs typeface="Times New Roman" panose="02020603050405020304" pitchFamily="18" charset="0"/>
            </a:endParaRPr>
          </a:p>
          <a:p>
            <a:pPr algn="just"/>
            <a:endParaRPr lang="vi-VN" sz="500" dirty="0">
              <a:solidFill>
                <a:srgbClr val="FF0000"/>
              </a:solidFill>
              <a:latin typeface="Times New Roman" panose="02020603050405020304" pitchFamily="18" charset="0"/>
              <a:cs typeface="Times New Roman" panose="02020603050405020304" pitchFamily="18" charset="0"/>
            </a:endParaRPr>
          </a:p>
        </p:txBody>
      </p:sp>
      <p:sp>
        <p:nvSpPr>
          <p:cNvPr id="37" name="Flowchart: Document 36"/>
          <p:cNvSpPr/>
          <p:nvPr/>
        </p:nvSpPr>
        <p:spPr>
          <a:xfrm>
            <a:off x="3750153" y="3700589"/>
            <a:ext cx="1643694" cy="845820"/>
          </a:xfrm>
          <a:prstGeom prst="flowChartDocumen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A</a:t>
            </a:r>
          </a:p>
        </p:txBody>
      </p:sp>
      <p:sp>
        <p:nvSpPr>
          <p:cNvPr id="40" name="Rounded Rectangle 3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30</a:t>
            </a:r>
          </a:p>
        </p:txBody>
      </p:sp>
      <p:sp>
        <p:nvSpPr>
          <p:cNvPr id="41" name="Rounded Rectangle 4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29</a:t>
            </a:r>
          </a:p>
        </p:txBody>
      </p:sp>
      <p:sp>
        <p:nvSpPr>
          <p:cNvPr id="42" name="Rounded Rectangle 4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28</a:t>
            </a:r>
          </a:p>
        </p:txBody>
      </p:sp>
      <p:sp>
        <p:nvSpPr>
          <p:cNvPr id="43" name="Rounded Rectangle 4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27</a:t>
            </a:r>
          </a:p>
        </p:txBody>
      </p:sp>
      <p:sp>
        <p:nvSpPr>
          <p:cNvPr id="44" name="Rounded Rectangle 4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26</a:t>
            </a:r>
          </a:p>
        </p:txBody>
      </p:sp>
      <p:sp>
        <p:nvSpPr>
          <p:cNvPr id="45" name="Rounded Rectangle 4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25</a:t>
            </a:r>
          </a:p>
        </p:txBody>
      </p:sp>
      <p:sp>
        <p:nvSpPr>
          <p:cNvPr id="46" name="Rounded Rectangle 4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24</a:t>
            </a:r>
          </a:p>
        </p:txBody>
      </p:sp>
      <p:sp>
        <p:nvSpPr>
          <p:cNvPr id="47" name="Rounded Rectangle 4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23</a:t>
            </a:r>
          </a:p>
        </p:txBody>
      </p:sp>
      <p:sp>
        <p:nvSpPr>
          <p:cNvPr id="48" name="Rounded Rectangle 4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22</a:t>
            </a:r>
          </a:p>
        </p:txBody>
      </p:sp>
      <p:sp>
        <p:nvSpPr>
          <p:cNvPr id="49" name="Rounded Rectangle 4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21</a:t>
            </a:r>
          </a:p>
        </p:txBody>
      </p:sp>
      <p:sp>
        <p:nvSpPr>
          <p:cNvPr id="50" name="Rounded Rectangle 4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20</a:t>
            </a:r>
          </a:p>
        </p:txBody>
      </p:sp>
      <p:sp>
        <p:nvSpPr>
          <p:cNvPr id="51" name="Rounded Rectangle 5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19</a:t>
            </a:r>
          </a:p>
        </p:txBody>
      </p:sp>
      <p:sp>
        <p:nvSpPr>
          <p:cNvPr id="52" name="Rounded Rectangle 5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18</a:t>
            </a:r>
          </a:p>
        </p:txBody>
      </p:sp>
      <p:sp>
        <p:nvSpPr>
          <p:cNvPr id="53" name="Rounded Rectangle 5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17</a:t>
            </a:r>
          </a:p>
        </p:txBody>
      </p:sp>
      <p:sp>
        <p:nvSpPr>
          <p:cNvPr id="54" name="Rounded Rectangle 5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16</a:t>
            </a:r>
          </a:p>
        </p:txBody>
      </p:sp>
      <p:sp>
        <p:nvSpPr>
          <p:cNvPr id="55" name="Rounded Rectangle 5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15</a:t>
            </a:r>
          </a:p>
        </p:txBody>
      </p:sp>
      <p:sp>
        <p:nvSpPr>
          <p:cNvPr id="56" name="Rounded Rectangle 5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14</a:t>
            </a:r>
          </a:p>
        </p:txBody>
      </p:sp>
      <p:sp>
        <p:nvSpPr>
          <p:cNvPr id="57" name="Rounded Rectangle 5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13</a:t>
            </a:r>
          </a:p>
        </p:txBody>
      </p:sp>
      <p:sp>
        <p:nvSpPr>
          <p:cNvPr id="58" name="Rounded Rectangle 5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12</a:t>
            </a:r>
          </a:p>
        </p:txBody>
      </p:sp>
      <p:sp>
        <p:nvSpPr>
          <p:cNvPr id="59" name="Rounded Rectangle 5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11</a:t>
            </a:r>
          </a:p>
        </p:txBody>
      </p:sp>
      <p:sp>
        <p:nvSpPr>
          <p:cNvPr id="60" name="Rounded Rectangle 5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10</a:t>
            </a:r>
          </a:p>
        </p:txBody>
      </p:sp>
      <p:sp>
        <p:nvSpPr>
          <p:cNvPr id="61" name="Rounded Rectangle 6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09</a:t>
            </a:r>
          </a:p>
        </p:txBody>
      </p:sp>
      <p:sp>
        <p:nvSpPr>
          <p:cNvPr id="62" name="Rounded Rectangle 6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08</a:t>
            </a:r>
          </a:p>
        </p:txBody>
      </p:sp>
      <p:sp>
        <p:nvSpPr>
          <p:cNvPr id="63" name="Rounded Rectangle 6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07</a:t>
            </a:r>
          </a:p>
        </p:txBody>
      </p:sp>
      <p:sp>
        <p:nvSpPr>
          <p:cNvPr id="64" name="Rounded Rectangle 6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06</a:t>
            </a:r>
          </a:p>
        </p:txBody>
      </p:sp>
      <p:sp>
        <p:nvSpPr>
          <p:cNvPr id="65" name="Rounded Rectangle 6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05</a:t>
            </a:r>
          </a:p>
        </p:txBody>
      </p:sp>
      <p:sp>
        <p:nvSpPr>
          <p:cNvPr id="66" name="Rounded Rectangle 6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04</a:t>
            </a:r>
          </a:p>
        </p:txBody>
      </p:sp>
      <p:sp>
        <p:nvSpPr>
          <p:cNvPr id="67" name="Rounded Rectangle 6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03</a:t>
            </a:r>
          </a:p>
        </p:txBody>
      </p:sp>
      <p:sp>
        <p:nvSpPr>
          <p:cNvPr id="68" name="Rounded Rectangle 6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02</a:t>
            </a:r>
          </a:p>
        </p:txBody>
      </p:sp>
      <p:sp>
        <p:nvSpPr>
          <p:cNvPr id="69" name="Rounded Rectangle 6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01</a:t>
            </a:r>
          </a:p>
        </p:txBody>
      </p:sp>
      <p:sp>
        <p:nvSpPr>
          <p:cNvPr id="70" name="Rounded Rectangle 6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anose="02020603050405020304" pitchFamily="18" charset="0"/>
                <a:cs typeface="Times New Roman" panose="02020603050405020304" pitchFamily="18" charset="0"/>
              </a:rPr>
              <a:t>00</a:t>
            </a:r>
          </a:p>
        </p:txBody>
      </p:sp>
      <p:pic>
        <p:nvPicPr>
          <p:cNvPr id="71" name="Picture 2" descr="Káº¿t quáº£ hÃ¬nh áº£nh cho icon Äá»ng há»"/>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055" y="628651"/>
            <a:ext cx="789155"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786985" y="4319451"/>
            <a:ext cx="1409333" cy="84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68696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4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4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4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4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4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4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4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4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4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4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50"/>
                                        </p:tgtEl>
                                        <p:attrNameLst>
                                          <p:attrName>style.visibility</p:attrName>
                                        </p:attrNameLst>
                                      </p:cBhvr>
                                      <p:to>
                                        <p:strVal val="visible"/>
                                      </p:to>
                                    </p:set>
                                  </p:childTnLst>
                                </p:cTn>
                              </p:par>
                            </p:childTnLst>
                          </p:cTn>
                        </p:par>
                        <p:par>
                          <p:cTn id="48" fill="hold">
                            <p:stCondLst>
                              <p:cond delay="11000"/>
                            </p:stCondLst>
                            <p:childTnLst>
                              <p:par>
                                <p:cTn id="49" presetID="11" presetClass="entr" presetSubtype="0" fill="hold" grpId="0" nodeType="afterEffect">
                                  <p:stCondLst>
                                    <p:cond delay="0"/>
                                  </p:stCondLst>
                                  <p:childTnLst>
                                    <p:set>
                                      <p:cBhvr>
                                        <p:cTn id="50" dur="1000">
                                          <p:stCondLst>
                                            <p:cond delay="0"/>
                                          </p:stCondLst>
                                        </p:cTn>
                                        <p:tgtEl>
                                          <p:spTgt spid="51"/>
                                        </p:tgtEl>
                                        <p:attrNameLst>
                                          <p:attrName>style.visibility</p:attrName>
                                        </p:attrNameLst>
                                      </p:cBhvr>
                                      <p:to>
                                        <p:strVal val="visible"/>
                                      </p:to>
                                    </p:set>
                                  </p:childTnLst>
                                </p:cTn>
                              </p:par>
                            </p:childTnLst>
                          </p:cTn>
                        </p:par>
                        <p:par>
                          <p:cTn id="51" fill="hold">
                            <p:stCondLst>
                              <p:cond delay="12000"/>
                            </p:stCondLst>
                            <p:childTnLst>
                              <p:par>
                                <p:cTn id="52" presetID="11" presetClass="entr" presetSubtype="0" fill="hold" grpId="0" nodeType="afterEffect">
                                  <p:stCondLst>
                                    <p:cond delay="0"/>
                                  </p:stCondLst>
                                  <p:childTnLst>
                                    <p:set>
                                      <p:cBhvr>
                                        <p:cTn id="53" dur="1000">
                                          <p:stCondLst>
                                            <p:cond delay="0"/>
                                          </p:stCondLst>
                                        </p:cTn>
                                        <p:tgtEl>
                                          <p:spTgt spid="52"/>
                                        </p:tgtEl>
                                        <p:attrNameLst>
                                          <p:attrName>style.visibility</p:attrName>
                                        </p:attrNameLst>
                                      </p:cBhvr>
                                      <p:to>
                                        <p:strVal val="visible"/>
                                      </p:to>
                                    </p:set>
                                  </p:childTnLst>
                                </p:cTn>
                              </p:par>
                            </p:childTnLst>
                          </p:cTn>
                        </p:par>
                        <p:par>
                          <p:cTn id="54" fill="hold">
                            <p:stCondLst>
                              <p:cond delay="13000"/>
                            </p:stCondLst>
                            <p:childTnLst>
                              <p:par>
                                <p:cTn id="55" presetID="11" presetClass="entr" presetSubtype="0" fill="hold" grpId="0" nodeType="afterEffect">
                                  <p:stCondLst>
                                    <p:cond delay="0"/>
                                  </p:stCondLst>
                                  <p:childTnLst>
                                    <p:set>
                                      <p:cBhvr>
                                        <p:cTn id="56" dur="1000">
                                          <p:stCondLst>
                                            <p:cond delay="0"/>
                                          </p:stCondLst>
                                        </p:cTn>
                                        <p:tgtEl>
                                          <p:spTgt spid="53"/>
                                        </p:tgtEl>
                                        <p:attrNameLst>
                                          <p:attrName>style.visibility</p:attrName>
                                        </p:attrNameLst>
                                      </p:cBhvr>
                                      <p:to>
                                        <p:strVal val="visible"/>
                                      </p:to>
                                    </p:set>
                                  </p:childTnLst>
                                </p:cTn>
                              </p:par>
                            </p:childTnLst>
                          </p:cTn>
                        </p:par>
                        <p:par>
                          <p:cTn id="57" fill="hold">
                            <p:stCondLst>
                              <p:cond delay="14000"/>
                            </p:stCondLst>
                            <p:childTnLst>
                              <p:par>
                                <p:cTn id="58" presetID="11" presetClass="entr" presetSubtype="0" fill="hold" grpId="0" nodeType="afterEffect">
                                  <p:stCondLst>
                                    <p:cond delay="0"/>
                                  </p:stCondLst>
                                  <p:childTnLst>
                                    <p:set>
                                      <p:cBhvr>
                                        <p:cTn id="59" dur="1000">
                                          <p:stCondLst>
                                            <p:cond delay="0"/>
                                          </p:stCondLst>
                                        </p:cTn>
                                        <p:tgtEl>
                                          <p:spTgt spid="54"/>
                                        </p:tgtEl>
                                        <p:attrNameLst>
                                          <p:attrName>style.visibility</p:attrName>
                                        </p:attrNameLst>
                                      </p:cBhvr>
                                      <p:to>
                                        <p:strVal val="visible"/>
                                      </p:to>
                                    </p:set>
                                  </p:childTnLst>
                                </p:cTn>
                              </p:par>
                            </p:childTnLst>
                          </p:cTn>
                        </p:par>
                        <p:par>
                          <p:cTn id="60" fill="hold">
                            <p:stCondLst>
                              <p:cond delay="15000"/>
                            </p:stCondLst>
                            <p:childTnLst>
                              <p:par>
                                <p:cTn id="61" presetID="11" presetClass="entr" presetSubtype="0" fill="hold" grpId="0" nodeType="afterEffect">
                                  <p:stCondLst>
                                    <p:cond delay="0"/>
                                  </p:stCondLst>
                                  <p:childTnLst>
                                    <p:set>
                                      <p:cBhvr>
                                        <p:cTn id="62" dur="1000">
                                          <p:stCondLst>
                                            <p:cond delay="0"/>
                                          </p:stCondLst>
                                        </p:cTn>
                                        <p:tgtEl>
                                          <p:spTgt spid="55"/>
                                        </p:tgtEl>
                                        <p:attrNameLst>
                                          <p:attrName>style.visibility</p:attrName>
                                        </p:attrNameLst>
                                      </p:cBhvr>
                                      <p:to>
                                        <p:strVal val="visible"/>
                                      </p:to>
                                    </p:set>
                                  </p:childTnLst>
                                </p:cTn>
                              </p:par>
                            </p:childTnLst>
                          </p:cTn>
                        </p:par>
                        <p:par>
                          <p:cTn id="63" fill="hold">
                            <p:stCondLst>
                              <p:cond delay="16000"/>
                            </p:stCondLst>
                            <p:childTnLst>
                              <p:par>
                                <p:cTn id="64" presetID="11" presetClass="entr" presetSubtype="0" fill="hold" grpId="0" nodeType="afterEffect">
                                  <p:stCondLst>
                                    <p:cond delay="0"/>
                                  </p:stCondLst>
                                  <p:childTnLst>
                                    <p:set>
                                      <p:cBhvr>
                                        <p:cTn id="65" dur="1000">
                                          <p:stCondLst>
                                            <p:cond delay="0"/>
                                          </p:stCondLst>
                                        </p:cTn>
                                        <p:tgtEl>
                                          <p:spTgt spid="56"/>
                                        </p:tgtEl>
                                        <p:attrNameLst>
                                          <p:attrName>style.visibility</p:attrName>
                                        </p:attrNameLst>
                                      </p:cBhvr>
                                      <p:to>
                                        <p:strVal val="visible"/>
                                      </p:to>
                                    </p:set>
                                  </p:childTnLst>
                                </p:cTn>
                              </p:par>
                            </p:childTnLst>
                          </p:cTn>
                        </p:par>
                        <p:par>
                          <p:cTn id="66" fill="hold">
                            <p:stCondLst>
                              <p:cond delay="17000"/>
                            </p:stCondLst>
                            <p:childTnLst>
                              <p:par>
                                <p:cTn id="67" presetID="11" presetClass="entr" presetSubtype="0" fill="hold" grpId="0" nodeType="afterEffect">
                                  <p:stCondLst>
                                    <p:cond delay="0"/>
                                  </p:stCondLst>
                                  <p:childTnLst>
                                    <p:set>
                                      <p:cBhvr>
                                        <p:cTn id="68" dur="1000">
                                          <p:stCondLst>
                                            <p:cond delay="0"/>
                                          </p:stCondLst>
                                        </p:cTn>
                                        <p:tgtEl>
                                          <p:spTgt spid="57"/>
                                        </p:tgtEl>
                                        <p:attrNameLst>
                                          <p:attrName>style.visibility</p:attrName>
                                        </p:attrNameLst>
                                      </p:cBhvr>
                                      <p:to>
                                        <p:strVal val="visible"/>
                                      </p:to>
                                    </p:set>
                                  </p:childTnLst>
                                </p:cTn>
                              </p:par>
                            </p:childTnLst>
                          </p:cTn>
                        </p:par>
                        <p:par>
                          <p:cTn id="69" fill="hold">
                            <p:stCondLst>
                              <p:cond delay="18000"/>
                            </p:stCondLst>
                            <p:childTnLst>
                              <p:par>
                                <p:cTn id="70" presetID="11" presetClass="entr" presetSubtype="0" fill="hold" grpId="0" nodeType="afterEffect">
                                  <p:stCondLst>
                                    <p:cond delay="0"/>
                                  </p:stCondLst>
                                  <p:childTnLst>
                                    <p:set>
                                      <p:cBhvr>
                                        <p:cTn id="71" dur="1000">
                                          <p:stCondLst>
                                            <p:cond delay="0"/>
                                          </p:stCondLst>
                                        </p:cTn>
                                        <p:tgtEl>
                                          <p:spTgt spid="58"/>
                                        </p:tgtEl>
                                        <p:attrNameLst>
                                          <p:attrName>style.visibility</p:attrName>
                                        </p:attrNameLst>
                                      </p:cBhvr>
                                      <p:to>
                                        <p:strVal val="visible"/>
                                      </p:to>
                                    </p:set>
                                  </p:childTnLst>
                                </p:cTn>
                              </p:par>
                            </p:childTnLst>
                          </p:cTn>
                        </p:par>
                        <p:par>
                          <p:cTn id="72" fill="hold">
                            <p:stCondLst>
                              <p:cond delay="19000"/>
                            </p:stCondLst>
                            <p:childTnLst>
                              <p:par>
                                <p:cTn id="73" presetID="11" presetClass="entr" presetSubtype="0" fill="hold" grpId="0" nodeType="afterEffect">
                                  <p:stCondLst>
                                    <p:cond delay="0"/>
                                  </p:stCondLst>
                                  <p:childTnLst>
                                    <p:set>
                                      <p:cBhvr>
                                        <p:cTn id="74" dur="1000">
                                          <p:stCondLst>
                                            <p:cond delay="0"/>
                                          </p:stCondLst>
                                        </p:cTn>
                                        <p:tgtEl>
                                          <p:spTgt spid="59"/>
                                        </p:tgtEl>
                                        <p:attrNameLst>
                                          <p:attrName>style.visibility</p:attrName>
                                        </p:attrNameLst>
                                      </p:cBhvr>
                                      <p:to>
                                        <p:strVal val="visible"/>
                                      </p:to>
                                    </p:set>
                                  </p:childTnLst>
                                </p:cTn>
                              </p:par>
                            </p:childTnLst>
                          </p:cTn>
                        </p:par>
                        <p:par>
                          <p:cTn id="75" fill="hold">
                            <p:stCondLst>
                              <p:cond delay="20000"/>
                            </p:stCondLst>
                            <p:childTnLst>
                              <p:par>
                                <p:cTn id="76" presetID="11" presetClass="entr" presetSubtype="0" fill="hold" grpId="0" nodeType="afterEffect">
                                  <p:stCondLst>
                                    <p:cond delay="0"/>
                                  </p:stCondLst>
                                  <p:childTnLst>
                                    <p:set>
                                      <p:cBhvr>
                                        <p:cTn id="77" dur="1000">
                                          <p:stCondLst>
                                            <p:cond delay="0"/>
                                          </p:stCondLst>
                                        </p:cTn>
                                        <p:tgtEl>
                                          <p:spTgt spid="60"/>
                                        </p:tgtEl>
                                        <p:attrNameLst>
                                          <p:attrName>style.visibility</p:attrName>
                                        </p:attrNameLst>
                                      </p:cBhvr>
                                      <p:to>
                                        <p:strVal val="visible"/>
                                      </p:to>
                                    </p:set>
                                  </p:childTnLst>
                                </p:cTn>
                              </p:par>
                            </p:childTnLst>
                          </p:cTn>
                        </p:par>
                        <p:par>
                          <p:cTn id="78" fill="hold">
                            <p:stCondLst>
                              <p:cond delay="21000"/>
                            </p:stCondLst>
                            <p:childTnLst>
                              <p:par>
                                <p:cTn id="79" presetID="11" presetClass="entr" presetSubtype="0" fill="hold" grpId="0" nodeType="afterEffect">
                                  <p:stCondLst>
                                    <p:cond delay="0"/>
                                  </p:stCondLst>
                                  <p:childTnLst>
                                    <p:set>
                                      <p:cBhvr>
                                        <p:cTn id="80" dur="1000">
                                          <p:stCondLst>
                                            <p:cond delay="0"/>
                                          </p:stCondLst>
                                        </p:cTn>
                                        <p:tgtEl>
                                          <p:spTgt spid="61"/>
                                        </p:tgtEl>
                                        <p:attrNameLst>
                                          <p:attrName>style.visibility</p:attrName>
                                        </p:attrNameLst>
                                      </p:cBhvr>
                                      <p:to>
                                        <p:strVal val="visible"/>
                                      </p:to>
                                    </p:set>
                                  </p:childTnLst>
                                </p:cTn>
                              </p:par>
                            </p:childTnLst>
                          </p:cTn>
                        </p:par>
                        <p:par>
                          <p:cTn id="81" fill="hold">
                            <p:stCondLst>
                              <p:cond delay="22000"/>
                            </p:stCondLst>
                            <p:childTnLst>
                              <p:par>
                                <p:cTn id="82" presetID="11" presetClass="entr" presetSubtype="0" fill="hold" grpId="0" nodeType="afterEffect">
                                  <p:stCondLst>
                                    <p:cond delay="0"/>
                                  </p:stCondLst>
                                  <p:childTnLst>
                                    <p:set>
                                      <p:cBhvr>
                                        <p:cTn id="83" dur="1000">
                                          <p:stCondLst>
                                            <p:cond delay="0"/>
                                          </p:stCondLst>
                                        </p:cTn>
                                        <p:tgtEl>
                                          <p:spTgt spid="62"/>
                                        </p:tgtEl>
                                        <p:attrNameLst>
                                          <p:attrName>style.visibility</p:attrName>
                                        </p:attrNameLst>
                                      </p:cBhvr>
                                      <p:to>
                                        <p:strVal val="visible"/>
                                      </p:to>
                                    </p:set>
                                  </p:childTnLst>
                                </p:cTn>
                              </p:par>
                            </p:childTnLst>
                          </p:cTn>
                        </p:par>
                        <p:par>
                          <p:cTn id="84" fill="hold">
                            <p:stCondLst>
                              <p:cond delay="23000"/>
                            </p:stCondLst>
                            <p:childTnLst>
                              <p:par>
                                <p:cTn id="85" presetID="11" presetClass="entr" presetSubtype="0" fill="hold" grpId="0" nodeType="afterEffect">
                                  <p:stCondLst>
                                    <p:cond delay="0"/>
                                  </p:stCondLst>
                                  <p:childTnLst>
                                    <p:set>
                                      <p:cBhvr>
                                        <p:cTn id="86" dur="1000">
                                          <p:stCondLst>
                                            <p:cond delay="0"/>
                                          </p:stCondLst>
                                        </p:cTn>
                                        <p:tgtEl>
                                          <p:spTgt spid="63"/>
                                        </p:tgtEl>
                                        <p:attrNameLst>
                                          <p:attrName>style.visibility</p:attrName>
                                        </p:attrNameLst>
                                      </p:cBhvr>
                                      <p:to>
                                        <p:strVal val="visible"/>
                                      </p:to>
                                    </p:set>
                                  </p:childTnLst>
                                </p:cTn>
                              </p:par>
                            </p:childTnLst>
                          </p:cTn>
                        </p:par>
                        <p:par>
                          <p:cTn id="87" fill="hold">
                            <p:stCondLst>
                              <p:cond delay="24000"/>
                            </p:stCondLst>
                            <p:childTnLst>
                              <p:par>
                                <p:cTn id="88" presetID="11" presetClass="entr" presetSubtype="0" fill="hold" grpId="0" nodeType="afterEffect">
                                  <p:stCondLst>
                                    <p:cond delay="0"/>
                                  </p:stCondLst>
                                  <p:childTnLst>
                                    <p:set>
                                      <p:cBhvr>
                                        <p:cTn id="89" dur="1000">
                                          <p:stCondLst>
                                            <p:cond delay="0"/>
                                          </p:stCondLst>
                                        </p:cTn>
                                        <p:tgtEl>
                                          <p:spTgt spid="64"/>
                                        </p:tgtEl>
                                        <p:attrNameLst>
                                          <p:attrName>style.visibility</p:attrName>
                                        </p:attrNameLst>
                                      </p:cBhvr>
                                      <p:to>
                                        <p:strVal val="visible"/>
                                      </p:to>
                                    </p:set>
                                  </p:childTnLst>
                                </p:cTn>
                              </p:par>
                            </p:childTnLst>
                          </p:cTn>
                        </p:par>
                        <p:par>
                          <p:cTn id="90" fill="hold">
                            <p:stCondLst>
                              <p:cond delay="25000"/>
                            </p:stCondLst>
                            <p:childTnLst>
                              <p:par>
                                <p:cTn id="91" presetID="11" presetClass="entr" presetSubtype="0" fill="hold" grpId="0" nodeType="afterEffect">
                                  <p:stCondLst>
                                    <p:cond delay="0"/>
                                  </p:stCondLst>
                                  <p:childTnLst>
                                    <p:set>
                                      <p:cBhvr>
                                        <p:cTn id="92" dur="1000">
                                          <p:stCondLst>
                                            <p:cond delay="0"/>
                                          </p:stCondLst>
                                        </p:cTn>
                                        <p:tgtEl>
                                          <p:spTgt spid="65"/>
                                        </p:tgtEl>
                                        <p:attrNameLst>
                                          <p:attrName>style.visibility</p:attrName>
                                        </p:attrNameLst>
                                      </p:cBhvr>
                                      <p:to>
                                        <p:strVal val="visible"/>
                                      </p:to>
                                    </p:set>
                                  </p:childTnLst>
                                </p:cTn>
                              </p:par>
                            </p:childTnLst>
                          </p:cTn>
                        </p:par>
                        <p:par>
                          <p:cTn id="93" fill="hold">
                            <p:stCondLst>
                              <p:cond delay="26000"/>
                            </p:stCondLst>
                            <p:childTnLst>
                              <p:par>
                                <p:cTn id="94" presetID="11" presetClass="entr" presetSubtype="0" fill="hold" grpId="0" nodeType="afterEffect">
                                  <p:stCondLst>
                                    <p:cond delay="0"/>
                                  </p:stCondLst>
                                  <p:childTnLst>
                                    <p:set>
                                      <p:cBhvr>
                                        <p:cTn id="95" dur="1000">
                                          <p:stCondLst>
                                            <p:cond delay="0"/>
                                          </p:stCondLst>
                                        </p:cTn>
                                        <p:tgtEl>
                                          <p:spTgt spid="66"/>
                                        </p:tgtEl>
                                        <p:attrNameLst>
                                          <p:attrName>style.visibility</p:attrName>
                                        </p:attrNameLst>
                                      </p:cBhvr>
                                      <p:to>
                                        <p:strVal val="visible"/>
                                      </p:to>
                                    </p:set>
                                  </p:childTnLst>
                                </p:cTn>
                              </p:par>
                            </p:childTnLst>
                          </p:cTn>
                        </p:par>
                        <p:par>
                          <p:cTn id="96" fill="hold">
                            <p:stCondLst>
                              <p:cond delay="27000"/>
                            </p:stCondLst>
                            <p:childTnLst>
                              <p:par>
                                <p:cTn id="97" presetID="11" presetClass="entr" presetSubtype="0" fill="hold" grpId="0" nodeType="afterEffect">
                                  <p:stCondLst>
                                    <p:cond delay="0"/>
                                  </p:stCondLst>
                                  <p:childTnLst>
                                    <p:set>
                                      <p:cBhvr>
                                        <p:cTn id="98" dur="1000">
                                          <p:stCondLst>
                                            <p:cond delay="0"/>
                                          </p:stCondLst>
                                        </p:cTn>
                                        <p:tgtEl>
                                          <p:spTgt spid="67"/>
                                        </p:tgtEl>
                                        <p:attrNameLst>
                                          <p:attrName>style.visibility</p:attrName>
                                        </p:attrNameLst>
                                      </p:cBhvr>
                                      <p:to>
                                        <p:strVal val="visible"/>
                                      </p:to>
                                    </p:set>
                                  </p:childTnLst>
                                </p:cTn>
                              </p:par>
                            </p:childTnLst>
                          </p:cTn>
                        </p:par>
                        <p:par>
                          <p:cTn id="99" fill="hold">
                            <p:stCondLst>
                              <p:cond delay="28000"/>
                            </p:stCondLst>
                            <p:childTnLst>
                              <p:par>
                                <p:cTn id="100" presetID="11" presetClass="entr" presetSubtype="0" fill="hold" grpId="0" nodeType="afterEffect">
                                  <p:stCondLst>
                                    <p:cond delay="0"/>
                                  </p:stCondLst>
                                  <p:childTnLst>
                                    <p:set>
                                      <p:cBhvr>
                                        <p:cTn id="101" dur="1000">
                                          <p:stCondLst>
                                            <p:cond delay="0"/>
                                          </p:stCondLst>
                                        </p:cTn>
                                        <p:tgtEl>
                                          <p:spTgt spid="68"/>
                                        </p:tgtEl>
                                        <p:attrNameLst>
                                          <p:attrName>style.visibility</p:attrName>
                                        </p:attrNameLst>
                                      </p:cBhvr>
                                      <p:to>
                                        <p:strVal val="visible"/>
                                      </p:to>
                                    </p:set>
                                  </p:childTnLst>
                                </p:cTn>
                              </p:par>
                            </p:childTnLst>
                          </p:cTn>
                        </p:par>
                        <p:par>
                          <p:cTn id="102" fill="hold">
                            <p:stCondLst>
                              <p:cond delay="29000"/>
                            </p:stCondLst>
                            <p:childTnLst>
                              <p:par>
                                <p:cTn id="103" presetID="11" presetClass="entr" presetSubtype="0" fill="hold" grpId="0" nodeType="afterEffect">
                                  <p:stCondLst>
                                    <p:cond delay="0"/>
                                  </p:stCondLst>
                                  <p:childTnLst>
                                    <p:set>
                                      <p:cBhvr>
                                        <p:cTn id="104" dur="1000">
                                          <p:stCondLst>
                                            <p:cond delay="0"/>
                                          </p:stCondLst>
                                        </p:cTn>
                                        <p:tgtEl>
                                          <p:spTgt spid="69"/>
                                        </p:tgtEl>
                                        <p:attrNameLst>
                                          <p:attrName>style.visibility</p:attrName>
                                        </p:attrNameLst>
                                      </p:cBhvr>
                                      <p:to>
                                        <p:strVal val="visible"/>
                                      </p:to>
                                    </p:set>
                                  </p:childTnLst>
                                </p:cTn>
                              </p:par>
                            </p:childTnLst>
                          </p:cTn>
                        </p:par>
                        <p:par>
                          <p:cTn id="105" fill="hold">
                            <p:stCondLst>
                              <p:cond delay="30000"/>
                            </p:stCondLst>
                            <p:childTnLst>
                              <p:par>
                                <p:cTn id="106" presetID="11" presetClass="entr" presetSubtype="0" fill="hold" grpId="0" nodeType="afterEffect">
                                  <p:stCondLst>
                                    <p:cond delay="0"/>
                                  </p:stCondLst>
                                  <p:childTnLst>
                                    <p:set>
                                      <p:cBhvr>
                                        <p:cTn id="10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childTnLst>
        </p:cTn>
      </p:par>
    </p:tnLst>
    <p:bldLst>
      <p:bldP spid="4"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1191" y="0"/>
            <a:ext cx="9190636"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1476286" y="379761"/>
            <a:ext cx="7383148" cy="2514599"/>
          </a:xfrm>
          <a:prstGeom prst="round2Same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600" dirty="0">
                <a:solidFill>
                  <a:srgbClr val="FF0000"/>
                </a:solidFill>
                <a:latin typeface="Times New Roman" panose="02020603050405020304" pitchFamily="18" charset="0"/>
                <a:cs typeface="Times New Roman" panose="02020603050405020304" pitchFamily="18" charset="0"/>
              </a:rPr>
              <a:t>Câu 5: </a:t>
            </a:r>
            <a:r>
              <a:rPr lang="vi-VN" sz="2600" dirty="0">
                <a:solidFill>
                  <a:srgbClr val="FF0000"/>
                </a:solidFill>
                <a:latin typeface="Times New Roman" panose="02020603050405020304" pitchFamily="18" charset="0"/>
                <a:cs typeface="Times New Roman" panose="02020603050405020304" pitchFamily="18" charset="0"/>
              </a:rPr>
              <a:t>Dòng nào phản ánh đúng nhất về văn bản </a:t>
            </a:r>
            <a:r>
              <a:rPr lang="en-US" sz="2600" dirty="0">
                <a:solidFill>
                  <a:srgbClr val="FF0000"/>
                </a:solidFill>
                <a:latin typeface="Times New Roman" panose="02020603050405020304" pitchFamily="18" charset="0"/>
                <a:cs typeface="Times New Roman" panose="02020603050405020304" pitchFamily="18" charset="0"/>
              </a:rPr>
              <a:t>“</a:t>
            </a:r>
            <a:r>
              <a:rPr lang="vi-VN" sz="2600" dirty="0">
                <a:solidFill>
                  <a:srgbClr val="FF0000"/>
                </a:solidFill>
                <a:latin typeface="Times New Roman" panose="02020603050405020304" pitchFamily="18" charset="0"/>
                <a:cs typeface="Times New Roman" panose="02020603050405020304" pitchFamily="18" charset="0"/>
              </a:rPr>
              <a:t>Tinh thần yêu nước của nhân</a:t>
            </a:r>
            <a:r>
              <a:rPr lang="en-US" sz="2600" dirty="0">
                <a:solidFill>
                  <a:srgbClr val="FF0000"/>
                </a:solidFill>
                <a:latin typeface="Times New Roman" panose="02020603050405020304" pitchFamily="18" charset="0"/>
                <a:cs typeface="Times New Roman" panose="02020603050405020304" pitchFamily="18" charset="0"/>
              </a:rPr>
              <a:t> </a:t>
            </a:r>
            <a:r>
              <a:rPr lang="vi-VN" sz="2600" dirty="0">
                <a:solidFill>
                  <a:srgbClr val="FF0000"/>
                </a:solidFill>
                <a:latin typeface="Times New Roman" panose="02020603050405020304" pitchFamily="18" charset="0"/>
                <a:cs typeface="Times New Roman" panose="02020603050405020304" pitchFamily="18" charset="0"/>
              </a:rPr>
              <a:t>dân ta</a:t>
            </a:r>
            <a:r>
              <a:rPr lang="en-US" sz="2600" dirty="0">
                <a:solidFill>
                  <a:srgbClr val="FF0000"/>
                </a:solidFill>
                <a:latin typeface="Times New Roman" panose="02020603050405020304" pitchFamily="18" charset="0"/>
                <a:cs typeface="Times New Roman" panose="02020603050405020304" pitchFamily="18" charset="0"/>
              </a:rPr>
              <a:t>”</a:t>
            </a:r>
            <a:r>
              <a:rPr lang="vi-VN" sz="2600" dirty="0">
                <a:solidFill>
                  <a:srgbClr val="FF0000"/>
                </a:solidFill>
                <a:latin typeface="Times New Roman" panose="02020603050405020304" pitchFamily="18" charset="0"/>
                <a:cs typeface="Times New Roman" panose="02020603050405020304" pitchFamily="18" charset="0"/>
              </a:rPr>
              <a:t>?</a:t>
            </a:r>
            <a:endParaRPr lang="en-US" sz="2600" dirty="0">
              <a:solidFill>
                <a:srgbClr val="FF0000"/>
              </a:solidFill>
              <a:latin typeface="Times New Roman" panose="02020603050405020304" pitchFamily="18" charset="0"/>
              <a:cs typeface="Times New Roman" panose="02020603050405020304" pitchFamily="18" charset="0"/>
            </a:endParaRPr>
          </a:p>
          <a:p>
            <a:r>
              <a:rPr lang="en-US" sz="2600" dirty="0">
                <a:solidFill>
                  <a:srgbClr val="FF0000"/>
                </a:solidFill>
                <a:latin typeface="Times New Roman" panose="02020603050405020304" pitchFamily="18" charset="0"/>
                <a:cs typeface="Times New Roman" panose="02020603050405020304" pitchFamily="18" charset="0"/>
              </a:rPr>
              <a:t>A </a:t>
            </a:r>
            <a:r>
              <a:rPr lang="vi-VN" sz="2600" dirty="0">
                <a:solidFill>
                  <a:srgbClr val="FF0000"/>
                </a:solidFill>
                <a:latin typeface="Times New Roman" panose="02020603050405020304" pitchFamily="18" charset="0"/>
                <a:cs typeface="Times New Roman" panose="02020603050405020304" pitchFamily="18" charset="0"/>
              </a:rPr>
              <a:t>- Bố cục chặt chẽ, lập luận rành mạch</a:t>
            </a:r>
            <a:br>
              <a:rPr lang="vi-VN" sz="2600" dirty="0">
                <a:solidFill>
                  <a:srgbClr val="FF0000"/>
                </a:solidFill>
                <a:latin typeface="Times New Roman" panose="02020603050405020304" pitchFamily="18" charset="0"/>
                <a:cs typeface="Times New Roman" panose="02020603050405020304" pitchFamily="18" charset="0"/>
              </a:rPr>
            </a:br>
            <a:r>
              <a:rPr lang="vi-VN" sz="2600" dirty="0">
                <a:solidFill>
                  <a:srgbClr val="FF0000"/>
                </a:solidFill>
                <a:latin typeface="Times New Roman" panose="02020603050405020304" pitchFamily="18" charset="0"/>
                <a:cs typeface="Times New Roman" panose="02020603050405020304" pitchFamily="18" charset="0"/>
              </a:rPr>
              <a:t>B - Dẫn chứng tiêu biểu, cụ thể, toàn diện,</a:t>
            </a:r>
            <a:br>
              <a:rPr lang="vi-VN" sz="2600" dirty="0">
                <a:solidFill>
                  <a:srgbClr val="FF0000"/>
                </a:solidFill>
                <a:latin typeface="Times New Roman" panose="02020603050405020304" pitchFamily="18" charset="0"/>
                <a:cs typeface="Times New Roman" panose="02020603050405020304" pitchFamily="18" charset="0"/>
              </a:rPr>
            </a:br>
            <a:r>
              <a:rPr lang="vi-VN" sz="2600" dirty="0" smtClean="0">
                <a:solidFill>
                  <a:srgbClr val="FF0000"/>
                </a:solidFill>
                <a:latin typeface="Times New Roman" panose="02020603050405020304" pitchFamily="18" charset="0"/>
                <a:cs typeface="Times New Roman" panose="02020603050405020304" pitchFamily="18" charset="0"/>
              </a:rPr>
              <a:t>C </a:t>
            </a:r>
            <a:r>
              <a:rPr lang="vi-VN" sz="2600" dirty="0">
                <a:solidFill>
                  <a:srgbClr val="FF0000"/>
                </a:solidFill>
                <a:latin typeface="Times New Roman" panose="02020603050405020304" pitchFamily="18" charset="0"/>
                <a:cs typeface="Times New Roman" panose="02020603050405020304" pitchFamily="18" charset="0"/>
              </a:rPr>
              <a:t>- Giọng văn giàu xức cảm</a:t>
            </a:r>
            <a:endParaRPr lang="en-US" sz="2600" dirty="0">
              <a:solidFill>
                <a:srgbClr val="FF0000"/>
              </a:solidFill>
              <a:latin typeface="Times New Roman" panose="02020603050405020304" pitchFamily="18" charset="0"/>
              <a:cs typeface="Times New Roman" panose="02020603050405020304" pitchFamily="18" charset="0"/>
            </a:endParaRPr>
          </a:p>
          <a:p>
            <a:r>
              <a:rPr lang="vi-VN" sz="2600" dirty="0">
                <a:solidFill>
                  <a:srgbClr val="FF0000"/>
                </a:solidFill>
                <a:latin typeface="Times New Roman" panose="02020603050405020304" pitchFamily="18" charset="0"/>
                <a:cs typeface="Times New Roman" panose="02020603050405020304" pitchFamily="18" charset="0"/>
              </a:rPr>
              <a:t>D - Văn bản nghị luận mẫu mực</a:t>
            </a:r>
            <a:endParaRPr lang="en-US" sz="2600" dirty="0">
              <a:solidFill>
                <a:srgbClr val="FF0000"/>
              </a:solidFill>
              <a:latin typeface="Times New Roman" panose="02020603050405020304" pitchFamily="18" charset="0"/>
              <a:cs typeface="Times New Roman" panose="02020603050405020304" pitchFamily="18" charset="0"/>
            </a:endParaRPr>
          </a:p>
          <a:p>
            <a:endParaRPr lang="en-US" sz="500" b="1" dirty="0">
              <a:solidFill>
                <a:srgbClr val="FF0000"/>
              </a:solidFill>
              <a:latin typeface="Times New Roman" panose="02020603050405020304" pitchFamily="18" charset="0"/>
              <a:cs typeface="Times New Roman" panose="02020603050405020304" pitchFamily="18" charset="0"/>
            </a:endParaRPr>
          </a:p>
        </p:txBody>
      </p:sp>
      <p:sp>
        <p:nvSpPr>
          <p:cNvPr id="37" name="Flowchart: Document 36"/>
          <p:cNvSpPr/>
          <p:nvPr/>
        </p:nvSpPr>
        <p:spPr>
          <a:xfrm>
            <a:off x="4028317" y="3646676"/>
            <a:ext cx="1870776" cy="913894"/>
          </a:xfrm>
          <a:prstGeom prst="flowChartDocumen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rPr>
              <a:t>D</a:t>
            </a:r>
          </a:p>
        </p:txBody>
      </p:sp>
      <p:sp>
        <p:nvSpPr>
          <p:cNvPr id="40" name="Rounded Rectangle 3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30</a:t>
            </a:r>
          </a:p>
        </p:txBody>
      </p:sp>
      <p:sp>
        <p:nvSpPr>
          <p:cNvPr id="41" name="Rounded Rectangle 4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29</a:t>
            </a:r>
          </a:p>
        </p:txBody>
      </p:sp>
      <p:sp>
        <p:nvSpPr>
          <p:cNvPr id="42" name="Rounded Rectangle 4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28</a:t>
            </a:r>
          </a:p>
        </p:txBody>
      </p:sp>
      <p:sp>
        <p:nvSpPr>
          <p:cNvPr id="43" name="Rounded Rectangle 4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27</a:t>
            </a:r>
          </a:p>
        </p:txBody>
      </p:sp>
      <p:sp>
        <p:nvSpPr>
          <p:cNvPr id="44" name="Rounded Rectangle 4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26</a:t>
            </a:r>
          </a:p>
        </p:txBody>
      </p:sp>
      <p:sp>
        <p:nvSpPr>
          <p:cNvPr id="45" name="Rounded Rectangle 4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25</a:t>
            </a:r>
          </a:p>
        </p:txBody>
      </p:sp>
      <p:sp>
        <p:nvSpPr>
          <p:cNvPr id="46" name="Rounded Rectangle 4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24</a:t>
            </a:r>
          </a:p>
        </p:txBody>
      </p:sp>
      <p:sp>
        <p:nvSpPr>
          <p:cNvPr id="47" name="Rounded Rectangle 4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23</a:t>
            </a:r>
          </a:p>
        </p:txBody>
      </p:sp>
      <p:sp>
        <p:nvSpPr>
          <p:cNvPr id="48" name="Rounded Rectangle 4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22</a:t>
            </a:r>
          </a:p>
        </p:txBody>
      </p:sp>
      <p:sp>
        <p:nvSpPr>
          <p:cNvPr id="49" name="Rounded Rectangle 4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21</a:t>
            </a:r>
          </a:p>
        </p:txBody>
      </p:sp>
      <p:sp>
        <p:nvSpPr>
          <p:cNvPr id="50" name="Rounded Rectangle 4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20</a:t>
            </a:r>
          </a:p>
        </p:txBody>
      </p:sp>
      <p:sp>
        <p:nvSpPr>
          <p:cNvPr id="51" name="Rounded Rectangle 5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19</a:t>
            </a:r>
          </a:p>
        </p:txBody>
      </p:sp>
      <p:sp>
        <p:nvSpPr>
          <p:cNvPr id="52" name="Rounded Rectangle 5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18</a:t>
            </a:r>
          </a:p>
        </p:txBody>
      </p:sp>
      <p:sp>
        <p:nvSpPr>
          <p:cNvPr id="53" name="Rounded Rectangle 5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17</a:t>
            </a:r>
          </a:p>
        </p:txBody>
      </p:sp>
      <p:sp>
        <p:nvSpPr>
          <p:cNvPr id="54" name="Rounded Rectangle 5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16</a:t>
            </a:r>
          </a:p>
        </p:txBody>
      </p:sp>
      <p:sp>
        <p:nvSpPr>
          <p:cNvPr id="55" name="Rounded Rectangle 5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15</a:t>
            </a:r>
          </a:p>
        </p:txBody>
      </p:sp>
      <p:sp>
        <p:nvSpPr>
          <p:cNvPr id="56" name="Rounded Rectangle 5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14</a:t>
            </a:r>
          </a:p>
        </p:txBody>
      </p:sp>
      <p:sp>
        <p:nvSpPr>
          <p:cNvPr id="57" name="Rounded Rectangle 5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13</a:t>
            </a:r>
          </a:p>
        </p:txBody>
      </p:sp>
      <p:sp>
        <p:nvSpPr>
          <p:cNvPr id="58" name="Rounded Rectangle 5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12</a:t>
            </a:r>
          </a:p>
        </p:txBody>
      </p:sp>
      <p:sp>
        <p:nvSpPr>
          <p:cNvPr id="59" name="Rounded Rectangle 5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11</a:t>
            </a:r>
          </a:p>
        </p:txBody>
      </p:sp>
      <p:sp>
        <p:nvSpPr>
          <p:cNvPr id="60" name="Rounded Rectangle 5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10</a:t>
            </a:r>
          </a:p>
        </p:txBody>
      </p:sp>
      <p:sp>
        <p:nvSpPr>
          <p:cNvPr id="61" name="Rounded Rectangle 6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09</a:t>
            </a:r>
          </a:p>
        </p:txBody>
      </p:sp>
      <p:sp>
        <p:nvSpPr>
          <p:cNvPr id="62" name="Rounded Rectangle 6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08</a:t>
            </a:r>
          </a:p>
        </p:txBody>
      </p:sp>
      <p:sp>
        <p:nvSpPr>
          <p:cNvPr id="63" name="Rounded Rectangle 6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07</a:t>
            </a:r>
          </a:p>
        </p:txBody>
      </p:sp>
      <p:sp>
        <p:nvSpPr>
          <p:cNvPr id="64" name="Rounded Rectangle 6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06</a:t>
            </a:r>
          </a:p>
        </p:txBody>
      </p:sp>
      <p:sp>
        <p:nvSpPr>
          <p:cNvPr id="65" name="Rounded Rectangle 6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05</a:t>
            </a:r>
          </a:p>
        </p:txBody>
      </p:sp>
      <p:sp>
        <p:nvSpPr>
          <p:cNvPr id="66" name="Rounded Rectangle 6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04</a:t>
            </a:r>
          </a:p>
        </p:txBody>
      </p:sp>
      <p:sp>
        <p:nvSpPr>
          <p:cNvPr id="67" name="Rounded Rectangle 6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03</a:t>
            </a:r>
          </a:p>
        </p:txBody>
      </p:sp>
      <p:sp>
        <p:nvSpPr>
          <p:cNvPr id="68" name="Rounded Rectangle 6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02</a:t>
            </a:r>
          </a:p>
        </p:txBody>
      </p:sp>
      <p:sp>
        <p:nvSpPr>
          <p:cNvPr id="69" name="Rounded Rectangle 6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01</a:t>
            </a:r>
          </a:p>
        </p:txBody>
      </p:sp>
      <p:sp>
        <p:nvSpPr>
          <p:cNvPr id="70" name="Rounded Rectangle 6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00</a:t>
            </a:r>
          </a:p>
        </p:txBody>
      </p:sp>
      <p:pic>
        <p:nvPicPr>
          <p:cNvPr id="71" name="Picture 2" descr="Káº¿t quáº£ hÃ¬nh áº£nh cho icon Äá»ng há»"/>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055" y="628651"/>
            <a:ext cx="789155"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786985" y="4319451"/>
            <a:ext cx="1409333" cy="84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06082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4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4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4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4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4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4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4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4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4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4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50"/>
                                        </p:tgtEl>
                                        <p:attrNameLst>
                                          <p:attrName>style.visibility</p:attrName>
                                        </p:attrNameLst>
                                      </p:cBhvr>
                                      <p:to>
                                        <p:strVal val="visible"/>
                                      </p:to>
                                    </p:set>
                                  </p:childTnLst>
                                </p:cTn>
                              </p:par>
                            </p:childTnLst>
                          </p:cTn>
                        </p:par>
                        <p:par>
                          <p:cTn id="48" fill="hold">
                            <p:stCondLst>
                              <p:cond delay="11000"/>
                            </p:stCondLst>
                            <p:childTnLst>
                              <p:par>
                                <p:cTn id="49" presetID="11" presetClass="entr" presetSubtype="0" fill="hold" grpId="0" nodeType="afterEffect">
                                  <p:stCondLst>
                                    <p:cond delay="0"/>
                                  </p:stCondLst>
                                  <p:childTnLst>
                                    <p:set>
                                      <p:cBhvr>
                                        <p:cTn id="50" dur="1000">
                                          <p:stCondLst>
                                            <p:cond delay="0"/>
                                          </p:stCondLst>
                                        </p:cTn>
                                        <p:tgtEl>
                                          <p:spTgt spid="51"/>
                                        </p:tgtEl>
                                        <p:attrNameLst>
                                          <p:attrName>style.visibility</p:attrName>
                                        </p:attrNameLst>
                                      </p:cBhvr>
                                      <p:to>
                                        <p:strVal val="visible"/>
                                      </p:to>
                                    </p:set>
                                  </p:childTnLst>
                                </p:cTn>
                              </p:par>
                            </p:childTnLst>
                          </p:cTn>
                        </p:par>
                        <p:par>
                          <p:cTn id="51" fill="hold">
                            <p:stCondLst>
                              <p:cond delay="12000"/>
                            </p:stCondLst>
                            <p:childTnLst>
                              <p:par>
                                <p:cTn id="52" presetID="11" presetClass="entr" presetSubtype="0" fill="hold" grpId="0" nodeType="afterEffect">
                                  <p:stCondLst>
                                    <p:cond delay="0"/>
                                  </p:stCondLst>
                                  <p:childTnLst>
                                    <p:set>
                                      <p:cBhvr>
                                        <p:cTn id="53" dur="1000">
                                          <p:stCondLst>
                                            <p:cond delay="0"/>
                                          </p:stCondLst>
                                        </p:cTn>
                                        <p:tgtEl>
                                          <p:spTgt spid="52"/>
                                        </p:tgtEl>
                                        <p:attrNameLst>
                                          <p:attrName>style.visibility</p:attrName>
                                        </p:attrNameLst>
                                      </p:cBhvr>
                                      <p:to>
                                        <p:strVal val="visible"/>
                                      </p:to>
                                    </p:set>
                                  </p:childTnLst>
                                </p:cTn>
                              </p:par>
                            </p:childTnLst>
                          </p:cTn>
                        </p:par>
                        <p:par>
                          <p:cTn id="54" fill="hold">
                            <p:stCondLst>
                              <p:cond delay="13000"/>
                            </p:stCondLst>
                            <p:childTnLst>
                              <p:par>
                                <p:cTn id="55" presetID="11" presetClass="entr" presetSubtype="0" fill="hold" grpId="0" nodeType="afterEffect">
                                  <p:stCondLst>
                                    <p:cond delay="0"/>
                                  </p:stCondLst>
                                  <p:childTnLst>
                                    <p:set>
                                      <p:cBhvr>
                                        <p:cTn id="56" dur="1000">
                                          <p:stCondLst>
                                            <p:cond delay="0"/>
                                          </p:stCondLst>
                                        </p:cTn>
                                        <p:tgtEl>
                                          <p:spTgt spid="53"/>
                                        </p:tgtEl>
                                        <p:attrNameLst>
                                          <p:attrName>style.visibility</p:attrName>
                                        </p:attrNameLst>
                                      </p:cBhvr>
                                      <p:to>
                                        <p:strVal val="visible"/>
                                      </p:to>
                                    </p:set>
                                  </p:childTnLst>
                                </p:cTn>
                              </p:par>
                            </p:childTnLst>
                          </p:cTn>
                        </p:par>
                        <p:par>
                          <p:cTn id="57" fill="hold">
                            <p:stCondLst>
                              <p:cond delay="14000"/>
                            </p:stCondLst>
                            <p:childTnLst>
                              <p:par>
                                <p:cTn id="58" presetID="11" presetClass="entr" presetSubtype="0" fill="hold" grpId="0" nodeType="afterEffect">
                                  <p:stCondLst>
                                    <p:cond delay="0"/>
                                  </p:stCondLst>
                                  <p:childTnLst>
                                    <p:set>
                                      <p:cBhvr>
                                        <p:cTn id="59" dur="1000">
                                          <p:stCondLst>
                                            <p:cond delay="0"/>
                                          </p:stCondLst>
                                        </p:cTn>
                                        <p:tgtEl>
                                          <p:spTgt spid="54"/>
                                        </p:tgtEl>
                                        <p:attrNameLst>
                                          <p:attrName>style.visibility</p:attrName>
                                        </p:attrNameLst>
                                      </p:cBhvr>
                                      <p:to>
                                        <p:strVal val="visible"/>
                                      </p:to>
                                    </p:set>
                                  </p:childTnLst>
                                </p:cTn>
                              </p:par>
                            </p:childTnLst>
                          </p:cTn>
                        </p:par>
                        <p:par>
                          <p:cTn id="60" fill="hold">
                            <p:stCondLst>
                              <p:cond delay="15000"/>
                            </p:stCondLst>
                            <p:childTnLst>
                              <p:par>
                                <p:cTn id="61" presetID="11" presetClass="entr" presetSubtype="0" fill="hold" grpId="0" nodeType="afterEffect">
                                  <p:stCondLst>
                                    <p:cond delay="0"/>
                                  </p:stCondLst>
                                  <p:childTnLst>
                                    <p:set>
                                      <p:cBhvr>
                                        <p:cTn id="62" dur="1000">
                                          <p:stCondLst>
                                            <p:cond delay="0"/>
                                          </p:stCondLst>
                                        </p:cTn>
                                        <p:tgtEl>
                                          <p:spTgt spid="55"/>
                                        </p:tgtEl>
                                        <p:attrNameLst>
                                          <p:attrName>style.visibility</p:attrName>
                                        </p:attrNameLst>
                                      </p:cBhvr>
                                      <p:to>
                                        <p:strVal val="visible"/>
                                      </p:to>
                                    </p:set>
                                  </p:childTnLst>
                                </p:cTn>
                              </p:par>
                            </p:childTnLst>
                          </p:cTn>
                        </p:par>
                        <p:par>
                          <p:cTn id="63" fill="hold">
                            <p:stCondLst>
                              <p:cond delay="16000"/>
                            </p:stCondLst>
                            <p:childTnLst>
                              <p:par>
                                <p:cTn id="64" presetID="11" presetClass="entr" presetSubtype="0" fill="hold" grpId="0" nodeType="afterEffect">
                                  <p:stCondLst>
                                    <p:cond delay="0"/>
                                  </p:stCondLst>
                                  <p:childTnLst>
                                    <p:set>
                                      <p:cBhvr>
                                        <p:cTn id="65" dur="1000">
                                          <p:stCondLst>
                                            <p:cond delay="0"/>
                                          </p:stCondLst>
                                        </p:cTn>
                                        <p:tgtEl>
                                          <p:spTgt spid="56"/>
                                        </p:tgtEl>
                                        <p:attrNameLst>
                                          <p:attrName>style.visibility</p:attrName>
                                        </p:attrNameLst>
                                      </p:cBhvr>
                                      <p:to>
                                        <p:strVal val="visible"/>
                                      </p:to>
                                    </p:set>
                                  </p:childTnLst>
                                </p:cTn>
                              </p:par>
                            </p:childTnLst>
                          </p:cTn>
                        </p:par>
                        <p:par>
                          <p:cTn id="66" fill="hold">
                            <p:stCondLst>
                              <p:cond delay="17000"/>
                            </p:stCondLst>
                            <p:childTnLst>
                              <p:par>
                                <p:cTn id="67" presetID="11" presetClass="entr" presetSubtype="0" fill="hold" grpId="0" nodeType="afterEffect">
                                  <p:stCondLst>
                                    <p:cond delay="0"/>
                                  </p:stCondLst>
                                  <p:childTnLst>
                                    <p:set>
                                      <p:cBhvr>
                                        <p:cTn id="68" dur="1000">
                                          <p:stCondLst>
                                            <p:cond delay="0"/>
                                          </p:stCondLst>
                                        </p:cTn>
                                        <p:tgtEl>
                                          <p:spTgt spid="57"/>
                                        </p:tgtEl>
                                        <p:attrNameLst>
                                          <p:attrName>style.visibility</p:attrName>
                                        </p:attrNameLst>
                                      </p:cBhvr>
                                      <p:to>
                                        <p:strVal val="visible"/>
                                      </p:to>
                                    </p:set>
                                  </p:childTnLst>
                                </p:cTn>
                              </p:par>
                            </p:childTnLst>
                          </p:cTn>
                        </p:par>
                        <p:par>
                          <p:cTn id="69" fill="hold">
                            <p:stCondLst>
                              <p:cond delay="18000"/>
                            </p:stCondLst>
                            <p:childTnLst>
                              <p:par>
                                <p:cTn id="70" presetID="11" presetClass="entr" presetSubtype="0" fill="hold" grpId="0" nodeType="afterEffect">
                                  <p:stCondLst>
                                    <p:cond delay="0"/>
                                  </p:stCondLst>
                                  <p:childTnLst>
                                    <p:set>
                                      <p:cBhvr>
                                        <p:cTn id="71" dur="1000">
                                          <p:stCondLst>
                                            <p:cond delay="0"/>
                                          </p:stCondLst>
                                        </p:cTn>
                                        <p:tgtEl>
                                          <p:spTgt spid="58"/>
                                        </p:tgtEl>
                                        <p:attrNameLst>
                                          <p:attrName>style.visibility</p:attrName>
                                        </p:attrNameLst>
                                      </p:cBhvr>
                                      <p:to>
                                        <p:strVal val="visible"/>
                                      </p:to>
                                    </p:set>
                                  </p:childTnLst>
                                </p:cTn>
                              </p:par>
                            </p:childTnLst>
                          </p:cTn>
                        </p:par>
                        <p:par>
                          <p:cTn id="72" fill="hold">
                            <p:stCondLst>
                              <p:cond delay="19000"/>
                            </p:stCondLst>
                            <p:childTnLst>
                              <p:par>
                                <p:cTn id="73" presetID="11" presetClass="entr" presetSubtype="0" fill="hold" grpId="0" nodeType="afterEffect">
                                  <p:stCondLst>
                                    <p:cond delay="0"/>
                                  </p:stCondLst>
                                  <p:childTnLst>
                                    <p:set>
                                      <p:cBhvr>
                                        <p:cTn id="74" dur="1000">
                                          <p:stCondLst>
                                            <p:cond delay="0"/>
                                          </p:stCondLst>
                                        </p:cTn>
                                        <p:tgtEl>
                                          <p:spTgt spid="59"/>
                                        </p:tgtEl>
                                        <p:attrNameLst>
                                          <p:attrName>style.visibility</p:attrName>
                                        </p:attrNameLst>
                                      </p:cBhvr>
                                      <p:to>
                                        <p:strVal val="visible"/>
                                      </p:to>
                                    </p:set>
                                  </p:childTnLst>
                                </p:cTn>
                              </p:par>
                            </p:childTnLst>
                          </p:cTn>
                        </p:par>
                        <p:par>
                          <p:cTn id="75" fill="hold">
                            <p:stCondLst>
                              <p:cond delay="20000"/>
                            </p:stCondLst>
                            <p:childTnLst>
                              <p:par>
                                <p:cTn id="76" presetID="11" presetClass="entr" presetSubtype="0" fill="hold" grpId="0" nodeType="afterEffect">
                                  <p:stCondLst>
                                    <p:cond delay="0"/>
                                  </p:stCondLst>
                                  <p:childTnLst>
                                    <p:set>
                                      <p:cBhvr>
                                        <p:cTn id="77" dur="1000">
                                          <p:stCondLst>
                                            <p:cond delay="0"/>
                                          </p:stCondLst>
                                        </p:cTn>
                                        <p:tgtEl>
                                          <p:spTgt spid="60"/>
                                        </p:tgtEl>
                                        <p:attrNameLst>
                                          <p:attrName>style.visibility</p:attrName>
                                        </p:attrNameLst>
                                      </p:cBhvr>
                                      <p:to>
                                        <p:strVal val="visible"/>
                                      </p:to>
                                    </p:set>
                                  </p:childTnLst>
                                </p:cTn>
                              </p:par>
                            </p:childTnLst>
                          </p:cTn>
                        </p:par>
                        <p:par>
                          <p:cTn id="78" fill="hold">
                            <p:stCondLst>
                              <p:cond delay="21000"/>
                            </p:stCondLst>
                            <p:childTnLst>
                              <p:par>
                                <p:cTn id="79" presetID="11" presetClass="entr" presetSubtype="0" fill="hold" grpId="0" nodeType="afterEffect">
                                  <p:stCondLst>
                                    <p:cond delay="0"/>
                                  </p:stCondLst>
                                  <p:childTnLst>
                                    <p:set>
                                      <p:cBhvr>
                                        <p:cTn id="80" dur="1000">
                                          <p:stCondLst>
                                            <p:cond delay="0"/>
                                          </p:stCondLst>
                                        </p:cTn>
                                        <p:tgtEl>
                                          <p:spTgt spid="61"/>
                                        </p:tgtEl>
                                        <p:attrNameLst>
                                          <p:attrName>style.visibility</p:attrName>
                                        </p:attrNameLst>
                                      </p:cBhvr>
                                      <p:to>
                                        <p:strVal val="visible"/>
                                      </p:to>
                                    </p:set>
                                  </p:childTnLst>
                                </p:cTn>
                              </p:par>
                            </p:childTnLst>
                          </p:cTn>
                        </p:par>
                        <p:par>
                          <p:cTn id="81" fill="hold">
                            <p:stCondLst>
                              <p:cond delay="22000"/>
                            </p:stCondLst>
                            <p:childTnLst>
                              <p:par>
                                <p:cTn id="82" presetID="11" presetClass="entr" presetSubtype="0" fill="hold" grpId="0" nodeType="afterEffect">
                                  <p:stCondLst>
                                    <p:cond delay="0"/>
                                  </p:stCondLst>
                                  <p:childTnLst>
                                    <p:set>
                                      <p:cBhvr>
                                        <p:cTn id="83" dur="1000">
                                          <p:stCondLst>
                                            <p:cond delay="0"/>
                                          </p:stCondLst>
                                        </p:cTn>
                                        <p:tgtEl>
                                          <p:spTgt spid="62"/>
                                        </p:tgtEl>
                                        <p:attrNameLst>
                                          <p:attrName>style.visibility</p:attrName>
                                        </p:attrNameLst>
                                      </p:cBhvr>
                                      <p:to>
                                        <p:strVal val="visible"/>
                                      </p:to>
                                    </p:set>
                                  </p:childTnLst>
                                </p:cTn>
                              </p:par>
                            </p:childTnLst>
                          </p:cTn>
                        </p:par>
                        <p:par>
                          <p:cTn id="84" fill="hold">
                            <p:stCondLst>
                              <p:cond delay="23000"/>
                            </p:stCondLst>
                            <p:childTnLst>
                              <p:par>
                                <p:cTn id="85" presetID="11" presetClass="entr" presetSubtype="0" fill="hold" grpId="0" nodeType="afterEffect">
                                  <p:stCondLst>
                                    <p:cond delay="0"/>
                                  </p:stCondLst>
                                  <p:childTnLst>
                                    <p:set>
                                      <p:cBhvr>
                                        <p:cTn id="86" dur="1000">
                                          <p:stCondLst>
                                            <p:cond delay="0"/>
                                          </p:stCondLst>
                                        </p:cTn>
                                        <p:tgtEl>
                                          <p:spTgt spid="63"/>
                                        </p:tgtEl>
                                        <p:attrNameLst>
                                          <p:attrName>style.visibility</p:attrName>
                                        </p:attrNameLst>
                                      </p:cBhvr>
                                      <p:to>
                                        <p:strVal val="visible"/>
                                      </p:to>
                                    </p:set>
                                  </p:childTnLst>
                                </p:cTn>
                              </p:par>
                            </p:childTnLst>
                          </p:cTn>
                        </p:par>
                        <p:par>
                          <p:cTn id="87" fill="hold">
                            <p:stCondLst>
                              <p:cond delay="24000"/>
                            </p:stCondLst>
                            <p:childTnLst>
                              <p:par>
                                <p:cTn id="88" presetID="11" presetClass="entr" presetSubtype="0" fill="hold" grpId="0" nodeType="afterEffect">
                                  <p:stCondLst>
                                    <p:cond delay="0"/>
                                  </p:stCondLst>
                                  <p:childTnLst>
                                    <p:set>
                                      <p:cBhvr>
                                        <p:cTn id="89" dur="1000">
                                          <p:stCondLst>
                                            <p:cond delay="0"/>
                                          </p:stCondLst>
                                        </p:cTn>
                                        <p:tgtEl>
                                          <p:spTgt spid="64"/>
                                        </p:tgtEl>
                                        <p:attrNameLst>
                                          <p:attrName>style.visibility</p:attrName>
                                        </p:attrNameLst>
                                      </p:cBhvr>
                                      <p:to>
                                        <p:strVal val="visible"/>
                                      </p:to>
                                    </p:set>
                                  </p:childTnLst>
                                </p:cTn>
                              </p:par>
                            </p:childTnLst>
                          </p:cTn>
                        </p:par>
                        <p:par>
                          <p:cTn id="90" fill="hold">
                            <p:stCondLst>
                              <p:cond delay="25000"/>
                            </p:stCondLst>
                            <p:childTnLst>
                              <p:par>
                                <p:cTn id="91" presetID="11" presetClass="entr" presetSubtype="0" fill="hold" grpId="0" nodeType="afterEffect">
                                  <p:stCondLst>
                                    <p:cond delay="0"/>
                                  </p:stCondLst>
                                  <p:childTnLst>
                                    <p:set>
                                      <p:cBhvr>
                                        <p:cTn id="92" dur="1000">
                                          <p:stCondLst>
                                            <p:cond delay="0"/>
                                          </p:stCondLst>
                                        </p:cTn>
                                        <p:tgtEl>
                                          <p:spTgt spid="65"/>
                                        </p:tgtEl>
                                        <p:attrNameLst>
                                          <p:attrName>style.visibility</p:attrName>
                                        </p:attrNameLst>
                                      </p:cBhvr>
                                      <p:to>
                                        <p:strVal val="visible"/>
                                      </p:to>
                                    </p:set>
                                  </p:childTnLst>
                                </p:cTn>
                              </p:par>
                            </p:childTnLst>
                          </p:cTn>
                        </p:par>
                        <p:par>
                          <p:cTn id="93" fill="hold">
                            <p:stCondLst>
                              <p:cond delay="26000"/>
                            </p:stCondLst>
                            <p:childTnLst>
                              <p:par>
                                <p:cTn id="94" presetID="11" presetClass="entr" presetSubtype="0" fill="hold" grpId="0" nodeType="afterEffect">
                                  <p:stCondLst>
                                    <p:cond delay="0"/>
                                  </p:stCondLst>
                                  <p:childTnLst>
                                    <p:set>
                                      <p:cBhvr>
                                        <p:cTn id="95" dur="1000">
                                          <p:stCondLst>
                                            <p:cond delay="0"/>
                                          </p:stCondLst>
                                        </p:cTn>
                                        <p:tgtEl>
                                          <p:spTgt spid="66"/>
                                        </p:tgtEl>
                                        <p:attrNameLst>
                                          <p:attrName>style.visibility</p:attrName>
                                        </p:attrNameLst>
                                      </p:cBhvr>
                                      <p:to>
                                        <p:strVal val="visible"/>
                                      </p:to>
                                    </p:set>
                                  </p:childTnLst>
                                </p:cTn>
                              </p:par>
                            </p:childTnLst>
                          </p:cTn>
                        </p:par>
                        <p:par>
                          <p:cTn id="96" fill="hold">
                            <p:stCondLst>
                              <p:cond delay="27000"/>
                            </p:stCondLst>
                            <p:childTnLst>
                              <p:par>
                                <p:cTn id="97" presetID="11" presetClass="entr" presetSubtype="0" fill="hold" grpId="0" nodeType="afterEffect">
                                  <p:stCondLst>
                                    <p:cond delay="0"/>
                                  </p:stCondLst>
                                  <p:childTnLst>
                                    <p:set>
                                      <p:cBhvr>
                                        <p:cTn id="98" dur="1000">
                                          <p:stCondLst>
                                            <p:cond delay="0"/>
                                          </p:stCondLst>
                                        </p:cTn>
                                        <p:tgtEl>
                                          <p:spTgt spid="67"/>
                                        </p:tgtEl>
                                        <p:attrNameLst>
                                          <p:attrName>style.visibility</p:attrName>
                                        </p:attrNameLst>
                                      </p:cBhvr>
                                      <p:to>
                                        <p:strVal val="visible"/>
                                      </p:to>
                                    </p:set>
                                  </p:childTnLst>
                                </p:cTn>
                              </p:par>
                            </p:childTnLst>
                          </p:cTn>
                        </p:par>
                        <p:par>
                          <p:cTn id="99" fill="hold">
                            <p:stCondLst>
                              <p:cond delay="28000"/>
                            </p:stCondLst>
                            <p:childTnLst>
                              <p:par>
                                <p:cTn id="100" presetID="11" presetClass="entr" presetSubtype="0" fill="hold" grpId="0" nodeType="afterEffect">
                                  <p:stCondLst>
                                    <p:cond delay="0"/>
                                  </p:stCondLst>
                                  <p:childTnLst>
                                    <p:set>
                                      <p:cBhvr>
                                        <p:cTn id="101" dur="1000">
                                          <p:stCondLst>
                                            <p:cond delay="0"/>
                                          </p:stCondLst>
                                        </p:cTn>
                                        <p:tgtEl>
                                          <p:spTgt spid="68"/>
                                        </p:tgtEl>
                                        <p:attrNameLst>
                                          <p:attrName>style.visibility</p:attrName>
                                        </p:attrNameLst>
                                      </p:cBhvr>
                                      <p:to>
                                        <p:strVal val="visible"/>
                                      </p:to>
                                    </p:set>
                                  </p:childTnLst>
                                </p:cTn>
                              </p:par>
                            </p:childTnLst>
                          </p:cTn>
                        </p:par>
                        <p:par>
                          <p:cTn id="102" fill="hold">
                            <p:stCondLst>
                              <p:cond delay="29000"/>
                            </p:stCondLst>
                            <p:childTnLst>
                              <p:par>
                                <p:cTn id="103" presetID="11" presetClass="entr" presetSubtype="0" fill="hold" grpId="0" nodeType="afterEffect">
                                  <p:stCondLst>
                                    <p:cond delay="0"/>
                                  </p:stCondLst>
                                  <p:childTnLst>
                                    <p:set>
                                      <p:cBhvr>
                                        <p:cTn id="104" dur="1000">
                                          <p:stCondLst>
                                            <p:cond delay="0"/>
                                          </p:stCondLst>
                                        </p:cTn>
                                        <p:tgtEl>
                                          <p:spTgt spid="69"/>
                                        </p:tgtEl>
                                        <p:attrNameLst>
                                          <p:attrName>style.visibility</p:attrName>
                                        </p:attrNameLst>
                                      </p:cBhvr>
                                      <p:to>
                                        <p:strVal val="visible"/>
                                      </p:to>
                                    </p:set>
                                  </p:childTnLst>
                                </p:cTn>
                              </p:par>
                            </p:childTnLst>
                          </p:cTn>
                        </p:par>
                        <p:par>
                          <p:cTn id="105" fill="hold">
                            <p:stCondLst>
                              <p:cond delay="30000"/>
                            </p:stCondLst>
                            <p:childTnLst>
                              <p:par>
                                <p:cTn id="106" presetID="11" presetClass="entr" presetSubtype="0" fill="hold" grpId="0" nodeType="afterEffect">
                                  <p:stCondLst>
                                    <p:cond delay="0"/>
                                  </p:stCondLst>
                                  <p:childTnLst>
                                    <p:set>
                                      <p:cBhvr>
                                        <p:cTn id="10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childTnLst>
        </p:cTn>
      </p:par>
    </p:tnLst>
    <p:bldLst>
      <p:bldP spid="4"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1191" y="0"/>
            <a:ext cx="9190636"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 Same Side Corner Rectangle 3"/>
          <p:cNvSpPr/>
          <p:nvPr/>
        </p:nvSpPr>
        <p:spPr>
          <a:xfrm>
            <a:off x="1372434" y="364142"/>
            <a:ext cx="7480253" cy="2710832"/>
          </a:xfrm>
          <a:prstGeom prst="round2SameRect">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dirty="0">
                <a:solidFill>
                  <a:srgbClr val="FF0000"/>
                </a:solidFill>
                <a:latin typeface="Times New Roman" panose="02020603050405020304" pitchFamily="18" charset="0"/>
                <a:cs typeface="Times New Roman" panose="02020603050405020304" pitchFamily="18" charset="0"/>
              </a:rPr>
              <a:t>Câu 6: </a:t>
            </a:r>
            <a:r>
              <a:rPr lang="vi-VN" sz="2400" dirty="0">
                <a:solidFill>
                  <a:srgbClr val="FF0000"/>
                </a:solidFill>
                <a:latin typeface="Times New Roman" panose="02020603050405020304" pitchFamily="18" charset="0"/>
                <a:cs typeface="Times New Roman" panose="02020603050405020304" pitchFamily="18" charset="0"/>
              </a:rPr>
              <a:t>V</a:t>
            </a:r>
            <a:r>
              <a:rPr lang="en-US" sz="2400" dirty="0">
                <a:solidFill>
                  <a:srgbClr val="FF0000"/>
                </a:solidFill>
                <a:latin typeface="Times New Roman" panose="02020603050405020304" pitchFamily="18" charset="0"/>
                <a:cs typeface="Times New Roman" panose="02020603050405020304" pitchFamily="18" charset="0"/>
              </a:rPr>
              <a:t>ì </a:t>
            </a:r>
            <a:r>
              <a:rPr lang="en-US" sz="2400" dirty="0" err="1">
                <a:solidFill>
                  <a:srgbClr val="FF0000"/>
                </a:solidFill>
                <a:latin typeface="Times New Roman" panose="02020603050405020304" pitchFamily="18" charset="0"/>
                <a:cs typeface="Times New Roman" panose="02020603050405020304" pitchFamily="18" charset="0"/>
              </a:rPr>
              <a:t>sao</a:t>
            </a:r>
            <a:r>
              <a:rPr lang="en-US" sz="2400" dirty="0">
                <a:solidFill>
                  <a:srgbClr val="FF0000"/>
                </a:solidFill>
                <a:latin typeface="Times New Roman" panose="02020603050405020304" pitchFamily="18" charset="0"/>
                <a:cs typeface="Times New Roman" panose="02020603050405020304" pitchFamily="18" charset="0"/>
              </a:rPr>
              <a:t> v</a:t>
            </a:r>
            <a:r>
              <a:rPr lang="vi-VN" sz="2400" dirty="0">
                <a:solidFill>
                  <a:srgbClr val="FF0000"/>
                </a:solidFill>
                <a:latin typeface="Times New Roman" panose="02020603050405020304" pitchFamily="18" charset="0"/>
                <a:cs typeface="Times New Roman" panose="02020603050405020304" pitchFamily="18" charset="0"/>
              </a:rPr>
              <a:t>ăn bản </a:t>
            </a:r>
            <a:r>
              <a:rPr lang="en-US" sz="2400" dirty="0">
                <a:solidFill>
                  <a:srgbClr val="FF0000"/>
                </a:solidFill>
                <a:latin typeface="Times New Roman" panose="02020603050405020304" pitchFamily="18" charset="0"/>
                <a:cs typeface="Times New Roman" panose="02020603050405020304" pitchFamily="18" charset="0"/>
              </a:rPr>
              <a:t>“T</a:t>
            </a:r>
            <a:r>
              <a:rPr lang="vi-VN" sz="2400" dirty="0">
                <a:solidFill>
                  <a:srgbClr val="FF0000"/>
                </a:solidFill>
                <a:latin typeface="Times New Roman" panose="02020603050405020304" pitchFamily="18" charset="0"/>
                <a:cs typeface="Times New Roman" panose="02020603050405020304" pitchFamily="18" charset="0"/>
              </a:rPr>
              <a:t>inh thần yêu nước của </a:t>
            </a:r>
            <a:r>
              <a:rPr lang="en-US" sz="2400" dirty="0">
                <a:solidFill>
                  <a:srgbClr val="FF0000"/>
                </a:solidFill>
                <a:latin typeface="Times New Roman" panose="02020603050405020304" pitchFamily="18" charset="0"/>
                <a:cs typeface="Times New Roman" panose="02020603050405020304" pitchFamily="18" charset="0"/>
              </a:rPr>
              <a:t>n</a:t>
            </a:r>
            <a:r>
              <a:rPr lang="vi-VN" sz="2400" dirty="0">
                <a:solidFill>
                  <a:srgbClr val="FF0000"/>
                </a:solidFill>
                <a:latin typeface="Times New Roman" panose="02020603050405020304" pitchFamily="18" charset="0"/>
                <a:cs typeface="Times New Roman" panose="02020603050405020304" pitchFamily="18" charset="0"/>
              </a:rPr>
              <a:t>hân dân ta</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có sức thuyết phục, làm người</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đọc xúc độn</a:t>
            </a:r>
            <a:r>
              <a:rPr lang="en-US" sz="2400" dirty="0">
                <a:solidFill>
                  <a:srgbClr val="FF0000"/>
                </a:solidFill>
                <a:latin typeface="Times New Roman" panose="02020603050405020304" pitchFamily="18" charset="0"/>
                <a:cs typeface="Times New Roman" panose="02020603050405020304" pitchFamily="18" charset="0"/>
              </a:rPr>
              <a:t>g</a:t>
            </a:r>
            <a:r>
              <a:rPr lang="vi-VN"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FF0000"/>
                </a:solidFill>
                <a:latin typeface="Times New Roman" panose="02020603050405020304" pitchFamily="18" charset="0"/>
                <a:cs typeface="Times New Roman" panose="02020603050405020304" pitchFamily="18" charset="0"/>
              </a:rPr>
              <a:t>A </a:t>
            </a:r>
            <a:r>
              <a:rPr lang="vi-VN" sz="2400" dirty="0">
                <a:solidFill>
                  <a:srgbClr val="FF0000"/>
                </a:solidFill>
                <a:latin typeface="Times New Roman" panose="02020603050405020304" pitchFamily="18" charset="0"/>
                <a:cs typeface="Times New Roman" panose="02020603050405020304" pitchFamily="18" charset="0"/>
              </a:rPr>
              <a:t>- Thực tế lòng yêu nước nồng nàn của người Việt</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Nam được nói đến trong</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văn bản</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vi-VN" sz="2400" dirty="0">
                <a:solidFill>
                  <a:srgbClr val="FF0000"/>
                </a:solidFill>
                <a:latin typeface="Times New Roman" panose="02020603050405020304" pitchFamily="18" charset="0"/>
                <a:cs typeface="Times New Roman" panose="02020603050405020304" pitchFamily="18" charset="0"/>
              </a:rPr>
              <a:t>B - Do cách trình bày của tác giả</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FF0000"/>
                </a:solidFill>
                <a:latin typeface="Times New Roman" panose="02020603050405020304" pitchFamily="18" charset="0"/>
                <a:cs typeface="Times New Roman" panose="02020603050405020304" pitchFamily="18" charset="0"/>
              </a:rPr>
              <a:t>C</a:t>
            </a:r>
            <a:r>
              <a:rPr lang="vi-VN" sz="2400" dirty="0">
                <a:solidFill>
                  <a:srgbClr val="FF0000"/>
                </a:solidFill>
                <a:latin typeface="Times New Roman" panose="02020603050405020304" pitchFamily="18" charset="0"/>
                <a:cs typeface="Times New Roman" panose="02020603050405020304" pitchFamily="18" charset="0"/>
              </a:rPr>
              <a:t> – B</a:t>
            </a:r>
            <a:r>
              <a:rPr lang="en-US" sz="2400" dirty="0" err="1">
                <a:solidFill>
                  <a:srgbClr val="FF0000"/>
                </a:solidFill>
                <a:latin typeface="Times New Roman" panose="02020603050405020304" pitchFamily="18" charset="0"/>
                <a:cs typeface="Times New Roman" panose="02020603050405020304" pitchFamily="18" charset="0"/>
              </a:rPr>
              <a:t>ản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thân</a:t>
            </a:r>
            <a:r>
              <a:rPr lang="en-US" sz="2400" dirty="0">
                <a:solidFill>
                  <a:srgbClr val="FF0000"/>
                </a:solidFill>
                <a:latin typeface="Times New Roman" panose="02020603050405020304" pitchFamily="18" charset="0"/>
                <a:cs typeface="Times New Roman" panose="02020603050405020304" pitchFamily="18" charset="0"/>
              </a:rPr>
              <a:t> B</a:t>
            </a:r>
            <a:r>
              <a:rPr lang="vi-VN" sz="2400" dirty="0">
                <a:solidFill>
                  <a:srgbClr val="FF0000"/>
                </a:solidFill>
                <a:latin typeface="Times New Roman" panose="02020603050405020304" pitchFamily="18" charset="0"/>
                <a:cs typeface="Times New Roman" panose="02020603050405020304" pitchFamily="18" charset="0"/>
              </a:rPr>
              <a:t>ác là tấm gương sáng của lòng yêu nước</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vi-VN" sz="2400" dirty="0">
                <a:solidFill>
                  <a:srgbClr val="FF0000"/>
                </a:solidFill>
                <a:latin typeface="Times New Roman" panose="02020603050405020304" pitchFamily="18" charset="0"/>
                <a:cs typeface="Times New Roman" panose="02020603050405020304" pitchFamily="18" charset="0"/>
              </a:rPr>
              <a:t>D - </a:t>
            </a:r>
            <a:r>
              <a:rPr lang="en-US" sz="2400" dirty="0">
                <a:solidFill>
                  <a:srgbClr val="FF0000"/>
                </a:solidFill>
                <a:latin typeface="Times New Roman" panose="02020603050405020304" pitchFamily="18" charset="0"/>
                <a:cs typeface="Times New Roman" panose="02020603050405020304" pitchFamily="18" charset="0"/>
              </a:rPr>
              <a:t>C</a:t>
            </a:r>
            <a:r>
              <a:rPr lang="vi-VN" sz="2400" dirty="0">
                <a:solidFill>
                  <a:srgbClr val="FF0000"/>
                </a:solidFill>
                <a:latin typeface="Times New Roman" panose="02020603050405020304" pitchFamily="18" charset="0"/>
                <a:cs typeface="Times New Roman" panose="02020603050405020304" pitchFamily="18" charset="0"/>
              </a:rPr>
              <a:t>ả ba ý trên</a:t>
            </a:r>
            <a:endParaRPr lang="en-US" sz="2400" dirty="0">
              <a:solidFill>
                <a:srgbClr val="FF0000"/>
              </a:solidFill>
              <a:latin typeface="Times New Roman" panose="02020603050405020304" pitchFamily="18" charset="0"/>
              <a:cs typeface="Times New Roman" panose="02020603050405020304" pitchFamily="18" charset="0"/>
            </a:endParaRPr>
          </a:p>
          <a:p>
            <a:pPr algn="just"/>
            <a:endParaRPr lang="en-US" sz="500" dirty="0">
              <a:solidFill>
                <a:srgbClr val="FF0000"/>
              </a:solidFill>
              <a:latin typeface="Times New Roman" panose="02020603050405020304" pitchFamily="18" charset="0"/>
              <a:cs typeface="Times New Roman" panose="02020603050405020304" pitchFamily="18" charset="0"/>
            </a:endParaRPr>
          </a:p>
        </p:txBody>
      </p:sp>
      <p:sp>
        <p:nvSpPr>
          <p:cNvPr id="37" name="Flowchart: Document 36"/>
          <p:cNvSpPr/>
          <p:nvPr/>
        </p:nvSpPr>
        <p:spPr>
          <a:xfrm>
            <a:off x="4041016" y="3756727"/>
            <a:ext cx="1708936" cy="845820"/>
          </a:xfrm>
          <a:prstGeom prst="flowChartDocumen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D</a:t>
            </a:r>
          </a:p>
        </p:txBody>
      </p:sp>
      <p:sp>
        <p:nvSpPr>
          <p:cNvPr id="40" name="Rounded Rectangle 3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30</a:t>
            </a:r>
          </a:p>
        </p:txBody>
      </p:sp>
      <p:sp>
        <p:nvSpPr>
          <p:cNvPr id="41" name="Rounded Rectangle 4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29</a:t>
            </a:r>
          </a:p>
        </p:txBody>
      </p:sp>
      <p:sp>
        <p:nvSpPr>
          <p:cNvPr id="42" name="Rounded Rectangle 4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28</a:t>
            </a:r>
          </a:p>
        </p:txBody>
      </p:sp>
      <p:sp>
        <p:nvSpPr>
          <p:cNvPr id="43" name="Rounded Rectangle 4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27</a:t>
            </a:r>
          </a:p>
        </p:txBody>
      </p:sp>
      <p:sp>
        <p:nvSpPr>
          <p:cNvPr id="44" name="Rounded Rectangle 4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26</a:t>
            </a:r>
          </a:p>
        </p:txBody>
      </p:sp>
      <p:sp>
        <p:nvSpPr>
          <p:cNvPr id="45" name="Rounded Rectangle 4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25</a:t>
            </a:r>
          </a:p>
        </p:txBody>
      </p:sp>
      <p:sp>
        <p:nvSpPr>
          <p:cNvPr id="46" name="Rounded Rectangle 4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24</a:t>
            </a:r>
          </a:p>
        </p:txBody>
      </p:sp>
      <p:sp>
        <p:nvSpPr>
          <p:cNvPr id="47" name="Rounded Rectangle 4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23</a:t>
            </a:r>
          </a:p>
        </p:txBody>
      </p:sp>
      <p:sp>
        <p:nvSpPr>
          <p:cNvPr id="48" name="Rounded Rectangle 4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22</a:t>
            </a:r>
          </a:p>
        </p:txBody>
      </p:sp>
      <p:sp>
        <p:nvSpPr>
          <p:cNvPr id="49" name="Rounded Rectangle 4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21</a:t>
            </a:r>
          </a:p>
        </p:txBody>
      </p:sp>
      <p:sp>
        <p:nvSpPr>
          <p:cNvPr id="50" name="Rounded Rectangle 4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20</a:t>
            </a:r>
          </a:p>
        </p:txBody>
      </p:sp>
      <p:sp>
        <p:nvSpPr>
          <p:cNvPr id="51" name="Rounded Rectangle 5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19</a:t>
            </a:r>
          </a:p>
        </p:txBody>
      </p:sp>
      <p:sp>
        <p:nvSpPr>
          <p:cNvPr id="52" name="Rounded Rectangle 5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18</a:t>
            </a:r>
          </a:p>
        </p:txBody>
      </p:sp>
      <p:sp>
        <p:nvSpPr>
          <p:cNvPr id="53" name="Rounded Rectangle 5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17</a:t>
            </a:r>
          </a:p>
        </p:txBody>
      </p:sp>
      <p:sp>
        <p:nvSpPr>
          <p:cNvPr id="54" name="Rounded Rectangle 5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16</a:t>
            </a:r>
          </a:p>
        </p:txBody>
      </p:sp>
      <p:sp>
        <p:nvSpPr>
          <p:cNvPr id="55" name="Rounded Rectangle 5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15</a:t>
            </a:r>
          </a:p>
        </p:txBody>
      </p:sp>
      <p:sp>
        <p:nvSpPr>
          <p:cNvPr id="56" name="Rounded Rectangle 5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14</a:t>
            </a:r>
          </a:p>
        </p:txBody>
      </p:sp>
      <p:sp>
        <p:nvSpPr>
          <p:cNvPr id="57" name="Rounded Rectangle 5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13</a:t>
            </a:r>
          </a:p>
        </p:txBody>
      </p:sp>
      <p:sp>
        <p:nvSpPr>
          <p:cNvPr id="58" name="Rounded Rectangle 5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12</a:t>
            </a:r>
          </a:p>
        </p:txBody>
      </p:sp>
      <p:sp>
        <p:nvSpPr>
          <p:cNvPr id="59" name="Rounded Rectangle 5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11</a:t>
            </a:r>
          </a:p>
        </p:txBody>
      </p:sp>
      <p:sp>
        <p:nvSpPr>
          <p:cNvPr id="60" name="Rounded Rectangle 5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10</a:t>
            </a:r>
          </a:p>
        </p:txBody>
      </p:sp>
      <p:sp>
        <p:nvSpPr>
          <p:cNvPr id="61" name="Rounded Rectangle 60"/>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09</a:t>
            </a:r>
          </a:p>
        </p:txBody>
      </p:sp>
      <p:sp>
        <p:nvSpPr>
          <p:cNvPr id="62" name="Rounded Rectangle 61"/>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08</a:t>
            </a:r>
          </a:p>
        </p:txBody>
      </p:sp>
      <p:sp>
        <p:nvSpPr>
          <p:cNvPr id="63" name="Rounded Rectangle 62"/>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07</a:t>
            </a:r>
          </a:p>
        </p:txBody>
      </p:sp>
      <p:sp>
        <p:nvSpPr>
          <p:cNvPr id="64" name="Rounded Rectangle 63"/>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06</a:t>
            </a:r>
          </a:p>
        </p:txBody>
      </p:sp>
      <p:sp>
        <p:nvSpPr>
          <p:cNvPr id="65" name="Rounded Rectangle 64"/>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05</a:t>
            </a:r>
          </a:p>
        </p:txBody>
      </p:sp>
      <p:sp>
        <p:nvSpPr>
          <p:cNvPr id="66" name="Rounded Rectangle 65"/>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04</a:t>
            </a:r>
          </a:p>
        </p:txBody>
      </p:sp>
      <p:sp>
        <p:nvSpPr>
          <p:cNvPr id="67" name="Rounded Rectangle 66"/>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03</a:t>
            </a:r>
          </a:p>
        </p:txBody>
      </p:sp>
      <p:sp>
        <p:nvSpPr>
          <p:cNvPr id="68" name="Rounded Rectangle 67"/>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02</a:t>
            </a:r>
          </a:p>
        </p:txBody>
      </p:sp>
      <p:sp>
        <p:nvSpPr>
          <p:cNvPr id="69" name="Rounded Rectangle 68"/>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latin typeface="Times New Roman" panose="02020603050405020304" pitchFamily="18" charset="0"/>
                <a:cs typeface="Times New Roman" panose="02020603050405020304" pitchFamily="18" charset="0"/>
              </a:rPr>
              <a:t>01</a:t>
            </a:r>
          </a:p>
        </p:txBody>
      </p:sp>
      <p:sp>
        <p:nvSpPr>
          <p:cNvPr id="70" name="Rounded Rectangle 69"/>
          <p:cNvSpPr/>
          <p:nvPr/>
        </p:nvSpPr>
        <p:spPr>
          <a:xfrm>
            <a:off x="77371" y="174172"/>
            <a:ext cx="1066523"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anose="02020603050405020304" pitchFamily="18" charset="0"/>
                <a:cs typeface="Times New Roman" panose="02020603050405020304" pitchFamily="18" charset="0"/>
              </a:rPr>
              <a:t>00</a:t>
            </a:r>
          </a:p>
        </p:txBody>
      </p:sp>
      <p:pic>
        <p:nvPicPr>
          <p:cNvPr id="71" name="Picture 2" descr="Káº¿t quáº£ hÃ¬nh áº£nh cho icon Äá»ng há»"/>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055" y="628651"/>
            <a:ext cx="789155" cy="5929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7786985" y="4319451"/>
            <a:ext cx="1409333" cy="84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7873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1"/>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40"/>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41"/>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42"/>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43"/>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44"/>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45"/>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46"/>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47"/>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48"/>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49"/>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50"/>
                                        </p:tgtEl>
                                        <p:attrNameLst>
                                          <p:attrName>style.visibility</p:attrName>
                                        </p:attrNameLst>
                                      </p:cBhvr>
                                      <p:to>
                                        <p:strVal val="visible"/>
                                      </p:to>
                                    </p:set>
                                  </p:childTnLst>
                                </p:cTn>
                              </p:par>
                            </p:childTnLst>
                          </p:cTn>
                        </p:par>
                        <p:par>
                          <p:cTn id="48" fill="hold">
                            <p:stCondLst>
                              <p:cond delay="11000"/>
                            </p:stCondLst>
                            <p:childTnLst>
                              <p:par>
                                <p:cTn id="49" presetID="11" presetClass="entr" presetSubtype="0" fill="hold" grpId="0" nodeType="afterEffect">
                                  <p:stCondLst>
                                    <p:cond delay="0"/>
                                  </p:stCondLst>
                                  <p:childTnLst>
                                    <p:set>
                                      <p:cBhvr>
                                        <p:cTn id="50" dur="1000">
                                          <p:stCondLst>
                                            <p:cond delay="0"/>
                                          </p:stCondLst>
                                        </p:cTn>
                                        <p:tgtEl>
                                          <p:spTgt spid="51"/>
                                        </p:tgtEl>
                                        <p:attrNameLst>
                                          <p:attrName>style.visibility</p:attrName>
                                        </p:attrNameLst>
                                      </p:cBhvr>
                                      <p:to>
                                        <p:strVal val="visible"/>
                                      </p:to>
                                    </p:set>
                                  </p:childTnLst>
                                </p:cTn>
                              </p:par>
                            </p:childTnLst>
                          </p:cTn>
                        </p:par>
                        <p:par>
                          <p:cTn id="51" fill="hold">
                            <p:stCondLst>
                              <p:cond delay="12000"/>
                            </p:stCondLst>
                            <p:childTnLst>
                              <p:par>
                                <p:cTn id="52" presetID="11" presetClass="entr" presetSubtype="0" fill="hold" grpId="0" nodeType="afterEffect">
                                  <p:stCondLst>
                                    <p:cond delay="0"/>
                                  </p:stCondLst>
                                  <p:childTnLst>
                                    <p:set>
                                      <p:cBhvr>
                                        <p:cTn id="53" dur="1000">
                                          <p:stCondLst>
                                            <p:cond delay="0"/>
                                          </p:stCondLst>
                                        </p:cTn>
                                        <p:tgtEl>
                                          <p:spTgt spid="52"/>
                                        </p:tgtEl>
                                        <p:attrNameLst>
                                          <p:attrName>style.visibility</p:attrName>
                                        </p:attrNameLst>
                                      </p:cBhvr>
                                      <p:to>
                                        <p:strVal val="visible"/>
                                      </p:to>
                                    </p:set>
                                  </p:childTnLst>
                                </p:cTn>
                              </p:par>
                            </p:childTnLst>
                          </p:cTn>
                        </p:par>
                        <p:par>
                          <p:cTn id="54" fill="hold">
                            <p:stCondLst>
                              <p:cond delay="13000"/>
                            </p:stCondLst>
                            <p:childTnLst>
                              <p:par>
                                <p:cTn id="55" presetID="11" presetClass="entr" presetSubtype="0" fill="hold" grpId="0" nodeType="afterEffect">
                                  <p:stCondLst>
                                    <p:cond delay="0"/>
                                  </p:stCondLst>
                                  <p:childTnLst>
                                    <p:set>
                                      <p:cBhvr>
                                        <p:cTn id="56" dur="1000">
                                          <p:stCondLst>
                                            <p:cond delay="0"/>
                                          </p:stCondLst>
                                        </p:cTn>
                                        <p:tgtEl>
                                          <p:spTgt spid="53"/>
                                        </p:tgtEl>
                                        <p:attrNameLst>
                                          <p:attrName>style.visibility</p:attrName>
                                        </p:attrNameLst>
                                      </p:cBhvr>
                                      <p:to>
                                        <p:strVal val="visible"/>
                                      </p:to>
                                    </p:set>
                                  </p:childTnLst>
                                </p:cTn>
                              </p:par>
                            </p:childTnLst>
                          </p:cTn>
                        </p:par>
                        <p:par>
                          <p:cTn id="57" fill="hold">
                            <p:stCondLst>
                              <p:cond delay="14000"/>
                            </p:stCondLst>
                            <p:childTnLst>
                              <p:par>
                                <p:cTn id="58" presetID="11" presetClass="entr" presetSubtype="0" fill="hold" grpId="0" nodeType="afterEffect">
                                  <p:stCondLst>
                                    <p:cond delay="0"/>
                                  </p:stCondLst>
                                  <p:childTnLst>
                                    <p:set>
                                      <p:cBhvr>
                                        <p:cTn id="59" dur="1000">
                                          <p:stCondLst>
                                            <p:cond delay="0"/>
                                          </p:stCondLst>
                                        </p:cTn>
                                        <p:tgtEl>
                                          <p:spTgt spid="54"/>
                                        </p:tgtEl>
                                        <p:attrNameLst>
                                          <p:attrName>style.visibility</p:attrName>
                                        </p:attrNameLst>
                                      </p:cBhvr>
                                      <p:to>
                                        <p:strVal val="visible"/>
                                      </p:to>
                                    </p:set>
                                  </p:childTnLst>
                                </p:cTn>
                              </p:par>
                            </p:childTnLst>
                          </p:cTn>
                        </p:par>
                        <p:par>
                          <p:cTn id="60" fill="hold">
                            <p:stCondLst>
                              <p:cond delay="15000"/>
                            </p:stCondLst>
                            <p:childTnLst>
                              <p:par>
                                <p:cTn id="61" presetID="11" presetClass="entr" presetSubtype="0" fill="hold" grpId="0" nodeType="afterEffect">
                                  <p:stCondLst>
                                    <p:cond delay="0"/>
                                  </p:stCondLst>
                                  <p:childTnLst>
                                    <p:set>
                                      <p:cBhvr>
                                        <p:cTn id="62" dur="1000">
                                          <p:stCondLst>
                                            <p:cond delay="0"/>
                                          </p:stCondLst>
                                        </p:cTn>
                                        <p:tgtEl>
                                          <p:spTgt spid="55"/>
                                        </p:tgtEl>
                                        <p:attrNameLst>
                                          <p:attrName>style.visibility</p:attrName>
                                        </p:attrNameLst>
                                      </p:cBhvr>
                                      <p:to>
                                        <p:strVal val="visible"/>
                                      </p:to>
                                    </p:set>
                                  </p:childTnLst>
                                </p:cTn>
                              </p:par>
                            </p:childTnLst>
                          </p:cTn>
                        </p:par>
                        <p:par>
                          <p:cTn id="63" fill="hold">
                            <p:stCondLst>
                              <p:cond delay="16000"/>
                            </p:stCondLst>
                            <p:childTnLst>
                              <p:par>
                                <p:cTn id="64" presetID="11" presetClass="entr" presetSubtype="0" fill="hold" grpId="0" nodeType="afterEffect">
                                  <p:stCondLst>
                                    <p:cond delay="0"/>
                                  </p:stCondLst>
                                  <p:childTnLst>
                                    <p:set>
                                      <p:cBhvr>
                                        <p:cTn id="65" dur="1000">
                                          <p:stCondLst>
                                            <p:cond delay="0"/>
                                          </p:stCondLst>
                                        </p:cTn>
                                        <p:tgtEl>
                                          <p:spTgt spid="56"/>
                                        </p:tgtEl>
                                        <p:attrNameLst>
                                          <p:attrName>style.visibility</p:attrName>
                                        </p:attrNameLst>
                                      </p:cBhvr>
                                      <p:to>
                                        <p:strVal val="visible"/>
                                      </p:to>
                                    </p:set>
                                  </p:childTnLst>
                                </p:cTn>
                              </p:par>
                            </p:childTnLst>
                          </p:cTn>
                        </p:par>
                        <p:par>
                          <p:cTn id="66" fill="hold">
                            <p:stCondLst>
                              <p:cond delay="17000"/>
                            </p:stCondLst>
                            <p:childTnLst>
                              <p:par>
                                <p:cTn id="67" presetID="11" presetClass="entr" presetSubtype="0" fill="hold" grpId="0" nodeType="afterEffect">
                                  <p:stCondLst>
                                    <p:cond delay="0"/>
                                  </p:stCondLst>
                                  <p:childTnLst>
                                    <p:set>
                                      <p:cBhvr>
                                        <p:cTn id="68" dur="1000">
                                          <p:stCondLst>
                                            <p:cond delay="0"/>
                                          </p:stCondLst>
                                        </p:cTn>
                                        <p:tgtEl>
                                          <p:spTgt spid="57"/>
                                        </p:tgtEl>
                                        <p:attrNameLst>
                                          <p:attrName>style.visibility</p:attrName>
                                        </p:attrNameLst>
                                      </p:cBhvr>
                                      <p:to>
                                        <p:strVal val="visible"/>
                                      </p:to>
                                    </p:set>
                                  </p:childTnLst>
                                </p:cTn>
                              </p:par>
                            </p:childTnLst>
                          </p:cTn>
                        </p:par>
                        <p:par>
                          <p:cTn id="69" fill="hold">
                            <p:stCondLst>
                              <p:cond delay="18000"/>
                            </p:stCondLst>
                            <p:childTnLst>
                              <p:par>
                                <p:cTn id="70" presetID="11" presetClass="entr" presetSubtype="0" fill="hold" grpId="0" nodeType="afterEffect">
                                  <p:stCondLst>
                                    <p:cond delay="0"/>
                                  </p:stCondLst>
                                  <p:childTnLst>
                                    <p:set>
                                      <p:cBhvr>
                                        <p:cTn id="71" dur="1000">
                                          <p:stCondLst>
                                            <p:cond delay="0"/>
                                          </p:stCondLst>
                                        </p:cTn>
                                        <p:tgtEl>
                                          <p:spTgt spid="58"/>
                                        </p:tgtEl>
                                        <p:attrNameLst>
                                          <p:attrName>style.visibility</p:attrName>
                                        </p:attrNameLst>
                                      </p:cBhvr>
                                      <p:to>
                                        <p:strVal val="visible"/>
                                      </p:to>
                                    </p:set>
                                  </p:childTnLst>
                                </p:cTn>
                              </p:par>
                            </p:childTnLst>
                          </p:cTn>
                        </p:par>
                        <p:par>
                          <p:cTn id="72" fill="hold">
                            <p:stCondLst>
                              <p:cond delay="19000"/>
                            </p:stCondLst>
                            <p:childTnLst>
                              <p:par>
                                <p:cTn id="73" presetID="11" presetClass="entr" presetSubtype="0" fill="hold" grpId="0" nodeType="afterEffect">
                                  <p:stCondLst>
                                    <p:cond delay="0"/>
                                  </p:stCondLst>
                                  <p:childTnLst>
                                    <p:set>
                                      <p:cBhvr>
                                        <p:cTn id="74" dur="1000">
                                          <p:stCondLst>
                                            <p:cond delay="0"/>
                                          </p:stCondLst>
                                        </p:cTn>
                                        <p:tgtEl>
                                          <p:spTgt spid="59"/>
                                        </p:tgtEl>
                                        <p:attrNameLst>
                                          <p:attrName>style.visibility</p:attrName>
                                        </p:attrNameLst>
                                      </p:cBhvr>
                                      <p:to>
                                        <p:strVal val="visible"/>
                                      </p:to>
                                    </p:set>
                                  </p:childTnLst>
                                </p:cTn>
                              </p:par>
                            </p:childTnLst>
                          </p:cTn>
                        </p:par>
                        <p:par>
                          <p:cTn id="75" fill="hold">
                            <p:stCondLst>
                              <p:cond delay="20000"/>
                            </p:stCondLst>
                            <p:childTnLst>
                              <p:par>
                                <p:cTn id="76" presetID="11" presetClass="entr" presetSubtype="0" fill="hold" grpId="0" nodeType="afterEffect">
                                  <p:stCondLst>
                                    <p:cond delay="0"/>
                                  </p:stCondLst>
                                  <p:childTnLst>
                                    <p:set>
                                      <p:cBhvr>
                                        <p:cTn id="77" dur="1000">
                                          <p:stCondLst>
                                            <p:cond delay="0"/>
                                          </p:stCondLst>
                                        </p:cTn>
                                        <p:tgtEl>
                                          <p:spTgt spid="60"/>
                                        </p:tgtEl>
                                        <p:attrNameLst>
                                          <p:attrName>style.visibility</p:attrName>
                                        </p:attrNameLst>
                                      </p:cBhvr>
                                      <p:to>
                                        <p:strVal val="visible"/>
                                      </p:to>
                                    </p:set>
                                  </p:childTnLst>
                                </p:cTn>
                              </p:par>
                            </p:childTnLst>
                          </p:cTn>
                        </p:par>
                        <p:par>
                          <p:cTn id="78" fill="hold">
                            <p:stCondLst>
                              <p:cond delay="21000"/>
                            </p:stCondLst>
                            <p:childTnLst>
                              <p:par>
                                <p:cTn id="79" presetID="11" presetClass="entr" presetSubtype="0" fill="hold" grpId="0" nodeType="afterEffect">
                                  <p:stCondLst>
                                    <p:cond delay="0"/>
                                  </p:stCondLst>
                                  <p:childTnLst>
                                    <p:set>
                                      <p:cBhvr>
                                        <p:cTn id="80" dur="1000">
                                          <p:stCondLst>
                                            <p:cond delay="0"/>
                                          </p:stCondLst>
                                        </p:cTn>
                                        <p:tgtEl>
                                          <p:spTgt spid="61"/>
                                        </p:tgtEl>
                                        <p:attrNameLst>
                                          <p:attrName>style.visibility</p:attrName>
                                        </p:attrNameLst>
                                      </p:cBhvr>
                                      <p:to>
                                        <p:strVal val="visible"/>
                                      </p:to>
                                    </p:set>
                                  </p:childTnLst>
                                </p:cTn>
                              </p:par>
                            </p:childTnLst>
                          </p:cTn>
                        </p:par>
                        <p:par>
                          <p:cTn id="81" fill="hold">
                            <p:stCondLst>
                              <p:cond delay="22000"/>
                            </p:stCondLst>
                            <p:childTnLst>
                              <p:par>
                                <p:cTn id="82" presetID="11" presetClass="entr" presetSubtype="0" fill="hold" grpId="0" nodeType="afterEffect">
                                  <p:stCondLst>
                                    <p:cond delay="0"/>
                                  </p:stCondLst>
                                  <p:childTnLst>
                                    <p:set>
                                      <p:cBhvr>
                                        <p:cTn id="83" dur="1000">
                                          <p:stCondLst>
                                            <p:cond delay="0"/>
                                          </p:stCondLst>
                                        </p:cTn>
                                        <p:tgtEl>
                                          <p:spTgt spid="62"/>
                                        </p:tgtEl>
                                        <p:attrNameLst>
                                          <p:attrName>style.visibility</p:attrName>
                                        </p:attrNameLst>
                                      </p:cBhvr>
                                      <p:to>
                                        <p:strVal val="visible"/>
                                      </p:to>
                                    </p:set>
                                  </p:childTnLst>
                                </p:cTn>
                              </p:par>
                            </p:childTnLst>
                          </p:cTn>
                        </p:par>
                        <p:par>
                          <p:cTn id="84" fill="hold">
                            <p:stCondLst>
                              <p:cond delay="23000"/>
                            </p:stCondLst>
                            <p:childTnLst>
                              <p:par>
                                <p:cTn id="85" presetID="11" presetClass="entr" presetSubtype="0" fill="hold" grpId="0" nodeType="afterEffect">
                                  <p:stCondLst>
                                    <p:cond delay="0"/>
                                  </p:stCondLst>
                                  <p:childTnLst>
                                    <p:set>
                                      <p:cBhvr>
                                        <p:cTn id="86" dur="1000">
                                          <p:stCondLst>
                                            <p:cond delay="0"/>
                                          </p:stCondLst>
                                        </p:cTn>
                                        <p:tgtEl>
                                          <p:spTgt spid="63"/>
                                        </p:tgtEl>
                                        <p:attrNameLst>
                                          <p:attrName>style.visibility</p:attrName>
                                        </p:attrNameLst>
                                      </p:cBhvr>
                                      <p:to>
                                        <p:strVal val="visible"/>
                                      </p:to>
                                    </p:set>
                                  </p:childTnLst>
                                </p:cTn>
                              </p:par>
                            </p:childTnLst>
                          </p:cTn>
                        </p:par>
                        <p:par>
                          <p:cTn id="87" fill="hold">
                            <p:stCondLst>
                              <p:cond delay="24000"/>
                            </p:stCondLst>
                            <p:childTnLst>
                              <p:par>
                                <p:cTn id="88" presetID="11" presetClass="entr" presetSubtype="0" fill="hold" grpId="0" nodeType="afterEffect">
                                  <p:stCondLst>
                                    <p:cond delay="0"/>
                                  </p:stCondLst>
                                  <p:childTnLst>
                                    <p:set>
                                      <p:cBhvr>
                                        <p:cTn id="89" dur="1000">
                                          <p:stCondLst>
                                            <p:cond delay="0"/>
                                          </p:stCondLst>
                                        </p:cTn>
                                        <p:tgtEl>
                                          <p:spTgt spid="64"/>
                                        </p:tgtEl>
                                        <p:attrNameLst>
                                          <p:attrName>style.visibility</p:attrName>
                                        </p:attrNameLst>
                                      </p:cBhvr>
                                      <p:to>
                                        <p:strVal val="visible"/>
                                      </p:to>
                                    </p:set>
                                  </p:childTnLst>
                                </p:cTn>
                              </p:par>
                            </p:childTnLst>
                          </p:cTn>
                        </p:par>
                        <p:par>
                          <p:cTn id="90" fill="hold">
                            <p:stCondLst>
                              <p:cond delay="25000"/>
                            </p:stCondLst>
                            <p:childTnLst>
                              <p:par>
                                <p:cTn id="91" presetID="11" presetClass="entr" presetSubtype="0" fill="hold" grpId="0" nodeType="afterEffect">
                                  <p:stCondLst>
                                    <p:cond delay="0"/>
                                  </p:stCondLst>
                                  <p:childTnLst>
                                    <p:set>
                                      <p:cBhvr>
                                        <p:cTn id="92" dur="1000">
                                          <p:stCondLst>
                                            <p:cond delay="0"/>
                                          </p:stCondLst>
                                        </p:cTn>
                                        <p:tgtEl>
                                          <p:spTgt spid="65"/>
                                        </p:tgtEl>
                                        <p:attrNameLst>
                                          <p:attrName>style.visibility</p:attrName>
                                        </p:attrNameLst>
                                      </p:cBhvr>
                                      <p:to>
                                        <p:strVal val="visible"/>
                                      </p:to>
                                    </p:set>
                                  </p:childTnLst>
                                </p:cTn>
                              </p:par>
                            </p:childTnLst>
                          </p:cTn>
                        </p:par>
                        <p:par>
                          <p:cTn id="93" fill="hold">
                            <p:stCondLst>
                              <p:cond delay="26000"/>
                            </p:stCondLst>
                            <p:childTnLst>
                              <p:par>
                                <p:cTn id="94" presetID="11" presetClass="entr" presetSubtype="0" fill="hold" grpId="0" nodeType="afterEffect">
                                  <p:stCondLst>
                                    <p:cond delay="0"/>
                                  </p:stCondLst>
                                  <p:childTnLst>
                                    <p:set>
                                      <p:cBhvr>
                                        <p:cTn id="95" dur="1000">
                                          <p:stCondLst>
                                            <p:cond delay="0"/>
                                          </p:stCondLst>
                                        </p:cTn>
                                        <p:tgtEl>
                                          <p:spTgt spid="66"/>
                                        </p:tgtEl>
                                        <p:attrNameLst>
                                          <p:attrName>style.visibility</p:attrName>
                                        </p:attrNameLst>
                                      </p:cBhvr>
                                      <p:to>
                                        <p:strVal val="visible"/>
                                      </p:to>
                                    </p:set>
                                  </p:childTnLst>
                                </p:cTn>
                              </p:par>
                            </p:childTnLst>
                          </p:cTn>
                        </p:par>
                        <p:par>
                          <p:cTn id="96" fill="hold">
                            <p:stCondLst>
                              <p:cond delay="27000"/>
                            </p:stCondLst>
                            <p:childTnLst>
                              <p:par>
                                <p:cTn id="97" presetID="11" presetClass="entr" presetSubtype="0" fill="hold" grpId="0" nodeType="afterEffect">
                                  <p:stCondLst>
                                    <p:cond delay="0"/>
                                  </p:stCondLst>
                                  <p:childTnLst>
                                    <p:set>
                                      <p:cBhvr>
                                        <p:cTn id="98" dur="1000">
                                          <p:stCondLst>
                                            <p:cond delay="0"/>
                                          </p:stCondLst>
                                        </p:cTn>
                                        <p:tgtEl>
                                          <p:spTgt spid="67"/>
                                        </p:tgtEl>
                                        <p:attrNameLst>
                                          <p:attrName>style.visibility</p:attrName>
                                        </p:attrNameLst>
                                      </p:cBhvr>
                                      <p:to>
                                        <p:strVal val="visible"/>
                                      </p:to>
                                    </p:set>
                                  </p:childTnLst>
                                </p:cTn>
                              </p:par>
                            </p:childTnLst>
                          </p:cTn>
                        </p:par>
                        <p:par>
                          <p:cTn id="99" fill="hold">
                            <p:stCondLst>
                              <p:cond delay="28000"/>
                            </p:stCondLst>
                            <p:childTnLst>
                              <p:par>
                                <p:cTn id="100" presetID="11" presetClass="entr" presetSubtype="0" fill="hold" grpId="0" nodeType="afterEffect">
                                  <p:stCondLst>
                                    <p:cond delay="0"/>
                                  </p:stCondLst>
                                  <p:childTnLst>
                                    <p:set>
                                      <p:cBhvr>
                                        <p:cTn id="101" dur="1000">
                                          <p:stCondLst>
                                            <p:cond delay="0"/>
                                          </p:stCondLst>
                                        </p:cTn>
                                        <p:tgtEl>
                                          <p:spTgt spid="68"/>
                                        </p:tgtEl>
                                        <p:attrNameLst>
                                          <p:attrName>style.visibility</p:attrName>
                                        </p:attrNameLst>
                                      </p:cBhvr>
                                      <p:to>
                                        <p:strVal val="visible"/>
                                      </p:to>
                                    </p:set>
                                  </p:childTnLst>
                                </p:cTn>
                              </p:par>
                            </p:childTnLst>
                          </p:cTn>
                        </p:par>
                        <p:par>
                          <p:cTn id="102" fill="hold">
                            <p:stCondLst>
                              <p:cond delay="29000"/>
                            </p:stCondLst>
                            <p:childTnLst>
                              <p:par>
                                <p:cTn id="103" presetID="11" presetClass="entr" presetSubtype="0" fill="hold" grpId="0" nodeType="afterEffect">
                                  <p:stCondLst>
                                    <p:cond delay="0"/>
                                  </p:stCondLst>
                                  <p:childTnLst>
                                    <p:set>
                                      <p:cBhvr>
                                        <p:cTn id="104" dur="1000">
                                          <p:stCondLst>
                                            <p:cond delay="0"/>
                                          </p:stCondLst>
                                        </p:cTn>
                                        <p:tgtEl>
                                          <p:spTgt spid="69"/>
                                        </p:tgtEl>
                                        <p:attrNameLst>
                                          <p:attrName>style.visibility</p:attrName>
                                        </p:attrNameLst>
                                      </p:cBhvr>
                                      <p:to>
                                        <p:strVal val="visible"/>
                                      </p:to>
                                    </p:set>
                                  </p:childTnLst>
                                </p:cTn>
                              </p:par>
                            </p:childTnLst>
                          </p:cTn>
                        </p:par>
                        <p:par>
                          <p:cTn id="105" fill="hold">
                            <p:stCondLst>
                              <p:cond delay="30000"/>
                            </p:stCondLst>
                            <p:childTnLst>
                              <p:par>
                                <p:cTn id="106" presetID="11" presetClass="entr" presetSubtype="0" fill="hold" grpId="0" nodeType="afterEffect">
                                  <p:stCondLst>
                                    <p:cond delay="0"/>
                                  </p:stCondLst>
                                  <p:childTnLst>
                                    <p:set>
                                      <p:cBhvr>
                                        <p:cTn id="107"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childTnLst>
        </p:cTn>
      </p:par>
    </p:tnLst>
    <p:bldLst>
      <p:bldP spid="4"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ien\Downloads\GAME PP\HA NOI\67916024_361791171408886_2309680669866852352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82"/>
            <a:ext cx="9135554" cy="5165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147794" y="3332965"/>
            <a:ext cx="5561152" cy="14225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0861924">
            <a:off x="4226288" y="3699425"/>
            <a:ext cx="2590125" cy="4572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THE END</a:t>
            </a:r>
          </a:p>
        </p:txBody>
      </p:sp>
      <p:pic>
        <p:nvPicPr>
          <p:cNvPr id="7" name="Picture 4" descr="D:\GIAO AN\MAU POWER POINT DEP\ANH DONG PP\2-ctu.vn_anh_dong_mau_slide_powerpoint_dep_(17).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22625" y="3632282"/>
            <a:ext cx="1295063" cy="9715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46" y="0"/>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34235" y="0"/>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19145" y="0"/>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96037" y="1750429"/>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806" y="114300"/>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806" y="1661166"/>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54813" y="1620883"/>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08464" y="1270369"/>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19145" y="626473"/>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34235" y="1516357"/>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806" y="740773"/>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806" y="2287639"/>
            <a:ext cx="2209225" cy="19888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GIAO AN\MAU POWER POINT DEP\ANH DONG PP\Phao hoa.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47964" y="-21682"/>
            <a:ext cx="2209225" cy="198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3366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2" name="矩形 18">
            <a:extLst>
              <a:ext uri="{FF2B5EF4-FFF2-40B4-BE49-F238E27FC236}">
                <a16:creationId xmlns:a16="http://schemas.microsoft.com/office/drawing/2014/main" id="{55CB5FFA-296F-30B2-7ACF-A87AAD5FE496}"/>
              </a:ext>
            </a:extLst>
          </p:cNvPr>
          <p:cNvSpPr/>
          <p:nvPr/>
        </p:nvSpPr>
        <p:spPr>
          <a:xfrm>
            <a:off x="775116" y="495529"/>
            <a:ext cx="4858350" cy="523220"/>
          </a:xfrm>
          <a:prstGeom prst="rect">
            <a:avLst/>
          </a:prstGeom>
        </p:spPr>
        <p:txBody>
          <a:bodyPr wrap="square">
            <a:spAutoFit/>
          </a:bodyPr>
          <a:lstStyle/>
          <a:p>
            <a:pPr algn="ctr"/>
            <a:r>
              <a:rPr lang="en-US" altLang="zh-CN" sz="2800" b="1" dirty="0" err="1">
                <a:solidFill>
                  <a:srgbClr val="FF0000"/>
                </a:solidFill>
                <a:latin typeface="#9Slide03 AllRoundGothic" panose="020B0703020202020104" pitchFamily="34" charset="0"/>
                <a:cs typeface="+mn-ea"/>
                <a:sym typeface="+mn-lt"/>
              </a:rPr>
              <a:t>Bài</a:t>
            </a:r>
            <a:r>
              <a:rPr lang="en-US" altLang="zh-CN" sz="2800" b="1" dirty="0">
                <a:solidFill>
                  <a:srgbClr val="FF0000"/>
                </a:solidFill>
                <a:latin typeface="#9Slide03 AllRoundGothic" panose="020B0703020202020104" pitchFamily="34" charset="0"/>
                <a:cs typeface="+mn-ea"/>
                <a:sym typeface="+mn-lt"/>
              </a:rPr>
              <a:t> </a:t>
            </a:r>
            <a:r>
              <a:rPr lang="en-US" altLang="zh-CN" sz="2800" b="1" dirty="0" err="1">
                <a:solidFill>
                  <a:srgbClr val="FF0000"/>
                </a:solidFill>
                <a:latin typeface="#9Slide03 AllRoundGothic" panose="020B0703020202020104" pitchFamily="34" charset="0"/>
                <a:cs typeface="+mn-ea"/>
                <a:sym typeface="+mn-lt"/>
              </a:rPr>
              <a:t>tập</a:t>
            </a:r>
            <a:r>
              <a:rPr lang="en-US" altLang="zh-CN" sz="2800" b="1" dirty="0">
                <a:solidFill>
                  <a:srgbClr val="FF0000"/>
                </a:solidFill>
                <a:latin typeface="#9Slide03 AllRoundGothic" panose="020B0703020202020104" pitchFamily="34" charset="0"/>
                <a:cs typeface="+mn-ea"/>
                <a:sym typeface="+mn-lt"/>
              </a:rPr>
              <a:t> </a:t>
            </a:r>
            <a:r>
              <a:rPr lang="en-US" altLang="zh-CN" sz="2800" b="1" dirty="0" err="1">
                <a:solidFill>
                  <a:srgbClr val="FF0000"/>
                </a:solidFill>
                <a:latin typeface="#9Slide03 AllRoundGothic" panose="020B0703020202020104" pitchFamily="34" charset="0"/>
                <a:cs typeface="+mn-ea"/>
                <a:sym typeface="+mn-lt"/>
              </a:rPr>
              <a:t>về</a:t>
            </a:r>
            <a:r>
              <a:rPr lang="en-US" altLang="zh-CN" sz="2800" b="1" dirty="0">
                <a:solidFill>
                  <a:srgbClr val="FF0000"/>
                </a:solidFill>
                <a:latin typeface="#9Slide03 AllRoundGothic" panose="020B0703020202020104" pitchFamily="34" charset="0"/>
                <a:cs typeface="+mn-ea"/>
                <a:sym typeface="+mn-lt"/>
              </a:rPr>
              <a:t> </a:t>
            </a:r>
            <a:r>
              <a:rPr lang="en-US" altLang="zh-CN" sz="2800" b="1" dirty="0" err="1">
                <a:solidFill>
                  <a:srgbClr val="FF0000"/>
                </a:solidFill>
                <a:latin typeface="#9Slide03 AllRoundGothic" panose="020B0703020202020104" pitchFamily="34" charset="0"/>
                <a:cs typeface="+mn-ea"/>
                <a:sym typeface="+mn-lt"/>
              </a:rPr>
              <a:t>nhà</a:t>
            </a:r>
            <a:endParaRPr lang="zh-CN" altLang="en-US" sz="2800" b="1" dirty="0">
              <a:solidFill>
                <a:srgbClr val="FF0000"/>
              </a:solidFill>
              <a:latin typeface="#9Slide03 AllRoundGothic" panose="020B0703020202020104" pitchFamily="34" charset="0"/>
              <a:cs typeface="+mn-ea"/>
              <a:sym typeface="+mn-lt"/>
            </a:endParaRPr>
          </a:p>
        </p:txBody>
      </p:sp>
      <p:sp>
        <p:nvSpPr>
          <p:cNvPr id="5" name="TextBox 4">
            <a:extLst>
              <a:ext uri="{FF2B5EF4-FFF2-40B4-BE49-F238E27FC236}">
                <a16:creationId xmlns:a16="http://schemas.microsoft.com/office/drawing/2014/main" id="{DB7F62ED-A126-3350-F95D-DB219A272F5F}"/>
              </a:ext>
            </a:extLst>
          </p:cNvPr>
          <p:cNvSpPr txBox="1"/>
          <p:nvPr/>
        </p:nvSpPr>
        <p:spPr>
          <a:xfrm>
            <a:off x="810000" y="967338"/>
            <a:ext cx="6612364" cy="3416320"/>
          </a:xfrm>
          <a:prstGeom prst="rect">
            <a:avLst/>
          </a:prstGeom>
          <a:noFill/>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Chuẩn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tiết 2 bài “Tinh thần yêu nước của nhân dân ta</a:t>
            </a:r>
            <a:r>
              <a:rPr lang="vi-VN" sz="2400" b="1" dirty="0" smtClean="0">
                <a:latin typeface="Times New Roman" panose="02020603050405020304" pitchFamily="18" charset="0"/>
                <a:cs typeface="Times New Roman" panose="02020603050405020304" pitchFamily="18" charset="0"/>
              </a:rPr>
              <a:t>”</a:t>
            </a:r>
          </a:p>
          <a:p>
            <a:pPr algn="just"/>
            <a:r>
              <a:rPr lang="vi-VN" sz="2400" b="1" dirty="0" smtClean="0">
                <a:solidFill>
                  <a:srgbClr val="FF0000"/>
                </a:solidFill>
                <a:latin typeface="Times New Roman" panose="02020603050405020304" pitchFamily="18" charset="0"/>
                <a:cs typeface="Times New Roman" panose="02020603050405020304" pitchFamily="18" charset="0"/>
              </a:rPr>
              <a:t>?</a:t>
            </a:r>
            <a:r>
              <a:rPr lang="vi-VN" sz="2400" b="1" dirty="0" smtClean="0">
                <a:latin typeface="Times New Roman" panose="02020603050405020304" pitchFamily="18" charset="0"/>
                <a:cs typeface="Times New Roman" panose="02020603050405020304" pitchFamily="18" charset="0"/>
              </a:rPr>
              <a:t> Theo em, mục đích của văn bản này là gì? Các lí lẽ, bằng chứng đã làm sáng tỏ mục đích ấy như thế nào</a:t>
            </a:r>
          </a:p>
          <a:p>
            <a:pPr algn="just"/>
            <a:r>
              <a:rPr lang="vi-VN" sz="2400" b="1" dirty="0" smtClean="0">
                <a:solidFill>
                  <a:srgbClr val="FF0000"/>
                </a:solidFill>
                <a:latin typeface="Times New Roman" panose="02020603050405020304" pitchFamily="18" charset="0"/>
                <a:cs typeface="Times New Roman" panose="02020603050405020304" pitchFamily="18" charset="0"/>
              </a:rPr>
              <a:t>?</a:t>
            </a:r>
            <a:r>
              <a:rPr lang="vi-VN" sz="2400" b="1" dirty="0" smtClean="0">
                <a:latin typeface="Times New Roman" panose="02020603050405020304" pitchFamily="18" charset="0"/>
                <a:cs typeface="Times New Roman" panose="02020603050405020304" pitchFamily="18" charset="0"/>
              </a:rPr>
              <a:t> Qua văn bản này, em học được gì về cách viết bài văn nghị luận một vấn đề xã hội ( lựa chọn vấn đề nghị luận, bố cục bài viết, lựa chọn và nêu bằng chứng, diễn đạt,...)</a:t>
            </a:r>
            <a:endParaRPr lang="en-US" sz="24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31F881E-5680-FAA5-4F49-8695563C301A}"/>
              </a:ext>
            </a:extLst>
          </p:cNvPr>
          <p:cNvPicPr>
            <a:picLocks noChangeAspect="1"/>
          </p:cNvPicPr>
          <p:nvPr/>
        </p:nvPicPr>
        <p:blipFill>
          <a:blip r:embed="rId3"/>
          <a:stretch>
            <a:fillRect/>
          </a:stretch>
        </p:blipFill>
        <p:spPr>
          <a:xfrm>
            <a:off x="6725520" y="2878069"/>
            <a:ext cx="1977398" cy="1977398"/>
          </a:xfrm>
          <a:prstGeom prst="rect">
            <a:avLst/>
          </a:prstGeom>
        </p:spPr>
      </p:pic>
    </p:spTree>
    <p:extLst>
      <p:ext uri="{BB962C8B-B14F-4D97-AF65-F5344CB8AC3E}">
        <p14:creationId xmlns:p14="http://schemas.microsoft.com/office/powerpoint/2010/main" val="233237693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6180" y="254015"/>
            <a:ext cx="6050452" cy="523220"/>
          </a:xfrm>
          <a:prstGeom prst="rect">
            <a:avLst/>
          </a:prstGeom>
          <a:solidFill>
            <a:schemeClr val="bg1"/>
          </a:solidFill>
        </p:spPr>
        <p:txBody>
          <a:bodyPr wrap="square">
            <a:spAutoFit/>
          </a:bodyPr>
          <a:lstStyle/>
          <a:p>
            <a:pPr lvl="0" algn="ctr"/>
            <a:r>
              <a:rPr lang="vi-VN" sz="2800" b="1" dirty="0">
                <a:solidFill>
                  <a:srgbClr val="0070C0"/>
                </a:solidFill>
                <a:latin typeface="Times New Roman" panose="02020603050405020304" pitchFamily="18" charset="0"/>
                <a:cs typeface="Times New Roman" panose="02020603050405020304" pitchFamily="18" charset="0"/>
              </a:rPr>
              <a:t>Tinh thần yêu nước của nhân dân ta</a:t>
            </a:r>
          </a:p>
        </p:txBody>
      </p:sp>
      <p:sp>
        <p:nvSpPr>
          <p:cNvPr id="5" name="Rounded Rectangle 4"/>
          <p:cNvSpPr/>
          <p:nvPr/>
        </p:nvSpPr>
        <p:spPr>
          <a:xfrm>
            <a:off x="493487" y="1372763"/>
            <a:ext cx="2675502" cy="34086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vi-VN" sz="2000" b="1" dirty="0" smtClean="0">
                <a:solidFill>
                  <a:schemeClr val="tx1"/>
                </a:solidFill>
                <a:latin typeface="Times New Roman" panose="02020603050405020304" pitchFamily="18" charset="0"/>
                <a:cs typeface="Times New Roman" panose="02020603050405020304" pitchFamily="18" charset="0"/>
              </a:rPr>
              <a:t>I. Tìm hiểu chung</a:t>
            </a:r>
          </a:p>
          <a:p>
            <a:r>
              <a:rPr lang="vi-VN" sz="2000" dirty="0" smtClean="0">
                <a:solidFill>
                  <a:schemeClr val="tx1"/>
                </a:solidFill>
                <a:latin typeface="Times New Roman" panose="02020603050405020304" pitchFamily="18" charset="0"/>
                <a:cs typeface="Times New Roman" panose="02020603050405020304" pitchFamily="18" charset="0"/>
              </a:rPr>
              <a:t>1. Kiến thức Ngữ văn</a:t>
            </a:r>
          </a:p>
          <a:p>
            <a:r>
              <a:rPr lang="vi-VN" sz="2000" dirty="0" smtClean="0">
                <a:solidFill>
                  <a:schemeClr val="tx1"/>
                </a:solidFill>
                <a:latin typeface="Times New Roman" panose="02020603050405020304" pitchFamily="18" charset="0"/>
                <a:cs typeface="Times New Roman" panose="02020603050405020304" pitchFamily="18" charset="0"/>
              </a:rPr>
              <a:t>2. Tác giả, tác phẩm</a:t>
            </a:r>
          </a:p>
          <a:p>
            <a:r>
              <a:rPr lang="vi-VN" sz="2000" dirty="0" smtClean="0">
                <a:solidFill>
                  <a:schemeClr val="tx1"/>
                </a:solidFill>
                <a:latin typeface="Times New Roman" panose="02020603050405020304" pitchFamily="18" charset="0"/>
                <a:cs typeface="Times New Roman" panose="02020603050405020304" pitchFamily="18" charset="0"/>
              </a:rPr>
              <a:t>3. Hướng dẫn đọc</a:t>
            </a:r>
          </a:p>
          <a:p>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388709" y="1372764"/>
            <a:ext cx="2905394" cy="34086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smtClean="0">
                <a:solidFill>
                  <a:schemeClr val="tx1"/>
                </a:solidFill>
                <a:latin typeface="Times New Roman" panose="02020603050405020304" pitchFamily="18" charset="0"/>
                <a:cs typeface="Times New Roman" panose="02020603050405020304" pitchFamily="18" charset="0"/>
              </a:rPr>
              <a:t>II. Đọc hiểu văn bản</a:t>
            </a:r>
          </a:p>
          <a:p>
            <a:r>
              <a:rPr lang="vi-VN" sz="2000" dirty="0">
                <a:solidFill>
                  <a:schemeClr val="tx1"/>
                </a:solidFill>
                <a:latin typeface="Times New Roman" panose="02020603050405020304" pitchFamily="18" charset="0"/>
                <a:cs typeface="Times New Roman" panose="02020603050405020304" pitchFamily="18" charset="0"/>
              </a:rPr>
              <a:t>1</a:t>
            </a:r>
            <a:r>
              <a:rPr lang="vi-VN" sz="2000" dirty="0" smtClean="0">
                <a:solidFill>
                  <a:schemeClr val="tx1"/>
                </a:solidFill>
                <a:latin typeface="Times New Roman" panose="02020603050405020304" pitchFamily="18" charset="0"/>
                <a:cs typeface="Times New Roman" panose="02020603050405020304" pitchFamily="18" charset="0"/>
              </a:rPr>
              <a:t>.Hệ thống ý kiến, lí lẽ, bằng chứng</a:t>
            </a:r>
          </a:p>
          <a:p>
            <a:r>
              <a:rPr lang="vi-VN" sz="2000" dirty="0">
                <a:solidFill>
                  <a:schemeClr val="tx1"/>
                </a:solidFill>
                <a:latin typeface="Times New Roman" panose="02020603050405020304" pitchFamily="18" charset="0"/>
                <a:cs typeface="Times New Roman" panose="02020603050405020304" pitchFamily="18" charset="0"/>
              </a:rPr>
              <a:t>2</a:t>
            </a:r>
            <a:r>
              <a:rPr lang="vi-VN" sz="2000" dirty="0" smtClean="0">
                <a:solidFill>
                  <a:schemeClr val="tx1"/>
                </a:solidFill>
                <a:latin typeface="Times New Roman" panose="02020603050405020304" pitchFamily="18" charset="0"/>
                <a:cs typeface="Times New Roman" panose="02020603050405020304" pitchFamily="18" charset="0"/>
              </a:rPr>
              <a:t>. Mối quan hệ giữa đặc điểm văn bản với mục đích</a:t>
            </a:r>
          </a:p>
          <a:p>
            <a:r>
              <a:rPr lang="vi-VN" sz="2000" dirty="0">
                <a:solidFill>
                  <a:schemeClr val="tx1"/>
                </a:solidFill>
                <a:latin typeface="Times New Roman" panose="02020603050405020304" pitchFamily="18" charset="0"/>
                <a:cs typeface="Times New Roman" panose="02020603050405020304" pitchFamily="18" charset="0"/>
              </a:rPr>
              <a:t>3</a:t>
            </a:r>
            <a:r>
              <a:rPr lang="vi-VN" sz="2000" dirty="0" smtClean="0">
                <a:solidFill>
                  <a:schemeClr val="tx1"/>
                </a:solidFill>
                <a:latin typeface="Times New Roman" panose="02020603050405020304" pitchFamily="18" charset="0"/>
                <a:cs typeface="Times New Roman" panose="02020603050405020304" pitchFamily="18" charset="0"/>
              </a:rPr>
              <a:t>. Ý nghĩa, thông điệp</a:t>
            </a:r>
          </a:p>
        </p:txBody>
      </p:sp>
      <p:sp>
        <p:nvSpPr>
          <p:cNvPr id="9" name="Rounded Rectangle 8"/>
          <p:cNvSpPr/>
          <p:nvPr/>
        </p:nvSpPr>
        <p:spPr>
          <a:xfrm>
            <a:off x="6456641" y="1372764"/>
            <a:ext cx="2615231" cy="340864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b="1" dirty="0" smtClean="0">
                <a:solidFill>
                  <a:schemeClr val="tx1"/>
                </a:solidFill>
                <a:latin typeface="Times New Roman" panose="02020603050405020304" pitchFamily="18" charset="0"/>
                <a:cs typeface="Times New Roman" panose="02020603050405020304" pitchFamily="18" charset="0"/>
              </a:rPr>
              <a:t>III. Tổng kết</a:t>
            </a:r>
          </a:p>
          <a:p>
            <a:pPr marL="342900" indent="-342900">
              <a:buAutoNum type="arabicPeriod"/>
            </a:pPr>
            <a:r>
              <a:rPr lang="vi-VN" sz="2000" dirty="0" smtClean="0">
                <a:solidFill>
                  <a:schemeClr val="tx1"/>
                </a:solidFill>
                <a:latin typeface="Times New Roman" panose="02020603050405020304" pitchFamily="18" charset="0"/>
                <a:cs typeface="Times New Roman" panose="02020603050405020304" pitchFamily="18" charset="0"/>
              </a:rPr>
              <a:t>Nội dung</a:t>
            </a:r>
          </a:p>
          <a:p>
            <a:pPr marL="342900" indent="-342900">
              <a:buAutoNum type="arabicPeriod"/>
            </a:pPr>
            <a:r>
              <a:rPr lang="vi-VN" sz="2000" dirty="0" smtClean="0">
                <a:solidFill>
                  <a:schemeClr val="tx1"/>
                </a:solidFill>
                <a:latin typeface="Times New Roman" panose="02020603050405020304" pitchFamily="18" charset="0"/>
                <a:cs typeface="Times New Roman" panose="02020603050405020304" pitchFamily="18" charset="0"/>
              </a:rPr>
              <a:t>Nghệ thuật</a:t>
            </a:r>
          </a:p>
          <a:p>
            <a:pPr marL="342900" indent="-342900">
              <a:buAutoNum type="arabicPeriod"/>
            </a:pPr>
            <a:r>
              <a:rPr lang="vi-VN" sz="2000" dirty="0" smtClean="0">
                <a:solidFill>
                  <a:schemeClr val="tx1"/>
                </a:solidFill>
                <a:latin typeface="Times New Roman" panose="02020603050405020304" pitchFamily="18" charset="0"/>
                <a:cs typeface="Times New Roman" panose="02020603050405020304" pitchFamily="18" charset="0"/>
              </a:rPr>
              <a:t>Cách đọc hiểu văn bản nghị luận</a:t>
            </a:r>
            <a:endParaRPr lang="vi-VN" sz="2000" dirty="0">
              <a:solidFill>
                <a:schemeClr val="tx1"/>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4" idx="2"/>
            <a:endCxn id="5" idx="0"/>
          </p:cNvCxnSpPr>
          <p:nvPr/>
        </p:nvCxnSpPr>
        <p:spPr>
          <a:xfrm flipH="1">
            <a:off x="1831238" y="777235"/>
            <a:ext cx="3010168" cy="59552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a:stCxn id="4" idx="2"/>
            <a:endCxn id="9" idx="0"/>
          </p:cNvCxnSpPr>
          <p:nvPr/>
        </p:nvCxnSpPr>
        <p:spPr>
          <a:xfrm>
            <a:off x="4841406" y="777235"/>
            <a:ext cx="2922851" cy="59552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a:stCxn id="4" idx="2"/>
            <a:endCxn id="7" idx="0"/>
          </p:cNvCxnSpPr>
          <p:nvPr/>
        </p:nvCxnSpPr>
        <p:spPr>
          <a:xfrm>
            <a:off x="4841406" y="777235"/>
            <a:ext cx="0" cy="59552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7819871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9" name="Picture 8">
            <a:extLst>
              <a:ext uri="{FF2B5EF4-FFF2-40B4-BE49-F238E27FC236}">
                <a16:creationId xmlns:a16="http://schemas.microsoft.com/office/drawing/2014/main" id="{871FB66D-415E-DFC6-4684-683AECEBBF24}"/>
              </a:ext>
            </a:extLst>
          </p:cNvPr>
          <p:cNvPicPr>
            <a:picLocks noChangeAspect="1"/>
          </p:cNvPicPr>
          <p:nvPr/>
        </p:nvPicPr>
        <p:blipFill rotWithShape="1">
          <a:blip r:embed="rId3"/>
          <a:srcRect l="5158"/>
          <a:stretch/>
        </p:blipFill>
        <p:spPr>
          <a:xfrm>
            <a:off x="0" y="0"/>
            <a:ext cx="9144000" cy="5143500"/>
          </a:xfrm>
          <a:prstGeom prst="rect">
            <a:avLst/>
          </a:prstGeom>
        </p:spPr>
      </p:pic>
      <p:sp>
        <p:nvSpPr>
          <p:cNvPr id="303" name="Google Shape;303;p58"/>
          <p:cNvSpPr txBox="1">
            <a:spLocks noGrp="1"/>
          </p:cNvSpPr>
          <p:nvPr>
            <p:ph type="subTitle" idx="1"/>
          </p:nvPr>
        </p:nvSpPr>
        <p:spPr>
          <a:xfrm>
            <a:off x="847023" y="969663"/>
            <a:ext cx="7449954" cy="146047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1500" b="1" dirty="0" err="1">
                <a:solidFill>
                  <a:srgbClr val="0070C0"/>
                </a:solidFill>
                <a:latin typeface="#9Slide05 Filmotype Honey" panose="02000000000000000000" pitchFamily="2" charset="0"/>
              </a:rPr>
              <a:t>Chúc</a:t>
            </a:r>
            <a:r>
              <a:rPr lang="en-US" sz="11500" b="1" dirty="0">
                <a:solidFill>
                  <a:srgbClr val="0070C0"/>
                </a:solidFill>
                <a:latin typeface="#9Slide05 Filmotype Honey" panose="02000000000000000000" pitchFamily="2" charset="0"/>
              </a:rPr>
              <a:t> </a:t>
            </a:r>
            <a:r>
              <a:rPr lang="en-US" sz="11500" b="1" dirty="0" err="1">
                <a:solidFill>
                  <a:srgbClr val="0070C0"/>
                </a:solidFill>
                <a:latin typeface="#9Slide05 Filmotype Honey" panose="02000000000000000000" pitchFamily="2" charset="0"/>
              </a:rPr>
              <a:t>các</a:t>
            </a:r>
            <a:r>
              <a:rPr lang="en-US" sz="11500" b="1" dirty="0">
                <a:solidFill>
                  <a:srgbClr val="0070C0"/>
                </a:solidFill>
                <a:latin typeface="#9Slide05 Filmotype Honey" panose="02000000000000000000" pitchFamily="2" charset="0"/>
              </a:rPr>
              <a:t> </a:t>
            </a:r>
            <a:r>
              <a:rPr lang="en-US" sz="11500" b="1" dirty="0" err="1">
                <a:solidFill>
                  <a:srgbClr val="0070C0"/>
                </a:solidFill>
                <a:latin typeface="#9Slide05 Filmotype Honey" panose="02000000000000000000" pitchFamily="2" charset="0"/>
              </a:rPr>
              <a:t>em</a:t>
            </a:r>
            <a:r>
              <a:rPr lang="en-US" sz="11500" b="1" dirty="0">
                <a:solidFill>
                  <a:srgbClr val="0070C0"/>
                </a:solidFill>
                <a:latin typeface="#9Slide05 Filmotype Honey" panose="02000000000000000000" pitchFamily="2" charset="0"/>
              </a:rPr>
              <a:t> </a:t>
            </a:r>
            <a:r>
              <a:rPr lang="en-US" sz="11500" b="1" dirty="0" err="1">
                <a:solidFill>
                  <a:srgbClr val="0070C0"/>
                </a:solidFill>
                <a:latin typeface="#9Slide05 Filmotype Honey" panose="02000000000000000000" pitchFamily="2" charset="0"/>
              </a:rPr>
              <a:t>học</a:t>
            </a:r>
            <a:r>
              <a:rPr lang="en-US" sz="11500" b="1" dirty="0">
                <a:solidFill>
                  <a:srgbClr val="0070C0"/>
                </a:solidFill>
                <a:latin typeface="#9Slide05 Filmotype Honey" panose="02000000000000000000" pitchFamily="2" charset="0"/>
              </a:rPr>
              <a:t> </a:t>
            </a:r>
            <a:r>
              <a:rPr lang="en-US" sz="11500" b="1" dirty="0" err="1">
                <a:solidFill>
                  <a:srgbClr val="0070C0"/>
                </a:solidFill>
                <a:latin typeface="#9Slide05 Filmotype Honey" panose="02000000000000000000" pitchFamily="2" charset="0"/>
              </a:rPr>
              <a:t>tốt</a:t>
            </a:r>
            <a:endParaRPr sz="11500" b="1" dirty="0">
              <a:solidFill>
                <a:srgbClr val="0070C0"/>
              </a:solidFill>
              <a:latin typeface="#9Slide05 Filmotype Honey" panose="02000000000000000000" pitchFamily="2" charset="0"/>
            </a:endParaRPr>
          </a:p>
        </p:txBody>
      </p:sp>
      <p:pic>
        <p:nvPicPr>
          <p:cNvPr id="6" name="Picture 5">
            <a:extLst>
              <a:ext uri="{FF2B5EF4-FFF2-40B4-BE49-F238E27FC236}">
                <a16:creationId xmlns:a16="http://schemas.microsoft.com/office/drawing/2014/main" id="{5EF0A504-6D15-F81B-0AAF-566C2F0F34CE}"/>
              </a:ext>
            </a:extLst>
          </p:cNvPr>
          <p:cNvPicPr>
            <a:picLocks noChangeAspect="1"/>
          </p:cNvPicPr>
          <p:nvPr/>
        </p:nvPicPr>
        <p:blipFill>
          <a:blip r:embed="rId4"/>
          <a:stretch>
            <a:fillRect/>
          </a:stretch>
        </p:blipFill>
        <p:spPr>
          <a:xfrm>
            <a:off x="1360388" y="2713361"/>
            <a:ext cx="2333770" cy="2430139"/>
          </a:xfrm>
          <a:prstGeom prst="rect">
            <a:avLst/>
          </a:prstGeom>
        </p:spPr>
      </p:pic>
    </p:spTree>
    <p:extLst>
      <p:ext uri="{BB962C8B-B14F-4D97-AF65-F5344CB8AC3E}">
        <p14:creationId xmlns:p14="http://schemas.microsoft.com/office/powerpoint/2010/main" val="314064065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barn(inVertical)">
                                      <p:cBhvr>
                                        <p:cTn id="7" dur="500"/>
                                        <p:tgtEl>
                                          <p:spTgt spid="3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2" name="Picture 1">
            <a:extLst>
              <a:ext uri="{FF2B5EF4-FFF2-40B4-BE49-F238E27FC236}">
                <a16:creationId xmlns:a16="http://schemas.microsoft.com/office/drawing/2014/main" id="{E85229C3-709C-9FB6-D580-3D58EB048864}"/>
              </a:ext>
            </a:extLst>
          </p:cNvPr>
          <p:cNvPicPr>
            <a:picLocks noChangeAspect="1"/>
          </p:cNvPicPr>
          <p:nvPr/>
        </p:nvPicPr>
        <p:blipFill rotWithShape="1">
          <a:blip r:embed="rId3"/>
          <a:srcRect l="-34" r="1"/>
          <a:stretch/>
        </p:blipFill>
        <p:spPr>
          <a:xfrm>
            <a:off x="0" y="9103"/>
            <a:ext cx="9144000" cy="5143500"/>
          </a:xfrm>
          <a:prstGeom prst="rect">
            <a:avLst/>
          </a:prstGeom>
        </p:spPr>
      </p:pic>
      <p:pic>
        <p:nvPicPr>
          <p:cNvPr id="71" name="Google Shape;71;p14"/>
          <p:cNvPicPr preferRelativeResize="0"/>
          <p:nvPr/>
        </p:nvPicPr>
        <p:blipFill rotWithShape="1">
          <a:blip r:embed="rId4"/>
          <a:srcRect r="32623"/>
          <a:stretch/>
        </p:blipFill>
        <p:spPr>
          <a:xfrm>
            <a:off x="169119" y="1121221"/>
            <a:ext cx="2887673" cy="2919264"/>
          </a:xfrm>
          <a:prstGeom prst="rect">
            <a:avLst/>
          </a:prstGeom>
          <a:noFill/>
          <a:ln w="114300" cap="flat" cmpd="sng">
            <a:solidFill>
              <a:srgbClr val="FFFFFF"/>
            </a:solidFill>
            <a:prstDash val="solid"/>
            <a:miter lim="8000"/>
            <a:headEnd type="none" w="sm" len="sm"/>
            <a:tailEnd type="none" w="sm" len="sm"/>
          </a:ln>
        </p:spPr>
      </p:pic>
      <p:sp>
        <p:nvSpPr>
          <p:cNvPr id="3" name="Google Shape;303;p58">
            <a:extLst>
              <a:ext uri="{FF2B5EF4-FFF2-40B4-BE49-F238E27FC236}">
                <a16:creationId xmlns:a16="http://schemas.microsoft.com/office/drawing/2014/main" id="{6D2B83EA-6F72-4482-32A1-16849C463784}"/>
              </a:ext>
            </a:extLst>
          </p:cNvPr>
          <p:cNvSpPr txBox="1">
            <a:spLocks/>
          </p:cNvSpPr>
          <p:nvPr/>
        </p:nvSpPr>
        <p:spPr>
          <a:xfrm>
            <a:off x="3552897" y="1984052"/>
            <a:ext cx="4362963" cy="7870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smtClean="0">
                <a:solidFill>
                  <a:srgbClr val="0070C0"/>
                </a:solidFill>
                <a:latin typeface="Times New Roman" panose="02020603050405020304" pitchFamily="18" charset="0"/>
                <a:cs typeface="Times New Roman" panose="02020603050405020304" pitchFamily="18" charset="0"/>
              </a:rPr>
              <a:t>I. </a:t>
            </a:r>
            <a:r>
              <a:rPr lang="en-US" sz="4000" b="1" dirty="0" err="1" smtClean="0">
                <a:solidFill>
                  <a:srgbClr val="0070C0"/>
                </a:solidFill>
                <a:latin typeface="Times New Roman" panose="02020603050405020304" pitchFamily="18" charset="0"/>
                <a:cs typeface="Times New Roman" panose="02020603050405020304" pitchFamily="18" charset="0"/>
              </a:rPr>
              <a:t>Tìm</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hiểu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chung</a:t>
            </a:r>
            <a:endParaRPr lang="vi-VN" sz="40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randombar(horizontal)">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61840" y="598291"/>
            <a:ext cx="8473599" cy="93534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1" name="Rectangle 10"/>
          <p:cNvSpPr/>
          <p:nvPr/>
        </p:nvSpPr>
        <p:spPr>
          <a:xfrm>
            <a:off x="3653907" y="865906"/>
            <a:ext cx="1552028" cy="400110"/>
          </a:xfrm>
          <a:prstGeom prst="rect">
            <a:avLst/>
          </a:prstGeom>
        </p:spPr>
        <p:txBody>
          <a:bodyPr wrap="none">
            <a:spAutoFit/>
          </a:bodyPr>
          <a:lstStyle/>
          <a:p>
            <a:r>
              <a:rPr lang="vi-VN" sz="2000" b="1" dirty="0">
                <a:latin typeface="Times New Roman" panose="02020603050405020304" pitchFamily="18" charset="0"/>
                <a:cs typeface="Times New Roman" panose="02020603050405020304" pitchFamily="18" charset="0"/>
              </a:rPr>
              <a:t>thuyết phục </a:t>
            </a:r>
            <a:endParaRPr lang="vi-VN" sz="2000" dirty="0"/>
          </a:p>
        </p:txBody>
      </p:sp>
      <p:sp>
        <p:nvSpPr>
          <p:cNvPr id="3" name="TextBox 2"/>
          <p:cNvSpPr txBox="1"/>
          <p:nvPr/>
        </p:nvSpPr>
        <p:spPr>
          <a:xfrm>
            <a:off x="404850" y="2379766"/>
            <a:ext cx="8334302" cy="2345322"/>
          </a:xfrm>
          <a:prstGeom prst="rect">
            <a:avLst/>
          </a:prstGeom>
          <a:noFill/>
        </p:spPr>
        <p:txBody>
          <a:bodyPr wrap="square" rtlCol="0">
            <a:spAutoFit/>
          </a:bodyPr>
          <a:lstStyle/>
          <a:p>
            <a:pPr algn="just">
              <a:lnSpc>
                <a:spcPct val="150000"/>
              </a:lnSpc>
            </a:pPr>
            <a:r>
              <a:rPr lang="vi-VN" sz="2000" dirty="0" smtClean="0">
                <a:latin typeface="Times New Roman" panose="02020603050405020304" pitchFamily="18" charset="0"/>
                <a:cs typeface="Times New Roman" panose="02020603050405020304" pitchFamily="18" charset="0"/>
              </a:rPr>
              <a:t>	Văn bản nghị luận xã hội được viết ra </a:t>
            </a:r>
            <a:r>
              <a:rPr lang="vi-VN" sz="2000" dirty="0" smtClean="0">
                <a:solidFill>
                  <a:schemeClr val="tx1"/>
                </a:solidFill>
                <a:latin typeface="Times New Roman" panose="02020603050405020304" pitchFamily="18" charset="0"/>
                <a:cs typeface="Times New Roman" panose="02020603050405020304" pitchFamily="18" charset="0"/>
              </a:rPr>
              <a:t>nhằm     ...(1)...       </a:t>
            </a:r>
            <a:r>
              <a:rPr lang="vi-VN" sz="2000" dirty="0" smtClean="0">
                <a:latin typeface="Times New Roman" panose="02020603050405020304" pitchFamily="18" charset="0"/>
                <a:cs typeface="Times New Roman" panose="02020603050405020304" pitchFamily="18" charset="0"/>
              </a:rPr>
              <a:t>người đọc, người nghe về một           ...(2)...                 nào đó, hướng tới giải quyết những vấn đề có ý nghĩa    ...(3)...</a:t>
            </a:r>
            <a:r>
              <a:rPr lang="vi-VN" sz="2000" b="1"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đặt ra trong đời sống. Văn bản nghị luận xã hội phải có những          ...(4)...         cụ thể, chính xác để thuyết phục người đọc, người nghe. Căn cứ lựa chọn vấn đề nghị luận chủ yếu xuất phát từ yêu cầu </a:t>
            </a:r>
            <a:r>
              <a:rPr lang="vi-VN" sz="2000" dirty="0" smtClean="0">
                <a:solidFill>
                  <a:schemeClr val="tx1"/>
                </a:solidFill>
                <a:latin typeface="Times New Roman" panose="02020603050405020304" pitchFamily="18" charset="0"/>
                <a:cs typeface="Times New Roman" panose="02020603050405020304" pitchFamily="18" charset="0"/>
              </a:rPr>
              <a:t>...(5)... </a:t>
            </a:r>
            <a:endParaRPr lang="vi-VN" sz="2000" b="1" dirty="0" smtClean="0">
              <a:latin typeface="Times New Roman" panose="02020603050405020304" pitchFamily="18" charset="0"/>
              <a:cs typeface="Times New Roman" panose="02020603050405020304" pitchFamily="18" charset="0"/>
            </a:endParaRPr>
          </a:p>
        </p:txBody>
      </p:sp>
      <p:sp>
        <p:nvSpPr>
          <p:cNvPr id="6" name="Rectangle 5"/>
          <p:cNvSpPr/>
          <p:nvPr/>
        </p:nvSpPr>
        <p:spPr>
          <a:xfrm>
            <a:off x="2540238" y="2946728"/>
            <a:ext cx="2429630" cy="400110"/>
          </a:xfrm>
          <a:prstGeom prst="rect">
            <a:avLst/>
          </a:prstGeom>
          <a:solidFill>
            <a:schemeClr val="bg1"/>
          </a:solidFill>
        </p:spPr>
        <p:txBody>
          <a:bodyPr wrap="square">
            <a:spAutoFit/>
          </a:bodyPr>
          <a:lstStyle/>
          <a:p>
            <a:r>
              <a:rPr lang="vi-VN" sz="2000" b="1" dirty="0">
                <a:solidFill>
                  <a:srgbClr val="FF0000"/>
                </a:solidFill>
                <a:latin typeface="Times New Roman" panose="02020603050405020304" pitchFamily="18" charset="0"/>
                <a:cs typeface="Times New Roman" panose="02020603050405020304" pitchFamily="18" charset="0"/>
              </a:rPr>
              <a:t>tư </a:t>
            </a:r>
            <a:r>
              <a:rPr lang="vi-VN" sz="2000" b="1" dirty="0" smtClean="0">
                <a:solidFill>
                  <a:srgbClr val="FF0000"/>
                </a:solidFill>
                <a:latin typeface="Times New Roman" panose="02020603050405020304" pitchFamily="18" charset="0"/>
                <a:cs typeface="Times New Roman" panose="02020603050405020304" pitchFamily="18" charset="0"/>
              </a:rPr>
              <a:t>tưởng, </a:t>
            </a:r>
            <a:r>
              <a:rPr lang="vi-VN" sz="2000" b="1" dirty="0">
                <a:solidFill>
                  <a:srgbClr val="FF0000"/>
                </a:solidFill>
                <a:latin typeface="Times New Roman" panose="02020603050405020304" pitchFamily="18" charset="0"/>
                <a:cs typeface="Times New Roman" panose="02020603050405020304" pitchFamily="18" charset="0"/>
              </a:rPr>
              <a:t>quan niệm </a:t>
            </a:r>
            <a:endParaRPr lang="vi-VN" sz="2000" dirty="0">
              <a:solidFill>
                <a:srgbClr val="FF0000"/>
              </a:solidFill>
            </a:endParaRPr>
          </a:p>
        </p:txBody>
      </p:sp>
      <p:sp>
        <p:nvSpPr>
          <p:cNvPr id="7" name="Rectangle 6"/>
          <p:cNvSpPr/>
          <p:nvPr/>
        </p:nvSpPr>
        <p:spPr>
          <a:xfrm>
            <a:off x="2323713" y="3400646"/>
            <a:ext cx="910827" cy="400110"/>
          </a:xfrm>
          <a:prstGeom prst="rect">
            <a:avLst/>
          </a:prstGeom>
          <a:solidFill>
            <a:schemeClr val="bg1"/>
          </a:solidFill>
        </p:spPr>
        <p:txBody>
          <a:bodyPr wrap="none">
            <a:spAutoFit/>
          </a:bodyPr>
          <a:lstStyle/>
          <a:p>
            <a:r>
              <a:rPr lang="vi-VN" sz="2000" b="1" dirty="0">
                <a:solidFill>
                  <a:srgbClr val="FF0000"/>
                </a:solidFill>
                <a:latin typeface="Times New Roman" panose="02020603050405020304" pitchFamily="18" charset="0"/>
                <a:cs typeface="Times New Roman" panose="02020603050405020304" pitchFamily="18" charset="0"/>
              </a:rPr>
              <a:t>xã hội </a:t>
            </a:r>
            <a:endParaRPr lang="vi-VN" sz="2000" dirty="0">
              <a:solidFill>
                <a:srgbClr val="FF0000"/>
              </a:solidFill>
            </a:endParaRPr>
          </a:p>
        </p:txBody>
      </p:sp>
      <p:sp>
        <p:nvSpPr>
          <p:cNvPr id="8" name="Rectangle 7"/>
          <p:cNvSpPr/>
          <p:nvPr/>
        </p:nvSpPr>
        <p:spPr>
          <a:xfrm>
            <a:off x="1468411" y="3854565"/>
            <a:ext cx="2003689" cy="400110"/>
          </a:xfrm>
          <a:prstGeom prst="rect">
            <a:avLst/>
          </a:prstGeom>
          <a:solidFill>
            <a:schemeClr val="bg1"/>
          </a:solidFill>
        </p:spPr>
        <p:txBody>
          <a:bodyPr wrap="square">
            <a:spAutoFit/>
          </a:bodyPr>
          <a:lstStyle/>
          <a:p>
            <a:r>
              <a:rPr lang="vi-VN" sz="2000" b="1" dirty="0">
                <a:solidFill>
                  <a:srgbClr val="FF0000"/>
                </a:solidFill>
                <a:latin typeface="Times New Roman" panose="02020603050405020304" pitchFamily="18" charset="0"/>
                <a:cs typeface="Times New Roman" panose="02020603050405020304" pitchFamily="18" charset="0"/>
              </a:rPr>
              <a:t>lí lẽ, bằng chứng</a:t>
            </a:r>
            <a:r>
              <a:rPr lang="vi-VN" sz="2000" dirty="0">
                <a:solidFill>
                  <a:srgbClr val="FF0000"/>
                </a:solidFill>
                <a:latin typeface="Times New Roman" panose="02020603050405020304" pitchFamily="18" charset="0"/>
                <a:cs typeface="Times New Roman" panose="02020603050405020304" pitchFamily="18" charset="0"/>
              </a:rPr>
              <a:t> </a:t>
            </a:r>
            <a:endParaRPr lang="vi-VN" sz="2000" dirty="0">
              <a:solidFill>
                <a:srgbClr val="FF0000"/>
              </a:solidFill>
            </a:endParaRPr>
          </a:p>
        </p:txBody>
      </p:sp>
      <p:sp>
        <p:nvSpPr>
          <p:cNvPr id="9" name="Rectangle 8"/>
          <p:cNvSpPr/>
          <p:nvPr/>
        </p:nvSpPr>
        <p:spPr>
          <a:xfrm>
            <a:off x="7552525" y="4324978"/>
            <a:ext cx="942887" cy="400110"/>
          </a:xfrm>
          <a:prstGeom prst="rect">
            <a:avLst/>
          </a:prstGeom>
          <a:solidFill>
            <a:schemeClr val="bg1"/>
          </a:solidFill>
        </p:spPr>
        <p:txBody>
          <a:bodyPr wrap="none">
            <a:spAutoFit/>
          </a:bodyPr>
          <a:lstStyle/>
          <a:p>
            <a:pPr algn="just"/>
            <a:r>
              <a:rPr lang="vi-VN" sz="2000" b="1" dirty="0">
                <a:solidFill>
                  <a:srgbClr val="FF0000"/>
                </a:solidFill>
                <a:latin typeface="Times New Roman" panose="02020603050405020304" pitchFamily="18" charset="0"/>
                <a:cs typeface="Times New Roman" panose="02020603050405020304" pitchFamily="18" charset="0"/>
              </a:rPr>
              <a:t>thực tế</a:t>
            </a:r>
          </a:p>
        </p:txBody>
      </p:sp>
      <p:sp>
        <p:nvSpPr>
          <p:cNvPr id="13" name="Rectangle 12"/>
          <p:cNvSpPr/>
          <p:nvPr/>
        </p:nvSpPr>
        <p:spPr>
          <a:xfrm>
            <a:off x="6036830" y="2496656"/>
            <a:ext cx="1515695" cy="400110"/>
          </a:xfrm>
          <a:prstGeom prst="rect">
            <a:avLst/>
          </a:prstGeom>
          <a:solidFill>
            <a:schemeClr val="bg1"/>
          </a:solidFill>
        </p:spPr>
        <p:txBody>
          <a:bodyPr wrap="square">
            <a:spAutoFit/>
          </a:bodyPr>
          <a:lstStyle/>
          <a:p>
            <a:r>
              <a:rPr lang="vi-VN" sz="2000" b="1" dirty="0">
                <a:solidFill>
                  <a:srgbClr val="FF0000"/>
                </a:solidFill>
                <a:latin typeface="Times New Roman" panose="02020603050405020304" pitchFamily="18" charset="0"/>
                <a:cs typeface="Times New Roman" panose="02020603050405020304" pitchFamily="18" charset="0"/>
              </a:rPr>
              <a:t>thuyết phục </a:t>
            </a:r>
            <a:endParaRPr lang="vi-VN" sz="2000" dirty="0">
              <a:solidFill>
                <a:srgbClr val="FF0000"/>
              </a:solidFill>
            </a:endParaRPr>
          </a:p>
        </p:txBody>
      </p:sp>
      <p:sp>
        <p:nvSpPr>
          <p:cNvPr id="5" name="Rectangle 4"/>
          <p:cNvSpPr/>
          <p:nvPr/>
        </p:nvSpPr>
        <p:spPr>
          <a:xfrm>
            <a:off x="461840" y="865906"/>
            <a:ext cx="910827" cy="400110"/>
          </a:xfrm>
          <a:prstGeom prst="rect">
            <a:avLst/>
          </a:prstGeom>
        </p:spPr>
        <p:txBody>
          <a:bodyPr wrap="none">
            <a:spAutoFit/>
          </a:bodyPr>
          <a:lstStyle/>
          <a:p>
            <a:r>
              <a:rPr lang="vi-VN" sz="2000" b="1" dirty="0">
                <a:latin typeface="Times New Roman" panose="02020603050405020304" pitchFamily="18" charset="0"/>
                <a:cs typeface="Times New Roman" panose="02020603050405020304" pitchFamily="18" charset="0"/>
              </a:rPr>
              <a:t>xã hội </a:t>
            </a:r>
            <a:endParaRPr lang="vi-VN" sz="2000" dirty="0"/>
          </a:p>
        </p:txBody>
      </p:sp>
      <p:sp>
        <p:nvSpPr>
          <p:cNvPr id="10" name="Rectangle 9"/>
          <p:cNvSpPr/>
          <p:nvPr/>
        </p:nvSpPr>
        <p:spPr>
          <a:xfrm>
            <a:off x="1482453" y="856325"/>
            <a:ext cx="1989647" cy="400110"/>
          </a:xfrm>
          <a:prstGeom prst="rect">
            <a:avLst/>
          </a:prstGeom>
        </p:spPr>
        <p:txBody>
          <a:bodyPr wrap="none">
            <a:spAutoFit/>
          </a:bodyPr>
          <a:lstStyle/>
          <a:p>
            <a:r>
              <a:rPr lang="vi-VN" sz="2000" b="1" dirty="0">
                <a:latin typeface="Times New Roman" panose="02020603050405020304" pitchFamily="18" charset="0"/>
                <a:cs typeface="Times New Roman" panose="02020603050405020304" pitchFamily="18" charset="0"/>
              </a:rPr>
              <a:t>lí lẽ, bằng chứng</a:t>
            </a:r>
            <a:endParaRPr lang="vi-VN" sz="2000" dirty="0"/>
          </a:p>
        </p:txBody>
      </p:sp>
      <p:sp>
        <p:nvSpPr>
          <p:cNvPr id="12" name="Rectangle 11"/>
          <p:cNvSpPr/>
          <p:nvPr/>
        </p:nvSpPr>
        <p:spPr>
          <a:xfrm>
            <a:off x="5233954" y="856325"/>
            <a:ext cx="942887" cy="400110"/>
          </a:xfrm>
          <a:prstGeom prst="rect">
            <a:avLst/>
          </a:prstGeom>
        </p:spPr>
        <p:txBody>
          <a:bodyPr wrap="none">
            <a:spAutoFit/>
          </a:bodyPr>
          <a:lstStyle/>
          <a:p>
            <a:pPr>
              <a:defRPr/>
            </a:pPr>
            <a:r>
              <a:rPr lang="vi-VN" sz="2000" b="1" dirty="0">
                <a:latin typeface="Times New Roman" panose="02020603050405020304" pitchFamily="18" charset="0"/>
                <a:cs typeface="Times New Roman" panose="02020603050405020304" pitchFamily="18" charset="0"/>
              </a:rPr>
              <a:t>thực tế</a:t>
            </a:r>
          </a:p>
        </p:txBody>
      </p:sp>
      <p:sp>
        <p:nvSpPr>
          <p:cNvPr id="14" name="Rectangle 13"/>
          <p:cNvSpPr/>
          <p:nvPr/>
        </p:nvSpPr>
        <p:spPr>
          <a:xfrm>
            <a:off x="6540483" y="856325"/>
            <a:ext cx="2428870" cy="400110"/>
          </a:xfrm>
          <a:prstGeom prst="rect">
            <a:avLst/>
          </a:prstGeom>
        </p:spPr>
        <p:txBody>
          <a:bodyPr wrap="none">
            <a:spAutoFit/>
          </a:bodyPr>
          <a:lstStyle/>
          <a:p>
            <a:r>
              <a:rPr lang="vi-VN" sz="2000" b="1" dirty="0">
                <a:latin typeface="Times New Roman" panose="02020603050405020304" pitchFamily="18" charset="0"/>
                <a:cs typeface="Times New Roman" panose="02020603050405020304" pitchFamily="18" charset="0"/>
              </a:rPr>
              <a:t>tư tưởng quan niệm </a:t>
            </a:r>
            <a:endParaRPr lang="vi-VN" sz="2000" dirty="0"/>
          </a:p>
        </p:txBody>
      </p:sp>
    </p:spTree>
    <p:extLst>
      <p:ext uri="{BB962C8B-B14F-4D97-AF65-F5344CB8AC3E}">
        <p14:creationId xmlns:p14="http://schemas.microsoft.com/office/powerpoint/2010/main" val="345586510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11"/>
                                        </p:tgtEl>
                                        <p:attrNameLst>
                                          <p:attrName>ppt_x</p:attrName>
                                        </p:attrNameLst>
                                      </p:cBhvr>
                                      <p:tavLst>
                                        <p:tav tm="0">
                                          <p:val>
                                            <p:strVal val="ppt_x"/>
                                          </p:val>
                                        </p:tav>
                                        <p:tav tm="100000">
                                          <p:val>
                                            <p:strVal val="ppt_x"/>
                                          </p:val>
                                        </p:tav>
                                      </p:tavLst>
                                    </p:anim>
                                    <p:anim calcmode="lin" valueType="num">
                                      <p:cBhvr additive="base">
                                        <p:cTn id="44" dur="500"/>
                                        <p:tgtEl>
                                          <p:spTgt spid="11"/>
                                        </p:tgtEl>
                                        <p:attrNameLst>
                                          <p:attrName>ppt_y</p:attrName>
                                        </p:attrNameLst>
                                      </p:cBhvr>
                                      <p:tavLst>
                                        <p:tav tm="0">
                                          <p:val>
                                            <p:strVal val="ppt_y"/>
                                          </p:val>
                                        </p:tav>
                                        <p:tav tm="100000">
                                          <p:val>
                                            <p:strVal val="1+ppt_h/2"/>
                                          </p:val>
                                        </p:tav>
                                      </p:tavLst>
                                    </p:anim>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grpId="1" nodeType="clickEffect">
                                  <p:stCondLst>
                                    <p:cond delay="0"/>
                                  </p:stCondLst>
                                  <p:childTnLst>
                                    <p:animEffect transition="out" filter="barn(inVertical)">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5"/>
                                        </p:tgtEl>
                                        <p:attrNameLst>
                                          <p:attrName>ppt_x</p:attrName>
                                        </p:attrNameLst>
                                      </p:cBhvr>
                                      <p:tavLst>
                                        <p:tav tm="0">
                                          <p:val>
                                            <p:strVal val="ppt_x"/>
                                          </p:val>
                                        </p:tav>
                                        <p:tav tm="100000">
                                          <p:val>
                                            <p:strVal val="ppt_x"/>
                                          </p:val>
                                        </p:tav>
                                      </p:tavLst>
                                    </p:anim>
                                    <p:anim calcmode="lin" valueType="num">
                                      <p:cBhvr additive="base">
                                        <p:cTn id="68" dur="500"/>
                                        <p:tgtEl>
                                          <p:spTgt spid="5"/>
                                        </p:tgtEl>
                                        <p:attrNameLst>
                                          <p:attrName>ppt_y</p:attrName>
                                        </p:attrNameLst>
                                      </p:cBhvr>
                                      <p:tavLst>
                                        <p:tav tm="0">
                                          <p:val>
                                            <p:strVal val="ppt_y"/>
                                          </p:val>
                                        </p:tav>
                                        <p:tav tm="100000">
                                          <p:val>
                                            <p:strVal val="1+ppt_h/2"/>
                                          </p:val>
                                        </p:tav>
                                      </p:tavLst>
                                    </p:anim>
                                    <p:set>
                                      <p:cBhvr>
                                        <p:cTn id="69" dur="1" fill="hold">
                                          <p:stCondLst>
                                            <p:cond delay="499"/>
                                          </p:stCondLst>
                                        </p:cTn>
                                        <p:tgtEl>
                                          <p:spTgt spid="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ppt_x</p:attrName>
                                        </p:attrNameLst>
                                      </p:cBhvr>
                                      <p:tavLst>
                                        <p:tav tm="0">
                                          <p:val>
                                            <p:strVal val="#ppt_x"/>
                                          </p:val>
                                        </p:tav>
                                        <p:tav tm="100000">
                                          <p:val>
                                            <p:strVal val="#ppt_x"/>
                                          </p:val>
                                        </p:tav>
                                      </p:tavLst>
                                    </p:anim>
                                    <p:anim calcmode="lin" valueType="num">
                                      <p:cBhvr>
                                        <p:cTn id="7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10"/>
                                        </p:tgtEl>
                                        <p:attrNameLst>
                                          <p:attrName>ppt_x</p:attrName>
                                        </p:attrNameLst>
                                      </p:cBhvr>
                                      <p:tavLst>
                                        <p:tav tm="0">
                                          <p:val>
                                            <p:strVal val="ppt_x"/>
                                          </p:val>
                                        </p:tav>
                                        <p:tav tm="100000">
                                          <p:val>
                                            <p:strVal val="ppt_x"/>
                                          </p:val>
                                        </p:tav>
                                      </p:tavLst>
                                    </p:anim>
                                    <p:anim calcmode="lin" valueType="num">
                                      <p:cBhvr additive="base">
                                        <p:cTn id="81" dur="500"/>
                                        <p:tgtEl>
                                          <p:spTgt spid="10"/>
                                        </p:tgtEl>
                                        <p:attrNameLst>
                                          <p:attrName>ppt_y</p:attrName>
                                        </p:attrNameLst>
                                      </p:cBhvr>
                                      <p:tavLst>
                                        <p:tav tm="0">
                                          <p:val>
                                            <p:strVal val="ppt_y"/>
                                          </p:val>
                                        </p:tav>
                                        <p:tav tm="100000">
                                          <p:val>
                                            <p:strVal val="1+ppt_h/2"/>
                                          </p:val>
                                        </p:tav>
                                      </p:tavLst>
                                    </p:anim>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additive="base">
                                        <p:cTn id="87" dur="500" fill="hold"/>
                                        <p:tgtEl>
                                          <p:spTgt spid="8"/>
                                        </p:tgtEl>
                                        <p:attrNameLst>
                                          <p:attrName>ppt_x</p:attrName>
                                        </p:attrNameLst>
                                      </p:cBhvr>
                                      <p:tavLst>
                                        <p:tav tm="0">
                                          <p:val>
                                            <p:strVal val="#ppt_x"/>
                                          </p:val>
                                        </p:tav>
                                        <p:tav tm="100000">
                                          <p:val>
                                            <p:strVal val="#ppt_x"/>
                                          </p:val>
                                        </p:tav>
                                      </p:tavLst>
                                    </p:anim>
                                    <p:anim calcmode="lin" valueType="num">
                                      <p:cBhvr additive="base">
                                        <p:cTn id="8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12"/>
                                        </p:tgtEl>
                                        <p:attrNameLst>
                                          <p:attrName>ppt_x</p:attrName>
                                        </p:attrNameLst>
                                      </p:cBhvr>
                                      <p:tavLst>
                                        <p:tav tm="0">
                                          <p:val>
                                            <p:strVal val="ppt_x"/>
                                          </p:val>
                                        </p:tav>
                                        <p:tav tm="100000">
                                          <p:val>
                                            <p:strVal val="ppt_x"/>
                                          </p:val>
                                        </p:tav>
                                      </p:tavLst>
                                    </p:anim>
                                    <p:anim calcmode="lin" valueType="num">
                                      <p:cBhvr additive="base">
                                        <p:cTn id="93" dur="500"/>
                                        <p:tgtEl>
                                          <p:spTgt spid="12"/>
                                        </p:tgtEl>
                                        <p:attrNameLst>
                                          <p:attrName>ppt_y</p:attrName>
                                        </p:attrNameLst>
                                      </p:cBhvr>
                                      <p:tavLst>
                                        <p:tav tm="0">
                                          <p:val>
                                            <p:strVal val="ppt_y"/>
                                          </p:val>
                                        </p:tav>
                                        <p:tav tm="100000">
                                          <p:val>
                                            <p:strVal val="1+ppt_h/2"/>
                                          </p:val>
                                        </p:tav>
                                      </p:tavLst>
                                    </p:anim>
                                    <p:set>
                                      <p:cBhvr>
                                        <p:cTn id="94" dur="1" fill="hold">
                                          <p:stCondLst>
                                            <p:cond delay="499"/>
                                          </p:stCondLst>
                                        </p:cTn>
                                        <p:tgtEl>
                                          <p:spTgt spid="1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500" fill="hold"/>
                                        <p:tgtEl>
                                          <p:spTgt spid="9"/>
                                        </p:tgtEl>
                                        <p:attrNameLst>
                                          <p:attrName>ppt_x</p:attrName>
                                        </p:attrNameLst>
                                      </p:cBhvr>
                                      <p:tavLst>
                                        <p:tav tm="0">
                                          <p:val>
                                            <p:strVal val="#ppt_x"/>
                                          </p:val>
                                        </p:tav>
                                        <p:tav tm="100000">
                                          <p:val>
                                            <p:strVal val="#ppt_x"/>
                                          </p:val>
                                        </p:tav>
                                      </p:tavLst>
                                    </p:anim>
                                    <p:anim calcmode="lin" valueType="num">
                                      <p:cBhvr additive="base">
                                        <p:cTn id="10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P spid="11" grpId="1"/>
      <p:bldP spid="3" grpId="0"/>
      <p:bldP spid="6" grpId="0" animBg="1"/>
      <p:bldP spid="7" grpId="0" animBg="1"/>
      <p:bldP spid="8" grpId="0" animBg="1"/>
      <p:bldP spid="9" grpId="0" animBg="1"/>
      <p:bldP spid="13" grpId="0" animBg="1"/>
      <p:bldP spid="5" grpId="0"/>
      <p:bldP spid="5" grpId="1"/>
      <p:bldP spid="10" grpId="0"/>
      <p:bldP spid="10" grpId="1"/>
      <p:bldP spid="12" grpId="0"/>
      <p:bldP spid="12" grpId="1"/>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58126446"/>
              </p:ext>
            </p:extLst>
          </p:nvPr>
        </p:nvGraphicFramePr>
        <p:xfrm>
          <a:off x="572373" y="888758"/>
          <a:ext cx="8299401" cy="3505200"/>
        </p:xfrm>
        <a:graphic>
          <a:graphicData uri="http://schemas.openxmlformats.org/drawingml/2006/table">
            <a:tbl>
              <a:tblPr firstRow="1" bandRow="1">
                <a:tableStyleId>{B6EB3F3B-3EA4-4C42-9560-02E3820D63B1}</a:tableStyleId>
              </a:tblPr>
              <a:tblGrid>
                <a:gridCol w="1591475">
                  <a:extLst>
                    <a:ext uri="{9D8B030D-6E8A-4147-A177-3AD203B41FA5}">
                      <a16:colId xmlns:a16="http://schemas.microsoft.com/office/drawing/2014/main" val="88258508"/>
                    </a:ext>
                  </a:extLst>
                </a:gridCol>
                <a:gridCol w="3036366">
                  <a:extLst>
                    <a:ext uri="{9D8B030D-6E8A-4147-A177-3AD203B41FA5}">
                      <a16:colId xmlns:a16="http://schemas.microsoft.com/office/drawing/2014/main" val="1375706920"/>
                    </a:ext>
                  </a:extLst>
                </a:gridCol>
                <a:gridCol w="3671560">
                  <a:extLst>
                    <a:ext uri="{9D8B030D-6E8A-4147-A177-3AD203B41FA5}">
                      <a16:colId xmlns:a16="http://schemas.microsoft.com/office/drawing/2014/main" val="2535196877"/>
                    </a:ext>
                  </a:extLst>
                </a:gridCol>
              </a:tblGrid>
              <a:tr h="370840">
                <a:tc>
                  <a:txBody>
                    <a:bodyPr/>
                    <a:lstStyle/>
                    <a:p>
                      <a:endParaRPr lang="vi-VN" sz="2000" dirty="0">
                        <a:latin typeface="+mj-lt"/>
                      </a:endParaRPr>
                    </a:p>
                  </a:txBody>
                  <a:tcPr/>
                </a:tc>
                <a:tc>
                  <a:txBody>
                    <a:bodyPr/>
                    <a:lstStyle/>
                    <a:p>
                      <a:pPr algn="ctr"/>
                      <a:r>
                        <a:rPr lang="vi-VN" sz="2000" b="1" dirty="0" smtClean="0">
                          <a:latin typeface="+mj-lt"/>
                        </a:rPr>
                        <a:t>NGHỊ LUẬN XÃ HỘI</a:t>
                      </a:r>
                      <a:endParaRPr lang="vi-VN" sz="2000" b="1" dirty="0">
                        <a:latin typeface="+mj-lt"/>
                      </a:endParaRPr>
                    </a:p>
                  </a:txBody>
                  <a:tcPr/>
                </a:tc>
                <a:tc>
                  <a:txBody>
                    <a:bodyPr/>
                    <a:lstStyle/>
                    <a:p>
                      <a:pPr algn="ctr"/>
                      <a:r>
                        <a:rPr lang="vi-VN" sz="2000" b="1" dirty="0" smtClean="0">
                          <a:latin typeface="+mj-lt"/>
                        </a:rPr>
                        <a:t>NGHỊ LUẬN VĂN HỌC</a:t>
                      </a:r>
                      <a:endParaRPr lang="vi-VN" sz="2000" b="1" dirty="0">
                        <a:latin typeface="+mj-lt"/>
                      </a:endParaRPr>
                    </a:p>
                  </a:txBody>
                  <a:tcPr/>
                </a:tc>
                <a:extLst>
                  <a:ext uri="{0D108BD9-81ED-4DB2-BD59-A6C34878D82A}">
                    <a16:rowId xmlns:a16="http://schemas.microsoft.com/office/drawing/2014/main" val="2217078590"/>
                  </a:ext>
                </a:extLst>
              </a:tr>
              <a:tr h="370840">
                <a:tc>
                  <a:txBody>
                    <a:bodyPr/>
                    <a:lstStyle/>
                    <a:p>
                      <a:r>
                        <a:rPr lang="vi-VN" sz="2000" b="1" dirty="0" smtClean="0">
                          <a:latin typeface="+mj-lt"/>
                        </a:rPr>
                        <a:t>Giống nhau</a:t>
                      </a:r>
                      <a:endParaRPr lang="vi-VN" sz="2000" b="1" dirty="0">
                        <a:latin typeface="+mj-lt"/>
                      </a:endParaRPr>
                    </a:p>
                  </a:txBody>
                  <a:tcPr/>
                </a:tc>
                <a:tc gridSpan="2">
                  <a:txBody>
                    <a:bodyPr/>
                    <a:lstStyle/>
                    <a:p>
                      <a:pPr algn="ctr"/>
                      <a:endParaRPr lang="vi-VN" sz="2000" b="0" dirty="0">
                        <a:latin typeface="+mj-lt"/>
                      </a:endParaRPr>
                    </a:p>
                  </a:txBody>
                  <a:tcPr/>
                </a:tc>
                <a:tc hMerge="1">
                  <a:txBody>
                    <a:bodyPr/>
                    <a:lstStyle/>
                    <a:p>
                      <a:pPr algn="ctr"/>
                      <a:endParaRPr lang="vi-VN" sz="2000" b="1" dirty="0">
                        <a:latin typeface="+mj-lt"/>
                      </a:endParaRPr>
                    </a:p>
                  </a:txBody>
                  <a:tcPr/>
                </a:tc>
                <a:extLst>
                  <a:ext uri="{0D108BD9-81ED-4DB2-BD59-A6C34878D82A}">
                    <a16:rowId xmlns:a16="http://schemas.microsoft.com/office/drawing/2014/main" val="3011877041"/>
                  </a:ext>
                </a:extLst>
              </a:tr>
              <a:tr h="370840">
                <a:tc>
                  <a:txBody>
                    <a:bodyPr/>
                    <a:lstStyle/>
                    <a:p>
                      <a:r>
                        <a:rPr lang="vi-VN" sz="2000" b="1" dirty="0" smtClean="0">
                          <a:latin typeface="+mj-lt"/>
                        </a:rPr>
                        <a:t>Khác nhau</a:t>
                      </a:r>
                      <a:endParaRPr lang="vi-VN" sz="2000" b="1" dirty="0">
                        <a:latin typeface="+mj-lt"/>
                      </a:endParaRPr>
                    </a:p>
                  </a:txBody>
                  <a:tcPr/>
                </a:tc>
                <a:tc gridSpan="2">
                  <a:txBody>
                    <a:bodyPr/>
                    <a:lstStyle/>
                    <a:p>
                      <a:pPr algn="ctr"/>
                      <a:endParaRPr lang="vi-VN" sz="2000" b="1" dirty="0">
                        <a:latin typeface="+mj-lt"/>
                      </a:endParaRPr>
                    </a:p>
                  </a:txBody>
                  <a:tcPr/>
                </a:tc>
                <a:tc hMerge="1">
                  <a:txBody>
                    <a:bodyPr/>
                    <a:lstStyle/>
                    <a:p>
                      <a:endParaRPr lang="vi-VN"/>
                    </a:p>
                  </a:txBody>
                  <a:tcPr/>
                </a:tc>
                <a:extLst>
                  <a:ext uri="{0D108BD9-81ED-4DB2-BD59-A6C34878D82A}">
                    <a16:rowId xmlns:a16="http://schemas.microsoft.com/office/drawing/2014/main" val="3482160634"/>
                  </a:ext>
                </a:extLst>
              </a:tr>
              <a:tr h="370840">
                <a:tc>
                  <a:txBody>
                    <a:bodyPr/>
                    <a:lstStyle/>
                    <a:p>
                      <a:r>
                        <a:rPr lang="vi-VN" sz="2000" b="1" dirty="0" smtClean="0">
                          <a:latin typeface="+mj-lt"/>
                        </a:rPr>
                        <a:t>Mục đích</a:t>
                      </a:r>
                      <a:endParaRPr lang="vi-VN" sz="2000" b="1"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smtClean="0">
                        <a:latin typeface="+mj-lt"/>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smtClean="0">
                        <a:latin typeface="+mj-lt"/>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2000" dirty="0" smtClean="0">
                        <a:latin typeface="+mj-lt"/>
                      </a:endParaRPr>
                    </a:p>
                  </a:txBody>
                  <a:tcPr/>
                </a:tc>
                <a:tc>
                  <a:txBody>
                    <a:bodyPr/>
                    <a:lstStyle/>
                    <a:p>
                      <a:endParaRPr lang="vi-VN" sz="2000" dirty="0">
                        <a:latin typeface="+mj-lt"/>
                      </a:endParaRPr>
                    </a:p>
                  </a:txBody>
                  <a:tcPr/>
                </a:tc>
                <a:extLst>
                  <a:ext uri="{0D108BD9-81ED-4DB2-BD59-A6C34878D82A}">
                    <a16:rowId xmlns:a16="http://schemas.microsoft.com/office/drawing/2014/main" val="690321634"/>
                  </a:ext>
                </a:extLst>
              </a:tr>
              <a:tr h="370840">
                <a:tc>
                  <a:txBody>
                    <a:bodyPr/>
                    <a:lstStyle/>
                    <a:p>
                      <a:r>
                        <a:rPr lang="vi-VN" sz="2000" b="1" dirty="0" smtClean="0">
                          <a:latin typeface="+mj-lt"/>
                        </a:rPr>
                        <a:t>Nội dung</a:t>
                      </a:r>
                      <a:endParaRPr lang="vi-VN" sz="2000" b="1"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2000" b="0" i="0" u="none" strike="noStrike" cap="none" dirty="0" smtClean="0">
                        <a:solidFill>
                          <a:srgbClr val="000000"/>
                        </a:solidFill>
                        <a:latin typeface="+mj-lt"/>
                        <a:ea typeface="Arial"/>
                        <a:cs typeface="Arial"/>
                        <a:sym typeface="Arial"/>
                      </a:endParaRPr>
                    </a:p>
                  </a:txBody>
                  <a:tcPr/>
                </a:tc>
                <a:tc>
                  <a:txBody>
                    <a:bodyPr/>
                    <a:lstStyle/>
                    <a:p>
                      <a:endParaRPr lang="vi-VN" sz="2000" dirty="0" smtClean="0">
                        <a:latin typeface="+mj-lt"/>
                      </a:endParaRPr>
                    </a:p>
                    <a:p>
                      <a:endParaRPr lang="vi-VN" sz="2000" dirty="0" smtClean="0">
                        <a:latin typeface="+mj-lt"/>
                      </a:endParaRPr>
                    </a:p>
                    <a:p>
                      <a:endParaRPr lang="vi-VN" sz="2000" dirty="0" smtClean="0">
                        <a:latin typeface="+mj-lt"/>
                      </a:endParaRPr>
                    </a:p>
                    <a:p>
                      <a:endParaRPr lang="vi-VN" sz="2000" dirty="0">
                        <a:latin typeface="+mj-lt"/>
                      </a:endParaRPr>
                    </a:p>
                  </a:txBody>
                  <a:tcPr/>
                </a:tc>
                <a:extLst>
                  <a:ext uri="{0D108BD9-81ED-4DB2-BD59-A6C34878D82A}">
                    <a16:rowId xmlns:a16="http://schemas.microsoft.com/office/drawing/2014/main" val="993082724"/>
                  </a:ext>
                </a:extLst>
              </a:tr>
            </a:tbl>
          </a:graphicData>
        </a:graphic>
      </p:graphicFrame>
      <p:sp>
        <p:nvSpPr>
          <p:cNvPr id="2" name="Rectangle 1"/>
          <p:cNvSpPr/>
          <p:nvPr/>
        </p:nvSpPr>
        <p:spPr>
          <a:xfrm>
            <a:off x="3906836" y="1342918"/>
            <a:ext cx="2754280" cy="400110"/>
          </a:xfrm>
          <a:prstGeom prst="rect">
            <a:avLst/>
          </a:prstGeom>
        </p:spPr>
        <p:txBody>
          <a:bodyPr wrap="none">
            <a:spAutoFit/>
          </a:bodyPr>
          <a:lstStyle/>
          <a:p>
            <a:pPr algn="ctr"/>
            <a:r>
              <a:rPr lang="vi-VN" sz="2000" dirty="0">
                <a:latin typeface="Times New Roman" panose="02020603050405020304" pitchFamily="18" charset="0"/>
                <a:cs typeface="Times New Roman" panose="02020603050405020304" pitchFamily="18" charset="0"/>
              </a:rPr>
              <a:t>Đều là văn bản nghị luận</a:t>
            </a:r>
          </a:p>
        </p:txBody>
      </p:sp>
      <p:sp>
        <p:nvSpPr>
          <p:cNvPr id="4" name="Rectangle 3"/>
          <p:cNvSpPr/>
          <p:nvPr/>
        </p:nvSpPr>
        <p:spPr>
          <a:xfrm>
            <a:off x="2162607" y="2104855"/>
            <a:ext cx="3037607" cy="707886"/>
          </a:xfrm>
          <a:prstGeom prst="rect">
            <a:avLst/>
          </a:prstGeom>
        </p:spPr>
        <p:txBody>
          <a:bodyPr wrap="square">
            <a:spAutoFit/>
          </a:bodyPr>
          <a:lstStyle/>
          <a:p>
            <a:pPr>
              <a:defRPr/>
            </a:pPr>
            <a:r>
              <a:rPr lang="vi-VN" sz="2000" dirty="0">
                <a:latin typeface="Times New Roman" panose="02020603050405020304" pitchFamily="18" charset="0"/>
                <a:cs typeface="Times New Roman" panose="02020603050405020304" pitchFamily="18" charset="0"/>
              </a:rPr>
              <a:t>Thuyết phục người đọc về một vấn đề trong xã hội</a:t>
            </a:r>
          </a:p>
        </p:txBody>
      </p:sp>
      <p:sp>
        <p:nvSpPr>
          <p:cNvPr id="5" name="Rectangle 4"/>
          <p:cNvSpPr/>
          <p:nvPr/>
        </p:nvSpPr>
        <p:spPr>
          <a:xfrm>
            <a:off x="5304917" y="2104855"/>
            <a:ext cx="3170734" cy="1015663"/>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Thuyết phục người đọc về một vấn đề trong tác phẩm văn </a:t>
            </a:r>
            <a:r>
              <a:rPr lang="vi-VN" sz="2000" dirty="0" smtClean="0">
                <a:latin typeface="Times New Roman" panose="02020603050405020304" pitchFamily="18" charset="0"/>
                <a:cs typeface="Times New Roman" panose="02020603050405020304" pitchFamily="18" charset="0"/>
              </a:rPr>
              <a:t>học</a:t>
            </a:r>
            <a:endParaRPr lang="vi-VN" sz="2000" dirty="0">
              <a:latin typeface="Times New Roman" panose="02020603050405020304" pitchFamily="18" charset="0"/>
              <a:cs typeface="Times New Roman" panose="02020603050405020304" pitchFamily="18" charset="0"/>
            </a:endParaRPr>
          </a:p>
        </p:txBody>
      </p:sp>
      <p:sp>
        <p:nvSpPr>
          <p:cNvPr id="6" name="Rectangle 5"/>
          <p:cNvSpPr/>
          <p:nvPr/>
        </p:nvSpPr>
        <p:spPr>
          <a:xfrm>
            <a:off x="2270811" y="3317194"/>
            <a:ext cx="2733960" cy="707886"/>
          </a:xfrm>
          <a:prstGeom prst="rect">
            <a:avLst/>
          </a:prstGeom>
        </p:spPr>
        <p:txBody>
          <a:bodyPr wrap="square">
            <a:spAutoFit/>
          </a:bodyPr>
          <a:lstStyle/>
          <a:p>
            <a:pPr>
              <a:defRPr/>
            </a:pPr>
            <a:r>
              <a:rPr lang="vi-VN" sz="2000" dirty="0">
                <a:latin typeface="Times New Roman" panose="02020603050405020304" pitchFamily="18" charset="0"/>
                <a:cs typeface="Times New Roman" panose="02020603050405020304" pitchFamily="18" charset="0"/>
              </a:rPr>
              <a:t>Vấn đề có ý nghĩa xã hội đặt ra trong đời sống</a:t>
            </a:r>
          </a:p>
        </p:txBody>
      </p:sp>
      <p:sp>
        <p:nvSpPr>
          <p:cNvPr id="7" name="Rectangle 6"/>
          <p:cNvSpPr/>
          <p:nvPr/>
        </p:nvSpPr>
        <p:spPr>
          <a:xfrm>
            <a:off x="5304916" y="3249406"/>
            <a:ext cx="3566858" cy="1015663"/>
          </a:xfrm>
          <a:prstGeom prst="rect">
            <a:avLst/>
          </a:prstGeom>
        </p:spPr>
        <p:txBody>
          <a:bodyPr wrap="square">
            <a:spAutoFit/>
          </a:bodyPr>
          <a:lstStyle/>
          <a:p>
            <a:r>
              <a:rPr lang="vi-VN" sz="2000" dirty="0">
                <a:latin typeface="Times New Roman" panose="02020603050405020304" pitchFamily="18" charset="0"/>
                <a:cs typeface="Times New Roman" panose="02020603050405020304" pitchFamily="18" charset="0"/>
              </a:rPr>
              <a:t>Phân tích vẻ đẹp về nội dung hoặc sự độc đáo về hình thức của tác phẩm văn học</a:t>
            </a:r>
          </a:p>
        </p:txBody>
      </p:sp>
    </p:spTree>
    <p:extLst>
      <p:ext uri="{BB962C8B-B14F-4D97-AF65-F5344CB8AC3E}">
        <p14:creationId xmlns:p14="http://schemas.microsoft.com/office/powerpoint/2010/main" val="192149237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90355208"/>
              </p:ext>
            </p:extLst>
          </p:nvPr>
        </p:nvGraphicFramePr>
        <p:xfrm>
          <a:off x="132622" y="204666"/>
          <a:ext cx="8913655" cy="4485640"/>
        </p:xfrm>
        <a:graphic>
          <a:graphicData uri="http://schemas.openxmlformats.org/drawingml/2006/table">
            <a:tbl>
              <a:tblPr firstRow="1" bandRow="1">
                <a:tableStyleId>{B6EB3F3B-3EA4-4C42-9560-02E3820D63B1}</a:tableStyleId>
              </a:tblPr>
              <a:tblGrid>
                <a:gridCol w="4476154">
                  <a:extLst>
                    <a:ext uri="{9D8B030D-6E8A-4147-A177-3AD203B41FA5}">
                      <a16:colId xmlns:a16="http://schemas.microsoft.com/office/drawing/2014/main" val="1838658375"/>
                    </a:ext>
                  </a:extLst>
                </a:gridCol>
                <a:gridCol w="4437501">
                  <a:extLst>
                    <a:ext uri="{9D8B030D-6E8A-4147-A177-3AD203B41FA5}">
                      <a16:colId xmlns:a16="http://schemas.microsoft.com/office/drawing/2014/main" val="1391986403"/>
                    </a:ext>
                  </a:extLst>
                </a:gridCol>
              </a:tblGrid>
              <a:tr h="370840">
                <a:tc>
                  <a:txBody>
                    <a:bodyPr/>
                    <a:lstStyle/>
                    <a:p>
                      <a:pPr algn="ctr"/>
                      <a:r>
                        <a:rPr lang="vi-VN" sz="1800" b="1" dirty="0" smtClean="0">
                          <a:latin typeface="+mj-lt"/>
                        </a:rPr>
                        <a:t>LỚP 6 </a:t>
                      </a:r>
                      <a:endParaRPr lang="vi-VN" sz="1800" b="1" dirty="0">
                        <a:latin typeface="+mj-lt"/>
                      </a:endParaRPr>
                    </a:p>
                  </a:txBody>
                  <a:tcPr>
                    <a:solidFill>
                      <a:schemeClr val="accent3">
                        <a:lumMod val="60000"/>
                        <a:lumOff val="40000"/>
                      </a:schemeClr>
                    </a:solidFill>
                  </a:tcPr>
                </a:tc>
                <a:tc>
                  <a:txBody>
                    <a:bodyPr/>
                    <a:lstStyle/>
                    <a:p>
                      <a:pPr algn="ctr"/>
                      <a:r>
                        <a:rPr lang="vi-VN" sz="1800" b="1" dirty="0" smtClean="0">
                          <a:latin typeface="+mj-lt"/>
                        </a:rPr>
                        <a:t>LỚP 7</a:t>
                      </a:r>
                      <a:endParaRPr lang="vi-VN" sz="1800" b="1" dirty="0">
                        <a:latin typeface="+mj-lt"/>
                      </a:endParaRPr>
                    </a:p>
                  </a:txBody>
                  <a:tcPr>
                    <a:solidFill>
                      <a:schemeClr val="accent3">
                        <a:lumMod val="60000"/>
                        <a:lumOff val="40000"/>
                      </a:schemeClr>
                    </a:solidFill>
                  </a:tcPr>
                </a:tc>
                <a:extLst>
                  <a:ext uri="{0D108BD9-81ED-4DB2-BD59-A6C34878D82A}">
                    <a16:rowId xmlns:a16="http://schemas.microsoft.com/office/drawing/2014/main" val="3686504930"/>
                  </a:ext>
                </a:extLst>
              </a:tr>
              <a:tr h="370840">
                <a:tc>
                  <a:txBody>
                    <a:bodyPr/>
                    <a:lstStyle/>
                    <a:p>
                      <a:pPr algn="ctr"/>
                      <a:r>
                        <a:rPr lang="vi-VN" sz="1800" b="1" i="0" u="none" strike="noStrike" cap="none" dirty="0" smtClean="0">
                          <a:solidFill>
                            <a:srgbClr val="FF0000"/>
                          </a:solidFill>
                          <a:effectLst/>
                          <a:latin typeface="+mj-lt"/>
                          <a:ea typeface="Arial"/>
                          <a:cs typeface="Arial"/>
                          <a:sym typeface="Arial"/>
                        </a:rPr>
                        <a:t>Đọc hiểu nội dung</a:t>
                      </a:r>
                      <a:endParaRPr lang="vi-VN" sz="1800" b="0" i="0" u="none" strike="noStrike" cap="none" dirty="0" smtClean="0">
                        <a:solidFill>
                          <a:srgbClr val="FF0000"/>
                        </a:solidFill>
                        <a:effectLst/>
                        <a:latin typeface="+mj-lt"/>
                        <a:ea typeface="Arial"/>
                        <a:cs typeface="Arial"/>
                        <a:sym typeface="Arial"/>
                      </a:endParaRPr>
                    </a:p>
                    <a:p>
                      <a:pPr algn="just"/>
                      <a:r>
                        <a:rPr lang="vi-VN" sz="1800" b="0" i="0" u="none" strike="noStrike" cap="none" dirty="0" smtClean="0">
                          <a:solidFill>
                            <a:srgbClr val="000000"/>
                          </a:solidFill>
                          <a:effectLst/>
                          <a:latin typeface="+mj-lt"/>
                          <a:ea typeface="Arial"/>
                          <a:cs typeface="Arial"/>
                          <a:sym typeface="Arial"/>
                        </a:rPr>
                        <a:t>- </a:t>
                      </a:r>
                      <a:r>
                        <a:rPr lang="vi-VN" sz="1800" b="1" i="0" u="none" strike="noStrike" cap="none" dirty="0" smtClean="0">
                          <a:solidFill>
                            <a:srgbClr val="000000"/>
                          </a:solidFill>
                          <a:effectLst/>
                          <a:latin typeface="+mj-lt"/>
                          <a:ea typeface="Arial"/>
                          <a:cs typeface="Arial"/>
                          <a:sym typeface="Arial"/>
                        </a:rPr>
                        <a:t>Nhận biết</a:t>
                      </a:r>
                      <a:r>
                        <a:rPr lang="vi-VN" sz="1800" b="0" i="0" u="none" strike="noStrike" cap="none" dirty="0" smtClean="0">
                          <a:solidFill>
                            <a:srgbClr val="000000"/>
                          </a:solidFill>
                          <a:effectLst/>
                          <a:latin typeface="+mj-lt"/>
                          <a:ea typeface="Arial"/>
                          <a:cs typeface="Arial"/>
                          <a:sym typeface="Arial"/>
                        </a:rPr>
                        <a:t> được các ý kiến, lí lẽ, bằng chứng trong văn bản; </a:t>
                      </a:r>
                      <a:r>
                        <a:rPr lang="vi-VN" sz="1800" b="1" i="0" u="none" strike="noStrike" cap="none" dirty="0" smtClean="0">
                          <a:solidFill>
                            <a:srgbClr val="000000"/>
                          </a:solidFill>
                          <a:effectLst/>
                          <a:latin typeface="+mj-lt"/>
                          <a:ea typeface="Arial"/>
                          <a:cs typeface="Arial"/>
                          <a:sym typeface="Arial"/>
                        </a:rPr>
                        <a:t>chỉ ra được mối liên hệ giữa các ý kiến, lí lẽ, bằng chứng</a:t>
                      </a:r>
                      <a:r>
                        <a:rPr lang="vi-VN" sz="1800" b="0" i="0" u="none" strike="noStrike" cap="none" dirty="0" smtClean="0">
                          <a:solidFill>
                            <a:srgbClr val="000000"/>
                          </a:solidFill>
                          <a:effectLst/>
                          <a:latin typeface="+mj-lt"/>
                          <a:ea typeface="Arial"/>
                          <a:cs typeface="Arial"/>
                          <a:sym typeface="Arial"/>
                        </a:rPr>
                        <a:t>.</a:t>
                      </a:r>
                    </a:p>
                    <a:p>
                      <a:pPr algn="just"/>
                      <a:r>
                        <a:rPr lang="vi-VN" sz="1800" b="0" i="0" u="none" strike="noStrike" cap="none" dirty="0" smtClean="0">
                          <a:solidFill>
                            <a:srgbClr val="000000"/>
                          </a:solidFill>
                          <a:effectLst/>
                          <a:latin typeface="+mj-lt"/>
                          <a:ea typeface="Arial"/>
                          <a:cs typeface="Arial"/>
                          <a:sym typeface="Arial"/>
                        </a:rPr>
                        <a:t>- Tóm tắt được các </a:t>
                      </a:r>
                      <a:r>
                        <a:rPr lang="vi-VN" sz="1800" b="1" i="0" u="none" strike="noStrike" cap="none" dirty="0" smtClean="0">
                          <a:solidFill>
                            <a:srgbClr val="000000"/>
                          </a:solidFill>
                          <a:effectLst/>
                          <a:latin typeface="+mj-lt"/>
                          <a:ea typeface="Arial"/>
                          <a:cs typeface="Arial"/>
                          <a:sym typeface="Arial"/>
                        </a:rPr>
                        <a:t>nội dung chính</a:t>
                      </a:r>
                      <a:r>
                        <a:rPr lang="vi-VN" sz="1800" b="0" i="0" u="none" strike="noStrike" cap="none" dirty="0" smtClean="0">
                          <a:solidFill>
                            <a:srgbClr val="000000"/>
                          </a:solidFill>
                          <a:effectLst/>
                          <a:latin typeface="+mj-lt"/>
                          <a:ea typeface="Arial"/>
                          <a:cs typeface="Arial"/>
                          <a:sym typeface="Arial"/>
                        </a:rPr>
                        <a:t> trong một văn bản nghị luận có nhiều đoạn.</a:t>
                      </a:r>
                    </a:p>
                  </a:txBody>
                  <a:tcPr/>
                </a:tc>
                <a:tc>
                  <a:txBody>
                    <a:bodyPr/>
                    <a:lstStyle/>
                    <a:p>
                      <a:pPr algn="ctr"/>
                      <a:r>
                        <a:rPr lang="vi-VN" sz="1800" b="1" i="0" u="none" strike="noStrike" cap="none" dirty="0" smtClean="0">
                          <a:solidFill>
                            <a:srgbClr val="FF0000"/>
                          </a:solidFill>
                          <a:effectLst/>
                          <a:latin typeface="+mj-lt"/>
                          <a:ea typeface="Arial"/>
                          <a:cs typeface="Arial"/>
                          <a:sym typeface="Arial"/>
                        </a:rPr>
                        <a:t>Đọc hiểu nội dung</a:t>
                      </a:r>
                      <a:endParaRPr lang="vi-VN" sz="1800" b="0" i="0" u="none" strike="noStrike" cap="none" dirty="0" smtClean="0">
                        <a:solidFill>
                          <a:srgbClr val="FF0000"/>
                        </a:solidFill>
                        <a:effectLst/>
                        <a:latin typeface="+mj-lt"/>
                        <a:ea typeface="Arial"/>
                        <a:cs typeface="Arial"/>
                        <a:sym typeface="Arial"/>
                      </a:endParaRPr>
                    </a:p>
                    <a:p>
                      <a:pPr algn="just"/>
                      <a:r>
                        <a:rPr lang="vi-VN" sz="1800" b="0" i="0" u="none" strike="noStrike" cap="none" dirty="0" smtClean="0">
                          <a:solidFill>
                            <a:srgbClr val="000000"/>
                          </a:solidFill>
                          <a:effectLst/>
                          <a:latin typeface="+mj-lt"/>
                          <a:ea typeface="Arial"/>
                          <a:cs typeface="Arial"/>
                          <a:sym typeface="Arial"/>
                        </a:rPr>
                        <a:t>– Nhận biết được các </a:t>
                      </a:r>
                      <a:r>
                        <a:rPr lang="vi-VN" sz="1800" b="1" i="0" u="none" strike="noStrike" cap="none" dirty="0" smtClean="0">
                          <a:solidFill>
                            <a:srgbClr val="000000"/>
                          </a:solidFill>
                          <a:effectLst/>
                          <a:latin typeface="+mj-lt"/>
                          <a:ea typeface="Arial"/>
                          <a:cs typeface="Arial"/>
                          <a:sym typeface="Arial"/>
                        </a:rPr>
                        <a:t>ý kiến, lí lẽ, bằng chứng trong văn bản; chỉ ra mối liên hệ giữa các ý kiến, lí lẽ, bằng chứng.</a:t>
                      </a:r>
                      <a:endParaRPr lang="vi-VN" sz="1800" b="0" i="0" u="none" strike="noStrike" cap="none" dirty="0" smtClean="0">
                        <a:solidFill>
                          <a:srgbClr val="000000"/>
                        </a:solidFill>
                        <a:effectLst/>
                        <a:latin typeface="+mj-lt"/>
                        <a:ea typeface="Arial"/>
                        <a:cs typeface="Arial"/>
                        <a:sym typeface="Arial"/>
                      </a:endParaRPr>
                    </a:p>
                    <a:p>
                      <a:pPr algn="just"/>
                      <a:r>
                        <a:rPr lang="vi-VN" sz="1800" b="0" i="0" u="none" strike="noStrike" cap="none" dirty="0" smtClean="0">
                          <a:solidFill>
                            <a:srgbClr val="000000"/>
                          </a:solidFill>
                          <a:effectLst/>
                          <a:latin typeface="+mj-lt"/>
                          <a:ea typeface="Arial"/>
                          <a:cs typeface="Arial"/>
                          <a:sym typeface="Arial"/>
                        </a:rPr>
                        <a:t>– Xác định được </a:t>
                      </a:r>
                      <a:r>
                        <a:rPr lang="vi-VN" sz="1800" b="1" i="0" u="none" strike="noStrike" cap="none" dirty="0" smtClean="0">
                          <a:solidFill>
                            <a:srgbClr val="000000"/>
                          </a:solidFill>
                          <a:effectLst/>
                          <a:latin typeface="+mj-lt"/>
                          <a:ea typeface="Arial"/>
                          <a:cs typeface="Arial"/>
                          <a:sym typeface="Arial"/>
                        </a:rPr>
                        <a:t>mục đích</a:t>
                      </a:r>
                      <a:r>
                        <a:rPr lang="vi-VN" sz="1800" b="0" i="0" u="none" strike="noStrike" cap="none" dirty="0" smtClean="0">
                          <a:solidFill>
                            <a:srgbClr val="000000"/>
                          </a:solidFill>
                          <a:effectLst/>
                          <a:latin typeface="+mj-lt"/>
                          <a:ea typeface="Arial"/>
                          <a:cs typeface="Arial"/>
                          <a:sym typeface="Arial"/>
                        </a:rPr>
                        <a:t> và </a:t>
                      </a:r>
                      <a:r>
                        <a:rPr lang="vi-VN" sz="1800" b="1" i="0" u="none" strike="noStrike" cap="none" dirty="0" smtClean="0">
                          <a:solidFill>
                            <a:srgbClr val="000000"/>
                          </a:solidFill>
                          <a:effectLst/>
                          <a:latin typeface="+mj-lt"/>
                          <a:ea typeface="Arial"/>
                          <a:cs typeface="Arial"/>
                          <a:sym typeface="Arial"/>
                        </a:rPr>
                        <a:t>nội dung chính</a:t>
                      </a:r>
                      <a:r>
                        <a:rPr lang="vi-VN" sz="1800" b="0" i="0" u="none" strike="noStrike" cap="none" dirty="0" smtClean="0">
                          <a:solidFill>
                            <a:srgbClr val="000000"/>
                          </a:solidFill>
                          <a:effectLst/>
                          <a:latin typeface="+mj-lt"/>
                          <a:ea typeface="Arial"/>
                          <a:cs typeface="Arial"/>
                          <a:sym typeface="Arial"/>
                        </a:rPr>
                        <a:t> của văn bản.</a:t>
                      </a:r>
                    </a:p>
                  </a:txBody>
                  <a:tcPr/>
                </a:tc>
                <a:extLst>
                  <a:ext uri="{0D108BD9-81ED-4DB2-BD59-A6C34878D82A}">
                    <a16:rowId xmlns:a16="http://schemas.microsoft.com/office/drawing/2014/main" val="1186846331"/>
                  </a:ext>
                </a:extLst>
              </a:tr>
              <a:tr h="370840">
                <a:tc>
                  <a:txBody>
                    <a:bodyPr/>
                    <a:lstStyle/>
                    <a:p>
                      <a:pPr algn="ctr"/>
                      <a:r>
                        <a:rPr lang="vi-VN" sz="1800" b="1" i="0" u="none" strike="noStrike" cap="none" dirty="0" smtClean="0">
                          <a:solidFill>
                            <a:srgbClr val="FF0000"/>
                          </a:solidFill>
                          <a:effectLst/>
                          <a:latin typeface="+mj-lt"/>
                          <a:ea typeface="Arial"/>
                          <a:cs typeface="Arial"/>
                          <a:sym typeface="Arial"/>
                        </a:rPr>
                        <a:t>Đọc hiểu hình thức</a:t>
                      </a:r>
                      <a:endParaRPr lang="vi-VN" sz="1800" b="0" i="0" u="none" strike="noStrike" cap="none" dirty="0" smtClean="0">
                        <a:solidFill>
                          <a:srgbClr val="FF0000"/>
                        </a:solidFill>
                        <a:effectLst/>
                        <a:latin typeface="+mj-lt"/>
                        <a:ea typeface="Arial"/>
                        <a:cs typeface="Arial"/>
                        <a:sym typeface="Arial"/>
                      </a:endParaRPr>
                    </a:p>
                    <a:p>
                      <a:pPr algn="just"/>
                      <a:r>
                        <a:rPr lang="vi-VN" sz="1800" b="0" i="0" u="none" strike="noStrike" cap="none" dirty="0" smtClean="0">
                          <a:solidFill>
                            <a:srgbClr val="000000"/>
                          </a:solidFill>
                          <a:effectLst/>
                          <a:latin typeface="+mj-lt"/>
                          <a:ea typeface="Arial"/>
                          <a:cs typeface="Arial"/>
                          <a:sym typeface="Arial"/>
                        </a:rPr>
                        <a:t>Nhận biết được </a:t>
                      </a:r>
                      <a:r>
                        <a:rPr lang="vi-VN" sz="1800" b="1" i="0" u="none" strike="noStrike" cap="none" dirty="0" smtClean="0">
                          <a:solidFill>
                            <a:srgbClr val="000000"/>
                          </a:solidFill>
                          <a:effectLst/>
                          <a:latin typeface="+mj-lt"/>
                          <a:ea typeface="Arial"/>
                          <a:cs typeface="Arial"/>
                          <a:sym typeface="Arial"/>
                        </a:rPr>
                        <a:t>đặc điểm nổi bật của văn bản nghị luận.</a:t>
                      </a:r>
                      <a:endParaRPr lang="vi-VN" sz="1800" b="0" i="0" u="none" strike="noStrike" cap="none" dirty="0" smtClean="0">
                        <a:solidFill>
                          <a:srgbClr val="000000"/>
                        </a:solidFill>
                        <a:effectLst/>
                        <a:latin typeface="+mj-lt"/>
                        <a:ea typeface="Arial"/>
                        <a:cs typeface="Arial"/>
                        <a:sym typeface="Arial"/>
                      </a:endParaRPr>
                    </a:p>
                  </a:txBody>
                  <a:tcPr/>
                </a:tc>
                <a:tc>
                  <a:txBody>
                    <a:bodyPr/>
                    <a:lstStyle/>
                    <a:p>
                      <a:pPr algn="ctr"/>
                      <a:r>
                        <a:rPr lang="vi-VN" sz="1800" b="1" i="0" u="none" strike="noStrike" cap="none" dirty="0" smtClean="0">
                          <a:solidFill>
                            <a:srgbClr val="FF0000"/>
                          </a:solidFill>
                          <a:effectLst/>
                          <a:latin typeface="+mj-lt"/>
                          <a:ea typeface="Arial"/>
                          <a:cs typeface="Arial"/>
                          <a:sym typeface="Arial"/>
                        </a:rPr>
                        <a:t>Đọc hiểu hình thức</a:t>
                      </a:r>
                      <a:endParaRPr lang="vi-VN" sz="1800" b="0" i="0" u="none" strike="noStrike" cap="none" dirty="0" smtClean="0">
                        <a:solidFill>
                          <a:srgbClr val="FF0000"/>
                        </a:solidFill>
                        <a:effectLst/>
                        <a:latin typeface="+mj-lt"/>
                        <a:ea typeface="Arial"/>
                        <a:cs typeface="Arial"/>
                        <a:sym typeface="Arial"/>
                      </a:endParaRPr>
                    </a:p>
                    <a:p>
                      <a:pPr algn="just"/>
                      <a:r>
                        <a:rPr lang="vi-VN" sz="1800" b="0" i="0" u="none" strike="noStrike" cap="none" dirty="0" smtClean="0">
                          <a:solidFill>
                            <a:srgbClr val="000000"/>
                          </a:solidFill>
                          <a:effectLst/>
                          <a:latin typeface="+mj-lt"/>
                          <a:ea typeface="Arial"/>
                          <a:cs typeface="Arial"/>
                          <a:sym typeface="Arial"/>
                        </a:rPr>
                        <a:t>Nhận biết được </a:t>
                      </a:r>
                      <a:r>
                        <a:rPr lang="vi-VN" sz="1800" b="1" i="0" u="none" strike="noStrike" cap="none" dirty="0" smtClean="0">
                          <a:solidFill>
                            <a:srgbClr val="000000"/>
                          </a:solidFill>
                          <a:effectLst/>
                          <a:latin typeface="+mj-lt"/>
                          <a:ea typeface="Arial"/>
                          <a:cs typeface="Arial"/>
                          <a:sym typeface="Arial"/>
                        </a:rPr>
                        <a:t>đặc điểm của văn bản nghị luận; Chỉ ra được mối quan hệ giữa đặc điểm văn bản với mục đích của nó.</a:t>
                      </a:r>
                      <a:endParaRPr lang="vi-VN" sz="1800" b="0" i="0" u="none" strike="noStrike" cap="none" dirty="0" smtClean="0">
                        <a:solidFill>
                          <a:srgbClr val="000000"/>
                        </a:solidFill>
                        <a:effectLst/>
                        <a:latin typeface="+mj-lt"/>
                        <a:ea typeface="Arial"/>
                        <a:cs typeface="Arial"/>
                        <a:sym typeface="Arial"/>
                      </a:endParaRPr>
                    </a:p>
                  </a:txBody>
                  <a:tcPr/>
                </a:tc>
                <a:extLst>
                  <a:ext uri="{0D108BD9-81ED-4DB2-BD59-A6C34878D82A}">
                    <a16:rowId xmlns:a16="http://schemas.microsoft.com/office/drawing/2014/main" val="4102960939"/>
                  </a:ext>
                </a:extLst>
              </a:tr>
              <a:tr h="370840">
                <a:tc>
                  <a:txBody>
                    <a:bodyPr/>
                    <a:lstStyle/>
                    <a:p>
                      <a:pPr algn="ctr"/>
                      <a:r>
                        <a:rPr lang="vi-VN" sz="1800" b="1" i="0" u="none" strike="noStrike" cap="none" dirty="0" smtClean="0">
                          <a:solidFill>
                            <a:srgbClr val="FF0000"/>
                          </a:solidFill>
                          <a:effectLst/>
                          <a:latin typeface="+mj-lt"/>
                          <a:ea typeface="Arial"/>
                          <a:cs typeface="Arial"/>
                          <a:sym typeface="Arial"/>
                        </a:rPr>
                        <a:t>Liên hệ, so sánh, kết nối</a:t>
                      </a:r>
                      <a:endParaRPr lang="vi-VN" sz="1800" b="0" i="0" u="none" strike="noStrike" cap="none" dirty="0" smtClean="0">
                        <a:solidFill>
                          <a:srgbClr val="FF0000"/>
                        </a:solidFill>
                        <a:effectLst/>
                        <a:latin typeface="+mj-lt"/>
                        <a:ea typeface="Arial"/>
                        <a:cs typeface="Arial"/>
                        <a:sym typeface="Arial"/>
                      </a:endParaRPr>
                    </a:p>
                    <a:p>
                      <a:pPr algn="just"/>
                      <a:r>
                        <a:rPr lang="vi-VN" sz="1800" b="0" i="0" u="none" strike="noStrike" cap="none" dirty="0" smtClean="0">
                          <a:solidFill>
                            <a:srgbClr val="000000"/>
                          </a:solidFill>
                          <a:effectLst/>
                          <a:latin typeface="+mj-lt"/>
                          <a:ea typeface="Arial"/>
                          <a:cs typeface="Arial"/>
                          <a:sym typeface="Arial"/>
                        </a:rPr>
                        <a:t>Nhận ra được </a:t>
                      </a:r>
                      <a:r>
                        <a:rPr lang="vi-VN" sz="1800" b="1" i="0" u="none" strike="noStrike" cap="none" dirty="0" smtClean="0">
                          <a:solidFill>
                            <a:srgbClr val="000000"/>
                          </a:solidFill>
                          <a:effectLst/>
                          <a:latin typeface="+mj-lt"/>
                          <a:ea typeface="Arial"/>
                          <a:cs typeface="Arial"/>
                          <a:sym typeface="Arial"/>
                        </a:rPr>
                        <a:t>ý nghĩa của vấn đề</a:t>
                      </a:r>
                      <a:r>
                        <a:rPr lang="vi-VN" sz="1800" b="0" i="0" u="none" strike="noStrike" cap="none" dirty="0" smtClean="0">
                          <a:solidFill>
                            <a:srgbClr val="000000"/>
                          </a:solidFill>
                          <a:effectLst/>
                          <a:latin typeface="+mj-lt"/>
                          <a:ea typeface="Arial"/>
                          <a:cs typeface="Arial"/>
                          <a:sym typeface="Arial"/>
                        </a:rPr>
                        <a:t> đặt ra trong văn bản đối với suy nghĩ, tình cảm của bản thân.</a:t>
                      </a:r>
                    </a:p>
                  </a:txBody>
                  <a:tcPr/>
                </a:tc>
                <a:tc>
                  <a:txBody>
                    <a:bodyPr/>
                    <a:lstStyle/>
                    <a:p>
                      <a:pPr algn="ctr"/>
                      <a:r>
                        <a:rPr lang="vi-VN" sz="1800" b="1" i="0" u="none" strike="noStrike" cap="none" dirty="0" smtClean="0">
                          <a:solidFill>
                            <a:srgbClr val="FF0000"/>
                          </a:solidFill>
                          <a:effectLst/>
                          <a:latin typeface="+mj-lt"/>
                          <a:ea typeface="Arial"/>
                          <a:cs typeface="Arial"/>
                          <a:sym typeface="Arial"/>
                        </a:rPr>
                        <a:t>Liên hệ, so sánh, kết nối</a:t>
                      </a:r>
                      <a:endParaRPr lang="vi-VN" sz="1800" b="0" i="0" u="none" strike="noStrike" cap="none" dirty="0" smtClean="0">
                        <a:solidFill>
                          <a:srgbClr val="FF0000"/>
                        </a:solidFill>
                        <a:effectLst/>
                        <a:latin typeface="+mj-lt"/>
                        <a:ea typeface="Arial"/>
                        <a:cs typeface="Arial"/>
                        <a:sym typeface="Arial"/>
                      </a:endParaRPr>
                    </a:p>
                    <a:p>
                      <a:pPr algn="just"/>
                      <a:r>
                        <a:rPr lang="vi-VN" sz="1800" b="0" i="0" u="none" strike="noStrike" cap="none" dirty="0" smtClean="0">
                          <a:solidFill>
                            <a:srgbClr val="000000"/>
                          </a:solidFill>
                          <a:effectLst/>
                          <a:latin typeface="+mj-lt"/>
                          <a:ea typeface="Arial"/>
                          <a:cs typeface="Arial"/>
                          <a:sym typeface="Arial"/>
                        </a:rPr>
                        <a:t>Nêu được những </a:t>
                      </a:r>
                      <a:r>
                        <a:rPr lang="vi-VN" sz="1800" b="1" i="0" u="none" strike="noStrike" cap="none" dirty="0" smtClean="0">
                          <a:solidFill>
                            <a:srgbClr val="000000"/>
                          </a:solidFill>
                          <a:effectLst/>
                          <a:latin typeface="+mj-lt"/>
                          <a:ea typeface="Arial"/>
                          <a:cs typeface="Arial"/>
                          <a:sym typeface="Arial"/>
                        </a:rPr>
                        <a:t>trải nghiệm trong cuộc sống</a:t>
                      </a:r>
                      <a:r>
                        <a:rPr lang="vi-VN" sz="1800" b="0" i="0" u="none" strike="noStrike" cap="none" dirty="0" smtClean="0">
                          <a:solidFill>
                            <a:srgbClr val="000000"/>
                          </a:solidFill>
                          <a:effectLst/>
                          <a:latin typeface="+mj-lt"/>
                          <a:ea typeface="Arial"/>
                          <a:cs typeface="Arial"/>
                          <a:sym typeface="Arial"/>
                        </a:rPr>
                        <a:t> đã giúp bản thân hiểu hơn các ý tưởng hay vấn đề đặt ra trong văn bản.</a:t>
                      </a:r>
                    </a:p>
                  </a:txBody>
                  <a:tcPr/>
                </a:tc>
                <a:extLst>
                  <a:ext uri="{0D108BD9-81ED-4DB2-BD59-A6C34878D82A}">
                    <a16:rowId xmlns:a16="http://schemas.microsoft.com/office/drawing/2014/main" val="3837112875"/>
                  </a:ext>
                </a:extLst>
              </a:tr>
            </a:tbl>
          </a:graphicData>
        </a:graphic>
      </p:graphicFrame>
    </p:spTree>
    <p:extLst>
      <p:ext uri="{BB962C8B-B14F-4D97-AF65-F5344CB8AC3E}">
        <p14:creationId xmlns:p14="http://schemas.microsoft.com/office/powerpoint/2010/main" val="184530225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F881E-5680-FAA5-4F49-8695563C301A}"/>
              </a:ext>
            </a:extLst>
          </p:cNvPr>
          <p:cNvPicPr>
            <a:picLocks noChangeAspect="1"/>
          </p:cNvPicPr>
          <p:nvPr/>
        </p:nvPicPr>
        <p:blipFill>
          <a:blip r:embed="rId2"/>
          <a:stretch>
            <a:fillRect/>
          </a:stretch>
        </p:blipFill>
        <p:spPr>
          <a:xfrm>
            <a:off x="7166602" y="3166102"/>
            <a:ext cx="1977398" cy="1977398"/>
          </a:xfrm>
          <a:prstGeom prst="rect">
            <a:avLst/>
          </a:prstGeom>
        </p:spPr>
      </p:pic>
      <p:sp>
        <p:nvSpPr>
          <p:cNvPr id="4" name="TextBox 3"/>
          <p:cNvSpPr txBox="1"/>
          <p:nvPr/>
        </p:nvSpPr>
        <p:spPr>
          <a:xfrm>
            <a:off x="258265" y="1375089"/>
            <a:ext cx="8794992" cy="1200329"/>
          </a:xfrm>
          <a:prstGeom prst="rect">
            <a:avLst/>
          </a:prstGeom>
          <a:noFill/>
        </p:spPr>
        <p:txBody>
          <a:bodyPr wrap="square" rtlCol="0">
            <a:spAutoFit/>
          </a:bodyPr>
          <a:lstStyle/>
          <a:p>
            <a:r>
              <a:rPr lang="vi-VN" sz="2400" b="1" dirty="0" smtClean="0">
                <a:latin typeface="+mj-lt"/>
              </a:rPr>
              <a:t>Bài tập dự án: Tìm hiểu các thông tin cơ bản về tác giả, tác phẩm</a:t>
            </a:r>
          </a:p>
          <a:p>
            <a:r>
              <a:rPr lang="vi-VN" sz="2400" dirty="0" smtClean="0">
                <a:latin typeface="+mj-lt"/>
              </a:rPr>
              <a:t>Tác giả: Họ và tên, quê quán, sự nghiệp sáng tác</a:t>
            </a:r>
          </a:p>
          <a:p>
            <a:r>
              <a:rPr lang="vi-VN" sz="2400" dirty="0" smtClean="0">
                <a:latin typeface="+mj-lt"/>
              </a:rPr>
              <a:t>Tác phẩm: Hoàn cảnh sáng tác, xuất xứ của tác phẩm</a:t>
            </a:r>
          </a:p>
        </p:txBody>
      </p:sp>
    </p:spTree>
    <p:extLst>
      <p:ext uri="{BB962C8B-B14F-4D97-AF65-F5344CB8AC3E}">
        <p14:creationId xmlns:p14="http://schemas.microsoft.com/office/powerpoint/2010/main" val="183845950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mories Photo Album XL by Slidesgo">
  <a:themeElements>
    <a:clrScheme name="Simple Light">
      <a:dk1>
        <a:srgbClr val="000000"/>
      </a:dk1>
      <a:lt1>
        <a:srgbClr val="FFFFFF"/>
      </a:lt1>
      <a:dk2>
        <a:srgbClr val="595959"/>
      </a:dk2>
      <a:lt2>
        <a:srgbClr val="FFF2EA"/>
      </a:lt2>
      <a:accent1>
        <a:srgbClr val="000000"/>
      </a:accent1>
      <a:accent2>
        <a:srgbClr val="F64245"/>
      </a:accent2>
      <a:accent3>
        <a:srgbClr val="AFDAD7"/>
      </a:accent3>
      <a:accent4>
        <a:srgbClr val="E0BF6E"/>
      </a:accent4>
      <a:accent5>
        <a:srgbClr val="49B6BB"/>
      </a:accent5>
      <a:accent6>
        <a:srgbClr val="F0C36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2251</TotalTime>
  <Words>3952</Words>
  <Application>Microsoft Office PowerPoint</Application>
  <PresentationFormat>On-screen Show (16:9)</PresentationFormat>
  <Paragraphs>557</Paragraphs>
  <Slides>40</Slides>
  <Notes>19</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Bebas Neue</vt:lpstr>
      <vt:lpstr>Times New Roman</vt:lpstr>
      <vt:lpstr>Wingdings</vt:lpstr>
      <vt:lpstr>Arial</vt:lpstr>
      <vt:lpstr>#9Slide03 AllRoundGothic</vt:lpstr>
      <vt:lpstr>#9Slide05 Filmotype Honey</vt:lpstr>
      <vt:lpstr>Fira Sans Extra Condensed Medium</vt:lpstr>
      <vt:lpstr>Open Sans</vt:lpstr>
      <vt:lpstr>Roboto Condensed Light</vt:lpstr>
      <vt:lpstr>Roboto Light</vt:lpstr>
      <vt:lpstr>Raleway Light</vt:lpstr>
      <vt:lpstr>#9Slide03 AmpleSoft</vt:lpstr>
      <vt:lpstr>宋体</vt:lpstr>
      <vt:lpstr>#9Slide03 Ample</vt:lpstr>
      <vt:lpstr>Nanum Pen Script</vt:lpstr>
      <vt:lpstr>Memories Photo Album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LINH</cp:lastModifiedBy>
  <cp:revision>142</cp:revision>
  <cp:lastPrinted>2025-03-03T07:32:20Z</cp:lastPrinted>
  <dcterms:modified xsi:type="dcterms:W3CDTF">2025-03-06T01:23:27Z</dcterms:modified>
</cp:coreProperties>
</file>