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9" r:id="rId5"/>
    <p:sldMasterId id="2147483673" r:id="rId6"/>
    <p:sldMasterId id="2147483687" r:id="rId7"/>
  </p:sldMasterIdLst>
  <p:notesMasterIdLst>
    <p:notesMasterId r:id="rId48"/>
  </p:notesMasterIdLst>
  <p:sldIdLst>
    <p:sldId id="356" r:id="rId8"/>
    <p:sldId id="357" r:id="rId9"/>
    <p:sldId id="313" r:id="rId10"/>
    <p:sldId id="311" r:id="rId11"/>
    <p:sldId id="312" r:id="rId12"/>
    <p:sldId id="343" r:id="rId13"/>
    <p:sldId id="344" r:id="rId14"/>
    <p:sldId id="345" r:id="rId15"/>
    <p:sldId id="322" r:id="rId16"/>
    <p:sldId id="348" r:id="rId17"/>
    <p:sldId id="359" r:id="rId18"/>
    <p:sldId id="347" r:id="rId19"/>
    <p:sldId id="350" r:id="rId20"/>
    <p:sldId id="351" r:id="rId21"/>
    <p:sldId id="321" r:id="rId22"/>
    <p:sldId id="349" r:id="rId23"/>
    <p:sldId id="325" r:id="rId24"/>
    <p:sldId id="324" r:id="rId25"/>
    <p:sldId id="328" r:id="rId26"/>
    <p:sldId id="330" r:id="rId27"/>
    <p:sldId id="331" r:id="rId28"/>
    <p:sldId id="342" r:id="rId29"/>
    <p:sldId id="346" r:id="rId30"/>
    <p:sldId id="352" r:id="rId31"/>
    <p:sldId id="353" r:id="rId32"/>
    <p:sldId id="354" r:id="rId33"/>
    <p:sldId id="358" r:id="rId34"/>
    <p:sldId id="355" r:id="rId35"/>
    <p:sldId id="336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340" r:id="rId46"/>
    <p:sldId id="34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D3B"/>
    <a:srgbClr val="70AD47"/>
    <a:srgbClr val="FFD347"/>
    <a:srgbClr val="15142A"/>
    <a:srgbClr val="3CDFE6"/>
    <a:srgbClr val="A7FDFF"/>
    <a:srgbClr val="0C0D0E"/>
    <a:srgbClr val="1F4E79"/>
    <a:srgbClr val="ED7D31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>
        <p:scale>
          <a:sx n="75" d="100"/>
          <a:sy n="75" d="100"/>
        </p:scale>
        <p:origin x="-1200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4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85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60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75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08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59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6324F-FE8C-49B5-96FA-1C15A69DD6B8}" type="slidenum">
              <a:rPr lang="en-US" altLang="vi-VN" smtClean="0">
                <a:solidFill>
                  <a:prstClr val="black"/>
                </a:solidFill>
              </a:rPr>
              <a:pPr/>
              <a:t>5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1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53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76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64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15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59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29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08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53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98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82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14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6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8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8831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8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485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39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3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353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991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50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194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72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67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00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59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95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92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741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725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23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751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572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31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28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22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038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88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13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595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95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16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11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9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701" r:id="rId14"/>
    <p:sldLayoutId id="214748370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9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2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90.png"/><Relationship Id="rId3" Type="http://schemas.openxmlformats.org/officeDocument/2006/relationships/image" Target="../media/image14.png"/><Relationship Id="rId7" Type="http://schemas.openxmlformats.org/officeDocument/2006/relationships/image" Target="../media/image17.wmf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9.wmf"/><Relationship Id="rId5" Type="http://schemas.openxmlformats.org/officeDocument/2006/relationships/image" Target="../media/image16.wmf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wmf"/><Relationship Id="rId14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3.png"/><Relationship Id="rId15" Type="http://schemas.microsoft.com/office/2007/relationships/hdphoto" Target="../media/hdphoto5.wdp"/><Relationship Id="rId10" Type="http://schemas.openxmlformats.org/officeDocument/2006/relationships/image" Target="../media/image26.png"/><Relationship Id="rId4" Type="http://schemas.openxmlformats.org/officeDocument/2006/relationships/image" Target="../media/image22.jpe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jpeg"/><Relationship Id="rId7" Type="http://schemas.openxmlformats.org/officeDocument/2006/relationships/slide" Target="slide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31.png"/><Relationship Id="rId9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jpeg"/><Relationship Id="rId7" Type="http://schemas.openxmlformats.org/officeDocument/2006/relationships/slide" Target="slide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31.png"/><Relationship Id="rId9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microsoft.com/office/2007/relationships/hdphoto" Target="../media/hdphoto7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9.wdp"/><Relationship Id="rId5" Type="http://schemas.openxmlformats.org/officeDocument/2006/relationships/slide" Target="slide5.xml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microsoft.com/office/2007/relationships/hdphoto" Target="../media/hdphoto7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9.wdp"/><Relationship Id="rId5" Type="http://schemas.openxmlformats.org/officeDocument/2006/relationships/slide" Target="slide5.xml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microsoft.com/office/2007/relationships/hdphoto" Target="../media/hdphoto7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10.wdp"/><Relationship Id="rId5" Type="http://schemas.openxmlformats.org/officeDocument/2006/relationships/slide" Target="slide5.xml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microsoft.com/office/2007/relationships/hdphoto" Target="../media/hdphoto7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10.wdp"/><Relationship Id="rId5" Type="http://schemas.openxmlformats.org/officeDocument/2006/relationships/slide" Target="slide5.xml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microsoft.com/office/2007/relationships/hdphoto" Target="../media/hdphoto7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5.wdp"/><Relationship Id="rId5" Type="http://schemas.openxmlformats.org/officeDocument/2006/relationships/slide" Target="slide5.xml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12" Type="http://schemas.microsoft.com/office/2007/relationships/hdphoto" Target="../media/hdphoto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microsoft.com/office/2007/relationships/hdphoto" Target="../media/hdphoto8.wdp"/><Relationship Id="rId4" Type="http://schemas.openxmlformats.org/officeDocument/2006/relationships/image" Target="../media/image23.png"/><Relationship Id="rId9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.sv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.e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J0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5"/>
          <p:cNvSpPr>
            <a:spLocks noChangeArrowheads="1" noChangeShapeType="1" noTextEdit="1"/>
          </p:cNvSpPr>
          <p:nvPr/>
        </p:nvSpPr>
        <p:spPr bwMode="auto">
          <a:xfrm>
            <a:off x="914400" y="1600200"/>
            <a:ext cx="10668000" cy="2971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1800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Chµo mõng c¸c thÇy c« gi¸o ®Õn dù giê </a:t>
            </a:r>
          </a:p>
        </p:txBody>
      </p:sp>
    </p:spTree>
    <p:extLst>
      <p:ext uri="{BB962C8B-B14F-4D97-AF65-F5344CB8AC3E}">
        <p14:creationId xmlns:p14="http://schemas.microsoft.com/office/powerpoint/2010/main" val="735533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226283"/>
              </p:ext>
            </p:extLst>
          </p:nvPr>
        </p:nvGraphicFramePr>
        <p:xfrm>
          <a:off x="748733" y="2519679"/>
          <a:ext cx="10789918" cy="225117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137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11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752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35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11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0104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3055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8411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5260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1036318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1132708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154346" y="553024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49272" y="1486654"/>
            <a:ext cx="8536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alphaLcParenR"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5990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0041" y="1282352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007286" y="1897905"/>
            <a:ext cx="103744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352719"/>
              </p:ext>
            </p:extLst>
          </p:nvPr>
        </p:nvGraphicFramePr>
        <p:xfrm>
          <a:off x="799533" y="2580639"/>
          <a:ext cx="10789918" cy="225117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137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11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752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35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11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0104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3055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8411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5260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1036318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1132708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 rot="1910823">
            <a:off x="6362393" y="2447137"/>
            <a:ext cx="720679" cy="21879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3712391">
            <a:off x="9799897" y="1996294"/>
            <a:ext cx="720679" cy="29095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53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821320"/>
              </p:ext>
            </p:extLst>
          </p:nvPr>
        </p:nvGraphicFramePr>
        <p:xfrm>
          <a:off x="741681" y="4135119"/>
          <a:ext cx="10789918" cy="225117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137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11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752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35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11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0104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3055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8411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5260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1036318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1132708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016000" y="851852"/>
            <a:ext cx="1051559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286426" y="236299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286426" y="2869504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7992" y="3485057"/>
            <a:ext cx="9607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809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435462" y="987452"/>
            <a:ext cx="9936181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VD: BC(3,4,5) = {0;60;120;180;…}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407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70560" y="1304917"/>
            <a:ext cx="112979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797287"/>
              </p:ext>
            </p:extLst>
          </p:nvPr>
        </p:nvGraphicFramePr>
        <p:xfrm>
          <a:off x="464601" y="2321629"/>
          <a:ext cx="11106130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9009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05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78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05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732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7327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0842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1721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0842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0522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0522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05226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21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27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3333904" y="3532799"/>
            <a:ext cx="666953" cy="5994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15388" y="2384325"/>
            <a:ext cx="666953" cy="5994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433135" y="2381444"/>
            <a:ext cx="666953" cy="599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761433" y="3470666"/>
            <a:ext cx="666953" cy="599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978545" y="3463337"/>
            <a:ext cx="666953" cy="599440"/>
          </a:xfrm>
          <a:prstGeom prst="ellipse">
            <a:avLst/>
          </a:prstGeom>
          <a:noFill/>
          <a:ln>
            <a:solidFill>
              <a:srgbClr val="151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200640" y="2370890"/>
            <a:ext cx="666953" cy="599440"/>
          </a:xfrm>
          <a:prstGeom prst="ellipse">
            <a:avLst/>
          </a:prstGeom>
          <a:noFill/>
          <a:ln>
            <a:solidFill>
              <a:srgbClr val="151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319520" y="3470666"/>
            <a:ext cx="666953" cy="5994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978546" y="2370890"/>
            <a:ext cx="666953" cy="5994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15388" y="496303"/>
            <a:ext cx="74322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109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836213" y="1424115"/>
            <a:ext cx="1086104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87" y="373312"/>
            <a:ext cx="1923562" cy="144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412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0041" y="1282352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007286" y="1897905"/>
            <a:ext cx="103744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628784"/>
              </p:ext>
            </p:extLst>
          </p:nvPr>
        </p:nvGraphicFramePr>
        <p:xfrm>
          <a:off x="799533" y="2580639"/>
          <a:ext cx="10789918" cy="225117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137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11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752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35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11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0104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3055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8411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5260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1036318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1132708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 rot="1910823">
            <a:off x="6362393" y="2447137"/>
            <a:ext cx="720679" cy="21879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3712391">
            <a:off x="9799897" y="1996294"/>
            <a:ext cx="720679" cy="29095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45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14102" y="2606002"/>
            <a:ext cx="993618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BC(3,4,5) = {0;60;120;180;…}</a:t>
            </a:r>
          </a:p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BCNN(3,4,5) = 60</a:t>
            </a: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805542" y="367692"/>
            <a:ext cx="99361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BC(3,4,6) = {0;12;24;36;…}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769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690361" y="205392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569343" y="869730"/>
            <a:ext cx="103744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endParaRPr lang="en-US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BCNN(4,5)</a:t>
            </a:r>
          </a:p>
          <a:p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    BCNN(4,5) = 20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1451140" y="4688670"/>
            <a:ext cx="627370" cy="2862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095414"/>
              </p:ext>
            </p:extLst>
          </p:nvPr>
        </p:nvGraphicFramePr>
        <p:xfrm>
          <a:off x="690361" y="1534159"/>
          <a:ext cx="10789918" cy="225117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137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11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752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35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11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0104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3055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8411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5260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1036318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1132708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3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 rot="1910823">
            <a:off x="6313435" y="1406549"/>
            <a:ext cx="687938" cy="2109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9343" y="5384800"/>
            <a:ext cx="111155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latin typeface="+mj-lt"/>
                <a:cs typeface="Times New Roman" pitchFamily="18" charset="0"/>
              </a:rPr>
              <a:t>c) </a:t>
            </a:r>
            <a:r>
              <a:rPr lang="en-US" sz="3400" b="1" dirty="0" err="1" smtClean="0">
                <a:latin typeface="+mj-lt"/>
                <a:cs typeface="Times New Roman" pitchFamily="18" charset="0"/>
              </a:rPr>
              <a:t>Thực</a:t>
            </a:r>
            <a:r>
              <a:rPr lang="en-US" sz="34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+mj-lt"/>
                <a:cs typeface="Times New Roman" pitchFamily="18" charset="0"/>
              </a:rPr>
              <a:t>hiện</a:t>
            </a:r>
            <a:r>
              <a:rPr lang="en-US" sz="34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+mj-lt"/>
                <a:cs typeface="Times New Roman" pitchFamily="18" charset="0"/>
              </a:rPr>
              <a:t>phép</a:t>
            </a:r>
            <a:r>
              <a:rPr lang="en-US" sz="3400" b="1" dirty="0" smtClean="0">
                <a:latin typeface="+mj-lt"/>
                <a:cs typeface="Times New Roman" pitchFamily="18" charset="0"/>
              </a:rPr>
              <a:t> chia </a:t>
            </a:r>
            <a:r>
              <a:rPr lang="en-US" sz="3400" b="1" dirty="0" err="1" smtClean="0">
                <a:latin typeface="+mj-lt"/>
                <a:cs typeface="Times New Roman" pitchFamily="18" charset="0"/>
              </a:rPr>
              <a:t>các</a:t>
            </a:r>
            <a:r>
              <a:rPr lang="en-US" sz="3400" b="1" dirty="0" smtClean="0">
                <a:latin typeface="+mj-lt"/>
                <a:cs typeface="Times New Roman" pitchFamily="18" charset="0"/>
              </a:rPr>
              <a:t> BC(4,5) </a:t>
            </a:r>
            <a:r>
              <a:rPr lang="en-US" sz="3400" b="1" dirty="0" err="1" smtClean="0">
                <a:latin typeface="+mj-lt"/>
                <a:cs typeface="Times New Roman" pitchFamily="18" charset="0"/>
              </a:rPr>
              <a:t>vừa</a:t>
            </a:r>
            <a:r>
              <a:rPr lang="en-US" sz="34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+mj-lt"/>
                <a:cs typeface="Times New Roman" pitchFamily="18" charset="0"/>
              </a:rPr>
              <a:t>tìm</a:t>
            </a:r>
            <a:r>
              <a:rPr lang="en-US" sz="34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400" b="1" dirty="0" err="1" smtClean="0">
                <a:latin typeface="+mj-lt"/>
                <a:cs typeface="Times New Roman" pitchFamily="18" charset="0"/>
              </a:rPr>
              <a:t>cho</a:t>
            </a:r>
            <a:r>
              <a:rPr lang="en-US" sz="3400" b="1" dirty="0" smtClean="0">
                <a:latin typeface="+mj-lt"/>
                <a:cs typeface="Times New Roman" pitchFamily="18" charset="0"/>
              </a:rPr>
              <a:t> BCNN(4,5)</a:t>
            </a:r>
          </a:p>
        </p:txBody>
      </p:sp>
    </p:spTree>
    <p:extLst>
      <p:ext uri="{BB962C8B-B14F-4D97-AF65-F5344CB8AC3E}">
        <p14:creationId xmlns:p14="http://schemas.microsoft.com/office/powerpoint/2010/main" val="274123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5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416" y="1034036"/>
            <a:ext cx="86769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BỘI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BỘI CHUNG NHỎ NHẤT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=""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3620" y="379445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416" y="2434419"/>
            <a:ext cx="86769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ìm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4416" y="3716050"/>
            <a:ext cx="695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 err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44416" y="4244370"/>
            <a:ext cx="10124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0,1,2,…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 err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44416" y="5171440"/>
            <a:ext cx="695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 err="1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993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3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266" y="1048986"/>
            <a:ext cx="1073912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70424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479" y="727472"/>
            <a:ext cx="229101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=""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960" y="2040061"/>
            <a:ext cx="98044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= 300.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9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" y="493723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146" y="1577306"/>
            <a:ext cx="1073912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2387600" y="3762520"/>
            <a:ext cx="8260080" cy="2709400"/>
          </a:xfrm>
          <a:prstGeom prst="cloudCallout">
            <a:avLst>
              <a:gd name="adj1" fmla="val -44889"/>
              <a:gd name="adj2" fmla="val 95912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Ánh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mua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cốc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hộp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vi-VN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64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85946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" y="1742376"/>
            <a:ext cx="118059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id="{04D47F80-AD84-4BC4-B02E-F977E4577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400" b="1" dirty="0" smtClean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</a:t>
                </a:r>
              </a:p>
              <a:p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400" b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0;6;12;18;24;30;…</a:t>
                </a:r>
              </a:p>
              <a:p>
                <a:r>
                  <a:rPr lang="en-US" sz="3400" b="1" dirty="0" err="1" smtClean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 smtClean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phải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</a:t>
                </a:r>
              </a:p>
              <a:p>
                <a:r>
                  <a:rPr lang="en-US" sz="3400" b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0;8;16;24;32…</a:t>
                </a:r>
              </a:p>
              <a:p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Vì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như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nhau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nên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 smtClean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 smtClean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BCNN </a:t>
                </a:r>
                <a:r>
                  <a:rPr lang="en-US" sz="3400" b="1" dirty="0" err="1" smtClean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 smtClean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 </a:t>
                </a:r>
                <a:r>
                  <a:rPr lang="en-US" sz="3400" b="1" dirty="0" err="1" smtClean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 smtClean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8.</a:t>
                </a:r>
                <a:endParaRPr lang="en-US" sz="3400" b="1" dirty="0">
                  <a:solidFill>
                    <a:schemeClr val="tx2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r>
                  <a:rPr lang="en-US" sz="3400" b="1" dirty="0" smtClean="0">
                    <a:solidFill>
                      <a:schemeClr val="tx2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400" b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BCNN(6,8) = 24.</a:t>
                </a:r>
              </a:p>
              <a:p>
                <a:pPr algn="just"/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6 = 4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endParaRPr lang="en-US" sz="3400" b="1" dirty="0">
                  <a:solidFill>
                    <a:schemeClr val="tx2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được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8 = 3 </a:t>
                </a:r>
                <a:r>
                  <a:rPr lang="en-US" sz="3400" b="1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 smtClean="0">
                    <a:solidFill>
                      <a:schemeClr val="tx2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.</a:t>
                </a:r>
                <a:endParaRPr lang="en-US" sz="3400" b="1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4D47F80-AD84-4BC4-B02E-F977E4577B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blipFill rotWithShape="1">
                <a:blip r:embed="rId3"/>
                <a:stretch>
                  <a:fillRect l="-1378" t="-1271" b="-40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299" y="64481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07680" y="952587"/>
            <a:ext cx="211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err="1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77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B32F49-3D44-4F28-BF72-F7004207C04D}"/>
              </a:ext>
            </a:extLst>
          </p:cNvPr>
          <p:cNvSpPr txBox="1"/>
          <p:nvPr/>
        </p:nvSpPr>
        <p:spPr>
          <a:xfrm>
            <a:off x="2618916" y="1213335"/>
            <a:ext cx="8394169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EB32F49-3D44-4F28-BF72-F7004207C04D}"/>
              </a:ext>
            </a:extLst>
          </p:cNvPr>
          <p:cNvSpPr txBox="1"/>
          <p:nvPr/>
        </p:nvSpPr>
        <p:spPr>
          <a:xfrm>
            <a:off x="1097280" y="3032593"/>
            <a:ext cx="10769599" cy="31393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a.</a:t>
            </a:r>
          </a:p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</a:p>
        </p:txBody>
      </p:sp>
      <p:sp>
        <p:nvSpPr>
          <p:cNvPr id="3" name="Notched Right Arrow 2"/>
          <p:cNvSpPr/>
          <p:nvPr/>
        </p:nvSpPr>
        <p:spPr>
          <a:xfrm>
            <a:off x="1097280" y="5781677"/>
            <a:ext cx="744210" cy="374073"/>
          </a:xfrm>
          <a:prstGeom prst="notch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31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;p30">
            <a:extLst>
              <a:ext uri="{FF2B5EF4-FFF2-40B4-BE49-F238E27FC236}">
                <a16:creationId xmlns:a16="http://schemas.microsoft.com/office/drawing/2014/main" xmlns="" id="{289F1BD7-7FB7-4D46-AE4B-59D004CBD9F7}"/>
              </a:ext>
            </a:extLst>
          </p:cNvPr>
          <p:cNvSpPr txBox="1">
            <a:spLocks/>
          </p:cNvSpPr>
          <p:nvPr/>
        </p:nvSpPr>
        <p:spPr>
          <a:xfrm>
            <a:off x="1080868" y="1209821"/>
            <a:ext cx="10030264" cy="53738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Bước 1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Phân tích các số 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và 8 ra thừa số nguyên tố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= …				8 = ….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Bước 2: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 thừa số nguyên tố chung của 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và 8 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là……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 thừa số nguyên tố riêng của 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và 8 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 …..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Bước 3: Với mỗi thừa số nguyên tố vừa chọn ta chọn lũy thừa với số mũ lớn nhất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………………………………………………………..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………………………………………………………..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Bước 4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Lấy tích của các lũy thừa đã chọn, ta được BCNN của 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và 8 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=&gt; BCNN(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6,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8) = … = …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vi-VN" sz="3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vi-VN" sz="3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AA046AC-64D7-427D-AF99-6492768C3193}"/>
              </a:ext>
            </a:extLst>
          </p:cNvPr>
          <p:cNvSpPr/>
          <p:nvPr/>
        </p:nvSpPr>
        <p:spPr>
          <a:xfrm>
            <a:off x="2940148" y="590844"/>
            <a:ext cx="5809957" cy="6189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994E45E-CCC7-4151-8330-02F27F6CC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03" y="590843"/>
            <a:ext cx="1869659" cy="1869659"/>
          </a:xfrm>
          <a:prstGeom prst="rect">
            <a:avLst/>
          </a:prstGeom>
        </p:spPr>
      </p:pic>
      <p:pic>
        <p:nvPicPr>
          <p:cNvPr id="6" name="the-day-after-christmas-251354">
            <a:hlinkClick r:id="" action="ppaction://media"/>
            <a:extLst>
              <a:ext uri="{FF2B5EF4-FFF2-40B4-BE49-F238E27FC236}">
                <a16:creationId xmlns:a16="http://schemas.microsoft.com/office/drawing/2014/main" xmlns="" id="{B4EE1B17-A6CB-7056-CCEA-40A567438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0431" y="5725291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45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68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6A94DD-EC0B-5A52-C709-52DB768B9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;p30">
            <a:extLst>
              <a:ext uri="{FF2B5EF4-FFF2-40B4-BE49-F238E27FC236}">
                <a16:creationId xmlns:a16="http://schemas.microsoft.com/office/drawing/2014/main" xmlns="" id="{0290CAC4-92B3-E197-4485-95FD4804B71A}"/>
              </a:ext>
            </a:extLst>
          </p:cNvPr>
          <p:cNvSpPr txBox="1">
            <a:spLocks/>
          </p:cNvSpPr>
          <p:nvPr/>
        </p:nvSpPr>
        <p:spPr>
          <a:xfrm>
            <a:off x="1080868" y="1209821"/>
            <a:ext cx="10030264" cy="53738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Bước 1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Phân tích các số 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và 8 ra thừa số nguyên tố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= …				8 = ….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Bước 2: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 thừa số nguyên tố chung của 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và 8 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là……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 thừa số nguyên tố riêng của 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và 8 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 …..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Bước 3: Với mỗi thừa số nguyên tố vừa chọn ta chọn lũy thừa với số mũ lớn nhất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………………………………………………………..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………………………………………………………..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Bước 4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Lấy tích của các lũy thừa đã chọn, ta được BCNN của 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và 8 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=&gt; BCNN(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6,</a:t>
            </a:r>
            <a:r>
              <a:rPr lang="vi-VN" sz="3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8) = 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vi-VN" sz="3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73B7E11-5CC8-D6F9-A216-CB9E992C355A}"/>
              </a:ext>
            </a:extLst>
          </p:cNvPr>
          <p:cNvSpPr/>
          <p:nvPr/>
        </p:nvSpPr>
        <p:spPr>
          <a:xfrm>
            <a:off x="2940148" y="590844"/>
            <a:ext cx="5809957" cy="6189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43B43B05-E408-0A71-18AC-4B3CD5FFF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03" y="590843"/>
            <a:ext cx="1869659" cy="1869659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0626F70F-F2FD-001D-D5BB-B51E238AAD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6001" y="1757985"/>
          <a:ext cx="560779" cy="433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Equation" r:id="rId4" imgW="228600" imgH="177480" progId="Equation.DSMT4">
                  <p:embed/>
                </p:oleObj>
              </mc:Choice>
              <mc:Fallback>
                <p:oleObj name="Equation" r:id="rId4" imgW="2286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6001" y="1757985"/>
                        <a:ext cx="560779" cy="4336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926F38FF-52C9-5016-5A13-A229F8774A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84586" y="1739874"/>
          <a:ext cx="1381543" cy="45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6" imgW="622080" imgH="203040" progId="Equation.DSMT4">
                  <p:embed/>
                </p:oleObj>
              </mc:Choice>
              <mc:Fallback>
                <p:oleObj name="Equation" r:id="rId6" imgW="622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84586" y="1739874"/>
                        <a:ext cx="1381543" cy="451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A4ACB2A3-EDF7-ADD3-7443-5353241ACC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03916" y="2668989"/>
          <a:ext cx="324424" cy="421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Equation" r:id="rId8" imgW="126720" imgH="164880" progId="Equation.DSMT4">
                  <p:embed/>
                </p:oleObj>
              </mc:Choice>
              <mc:Fallback>
                <p:oleObj name="Equation" r:id="rId8" imgW="12672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03916" y="2668989"/>
                        <a:ext cx="324424" cy="421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C8D3A25F-94F2-201B-8851-74288C313A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96458" y="3090739"/>
          <a:ext cx="307287" cy="47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796458" y="3090739"/>
                        <a:ext cx="307287" cy="47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BD7720AB-D291-B8A4-0CCF-D648A67B2601}"/>
                  </a:ext>
                </a:extLst>
              </p:cNvPr>
              <p:cNvSpPr/>
              <p:nvPr/>
            </p:nvSpPr>
            <p:spPr>
              <a:xfrm>
                <a:off x="-920520" y="4400780"/>
                <a:ext cx="11242419" cy="55289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2667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mũ</a:t>
                </a:r>
                <a:r>
                  <a:rPr lang="en-US" sz="266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66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66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667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2667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6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667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66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67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667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667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D7720AB-D291-B8A4-0CCF-D648A67B26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20520" y="4400780"/>
                <a:ext cx="11242419" cy="552893"/>
              </a:xfrm>
              <a:prstGeom prst="rect">
                <a:avLst/>
              </a:prstGeom>
              <a:blipFill>
                <a:blip r:embed="rId12"/>
                <a:stretch>
                  <a:fillRect t="-5495" b="-241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46EFF49D-63A8-AEBB-8D3E-8C908BE17A80}"/>
                  </a:ext>
                </a:extLst>
              </p:cNvPr>
              <p:cNvSpPr/>
              <p:nvPr/>
            </p:nvSpPr>
            <p:spPr>
              <a:xfrm>
                <a:off x="-296222" y="4878779"/>
                <a:ext cx="9993823" cy="55289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2667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mũ</a:t>
                </a:r>
                <a:r>
                  <a:rPr lang="en-US" sz="266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66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66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6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2667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6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667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6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667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667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67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667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667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2667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EFF49D-63A8-AEBB-8D3E-8C908BE17A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6222" y="4878779"/>
                <a:ext cx="9993823" cy="552893"/>
              </a:xfrm>
              <a:prstGeom prst="rect">
                <a:avLst/>
              </a:prstGeom>
              <a:blipFill>
                <a:blip r:embed="rId13"/>
                <a:stretch>
                  <a:fillRect t="-5495" b="-241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90032CCB-4CE0-439C-95D9-D733FC7F03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856071"/>
              </p:ext>
            </p:extLst>
          </p:nvPr>
        </p:nvGraphicFramePr>
        <p:xfrm>
          <a:off x="7174501" y="5799308"/>
          <a:ext cx="1372641" cy="448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14" imgW="622080" imgH="203040" progId="Equation.DSMT4">
                  <p:embed/>
                </p:oleObj>
              </mc:Choice>
              <mc:Fallback>
                <p:oleObj name="Equation" r:id="rId14" imgW="622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174501" y="5799308"/>
                        <a:ext cx="1372641" cy="448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4229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3106" y="838200"/>
            <a:ext cx="11887200" cy="767200"/>
          </a:xfrm>
          <a:solidFill>
            <a:schemeClr val="accent2"/>
          </a:solidFill>
        </p:spPr>
        <p:txBody>
          <a:bodyPr/>
          <a:lstStyle/>
          <a:p>
            <a:pPr algn="just">
              <a:buNone/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TÌM 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BỘI CHUNG NHỎ NHẤT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CÁC SỐ RA THỪA SỐ NGUYÊN TỐ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2"/>
          </p:nvPr>
        </p:nvSpPr>
        <p:spPr>
          <a:xfrm>
            <a:off x="533400" y="2133600"/>
            <a:ext cx="11125199" cy="3429000"/>
          </a:xfrm>
          <a:noFill/>
        </p:spPr>
        <p:txBody>
          <a:bodyPr/>
          <a:lstStyle/>
          <a:p>
            <a:pPr algn="l"/>
            <a:r>
              <a:rPr lang="fr-FR" sz="2800" b="1" dirty="0" err="1">
                <a:latin typeface="+mj-lt"/>
                <a:cs typeface="Times New Roman" pitchFamily="18" charset="0"/>
              </a:rPr>
              <a:t>Bước</a:t>
            </a:r>
            <a:r>
              <a:rPr lang="fr-FR" sz="2800" b="1" dirty="0">
                <a:latin typeface="+mj-lt"/>
                <a:cs typeface="Times New Roman" pitchFamily="18" charset="0"/>
              </a:rPr>
              <a:t> 1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Phân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tích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các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số</a:t>
            </a:r>
            <a:r>
              <a:rPr lang="fr-FR" sz="2800" b="1" dirty="0">
                <a:latin typeface="+mj-lt"/>
                <a:cs typeface="Times New Roman" pitchFamily="18" charset="0"/>
              </a:rPr>
              <a:t> ra </a:t>
            </a:r>
            <a:r>
              <a:rPr lang="fr-FR" sz="2800" b="1" dirty="0" err="1" smtClean="0">
                <a:latin typeface="+mj-lt"/>
                <a:cs typeface="Times New Roman" pitchFamily="18" charset="0"/>
              </a:rPr>
              <a:t>thừa</a:t>
            </a:r>
            <a:r>
              <a:rPr lang="fr-FR" sz="28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 smtClean="0">
                <a:latin typeface="+mj-lt"/>
                <a:cs typeface="Times New Roman" pitchFamily="18" charset="0"/>
              </a:rPr>
              <a:t>số</a:t>
            </a:r>
            <a:r>
              <a:rPr lang="fr-FR" sz="28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 smtClean="0">
                <a:latin typeface="+mj-lt"/>
                <a:cs typeface="Times New Roman" pitchFamily="18" charset="0"/>
              </a:rPr>
              <a:t>nguyên</a:t>
            </a:r>
            <a:r>
              <a:rPr lang="fr-FR" sz="28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 smtClean="0">
                <a:latin typeface="+mj-lt"/>
                <a:cs typeface="Times New Roman" pitchFamily="18" charset="0"/>
              </a:rPr>
              <a:t>tố</a:t>
            </a:r>
            <a:r>
              <a:rPr lang="en-US" sz="2800" b="1" dirty="0">
                <a:latin typeface="+mj-lt"/>
                <a:cs typeface="Times New Roman" pitchFamily="18" charset="0"/>
              </a:rPr>
              <a:t/>
            </a:r>
            <a:br>
              <a:rPr lang="en-US" sz="2800" b="1" dirty="0">
                <a:latin typeface="+mj-lt"/>
                <a:cs typeface="Times New Roman" pitchFamily="18" charset="0"/>
              </a:rPr>
            </a:br>
            <a:r>
              <a:rPr lang="fr-FR" sz="2800" b="1" dirty="0" err="1">
                <a:latin typeface="+mj-lt"/>
                <a:cs typeface="Times New Roman" pitchFamily="18" charset="0"/>
              </a:rPr>
              <a:t>Bước</a:t>
            </a:r>
            <a:r>
              <a:rPr lang="fr-FR" sz="2800" b="1" dirty="0">
                <a:latin typeface="+mj-lt"/>
                <a:cs typeface="Times New Roman" pitchFamily="18" charset="0"/>
              </a:rPr>
              <a:t> 2:</a:t>
            </a:r>
            <a:r>
              <a:rPr lang="fr-FR" sz="2800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Chọn</a:t>
            </a:r>
            <a:r>
              <a:rPr lang="fr-FR" sz="2800" b="1" dirty="0">
                <a:latin typeface="+mj-lt"/>
                <a:cs typeface="Times New Roman" pitchFamily="18" charset="0"/>
              </a:rPr>
              <a:t> ra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các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thừa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số</a:t>
            </a:r>
            <a:r>
              <a:rPr lang="fr-FR" sz="2800" b="1" dirty="0">
                <a:latin typeface="+mj-lt"/>
                <a:cs typeface="Times New Roman" pitchFamily="18" charset="0"/>
              </a:rPr>
              <a:t> 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nguyên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tố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chung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 smtClean="0">
                <a:latin typeface="+mj-lt"/>
                <a:cs typeface="Times New Roman" pitchFamily="18" charset="0"/>
              </a:rPr>
              <a:t>và</a:t>
            </a:r>
            <a:r>
              <a:rPr lang="fr-FR" sz="28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 smtClean="0">
                <a:latin typeface="+mj-lt"/>
                <a:cs typeface="Times New Roman" pitchFamily="18" charset="0"/>
              </a:rPr>
              <a:t>riêng</a:t>
            </a:r>
            <a:r>
              <a:rPr lang="en-US" sz="2800" b="1" dirty="0">
                <a:latin typeface="+mj-lt"/>
                <a:cs typeface="Times New Roman" pitchFamily="18" charset="0"/>
              </a:rPr>
              <a:t/>
            </a:r>
            <a:br>
              <a:rPr lang="en-US" sz="2800" b="1" dirty="0">
                <a:latin typeface="+mj-lt"/>
                <a:cs typeface="Times New Roman" pitchFamily="18" charset="0"/>
              </a:rPr>
            </a:br>
            <a:r>
              <a:rPr lang="fr-FR" sz="2800" b="1" dirty="0" err="1">
                <a:latin typeface="+mj-lt"/>
                <a:cs typeface="Times New Roman" pitchFamily="18" charset="0"/>
              </a:rPr>
              <a:t>Bước</a:t>
            </a:r>
            <a:r>
              <a:rPr lang="fr-FR" sz="2800" b="1" dirty="0">
                <a:latin typeface="+mj-lt"/>
                <a:cs typeface="Times New Roman" pitchFamily="18" charset="0"/>
              </a:rPr>
              <a:t> 3:</a:t>
            </a:r>
            <a:r>
              <a:rPr lang="fr-FR" sz="2800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Với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mỗi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thừa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số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nguyên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tố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 smtClean="0">
                <a:latin typeface="+mj-lt"/>
                <a:cs typeface="Times New Roman" pitchFamily="18" charset="0"/>
              </a:rPr>
              <a:t>chung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 smtClean="0">
                <a:latin typeface="+mj-lt"/>
                <a:cs typeface="Times New Roman" pitchFamily="18" charset="0"/>
              </a:rPr>
              <a:t>và</a:t>
            </a:r>
            <a:r>
              <a:rPr lang="fr-FR" sz="28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 smtClean="0">
                <a:latin typeface="+mj-lt"/>
                <a:cs typeface="Times New Roman" pitchFamily="18" charset="0"/>
              </a:rPr>
              <a:t>riêng</a:t>
            </a:r>
            <a:r>
              <a:rPr lang="fr-FR" sz="2800" b="1" dirty="0" smtClean="0">
                <a:latin typeface="+mj-lt"/>
                <a:cs typeface="Times New Roman" pitchFamily="18" charset="0"/>
              </a:rPr>
              <a:t>  </a:t>
            </a:r>
            <a:r>
              <a:rPr lang="fr-FR" sz="2800" b="1" dirty="0">
                <a:latin typeface="+mj-lt"/>
                <a:cs typeface="Times New Roman" pitchFamily="18" charset="0"/>
              </a:rPr>
              <a:t>ta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chọn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lũy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thừa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với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số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mũ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 smtClean="0">
                <a:latin typeface="+mj-lt"/>
                <a:cs typeface="Times New Roman" pitchFamily="18" charset="0"/>
              </a:rPr>
              <a:t>lớn</a:t>
            </a:r>
            <a:r>
              <a:rPr lang="fr-FR" sz="28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nhất</a:t>
            </a:r>
            <a:r>
              <a:rPr lang="fr-FR" sz="2800" b="1" dirty="0">
                <a:latin typeface="+mj-lt"/>
                <a:cs typeface="Times New Roman" pitchFamily="18" charset="0"/>
              </a:rPr>
              <a:t>.</a:t>
            </a:r>
            <a:r>
              <a:rPr lang="en-US" sz="2800" b="1" dirty="0">
                <a:latin typeface="+mj-lt"/>
                <a:cs typeface="Times New Roman" pitchFamily="18" charset="0"/>
              </a:rPr>
              <a:t/>
            </a:r>
            <a:br>
              <a:rPr lang="en-US" sz="2800" b="1" dirty="0">
                <a:latin typeface="+mj-lt"/>
                <a:cs typeface="Times New Roman" pitchFamily="18" charset="0"/>
              </a:rPr>
            </a:br>
            <a:r>
              <a:rPr lang="fr-FR" sz="2800" b="1" dirty="0" err="1">
                <a:latin typeface="+mj-lt"/>
                <a:cs typeface="Times New Roman" pitchFamily="18" charset="0"/>
              </a:rPr>
              <a:t>Bước</a:t>
            </a:r>
            <a:r>
              <a:rPr lang="fr-FR" sz="2800" b="1" dirty="0">
                <a:latin typeface="+mj-lt"/>
                <a:cs typeface="Times New Roman" pitchFamily="18" charset="0"/>
              </a:rPr>
              <a:t> 4:</a:t>
            </a:r>
            <a:r>
              <a:rPr lang="fr-FR" sz="2800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Lấy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tích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của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các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lũy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thừa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đã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chọn</a:t>
            </a:r>
            <a:r>
              <a:rPr lang="fr-FR" sz="2800" b="1" dirty="0">
                <a:latin typeface="+mj-lt"/>
                <a:cs typeface="Times New Roman" pitchFamily="18" charset="0"/>
              </a:rPr>
              <a:t>, ta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nhận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được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 smtClean="0">
                <a:latin typeface="+mj-lt"/>
                <a:cs typeface="Times New Roman" pitchFamily="18" charset="0"/>
              </a:rPr>
              <a:t>bội</a:t>
            </a:r>
            <a:r>
              <a:rPr lang="fr-FR" sz="28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chung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 smtClean="0">
                <a:latin typeface="+mj-lt"/>
                <a:cs typeface="Times New Roman" pitchFamily="18" charset="0"/>
              </a:rPr>
              <a:t>nhỏ</a:t>
            </a:r>
            <a:r>
              <a:rPr lang="fr-FR" sz="28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nhất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cần</a:t>
            </a:r>
            <a:r>
              <a:rPr lang="fr-FR" sz="2800" b="1" dirty="0">
                <a:latin typeface="+mj-lt"/>
                <a:cs typeface="Times New Roman" pitchFamily="18" charset="0"/>
              </a:rPr>
              <a:t> </a:t>
            </a:r>
            <a:r>
              <a:rPr lang="fr-FR" sz="2800" b="1" dirty="0" err="1">
                <a:latin typeface="+mj-lt"/>
                <a:cs typeface="Times New Roman" pitchFamily="18" charset="0"/>
              </a:rPr>
              <a:t>tìm</a:t>
            </a:r>
            <a:r>
              <a:rPr lang="fr-FR" sz="2800" b="1" dirty="0">
                <a:latin typeface="+mj-lt"/>
                <a:cs typeface="Times New Roman" pitchFamily="18" charset="0"/>
              </a:rPr>
              <a:t>.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27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 txBox="1">
            <a:spLocks noChangeArrowheads="1"/>
          </p:cNvSpPr>
          <p:nvPr/>
        </p:nvSpPr>
        <p:spPr bwMode="auto">
          <a:xfrm>
            <a:off x="946150" y="1106488"/>
            <a:ext cx="103695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200" b="1" u="sng" dirty="0" err="1">
                <a:latin typeface="Times New Roman" pitchFamily="18" charset="0"/>
                <a:cs typeface="Times New Roman" pitchFamily="18" charset="0"/>
                <a:sym typeface="Arial" pitchFamily="34" charset="0"/>
              </a:rPr>
              <a:t>Ví</a:t>
            </a:r>
            <a:r>
              <a:rPr lang="en-US" altLang="en-US" sz="3200" b="1" u="sng" dirty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en-US" sz="3200" b="1" u="sng" dirty="0" err="1">
                <a:latin typeface="Times New Roman" pitchFamily="18" charset="0"/>
                <a:cs typeface="Times New Roman" pitchFamily="18" charset="0"/>
                <a:sym typeface="Arial" pitchFamily="34" charset="0"/>
              </a:rPr>
              <a:t>dụ</a:t>
            </a:r>
            <a:r>
              <a:rPr lang="en-US" altLang="en-US" sz="3200" b="1" u="sng" dirty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en-US" sz="3200" b="1" u="sng" dirty="0" smtClean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: </a:t>
            </a:r>
            <a:r>
              <a:rPr lang="en-US" altLang="en-US" sz="3200" b="1" u="sng" dirty="0" err="1" smtClean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Tìm</a:t>
            </a:r>
            <a:r>
              <a:rPr lang="en-US" altLang="en-US" sz="3200" b="1" u="sng" dirty="0" smtClean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 BCNN </a:t>
            </a:r>
            <a:r>
              <a:rPr lang="en-US" altLang="en-US" sz="3200" b="1" u="sng" dirty="0" err="1" smtClean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của</a:t>
            </a:r>
            <a:r>
              <a:rPr lang="en-US" altLang="en-US" sz="3200" b="1" u="sng" dirty="0" smtClean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: 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/>
            </a:r>
            <a:br>
              <a:rPr lang="en-US" altLang="en-US" sz="3200" b="1" dirty="0">
                <a:latin typeface="Times New Roman" pitchFamily="18" charset="0"/>
                <a:cs typeface="Times New Roman" pitchFamily="18" charset="0"/>
                <a:sym typeface="Arial" pitchFamily="34" charset="0"/>
              </a:rPr>
            </a:b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a) 16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và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 48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a) 18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, 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24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và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 40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/>
            </a:r>
            <a:br>
              <a:rPr lang="en-US" altLang="en-US" sz="3200" b="1" dirty="0">
                <a:latin typeface="Times New Roman" pitchFamily="18" charset="0"/>
                <a:cs typeface="Times New Roman" pitchFamily="18" charset="0"/>
                <a:sym typeface="Arial" pitchFamily="34" charset="0"/>
              </a:rPr>
            </a:br>
            <a:endParaRPr lang="en-US" altLang="en-US" sz="3200" b="1" dirty="0">
              <a:latin typeface="Times New Roman" pitchFamily="18" charset="0"/>
              <a:cs typeface="Times New Roman" pitchFamily="18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635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3586" y="748387"/>
            <a:ext cx="4988174" cy="1041400"/>
          </a:xfrm>
        </p:spPr>
        <p:txBody>
          <a:bodyPr/>
          <a:lstStyle/>
          <a:p>
            <a:pPr algn="just">
              <a:buNone/>
            </a:pP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cs typeface="Times New Roman" panose="02020603050405020304" pitchFamily="18" charset="0"/>
              </a:rPr>
              <a:t>TÌM </a:t>
            </a:r>
            <a:r>
              <a:rPr lang="en-US" sz="20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BCNN </a:t>
            </a:r>
            <a:r>
              <a:rPr lang="en-US" sz="2000" dirty="0">
                <a:solidFill>
                  <a:srgbClr val="FFFF00"/>
                </a:solidFill>
                <a:cs typeface="Times New Roman" panose="02020603050405020304" pitchFamily="18" charset="0"/>
              </a:rPr>
              <a:t>BẰNG CÁCH PHÂN TÍCH CÁC SỐ RA THỪA SỐ NGUYÊN TỐ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2"/>
          </p:nvPr>
        </p:nvSpPr>
        <p:spPr>
          <a:xfrm>
            <a:off x="264160" y="1632108"/>
            <a:ext cx="5295391" cy="4343400"/>
          </a:xfrm>
          <a:noFill/>
        </p:spPr>
        <p:txBody>
          <a:bodyPr/>
          <a:lstStyle/>
          <a:p>
            <a:pPr algn="l"/>
            <a:r>
              <a:rPr lang="fr-FR" sz="2200" b="1" dirty="0" smtClean="0">
                <a:latin typeface="+mj-lt"/>
                <a:cs typeface="Times New Roman" pitchFamily="18" charset="0"/>
              </a:rPr>
              <a:t/>
            </a:r>
            <a:br>
              <a:rPr lang="fr-FR" sz="2200" b="1" dirty="0" smtClean="0">
                <a:latin typeface="+mj-lt"/>
                <a:cs typeface="Times New Roman" pitchFamily="18" charset="0"/>
              </a:rPr>
            </a:br>
            <a:r>
              <a:rPr lang="fr-FR" sz="2200" b="1" dirty="0" err="1" smtClean="0">
                <a:latin typeface="+mj-lt"/>
                <a:cs typeface="Times New Roman" pitchFamily="18" charset="0"/>
              </a:rPr>
              <a:t>Bước</a:t>
            </a:r>
            <a:r>
              <a:rPr lang="fr-FR" sz="22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sz="2200" b="1" dirty="0">
                <a:latin typeface="+mj-lt"/>
                <a:cs typeface="Times New Roman" pitchFamily="18" charset="0"/>
              </a:rPr>
              <a:t>1: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Phân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tích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các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số</a:t>
            </a:r>
            <a:r>
              <a:rPr lang="fr-FR" sz="2200" b="1" dirty="0">
                <a:latin typeface="+mj-lt"/>
                <a:cs typeface="Times New Roman" pitchFamily="18" charset="0"/>
              </a:rPr>
              <a:t> ra </a:t>
            </a:r>
            <a:r>
              <a:rPr lang="fr-FR" sz="2200" b="1" dirty="0" smtClean="0">
                <a:latin typeface="+mj-lt"/>
                <a:cs typeface="Times New Roman" pitchFamily="18" charset="0"/>
              </a:rPr>
              <a:t>TSNT.</a:t>
            </a:r>
            <a:r>
              <a:rPr lang="en-US" sz="2200" b="1" dirty="0">
                <a:latin typeface="+mj-lt"/>
                <a:cs typeface="Times New Roman" pitchFamily="18" charset="0"/>
              </a:rPr>
              <a:t/>
            </a:r>
            <a:br>
              <a:rPr lang="en-US" sz="2200" b="1" dirty="0">
                <a:latin typeface="+mj-lt"/>
                <a:cs typeface="Times New Roman" pitchFamily="18" charset="0"/>
              </a:rPr>
            </a:br>
            <a:r>
              <a:rPr lang="fr-FR" sz="2200" b="1" dirty="0" err="1">
                <a:latin typeface="+mj-lt"/>
                <a:cs typeface="Times New Roman" pitchFamily="18" charset="0"/>
              </a:rPr>
              <a:t>Bước</a:t>
            </a:r>
            <a:r>
              <a:rPr lang="fr-FR" sz="2200" b="1" dirty="0">
                <a:latin typeface="+mj-lt"/>
                <a:cs typeface="Times New Roman" pitchFamily="18" charset="0"/>
              </a:rPr>
              <a:t> 2: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Chọn</a:t>
            </a:r>
            <a:r>
              <a:rPr lang="fr-FR" sz="2200" b="1" dirty="0">
                <a:latin typeface="+mj-lt"/>
                <a:cs typeface="Times New Roman" pitchFamily="18" charset="0"/>
              </a:rPr>
              <a:t> ra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các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smtClean="0">
                <a:latin typeface="+mj-lt"/>
                <a:cs typeface="Times New Roman" pitchFamily="18" charset="0"/>
              </a:rPr>
              <a:t>TSNT </a:t>
            </a:r>
            <a:r>
              <a:rPr lang="fr-FR" sz="2200" b="1" dirty="0" err="1" smtClean="0">
                <a:latin typeface="+mj-lt"/>
                <a:cs typeface="Times New Roman" pitchFamily="18" charset="0"/>
              </a:rPr>
              <a:t>chung</a:t>
            </a:r>
            <a:r>
              <a:rPr lang="fr-FR" sz="22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 smtClean="0">
                <a:latin typeface="+mj-lt"/>
                <a:cs typeface="Times New Roman" pitchFamily="18" charset="0"/>
              </a:rPr>
              <a:t>và</a:t>
            </a:r>
            <a:r>
              <a:rPr lang="fr-FR" sz="22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 smtClean="0">
                <a:latin typeface="+mj-lt"/>
                <a:cs typeface="Times New Roman" pitchFamily="18" charset="0"/>
              </a:rPr>
              <a:t>các</a:t>
            </a:r>
            <a:r>
              <a:rPr lang="fr-FR" sz="2200" b="1" dirty="0" smtClean="0">
                <a:latin typeface="+mj-lt"/>
                <a:cs typeface="Times New Roman" pitchFamily="18" charset="0"/>
              </a:rPr>
              <a:t> TSNT </a:t>
            </a:r>
            <a:r>
              <a:rPr lang="fr-FR" sz="2200" b="1" dirty="0" err="1" smtClean="0">
                <a:latin typeface="+mj-lt"/>
                <a:cs typeface="Times New Roman" pitchFamily="18" charset="0"/>
              </a:rPr>
              <a:t>riêng</a:t>
            </a:r>
            <a:r>
              <a:rPr lang="en-US" sz="2200" b="1" dirty="0">
                <a:latin typeface="+mj-lt"/>
                <a:cs typeface="Times New Roman" pitchFamily="18" charset="0"/>
              </a:rPr>
              <a:t/>
            </a:r>
            <a:br>
              <a:rPr lang="en-US" sz="2200" b="1" dirty="0">
                <a:latin typeface="+mj-lt"/>
                <a:cs typeface="Times New Roman" pitchFamily="18" charset="0"/>
              </a:rPr>
            </a:br>
            <a:r>
              <a:rPr lang="fr-FR" sz="2200" b="1" dirty="0" err="1">
                <a:latin typeface="+mj-lt"/>
                <a:cs typeface="Times New Roman" pitchFamily="18" charset="0"/>
              </a:rPr>
              <a:t>Bước</a:t>
            </a:r>
            <a:r>
              <a:rPr lang="fr-FR" sz="2200" b="1" dirty="0">
                <a:latin typeface="+mj-lt"/>
                <a:cs typeface="Times New Roman" pitchFamily="18" charset="0"/>
              </a:rPr>
              <a:t> 3: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Với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mỗi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smtClean="0">
                <a:latin typeface="+mj-lt"/>
                <a:cs typeface="Times New Roman" pitchFamily="18" charset="0"/>
              </a:rPr>
              <a:t>TSNT </a:t>
            </a:r>
            <a:r>
              <a:rPr lang="fr-FR" sz="2200" b="1" dirty="0" err="1" smtClean="0">
                <a:latin typeface="+mj-lt"/>
                <a:cs typeface="Times New Roman" pitchFamily="18" charset="0"/>
              </a:rPr>
              <a:t>chung</a:t>
            </a:r>
            <a:r>
              <a:rPr lang="fr-FR" sz="22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 smtClean="0">
                <a:latin typeface="+mj-lt"/>
                <a:cs typeface="Times New Roman" pitchFamily="18" charset="0"/>
              </a:rPr>
              <a:t>và</a:t>
            </a:r>
            <a:r>
              <a:rPr lang="fr-FR" sz="22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 smtClean="0">
                <a:latin typeface="+mj-lt"/>
                <a:cs typeface="Times New Roman" pitchFamily="18" charset="0"/>
              </a:rPr>
              <a:t>riêng</a:t>
            </a:r>
            <a:r>
              <a:rPr lang="fr-FR" sz="22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sz="2200" b="1" dirty="0">
                <a:latin typeface="+mj-lt"/>
                <a:cs typeface="Times New Roman" pitchFamily="18" charset="0"/>
              </a:rPr>
              <a:t>ta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chọn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lũy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thừa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với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số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mũ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 smtClean="0">
                <a:latin typeface="+mj-lt"/>
                <a:cs typeface="Times New Roman" pitchFamily="18" charset="0"/>
              </a:rPr>
              <a:t>lớn</a:t>
            </a:r>
            <a:r>
              <a:rPr lang="fr-FR" sz="22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nhất</a:t>
            </a:r>
            <a:r>
              <a:rPr lang="fr-FR" sz="2200" b="1" dirty="0" smtClean="0">
                <a:latin typeface="+mj-lt"/>
                <a:cs typeface="Times New Roman" pitchFamily="18" charset="0"/>
              </a:rPr>
              <a:t>.</a:t>
            </a:r>
            <a:br>
              <a:rPr lang="fr-FR" sz="2200" b="1" dirty="0" smtClean="0">
                <a:latin typeface="+mj-lt"/>
                <a:cs typeface="Times New Roman" pitchFamily="18" charset="0"/>
              </a:rPr>
            </a:br>
            <a:r>
              <a:rPr lang="en-US" sz="2200" b="1" dirty="0">
                <a:latin typeface="+mj-lt"/>
                <a:cs typeface="Times New Roman" pitchFamily="18" charset="0"/>
              </a:rPr>
              <a:t/>
            </a:r>
            <a:br>
              <a:rPr lang="en-US" sz="2200" b="1" dirty="0">
                <a:latin typeface="+mj-lt"/>
                <a:cs typeface="Times New Roman" pitchFamily="18" charset="0"/>
              </a:rPr>
            </a:br>
            <a:r>
              <a:rPr lang="fr-FR" sz="2200" b="1" dirty="0" err="1">
                <a:latin typeface="+mj-lt"/>
                <a:cs typeface="Times New Roman" pitchFamily="18" charset="0"/>
              </a:rPr>
              <a:t>Bước</a:t>
            </a:r>
            <a:r>
              <a:rPr lang="fr-FR" sz="2200" b="1" dirty="0">
                <a:latin typeface="+mj-lt"/>
                <a:cs typeface="Times New Roman" pitchFamily="18" charset="0"/>
              </a:rPr>
              <a:t> 4: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Lấy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tích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của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các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lũy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thừa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đã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chọn</a:t>
            </a:r>
            <a:r>
              <a:rPr lang="fr-FR" sz="2200" b="1" dirty="0">
                <a:latin typeface="+mj-lt"/>
                <a:cs typeface="Times New Roman" pitchFamily="18" charset="0"/>
              </a:rPr>
              <a:t>, ta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nhận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được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 smtClean="0">
                <a:latin typeface="+mj-lt"/>
                <a:cs typeface="Times New Roman" pitchFamily="18" charset="0"/>
              </a:rPr>
              <a:t>bội</a:t>
            </a:r>
            <a:r>
              <a:rPr lang="fr-FR" sz="22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chung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 smtClean="0">
                <a:latin typeface="+mj-lt"/>
                <a:cs typeface="Times New Roman" pitchFamily="18" charset="0"/>
              </a:rPr>
              <a:t>nhỏ</a:t>
            </a:r>
            <a:r>
              <a:rPr lang="fr-FR" sz="22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nhất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>
                <a:latin typeface="+mj-lt"/>
                <a:cs typeface="Times New Roman" pitchFamily="18" charset="0"/>
              </a:rPr>
              <a:t>cần</a:t>
            </a:r>
            <a:r>
              <a:rPr lang="fr-FR" sz="2200" b="1" dirty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 smtClean="0">
                <a:latin typeface="+mj-lt"/>
                <a:cs typeface="Times New Roman" pitchFamily="18" charset="0"/>
              </a:rPr>
              <a:t>tìm</a:t>
            </a:r>
            <a:r>
              <a:rPr lang="fr-FR" sz="2200" b="1" dirty="0" smtClean="0">
                <a:latin typeface="+mj-lt"/>
                <a:cs typeface="Times New Roman" pitchFamily="18" charset="0"/>
              </a:rPr>
              <a:t>.</a:t>
            </a:r>
            <a:endParaRPr lang="en-US" sz="2200" b="1" dirty="0">
              <a:latin typeface="+mj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59551" y="1971040"/>
            <a:ext cx="637098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a.</a:t>
            </a: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EB32F49-3D44-4F28-BF72-F7004207C04D}"/>
              </a:ext>
            </a:extLst>
          </p:cNvPr>
          <p:cNvSpPr txBox="1"/>
          <p:nvPr/>
        </p:nvSpPr>
        <p:spPr>
          <a:xfrm>
            <a:off x="5623889" y="838200"/>
            <a:ext cx="62484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BCNN 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559551" y="609600"/>
            <a:ext cx="76200" cy="6248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44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9602" y="667048"/>
            <a:ext cx="39164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VẬN DỤNG</a:t>
            </a:r>
          </a:p>
        </p:txBody>
      </p:sp>
      <p:pic>
        <p:nvPicPr>
          <p:cNvPr id="19458" name="Picture 2" descr="Tại sao bạn nên luyện cách đọc sách tiếng Hàn hiệu quả?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35" y="1976614"/>
            <a:ext cx="9031817" cy="451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69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16381" y="4767470"/>
            <a:ext cx="79872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3400" b="1" dirty="0" smtClean="0">
                <a:cs typeface="Arial" panose="020B0604020202020204" pitchFamily="34" charset="0"/>
              </a:rPr>
              <a:t>Cô Ánh</a:t>
            </a:r>
            <a:r>
              <a:rPr lang="en-US" sz="3400" b="1" dirty="0" smtClean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ít</a:t>
            </a:r>
            <a:r>
              <a:rPr lang="en-US" sz="3400" b="1" dirty="0" smtClean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nhiêu</a:t>
            </a:r>
            <a:r>
              <a:rPr lang="en-US" sz="3400" b="1" dirty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nhiêu</a:t>
            </a:r>
            <a:r>
              <a:rPr lang="en-US" sz="3400" b="1" dirty="0" smtClean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cs typeface="Arial" panose="020B0604020202020204" pitchFamily="34" charset="0"/>
              </a:rPr>
              <a:t>? </a:t>
            </a:r>
            <a:endParaRPr lang="en-US" sz="3400" b="1" dirty="0"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20" y="2339984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272" y="2595255"/>
            <a:ext cx="1902293" cy="1953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697" y="673909"/>
            <a:ext cx="2336441" cy="231599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784083" y="750120"/>
            <a:ext cx="3239159" cy="1587639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6 </a:t>
            </a:r>
            <a:r>
              <a:rPr lang="en-US" sz="28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quả</a:t>
            </a:r>
            <a:r>
              <a:rPr lang="en-US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7572372" y="801871"/>
            <a:ext cx="2829587" cy="1538113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8 </a:t>
            </a:r>
            <a:r>
              <a:rPr lang="en-US" sz="28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cái</a:t>
            </a:r>
            <a:r>
              <a:rPr lang="en-US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cốc</a:t>
            </a:r>
            <a:endParaRPr lang="en-US" sz="28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98" y="4763020"/>
            <a:ext cx="2214062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432814" y="457200"/>
            <a:ext cx="2729986" cy="29565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1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3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76647" y="859552"/>
            <a:ext cx="6584953" cy="93871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9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nkey Kong Theme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700000" y="5814061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31161"/>
            <a:ext cx="3048000" cy="34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49" y="2871717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512821722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3195996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bear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37" y="1701801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883387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Tai nguyen thiet ke tro choi\Bảng gỗ\bat dau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7" y="5610199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2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04643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59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="" xmlns:a16="http://schemas.microsoft.com/office/drawing/2014/main" id="{54C8190F-B4A5-484E-AFA7-491F98D4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040" y="4662805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               BC(4</a:t>
            </a:r>
            <a:r>
              <a:rPr lang="en-US" altLang="vi-VN" sz="2600" dirty="0">
                <a:latin typeface="Times New Roman" panose="02020603050405020304" pitchFamily="18" charset="0"/>
                <a:sym typeface="Symbol" panose="05050102010706020507" pitchFamily="18" charset="2"/>
              </a:rPr>
              <a:t>, 6) = </a:t>
            </a:r>
            <a:r>
              <a:rPr lang="en-US" altLang="vi-VN" sz="26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?</a:t>
            </a:r>
            <a:endParaRPr lang="en-US" altLang="vi-VN" sz="2600" dirty="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="" xmlns:a16="http://schemas.microsoft.com/office/drawing/2014/main" id="{54C8190F-B4A5-484E-AFA7-491F98D4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762" y="710156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  <a:sym typeface="Symbol" panose="05050102010706020507" pitchFamily="18" charset="2"/>
              </a:rPr>
              <a:t>BC(4, 6) = {0; 12; 24; 36;…}</a:t>
            </a:r>
          </a:p>
        </p:txBody>
      </p:sp>
    </p:spTree>
    <p:extLst>
      <p:ext uri="{BB962C8B-B14F-4D97-AF65-F5344CB8AC3E}">
        <p14:creationId xmlns:p14="http://schemas.microsoft.com/office/powerpoint/2010/main" val="35678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19" y="2184401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14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6180" y="4546607"/>
            <a:ext cx="7185319" cy="615549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02821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="" xmlns:a16="http://schemas.microsoft.com/office/drawing/2014/main" id="{B4352C17-AFE5-465F-85B1-F3441A66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2360" y="4546601"/>
            <a:ext cx="381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</a:rPr>
              <a:t>BCNN(4, 6) =  </a:t>
            </a:r>
            <a:r>
              <a:rPr lang="en-US" altLang="vi-VN" sz="2600" dirty="0" smtClean="0">
                <a:latin typeface="Times New Roman" panose="02020603050405020304" pitchFamily="18" charset="0"/>
              </a:rPr>
              <a:t>?</a:t>
            </a:r>
            <a:endParaRPr lang="en-US" altLang="vi-VN" sz="2600" dirty="0">
              <a:latin typeface="Times New Roman" panose="02020603050405020304" pitchFamily="18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="" xmlns:a16="http://schemas.microsoft.com/office/drawing/2014/main" id="{B4352C17-AFE5-465F-85B1-F3441A66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0621" y="1175304"/>
            <a:ext cx="381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</a:rPr>
              <a:t>BCNN(4, 6) = 12.</a:t>
            </a:r>
          </a:p>
        </p:txBody>
      </p:sp>
    </p:spTree>
    <p:extLst>
      <p:ext uri="{BB962C8B-B14F-4D97-AF65-F5344CB8AC3E}">
        <p14:creationId xmlns:p14="http://schemas.microsoft.com/office/powerpoint/2010/main" val="207817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3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3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4289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2141" y="4026282"/>
            <a:ext cx="4165600" cy="210826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4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" y="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43" y="289389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3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28501" y="948102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341" y="4135664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2482" y="4413785"/>
            <a:ext cx="4165600" cy="78482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ƯCLN(5,7) =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28501" y="1727802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52"/>
          <p:cNvSpPr txBox="1">
            <a:spLocks noChangeArrowheads="1"/>
          </p:cNvSpPr>
          <p:nvPr/>
        </p:nvSpPr>
        <p:spPr bwMode="auto">
          <a:xfrm>
            <a:off x="4709160" y="1402080"/>
            <a:ext cx="3002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smtClean="0">
                <a:latin typeface="Times New Roman" pitchFamily="18" charset="0"/>
              </a:rPr>
              <a:t>ƯCLN(5,7) =  1</a:t>
            </a:r>
            <a:endParaRPr lang="en-U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9" grpId="0" animBg="1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03618"/>
            <a:ext cx="3556000" cy="40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4289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BCNN(5,7)= 35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341" y="4607974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BCNN(5,7)=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0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03618"/>
            <a:ext cx="3556000" cy="40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144654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3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94061" y="4157170"/>
            <a:ext cx="4165600" cy="2154432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 dirty="0" err="1" smtClean="0">
                <a:cs typeface="Times New Roman" pitchFamily="18" charset="0"/>
              </a:rPr>
              <a:t>Số</a:t>
            </a:r>
            <a:r>
              <a:rPr lang="en-US" sz="4400" dirty="0" smtClean="0">
                <a:cs typeface="Times New Roman" pitchFamily="18" charset="0"/>
              </a:rPr>
              <a:t> 9 </a:t>
            </a:r>
            <a:r>
              <a:rPr lang="en-US" sz="4400" dirty="0" err="1" smtClean="0">
                <a:cs typeface="Times New Roman" pitchFamily="18" charset="0"/>
              </a:rPr>
              <a:t>có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phải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là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bội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chung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của</a:t>
            </a:r>
            <a:r>
              <a:rPr lang="en-US" sz="4400" dirty="0" smtClean="0">
                <a:cs typeface="Times New Roman" pitchFamily="18" charset="0"/>
              </a:rPr>
              <a:t> 3 </a:t>
            </a:r>
            <a:r>
              <a:rPr lang="en-US" sz="4400" dirty="0" err="1" smtClean="0">
                <a:cs typeface="Times New Roman" pitchFamily="18" charset="0"/>
              </a:rPr>
              <a:t>và</a:t>
            </a:r>
            <a:r>
              <a:rPr lang="en-US" sz="4400" dirty="0" smtClean="0">
                <a:cs typeface="Times New Roman" pitchFamily="18" charset="0"/>
              </a:rPr>
              <a:t> 6 </a:t>
            </a:r>
            <a:r>
              <a:rPr lang="en-US" sz="4400" dirty="0" err="1" smtClean="0">
                <a:cs typeface="Times New Roman" pitchFamily="18" charset="0"/>
              </a:rPr>
              <a:t>không</a:t>
            </a:r>
            <a:r>
              <a:rPr lang="en-US" sz="4400" dirty="0" smtClean="0">
                <a:cs typeface="Times New Roman" pitchFamily="18" charset="0"/>
              </a:rPr>
              <a:t>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1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000536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81" y="2029965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3581" y="3737495"/>
            <a:ext cx="4165600" cy="276998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80"/>
            <a:ext cx="4165600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81" y="2029965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682" y="4357638"/>
            <a:ext cx="4571318" cy="78482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(2,3,6)=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04293" y="964997"/>
            <a:ext cx="4165600" cy="73866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BCNN(2,3,6)= 6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3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35" y="328211"/>
            <a:ext cx="5717295" cy="956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54"/>
            <a:ext cx="9601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Đọc lại toàn bộ nội dung bài học.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Hoàn thành bài tập 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/ trang 57/SGK.</a:t>
            </a: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Xem trước các phần tiếp theo cuả bài.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lvl="1" algn="just"/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57" descr="boy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35" y="3254239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27" descr="Clipboard">
            <a:extLst>
              <a:ext uri="{FF2B5EF4-FFF2-40B4-BE49-F238E27FC236}">
                <a16:creationId xmlns=""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7873384" y="3344223"/>
            <a:ext cx="2532753" cy="2532753"/>
          </a:xfrm>
          <a:prstGeom prst="rect">
            <a:avLst/>
          </a:prstGeom>
        </p:spPr>
      </p:pic>
      <p:pic>
        <p:nvPicPr>
          <p:cNvPr id="7" name="Graphic 31" descr="Pencil">
            <a:extLst>
              <a:ext uri="{FF2B5EF4-FFF2-40B4-BE49-F238E27FC236}">
                <a16:creationId xmlns=""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31180" y="3467503"/>
            <a:ext cx="1488403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85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6015" y="726312"/>
            <a:ext cx="101271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trả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lời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trên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hiểu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học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ngày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hôm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nay: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57" descr="boy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68" y="3472595"/>
            <a:ext cx="3302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83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STARS-P">
            <a:extLst>
              <a:ext uri="{FF2B5EF4-FFF2-40B4-BE49-F238E27FC236}">
                <a16:creationId xmlns="" xmlns:a16="http://schemas.microsoft.com/office/drawing/2014/main" id="{A2391D38-0EB6-42C0-9B6B-D44FEBF964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838201"/>
            <a:ext cx="406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939802E-EAF5-4AE4-BF94-B1B0B4E0A6DE}"/>
              </a:ext>
            </a:extLst>
          </p:cNvPr>
          <p:cNvSpPr/>
          <p:nvPr/>
        </p:nvSpPr>
        <p:spPr>
          <a:xfrm>
            <a:off x="1489566" y="1295400"/>
            <a:ext cx="925157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AU" sz="54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 CÁC EM HỌC TỐT!!!</a:t>
            </a:r>
            <a:endParaRPr lang="en-AU" sz="54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CCE3027-9BE9-400F-97E7-00FAFF593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428" y="2701000"/>
            <a:ext cx="7803848" cy="2556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5438B42-D96D-4E6E-87A4-35B709E0A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" y="4603750"/>
            <a:ext cx="2870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B02E793-1BA5-4AB2-9E6F-AF4E4ED08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433" y="4589463"/>
            <a:ext cx="2870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196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TARS-P">
            <a:extLst>
              <a:ext uri="{FF2B5EF4-FFF2-40B4-BE49-F238E27FC236}">
                <a16:creationId xmlns="" xmlns:a16="http://schemas.microsoft.com/office/drawing/2014/main" id="{0F6D564B-2CBE-4C39-A8BF-8C6B1070CB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838201"/>
            <a:ext cx="406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>
            <a:extLst>
              <a:ext uri="{FF2B5EF4-FFF2-40B4-BE49-F238E27FC236}">
                <a16:creationId xmlns="" xmlns:a16="http://schemas.microsoft.com/office/drawing/2014/main" id="{761AE5C6-4279-4945-96DD-80F25E9EF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457201"/>
            <a:ext cx="812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VNI-Ongdo (nobita)" pitchFamily="2" charset="0"/>
            </a:endParaRPr>
          </a:p>
        </p:txBody>
      </p:sp>
      <p:pic>
        <p:nvPicPr>
          <p:cNvPr id="2055" name="Picture 7" descr="POINSET2">
            <a:extLst>
              <a:ext uri="{FF2B5EF4-FFF2-40B4-BE49-F238E27FC236}">
                <a16:creationId xmlns="" xmlns:a16="http://schemas.microsoft.com/office/drawing/2014/main" id="{15111401-33CC-43E2-A8A2-7404A954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3600" y="76200"/>
            <a:ext cx="2438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POINSET3">
            <a:extLst>
              <a:ext uri="{FF2B5EF4-FFF2-40B4-BE49-F238E27FC236}">
                <a16:creationId xmlns="" xmlns:a16="http://schemas.microsoft.com/office/drawing/2014/main" id="{D4B280C9-692D-4C8A-9216-499CF46AD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4724400"/>
            <a:ext cx="3657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WordArt 9">
            <a:extLst>
              <a:ext uri="{FF2B5EF4-FFF2-40B4-BE49-F238E27FC236}">
                <a16:creationId xmlns="" xmlns:a16="http://schemas.microsoft.com/office/drawing/2014/main" id="{9B5BF7F0-554A-416C-AA6E-FA9CE86A6B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24667" y="1800860"/>
            <a:ext cx="8737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 CHUNG NHỎ </a:t>
            </a:r>
            <a:r>
              <a:rPr lang="vi-VN" sz="3600" b="1" i="1" kern="1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vi-VN" sz="3600" b="1" i="1" kern="10" dirty="0">
              <a:ln w="12700">
                <a:solidFill>
                  <a:srgbClr val="00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WordArt 10">
            <a:extLst>
              <a:ext uri="{FF2B5EF4-FFF2-40B4-BE49-F238E27FC236}">
                <a16:creationId xmlns="" xmlns:a16="http://schemas.microsoft.com/office/drawing/2014/main" id="{45102B9C-23C2-4B2A-8C5B-A3F4DFF75B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6747" y="1981200"/>
            <a:ext cx="23368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147784FF-2793-419E-8789-753FF1330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989756"/>
              </p:ext>
            </p:extLst>
          </p:nvPr>
        </p:nvGraphicFramePr>
        <p:xfrm>
          <a:off x="1320801" y="4419600"/>
          <a:ext cx="9889067" cy="7318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8890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31838">
                <a:tc>
                  <a:txBody>
                    <a:bodyPr/>
                    <a:lstStyle/>
                    <a:p>
                      <a:r>
                        <a:rPr lang="en-AU" sz="1800" dirty="0"/>
                        <a:t>GV:</a:t>
                      </a:r>
                      <a:r>
                        <a:rPr lang="en-AU" sz="1800" baseline="0" dirty="0"/>
                        <a:t> NGUYỄN </a:t>
                      </a:r>
                      <a:endParaRPr lang="en-AU" sz="18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45740" marB="4574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" name="Picture 194"/>
          <p:cNvPicPr>
            <a:picLocks noChangeAspect="1" noChangeArrowheads="1"/>
          </p:cNvPicPr>
          <p:nvPr/>
        </p:nvPicPr>
        <p:blipFill>
          <a:blip r:embed="rId6">
            <a:lum bright="30000"/>
          </a:blip>
          <a:srcRect/>
          <a:stretch>
            <a:fillRect/>
          </a:stretch>
        </p:blipFill>
        <p:spPr bwMode="auto">
          <a:xfrm>
            <a:off x="3894454" y="3486470"/>
            <a:ext cx="3549651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3695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15388" y="496303"/>
            <a:ext cx="74322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1680" y="2040644"/>
            <a:ext cx="110845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469536"/>
              </p:ext>
            </p:extLst>
          </p:nvPr>
        </p:nvGraphicFramePr>
        <p:xfrm>
          <a:off x="425470" y="2956560"/>
          <a:ext cx="11106130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9009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05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78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05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732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7327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0842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1721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0842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0522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0522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05226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1053365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4527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70560" y="1304917"/>
            <a:ext cx="112979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endParaRPr lang="en-US" sz="3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520107"/>
              </p:ext>
            </p:extLst>
          </p:nvPr>
        </p:nvGraphicFramePr>
        <p:xfrm>
          <a:off x="464601" y="2321629"/>
          <a:ext cx="11106130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9009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05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78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05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732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7327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0842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1721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0842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0522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0522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05226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14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9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21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27</a:t>
                      </a:r>
                      <a:endParaRPr lang="en-US" sz="3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3333904" y="3532799"/>
            <a:ext cx="666953" cy="5994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416988" y="2381444"/>
            <a:ext cx="666953" cy="5994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433135" y="2381444"/>
            <a:ext cx="666953" cy="599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761433" y="3470666"/>
            <a:ext cx="666953" cy="599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978545" y="3463337"/>
            <a:ext cx="666953" cy="599440"/>
          </a:xfrm>
          <a:prstGeom prst="ellipse">
            <a:avLst/>
          </a:prstGeom>
          <a:noFill/>
          <a:ln>
            <a:solidFill>
              <a:srgbClr val="151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210800" y="2333919"/>
            <a:ext cx="666953" cy="599440"/>
          </a:xfrm>
          <a:prstGeom prst="ellipse">
            <a:avLst/>
          </a:prstGeom>
          <a:noFill/>
          <a:ln>
            <a:solidFill>
              <a:srgbClr val="151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AD47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319520" y="3463337"/>
            <a:ext cx="666953" cy="5994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978546" y="2370890"/>
            <a:ext cx="666953" cy="5994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15388" y="496303"/>
            <a:ext cx="74322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19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1942275"/>
            <a:ext cx="1086104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87" y="373312"/>
            <a:ext cx="1923562" cy="144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318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53226" y="1608236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259840" y="2568892"/>
            <a:ext cx="1051559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" y="4763020"/>
            <a:ext cx="25146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5359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schemas.openxmlformats.org/package/2006/metadata/core-properties"/>
    <ds:schemaRef ds:uri="16c05727-aa75-4e4a-9b5f-8a80a1165891"/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71af3243-3dd4-4a8d-8c0d-dd76da1f02a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1486</TotalTime>
  <Words>1311</Words>
  <Application>Microsoft Office PowerPoint</Application>
  <PresentationFormat>Custom</PresentationFormat>
  <Paragraphs>343</Paragraphs>
  <Slides>40</Slides>
  <Notes>17</Notes>
  <HiddenSlides>0</HiddenSlides>
  <MMClips>2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Office Theme</vt:lpstr>
      <vt:lpstr>Default Design</vt:lpstr>
      <vt:lpstr>1_Default Design</vt:lpstr>
      <vt:lpstr>2_Default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TÌM  BỘI CHUNG NHỎ NHẤT BẰNG CÁCH PHÂN TÍCH CÁC SỐ RA THỪA SỐ NGUYÊN TỐ</vt:lpstr>
      <vt:lpstr>PowerPoint Presentation</vt:lpstr>
      <vt:lpstr> TÌM BCNN BẰNG CÁCH PHÂN TÍCH CÁC SỐ RA THỪA SỐ NGUYÊN TỐ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94</cp:revision>
  <dcterms:created xsi:type="dcterms:W3CDTF">2021-06-07T13:44:30Z</dcterms:created>
  <dcterms:modified xsi:type="dcterms:W3CDTF">2024-11-25T03:09:13Z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