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41"/>
  </p:notesMasterIdLst>
  <p:sldIdLst>
    <p:sldId id="341" r:id="rId2"/>
    <p:sldId id="257" r:id="rId3"/>
    <p:sldId id="256" r:id="rId4"/>
    <p:sldId id="260" r:id="rId5"/>
    <p:sldId id="259" r:id="rId6"/>
    <p:sldId id="339" r:id="rId7"/>
    <p:sldId id="258" r:id="rId8"/>
    <p:sldId id="314" r:id="rId9"/>
    <p:sldId id="340" r:id="rId10"/>
    <p:sldId id="336" r:id="rId11"/>
    <p:sldId id="263" r:id="rId12"/>
    <p:sldId id="272" r:id="rId13"/>
    <p:sldId id="315" r:id="rId14"/>
    <p:sldId id="335" r:id="rId15"/>
    <p:sldId id="264" r:id="rId16"/>
    <p:sldId id="316" r:id="rId17"/>
    <p:sldId id="317" r:id="rId18"/>
    <p:sldId id="319" r:id="rId19"/>
    <p:sldId id="320" r:id="rId20"/>
    <p:sldId id="318" r:id="rId21"/>
    <p:sldId id="338" r:id="rId22"/>
    <p:sldId id="337" r:id="rId23"/>
    <p:sldId id="267" r:id="rId24"/>
    <p:sldId id="321" r:id="rId25"/>
    <p:sldId id="281" r:id="rId26"/>
    <p:sldId id="322" r:id="rId27"/>
    <p:sldId id="323" r:id="rId28"/>
    <p:sldId id="324" r:id="rId29"/>
    <p:sldId id="326" r:id="rId30"/>
    <p:sldId id="265" r:id="rId31"/>
    <p:sldId id="325" r:id="rId32"/>
    <p:sldId id="328" r:id="rId33"/>
    <p:sldId id="330" r:id="rId34"/>
    <p:sldId id="331" r:id="rId35"/>
    <p:sldId id="332" r:id="rId36"/>
    <p:sldId id="266" r:id="rId37"/>
    <p:sldId id="333" r:id="rId38"/>
    <p:sldId id="334" r:id="rId39"/>
    <p:sldId id="292" r:id="rId40"/>
  </p:sldIdLst>
  <p:sldSz cx="9144000" cy="5143500" type="screen16x9"/>
  <p:notesSz cx="6858000" cy="9144000"/>
  <p:embeddedFontLst>
    <p:embeddedFont>
      <p:font typeface="Raleway Black" panose="020B0604020202020204" charset="0"/>
      <p:bold r:id="rId42"/>
      <p:boldItalic r:id="rId43"/>
    </p:embeddedFont>
    <p:embeddedFont>
      <p:font typeface="Raleway SemiBold" panose="020B0604020202020204" charset="0"/>
      <p:regular r:id="rId44"/>
      <p:bold r:id="rId45"/>
      <p:italic r:id="rId46"/>
      <p:boldItalic r:id="rId47"/>
    </p:embeddedFont>
    <p:embeddedFont>
      <p:font typeface="Raleway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aleway Medium" panose="020B0604020202020204" charset="0"/>
      <p:regular r:id="rId56"/>
      <p:bold r:id="rId57"/>
      <p:italic r:id="rId58"/>
      <p:boldItalic r:id="rId59"/>
    </p:embeddedFont>
    <p:embeddedFont>
      <p:font typeface="Bad Script" panose="020B0604020202020204" charset="0"/>
      <p:regular r:id="rId60"/>
    </p:embeddedFont>
    <p:embeddedFont>
      <p:font typeface="Cambria Math" panose="02040503050406030204" pitchFamily="18" charset="0"/>
      <p:regular r:id="rId61"/>
    </p:embeddedFont>
    <p:embeddedFont>
      <p:font typeface="Roboto" panose="020B060402020202020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3635" autoAdjust="0"/>
  </p:normalViewPr>
  <p:slideViewPr>
    <p:cSldViewPr snapToGrid="0">
      <p:cViewPr varScale="1">
        <p:scale>
          <a:sx n="109" d="100"/>
          <a:sy n="109" d="100"/>
        </p:scale>
        <p:origin x="-682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643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697064-7EAD-46CB-A8C3-0F9BDE9A15E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9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2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71" r:id="rId15"/>
    <p:sldLayoutId id="2147483673" r:id="rId16"/>
    <p:sldLayoutId id="2147483675" r:id="rId17"/>
    <p:sldLayoutId id="2147483677" r:id="rId18"/>
    <p:sldLayoutId id="2147483678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1485241" cy="1573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7284" r="21180"/>
          <a:stretch>
            <a:fillRect/>
          </a:stretch>
        </p:blipFill>
        <p:spPr>
          <a:xfrm>
            <a:off x="838200" y="-714375"/>
            <a:ext cx="3647586" cy="41607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17734" t="16716"/>
          <a:stretch>
            <a:fillRect/>
          </a:stretch>
        </p:blipFill>
        <p:spPr>
          <a:xfrm>
            <a:off x="4390537" y="-742950"/>
            <a:ext cx="3807056" cy="4189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86399" y="606165"/>
            <a:ext cx="712331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sz="4400" dirty="0">
                <a:solidFill>
                  <a:srgbClr val="7B211E"/>
                </a:solidFill>
                <a:latin typeface="Arial" panose="020B0604020202020204" pitchFamily="34" charset="0"/>
              </a:rPr>
              <a:t>NHIỆT LIỆT CHÀO MỪNG CÁC THẦY CÔ VÀ CÁC BẠN ĐẾN VỚI TIẾT HỌC!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770599"/>
            <a:ext cx="9144000" cy="372902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3072" y="2286791"/>
            <a:ext cx="598465" cy="5595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05585">
            <a:off x="8431715" y="869973"/>
            <a:ext cx="395870" cy="6681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363927" y="3413045"/>
            <a:ext cx="2416146" cy="14587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53231" y="3862636"/>
            <a:ext cx="598465" cy="5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003" y="537796"/>
            <a:ext cx="137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ĐIỂM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317650" y="1095171"/>
            <a:ext cx="81771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ử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A, B, C, ….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=""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=""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=""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1795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853591" y="110662"/>
            <a:ext cx="79425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latin typeface="+mn-lt"/>
              </a:rPr>
              <a:t>Dùng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bút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và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thước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thẳng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vạch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trên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trang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giấy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theo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cạnh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của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thước</a:t>
            </a:r>
            <a:r>
              <a:rPr lang="en-US" sz="2400" b="1" dirty="0" smtClean="0">
                <a:latin typeface="+mn-lt"/>
              </a:rPr>
              <a:t>. </a:t>
            </a:r>
            <a:r>
              <a:rPr lang="en-US" sz="2400" b="1" dirty="0" err="1" smtClean="0">
                <a:latin typeface="+mn-lt"/>
              </a:rPr>
              <a:t>Nét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vẽ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được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tạo</a:t>
            </a:r>
            <a:r>
              <a:rPr lang="en-US" sz="2400" b="1" dirty="0">
                <a:latin typeface="+mn-lt"/>
              </a:rPr>
              <a:t> ra </a:t>
            </a:r>
            <a:r>
              <a:rPr lang="en-US" sz="2400" b="1" dirty="0" err="1">
                <a:latin typeface="+mn-lt"/>
              </a:rPr>
              <a:t>gợi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nên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hình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gì</a:t>
            </a:r>
            <a:r>
              <a:rPr lang="en-US" sz="2400" b="1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=""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=""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a.</a:t>
            </a:r>
            <a:endParaRPr lang="en-US" sz="24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003" y="537796"/>
            <a:ext cx="137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ĐIỂM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5236" y="461502"/>
            <a:ext cx="315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ĐƯỜNG THẲNG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36953" y="1221526"/>
            <a:ext cx="48861" cy="32248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317650" y="1095171"/>
            <a:ext cx="37029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ử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A, B, C, ….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4448736" y="1171812"/>
            <a:ext cx="45067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ử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 smtClean="0"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….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64" y="176237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216562" y="30691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thao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997181" y="940033"/>
            <a:ext cx="809795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b="1" dirty="0" err="1"/>
              <a:t>Đặt</a:t>
            </a:r>
            <a:r>
              <a:rPr lang="en-US" sz="2400" b="1" dirty="0"/>
              <a:t> </a:t>
            </a:r>
            <a:r>
              <a:rPr lang="en-US" sz="2400" b="1" dirty="0" err="1"/>
              <a:t>thước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thước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qua </a:t>
            </a:r>
            <a:r>
              <a:rPr lang="en-US" sz="2400" b="1" dirty="0" err="1"/>
              <a:t>điểm</a:t>
            </a:r>
            <a:r>
              <a:rPr lang="en-US" sz="2400" b="1" dirty="0"/>
              <a:t> A. </a:t>
            </a:r>
            <a:r>
              <a:rPr lang="en-US" sz="2400" b="1" dirty="0" err="1"/>
              <a:t>Vạch</a:t>
            </a:r>
            <a:r>
              <a:rPr lang="en-US" sz="2400" b="1" dirty="0"/>
              <a:t> </a:t>
            </a:r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thước</a:t>
            </a:r>
            <a:r>
              <a:rPr lang="en-US" sz="2400" b="1" dirty="0"/>
              <a:t>.</a:t>
            </a:r>
            <a:endParaRPr lang="vi-VN" sz="2400" b="1" dirty="0"/>
          </a:p>
        </p:txBody>
      </p:sp>
      <p:pic>
        <p:nvPicPr>
          <p:cNvPr id="193" name="Picture 165">
            <a:extLst>
              <a:ext uri="{FF2B5EF4-FFF2-40B4-BE49-F238E27FC236}">
                <a16:creationId xmlns=""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=""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263680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cho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ảnh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A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đó</a:t>
            </a:r>
            <a:r>
              <a:rPr lang="en-US" sz="2400" b="1" dirty="0"/>
              <a:t>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thuộc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kí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: A </a:t>
            </a:r>
            <a:r>
              <a:rPr lang="en-US" sz="2000" b="1" dirty="0">
                <a:sym typeface="Symbol" panose="05050102010706020507" pitchFamily="18" charset="2"/>
              </a:rPr>
              <a:t></a:t>
            </a:r>
            <a:r>
              <a:rPr lang="en-US" sz="2000" b="1" dirty="0"/>
              <a:t> </a:t>
            </a:r>
            <a:r>
              <a:rPr lang="en-US" sz="2000" b="1" i="1" dirty="0"/>
              <a:t>d.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9261" y="897888"/>
            <a:ext cx="779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thuộc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kí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: </a:t>
            </a:r>
            <a:r>
              <a:rPr lang="en-US" sz="2000" b="1" i="1" dirty="0"/>
              <a:t>B </a:t>
            </a:r>
            <a:r>
              <a:rPr lang="en-US" sz="2000" b="1" dirty="0">
                <a:sym typeface="Symbol" panose="05050102010706020507" pitchFamily="18" charset="2"/>
              </a:rPr>
              <a:t></a:t>
            </a:r>
            <a:r>
              <a:rPr lang="en-US" sz="2000" b="1" i="1" dirty="0"/>
              <a:t> d.</a:t>
            </a:r>
            <a:endParaRPr lang="en-US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=""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=""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Cho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d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a)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A, B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d.</a:t>
            </a:r>
            <a:endParaRPr lang="vi-VN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b)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nhiều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d </a:t>
            </a:r>
            <a:r>
              <a:rPr lang="en-US" sz="2400" b="1" dirty="0" err="1"/>
              <a:t>không</a:t>
            </a:r>
            <a:r>
              <a:rPr lang="en-US" sz="2400" b="1" dirty="0"/>
              <a:t>?</a:t>
            </a:r>
            <a:endParaRPr lang="vi-VN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4275702" y="262523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a)</a:t>
            </a:r>
            <a:endParaRPr lang="vi-VN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b)</a:t>
            </a:r>
            <a:r>
              <a:rPr lang="en-GB" sz="2400" b="1" dirty="0"/>
              <a:t> </a:t>
            </a:r>
            <a:r>
              <a:rPr lang="en-GB" sz="2000" b="1" dirty="0" err="1"/>
              <a:t>Có</a:t>
            </a:r>
            <a:r>
              <a:rPr lang="en-GB" sz="2000" b="1" dirty="0"/>
              <a:t> </a:t>
            </a:r>
            <a:r>
              <a:rPr lang="en-GB" sz="2000" b="1" dirty="0" err="1"/>
              <a:t>thể</a:t>
            </a:r>
            <a:r>
              <a:rPr lang="en-GB" sz="2000" b="1" dirty="0"/>
              <a:t> </a:t>
            </a:r>
            <a:r>
              <a:rPr lang="en-GB" sz="2000" b="1" dirty="0" err="1"/>
              <a:t>vẽ</a:t>
            </a:r>
            <a:r>
              <a:rPr lang="en-GB" sz="2000" b="1" dirty="0"/>
              <a:t> </a:t>
            </a:r>
            <a:r>
              <a:rPr lang="en-GB" sz="2000" b="1" dirty="0" err="1"/>
              <a:t>được</a:t>
            </a:r>
            <a:r>
              <a:rPr lang="en-GB" sz="2000" b="1" dirty="0"/>
              <a:t> </a:t>
            </a:r>
            <a:r>
              <a:rPr lang="en-GB" sz="2000" b="1" dirty="0" err="1"/>
              <a:t>nhiều</a:t>
            </a:r>
            <a:r>
              <a:rPr lang="en-GB" sz="2000" b="1" dirty="0"/>
              <a:t> </a:t>
            </a:r>
            <a:r>
              <a:rPr lang="en-GB" sz="2000" b="1" dirty="0" err="1"/>
              <a:t>hơn</a:t>
            </a:r>
            <a:r>
              <a:rPr lang="en-GB" sz="2000" b="1" dirty="0"/>
              <a:t> 2 </a:t>
            </a:r>
            <a:r>
              <a:rPr lang="en-GB" sz="2000" b="1" dirty="0" err="1"/>
              <a:t>điểm</a:t>
            </a:r>
            <a:r>
              <a:rPr lang="en-GB" sz="2000" b="1" dirty="0"/>
              <a:t> </a:t>
            </a:r>
            <a:r>
              <a:rPr lang="en-GB" sz="2000" b="1" dirty="0" err="1"/>
              <a:t>thuộc</a:t>
            </a:r>
            <a:r>
              <a:rPr lang="en-GB" sz="2000" b="1" dirty="0"/>
              <a:t> </a:t>
            </a:r>
            <a:r>
              <a:rPr lang="en-GB" sz="2000" b="1" dirty="0" err="1"/>
              <a:t>đường</a:t>
            </a:r>
            <a:r>
              <a:rPr lang="en-GB" sz="2000" b="1" dirty="0"/>
              <a:t> </a:t>
            </a:r>
            <a:r>
              <a:rPr lang="en-GB" sz="2000" b="1" dirty="0" err="1"/>
              <a:t>thẳng</a:t>
            </a:r>
            <a:r>
              <a:rPr lang="en-GB" sz="2000" b="1" dirty="0"/>
              <a:t> d.</a:t>
            </a:r>
            <a:endParaRPr lang="en-US" sz="2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i="1" dirty="0" err="1"/>
              <a:t>vô</a:t>
            </a:r>
            <a:r>
              <a:rPr lang="en-US" sz="2400" b="1" i="1" dirty="0"/>
              <a:t> </a:t>
            </a:r>
            <a:r>
              <a:rPr lang="en-US" sz="2400" b="1" i="1" dirty="0" err="1"/>
              <a:t>số</a:t>
            </a:r>
            <a:r>
              <a:rPr lang="en-US" sz="2400" b="1" i="1" dirty="0"/>
              <a:t> </a:t>
            </a:r>
            <a:r>
              <a:rPr lang="en-US" sz="2400" b="1" i="1" dirty="0" err="1"/>
              <a:t>điểm</a:t>
            </a:r>
            <a:r>
              <a:rPr lang="en-US" sz="2400" b="1" i="1" dirty="0"/>
              <a:t> </a:t>
            </a:r>
            <a:r>
              <a:rPr lang="en-US" sz="2400" b="1" dirty="0" err="1"/>
              <a:t>thuộc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VÍ DỤ </a:t>
            </a:r>
            <a:r>
              <a:rPr lang="en-US" sz="2400" b="1" dirty="0">
                <a:solidFill>
                  <a:srgbClr val="002060"/>
                </a:solidFill>
              </a:rPr>
              <a:t>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45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10,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a?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a? </a:t>
            </a:r>
            <a:r>
              <a:rPr lang="en-US" sz="2400" b="1" dirty="0" err="1" smtClean="0"/>
              <a:t>Sử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.</a:t>
            </a:r>
            <a:endParaRPr lang="vi-VN" sz="2400" b="1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828800" y="3648075"/>
            <a:ext cx="4610100" cy="458788"/>
            <a:chOff x="1152" y="2298"/>
            <a:chExt cx="2904" cy="289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2298"/>
              <a:ext cx="290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212" y="2527"/>
              <a:ext cx="2784" cy="0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56" y="2359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b="1" i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040762" y="3970336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078862" y="4103685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19"/>
          <p:cNvGrpSpPr>
            <a:grpSpLocks noChangeAspect="1"/>
          </p:cNvGrpSpPr>
          <p:nvPr/>
        </p:nvGrpSpPr>
        <p:grpSpPr bwMode="auto">
          <a:xfrm>
            <a:off x="4354513" y="4178300"/>
            <a:ext cx="458787" cy="506413"/>
            <a:chOff x="2743" y="2632"/>
            <a:chExt cx="289" cy="319"/>
          </a:xfrm>
        </p:grpSpPr>
        <p:sp>
          <p:nvSpPr>
            <p:cNvPr id="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743" y="2632"/>
              <a:ext cx="28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2779" y="2668"/>
              <a:ext cx="48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2779" y="2668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852" y="2723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b="1" i="1" dirty="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AutoShape 18"/>
          <p:cNvSpPr>
            <a:spLocks noChangeAspect="1" noChangeArrowheads="1" noTextEdit="1"/>
          </p:cNvSpPr>
          <p:nvPr/>
        </p:nvSpPr>
        <p:spPr bwMode="auto">
          <a:xfrm>
            <a:off x="4265929" y="3141662"/>
            <a:ext cx="45878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4724716" y="3257984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4840603" y="3345297"/>
            <a:ext cx="153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i="1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3329461" y="3970336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3290616" y="4053117"/>
            <a:ext cx="262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18" y="191492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929777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a)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B</a:t>
            </a:r>
            <a:endParaRPr lang="vi-VN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929777" y="1174580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b) </a:t>
            </a:r>
            <a:r>
              <a:rPr lang="en-US" sz="2000" b="1" dirty="0" err="1"/>
              <a:t>Đặt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qua </a:t>
            </a:r>
            <a:r>
              <a:rPr lang="en-US" sz="2000" b="1" dirty="0" err="1"/>
              <a:t>điểm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B.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bút</a:t>
            </a:r>
            <a:r>
              <a:rPr lang="en-US" sz="2000" b="1" dirty="0"/>
              <a:t> </a:t>
            </a:r>
            <a:r>
              <a:rPr lang="en-US" sz="2000" b="1" dirty="0" err="1"/>
              <a:t>vạch</a:t>
            </a:r>
            <a:r>
              <a:rPr lang="en-US" sz="2000" b="1" dirty="0"/>
              <a:t> 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/>
              <a:t>cạnh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qua A </a:t>
            </a:r>
            <a:r>
              <a:rPr lang="en-US" sz="2000" b="1" dirty="0" err="1"/>
              <a:t>và</a:t>
            </a:r>
            <a:r>
              <a:rPr lang="en-US" sz="2000" b="1" dirty="0"/>
              <a:t> B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943962" y="1926781"/>
            <a:ext cx="820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c)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qua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B.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=""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=""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89" y="4554755"/>
            <a:ext cx="708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vẽ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qua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B.</a:t>
            </a:r>
            <a:endParaRPr lang="vi-VN" sz="2000" b="1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  <p:bldP spid="29" grpId="0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21577" y="791868"/>
            <a:ext cx="38710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err="1">
                <a:latin typeface="+mn-lt"/>
              </a:rPr>
              <a:t>Quan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sát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một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phần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sơ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đồ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khu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vực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đô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Hoa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Lư</a:t>
            </a:r>
            <a:r>
              <a:rPr lang="en-US" sz="2000" b="1" dirty="0" smtClean="0">
                <a:latin typeface="+mn-lt"/>
              </a:rPr>
              <a:t> (</a:t>
            </a:r>
            <a:r>
              <a:rPr lang="en-US" sz="2000" b="1" dirty="0" err="1" smtClean="0">
                <a:latin typeface="+mn-lt"/>
              </a:rPr>
              <a:t>Hình</a:t>
            </a:r>
            <a:r>
              <a:rPr lang="en-US" sz="2000" b="1" dirty="0" smtClean="0">
                <a:latin typeface="+mn-lt"/>
              </a:rPr>
              <a:t> 1), </a:t>
            </a:r>
            <a:r>
              <a:rPr lang="en-US" sz="2000" b="1" dirty="0" err="1" smtClean="0">
                <a:latin typeface="+mn-lt"/>
              </a:rPr>
              <a:t>mỗi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chấm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nhỏ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màu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đỏ</a:t>
            </a:r>
            <a:r>
              <a:rPr lang="en-US" sz="2000" b="1" dirty="0" smtClean="0">
                <a:latin typeface="+mn-lt"/>
              </a:rPr>
              <a:t>) </a:t>
            </a:r>
            <a:r>
              <a:rPr lang="en-US" sz="2000" b="1" dirty="0" err="1" smtClean="0">
                <a:latin typeface="+mn-lt"/>
              </a:rPr>
              <a:t>biểu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trí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của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một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địa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danh</a:t>
            </a:r>
            <a:r>
              <a:rPr lang="en-US" sz="2000" b="1" dirty="0" smtClean="0">
                <a:latin typeface="+mn-lt"/>
              </a:rPr>
              <a:t>. </a:t>
            </a:r>
            <a:r>
              <a:rPr lang="en-US" sz="2000" b="1" dirty="0" err="1" smtClean="0">
                <a:latin typeface="+mn-lt"/>
              </a:rPr>
              <a:t>Hãy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chỉ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chấm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nhỏ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biểu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trí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đô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Hoa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Lư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và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Tràng</a:t>
            </a:r>
            <a:r>
              <a:rPr lang="en-US" sz="2000" b="1" dirty="0" smtClean="0">
                <a:latin typeface="+mn-lt"/>
              </a:rPr>
              <a:t> An </a:t>
            </a:r>
            <a:endParaRPr lang="en-US" sz="2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qua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A </a:t>
            </a:r>
            <a:r>
              <a:rPr lang="en-US" sz="2000" b="1" dirty="0" err="1"/>
              <a:t>và</a:t>
            </a:r>
            <a:r>
              <a:rPr lang="en-US" sz="2000" b="1" dirty="0"/>
              <a:t> 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=""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=""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</a:t>
            </a:r>
            <a:r>
              <a:rPr lang="en-US" sz="2400" b="1" dirty="0" err="1"/>
              <a:t>đi</a:t>
            </a:r>
            <a:r>
              <a:rPr lang="en-US" sz="2400" b="1" dirty="0"/>
              <a:t> qua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A, B </a:t>
            </a:r>
            <a:r>
              <a:rPr lang="en-US" sz="2400" b="1" dirty="0" err="1"/>
              <a:t>còn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gọi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AB, hay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thẳng</a:t>
            </a:r>
            <a:r>
              <a:rPr lang="en-US" sz="2400" b="1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003" y="537796"/>
            <a:ext cx="137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ĐIỂM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5236" y="461502"/>
            <a:ext cx="315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ĐƯỜNG THẲNG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36953" y="1221526"/>
            <a:ext cx="48861" cy="322483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317650" y="1095171"/>
            <a:ext cx="37029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ử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A, B, C, ….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4448736" y="1171812"/>
            <a:ext cx="45067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+mn-lt"/>
                <a:ea typeface="Times New Roman" panose="02020603050405020304" pitchFamily="18" charset="0"/>
              </a:rPr>
              <a:t>S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ử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 smtClean="0"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….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b="1" dirty="0" smtClean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8736" y="2663528"/>
            <a:ext cx="466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</a:t>
            </a:r>
            <a:r>
              <a:rPr lang="en-US" sz="2400" b="1" dirty="0" err="1" smtClean="0"/>
              <a:t>Đặt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bằng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cái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hoa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6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28800" y="1898647"/>
            <a:ext cx="4991100" cy="2208214"/>
            <a:chOff x="1152" y="1196"/>
            <a:chExt cx="3144" cy="139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52" y="2298"/>
              <a:ext cx="290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1564" y="1196"/>
              <a:ext cx="2732" cy="1001"/>
            </a:xfrm>
            <a:prstGeom prst="line">
              <a:avLst/>
            </a:prstGeom>
            <a:noFill/>
            <a:ln w="285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603" y="1936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800" b="1" i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332588" y="3119979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1753" y="2834267"/>
            <a:ext cx="39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8921" y="1896684"/>
            <a:ext cx="397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749755" y="2227288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976" y="502571"/>
            <a:ext cx="126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VÍ DỤ 4</a:t>
            </a:r>
            <a:r>
              <a:rPr lang="en-US" b="1" dirty="0" smtClean="0"/>
              <a:t>: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5815" y="502571"/>
            <a:ext cx="466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Đọc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thẳng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hình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5340" y="3877467"/>
            <a:ext cx="795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thẳng</a:t>
            </a:r>
            <a:r>
              <a:rPr lang="en-US" sz="2000" b="1" dirty="0" smtClean="0"/>
              <a:t> PQ ( </a:t>
            </a:r>
            <a:r>
              <a:rPr lang="en-US" sz="2000" b="1" dirty="0" err="1" smtClean="0"/>
              <a:t>cũng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có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gọi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là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thẳng</a:t>
            </a:r>
            <a:r>
              <a:rPr lang="en-US" sz="2000" b="1" dirty="0" smtClean="0"/>
              <a:t> QP hay 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thẳng</a:t>
            </a:r>
            <a:r>
              <a:rPr lang="en-US" sz="2000" b="1" dirty="0" smtClean="0"/>
              <a:t> a)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54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33174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17849" y="11430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BÀI </a:t>
            </a:r>
            <a:r>
              <a:rPr lang="en-US" sz="2400" b="1" dirty="0">
                <a:latin typeface="+mn-lt"/>
              </a:rPr>
              <a:t>TẬP</a:t>
            </a:r>
            <a:endParaRPr lang="vi-VN" sz="24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18085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=""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442" y="3093090"/>
            <a:ext cx="5270995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b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b="1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b="1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3098443" y="103997"/>
            <a:ext cx="3138768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/>
              </a:rPr>
              <a:t>PHIẾU HỌC TẬP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772964"/>
            <a:ext cx="861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lang="en-US" sz="2400" b="1" dirty="0" err="1" smtClean="0"/>
              <a:t>Vẽ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M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AutoNum type="alphaLcParenR" startAt="2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Vẽ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đường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thẳng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qua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hai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điểm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M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và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AutoNum type="alphaLcParenR" startAt="3"/>
              <a:tabLst/>
              <a:defRPr/>
            </a:pPr>
            <a:r>
              <a:rPr lang="en-US" sz="2400" b="1" baseline="0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P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thuộc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đường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MN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e)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Vẽ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các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đường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thẳng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qua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các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cặp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điểm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trên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hình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HƯỚNG DẪN VỀ NHÀ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31" name="Google Shape;2068;p61">
            <a:extLst>
              <a:ext uri="{FF2B5EF4-FFF2-40B4-BE49-F238E27FC236}">
                <a16:creationId xmlns=""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342027" y="1749267"/>
            <a:ext cx="8076037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vi-VN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thành bài </a:t>
            </a:r>
            <a:r>
              <a:rPr lang="vi-VN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1, 2</a:t>
            </a:r>
            <a:r>
              <a:rPr lang="vi-VN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 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1,2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293166" y="1171507"/>
            <a:ext cx="4086879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b="1" dirty="0" err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b="1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=""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2060"/>
                </a:solidFill>
                <a:highlight>
                  <a:schemeClr val="accent1"/>
                </a:highlight>
              </a:rPr>
              <a:t>BÀI 1. </a:t>
            </a:r>
            <a:br>
              <a:rPr lang="en" sz="4000" b="1" dirty="0">
                <a:solidFill>
                  <a:srgbClr val="002060"/>
                </a:solidFill>
                <a:highlight>
                  <a:schemeClr val="accent1"/>
                </a:highlight>
              </a:rPr>
            </a:br>
            <a:r>
              <a:rPr lang="en" sz="4000" b="1" dirty="0">
                <a:solidFill>
                  <a:srgbClr val="002060"/>
                </a:solidFill>
                <a:highlight>
                  <a:schemeClr val="accent1"/>
                </a:highlight>
              </a:rPr>
              <a:t>ĐIỂM. ĐƯỜNG THẲNG</a:t>
            </a:r>
            <a:endParaRPr sz="4000" b="1" dirty="0">
              <a:solidFill>
                <a:srgbClr val="002060"/>
              </a:solidFill>
              <a:highlight>
                <a:schemeClr val="accent1"/>
              </a:highlight>
            </a:endParaRPr>
          </a:p>
        </p:txBody>
      </p: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/>
              <a:t>CHƯƠNG VI. </a:t>
            </a:r>
          </a:p>
          <a:p>
            <a:pPr algn="ctr"/>
            <a:r>
              <a:rPr lang="en" sz="4000" b="1" dirty="0"/>
              <a:t>HÌNH HỌC PHẲNG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=""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4097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=""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=""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=""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DỤNG CỤ</a:t>
            </a:r>
            <a:endParaRPr sz="4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119" y="5124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21577" y="1133895"/>
            <a:ext cx="38710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b="1" dirty="0" err="1">
                <a:latin typeface="+mn-lt"/>
              </a:rPr>
              <a:t>Quan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sát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một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phần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sơ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đồ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khu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vực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đô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Hoa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Lư</a:t>
            </a:r>
            <a:r>
              <a:rPr lang="en-US" sz="2000" b="1" dirty="0" smtClean="0">
                <a:latin typeface="+mn-lt"/>
              </a:rPr>
              <a:t> (</a:t>
            </a:r>
            <a:r>
              <a:rPr lang="en-US" sz="2000" b="1" dirty="0" err="1" smtClean="0">
                <a:latin typeface="+mn-lt"/>
              </a:rPr>
              <a:t>Hình</a:t>
            </a:r>
            <a:r>
              <a:rPr lang="en-US" sz="2000" b="1" dirty="0" smtClean="0">
                <a:latin typeface="+mn-lt"/>
              </a:rPr>
              <a:t> 1), </a:t>
            </a:r>
            <a:r>
              <a:rPr lang="en-US" sz="2000" b="1" dirty="0" err="1" smtClean="0">
                <a:latin typeface="+mn-lt"/>
              </a:rPr>
              <a:t>mỗi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chấm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nhỏ</a:t>
            </a:r>
            <a:r>
              <a:rPr lang="en-US" sz="2000" b="1" dirty="0" smtClean="0">
                <a:latin typeface="+mn-lt"/>
              </a:rPr>
              <a:t>(</a:t>
            </a:r>
            <a:r>
              <a:rPr lang="en-US" sz="2000" b="1" dirty="0" err="1" smtClean="0">
                <a:latin typeface="+mn-lt"/>
              </a:rPr>
              <a:t>màu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đỏ</a:t>
            </a:r>
            <a:r>
              <a:rPr lang="en-US" sz="2000" b="1" dirty="0" smtClean="0">
                <a:latin typeface="+mn-lt"/>
              </a:rPr>
              <a:t>) </a:t>
            </a:r>
            <a:r>
              <a:rPr lang="en-US" sz="2000" b="1" dirty="0" err="1" smtClean="0">
                <a:latin typeface="+mn-lt"/>
              </a:rPr>
              <a:t>biểu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trí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của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một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địa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danh</a:t>
            </a:r>
            <a:r>
              <a:rPr lang="en-US" sz="2000" b="1" dirty="0" smtClean="0">
                <a:latin typeface="+mn-lt"/>
              </a:rPr>
              <a:t>. </a:t>
            </a:r>
            <a:r>
              <a:rPr lang="en-US" sz="2000" b="1" dirty="0" err="1" smtClean="0">
                <a:latin typeface="+mn-lt"/>
              </a:rPr>
              <a:t>Hãy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chỉ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chấm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nhỏ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biểu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vị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trí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đô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Hoa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Lư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và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Tràng</a:t>
            </a:r>
            <a:r>
              <a:rPr lang="en-US" sz="2000" b="1" dirty="0" smtClean="0">
                <a:latin typeface="+mn-lt"/>
              </a:rPr>
              <a:t> An </a:t>
            </a:r>
            <a:endParaRPr lang="en-US" sz="2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866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A, B, C, ….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3" y="1718785"/>
            <a:ext cx="58742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I,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u="sng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b="1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6434274" y="1435535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I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7047221" y="2047074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7097513" y="181624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K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30" y="2508838"/>
            <a:ext cx="38896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A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B 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u="sng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b="1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41254" y="276821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18522" y="277660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6574365" y="1857178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/>
      <p:bldP spid="7" grpId="0"/>
      <p:bldP spid="183" grpId="0" animBg="1"/>
      <p:bldP spid="186" grpId="0"/>
      <p:bldP spid="187" grpId="0"/>
      <p:bldP spid="188" grpId="0" animBg="1"/>
      <p:bldP spid="189" grpId="0"/>
      <p:bldP spid="190" grpId="0"/>
      <p:bldP spid="19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ba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A, B, C.</a:t>
            </a:r>
            <a:endParaRPr lang="vi-VN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  <a:endParaRPr lang="vi-VN" sz="2800" b="1" u="sng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1314575" y="2696038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3594100" y="1727665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vi-VN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318250" y="2658534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261880" y="3996240"/>
            <a:ext cx="7835775" cy="10895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dirty="0" err="1"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dirty="0"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0487" y="0"/>
            <a:ext cx="5041891" cy="39962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1682</Words>
  <Application>Microsoft Office PowerPoint</Application>
  <PresentationFormat>On-screen Show (16:9)</PresentationFormat>
  <Paragraphs>190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Raleway Black</vt:lpstr>
      <vt:lpstr>Raleway SemiBold</vt:lpstr>
      <vt:lpstr>Raleway</vt:lpstr>
      <vt:lpstr>Symbol</vt:lpstr>
      <vt:lpstr>Calibri</vt:lpstr>
      <vt:lpstr>Raleway Medium</vt:lpstr>
      <vt:lpstr>Bad Script</vt:lpstr>
      <vt:lpstr>Cambria Math</vt:lpstr>
      <vt:lpstr>Roboto</vt:lpstr>
      <vt:lpstr>Times New Roman</vt:lpstr>
      <vt:lpstr>Mathematics Subject for High School by Slidesgo</vt:lpstr>
      <vt:lpstr>PowerPoint Presentation</vt:lpstr>
      <vt:lpstr>PowerPoint Presentation</vt:lpstr>
      <vt:lpstr>BÀI 1.  ĐIỂM. ĐƯỜNG THẲNG</vt:lpstr>
      <vt:lpstr>NỘI DUNG</vt:lpstr>
      <vt:lpstr>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CỦNG CỐ - VẬN DỤNG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44</cp:revision>
  <dcterms:modified xsi:type="dcterms:W3CDTF">2025-03-04T04:05:46Z</dcterms:modified>
</cp:coreProperties>
</file>