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385" r:id="rId3"/>
    <p:sldId id="257" r:id="rId4"/>
    <p:sldId id="259" r:id="rId5"/>
    <p:sldId id="384" r:id="rId6"/>
    <p:sldId id="306" r:id="rId7"/>
    <p:sldId id="258" r:id="rId8"/>
    <p:sldId id="268" r:id="rId9"/>
    <p:sldId id="400" r:id="rId10"/>
    <p:sldId id="376" r:id="rId11"/>
    <p:sldId id="389" r:id="rId12"/>
    <p:sldId id="270" r:id="rId13"/>
    <p:sldId id="313" r:id="rId14"/>
    <p:sldId id="281" r:id="rId15"/>
    <p:sldId id="312" r:id="rId16"/>
    <p:sldId id="391" r:id="rId17"/>
    <p:sldId id="280" r:id="rId18"/>
    <p:sldId id="402" r:id="rId19"/>
    <p:sldId id="403" r:id="rId20"/>
    <p:sldId id="404" r:id="rId21"/>
    <p:sldId id="405" r:id="rId22"/>
    <p:sldId id="330" r:id="rId23"/>
    <p:sldId id="392" r:id="rId24"/>
    <p:sldId id="393" r:id="rId25"/>
    <p:sldId id="378" r:id="rId26"/>
    <p:sldId id="395" r:id="rId27"/>
    <p:sldId id="386" r:id="rId28"/>
    <p:sldId id="401" r:id="rId29"/>
    <p:sldId id="397" r:id="rId30"/>
    <p:sldId id="398" r:id="rId31"/>
    <p:sldId id="399" r:id="rId32"/>
    <p:sldId id="265" r:id="rId33"/>
    <p:sldId id="326"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Aharoni" panose="020B0604020202020204" charset="0"/>
      <p:bold r:id="rId40"/>
    </p:embeddedFont>
    <p:embeddedFont>
      <p:font typeface="Cambria Math" panose="02040503050406030204" pitchFamily="18" charset="0"/>
      <p:regular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24-Jul-24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14</a:t>
            </a:fld>
            <a:endParaRPr lang="en-US"/>
          </a:p>
        </p:txBody>
      </p:sp>
    </p:spTree>
    <p:extLst>
      <p:ext uri="{BB962C8B-B14F-4D97-AF65-F5344CB8AC3E}">
        <p14:creationId xmlns:p14="http://schemas.microsoft.com/office/powerpoint/2010/main" val="167405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23</a:t>
            </a:fld>
            <a:endParaRPr lang="en-US"/>
          </a:p>
        </p:txBody>
      </p:sp>
    </p:spTree>
    <p:extLst>
      <p:ext uri="{BB962C8B-B14F-4D97-AF65-F5344CB8AC3E}">
        <p14:creationId xmlns:p14="http://schemas.microsoft.com/office/powerpoint/2010/main" val="407458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24-Jul-24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24-Jul-24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24-Jul-24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24-Jul-24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2.gi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2.gif"/><Relationship Id="rId4" Type="http://schemas.openxmlformats.org/officeDocument/2006/relationships/image" Target="../media/image61.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2.gif"/><Relationship Id="rId10" Type="http://schemas.openxmlformats.org/officeDocument/2006/relationships/image" Target="../media/image75.png"/><Relationship Id="rId4" Type="http://schemas.openxmlformats.org/officeDocument/2006/relationships/image" Target="../media/image61.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3" Type="http://schemas.openxmlformats.org/officeDocument/2006/relationships/image" Target="../media/image78.png"/><Relationship Id="rId3" Type="http://schemas.openxmlformats.org/officeDocument/2006/relationships/image" Target="../media/image20.png"/><Relationship Id="rId12" Type="http://schemas.openxmlformats.org/officeDocument/2006/relationships/image" Target="../media/image6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2.png"/><Relationship Id="rId5" Type="http://schemas.openxmlformats.org/officeDocument/2006/relationships/image" Target="../media/image76.png"/><Relationship Id="rId10" Type="http://schemas.openxmlformats.org/officeDocument/2006/relationships/image" Target="../media/image640.png"/><Relationship Id="rId4" Type="http://schemas.openxmlformats.org/officeDocument/2006/relationships/image" Target="../media/image41.png"/><Relationship Id="rId9" Type="http://schemas.openxmlformats.org/officeDocument/2006/relationships/image" Target="../media/image43.sv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60.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0.png"/><Relationship Id="rId7"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image" Target="../media/image91.gif"/><Relationship Id="rId3" Type="http://schemas.openxmlformats.org/officeDocument/2006/relationships/slideLayout" Target="../slideLayouts/slideLayout2.xml"/><Relationship Id="rId21" Type="http://schemas.openxmlformats.org/officeDocument/2006/relationships/image" Target="../media/image94.gif"/><Relationship Id="rId7" Type="http://schemas.openxmlformats.org/officeDocument/2006/relationships/image" Target="../media/image84.png"/><Relationship Id="rId12" Type="http://schemas.openxmlformats.org/officeDocument/2006/relationships/slide" Target="slide29.xml"/><Relationship Id="rId17" Type="http://schemas.openxmlformats.org/officeDocument/2006/relationships/image" Target="../media/image90.png"/><Relationship Id="rId25" Type="http://schemas.openxmlformats.org/officeDocument/2006/relationships/image" Target="../media/image5.png"/><Relationship Id="rId2" Type="http://schemas.microsoft.com/office/2007/relationships/media" Target="../media/media1.mp3"/><Relationship Id="rId16" Type="http://schemas.openxmlformats.org/officeDocument/2006/relationships/slide" Target="slide31.xml"/><Relationship Id="rId20" Type="http://schemas.openxmlformats.org/officeDocument/2006/relationships/image" Target="../media/image93.gif"/><Relationship Id="rId1" Type="http://schemas.openxmlformats.org/officeDocument/2006/relationships/audio" Target="NULL" TargetMode="External"/><Relationship Id="rId6" Type="http://schemas.openxmlformats.org/officeDocument/2006/relationships/image" Target="../media/image83.png"/><Relationship Id="rId11" Type="http://schemas.openxmlformats.org/officeDocument/2006/relationships/image" Target="../media/image87.png"/><Relationship Id="rId24" Type="http://schemas.openxmlformats.org/officeDocument/2006/relationships/image" Target="../media/image96.png"/><Relationship Id="rId5" Type="http://schemas.openxmlformats.org/officeDocument/2006/relationships/image" Target="../media/image82.png"/><Relationship Id="rId15" Type="http://schemas.openxmlformats.org/officeDocument/2006/relationships/image" Target="../media/image89.png"/><Relationship Id="rId23" Type="http://schemas.openxmlformats.org/officeDocument/2006/relationships/image" Target="../media/image95.png"/><Relationship Id="rId10" Type="http://schemas.openxmlformats.org/officeDocument/2006/relationships/slide" Target="slide24.xml"/><Relationship Id="rId19" Type="http://schemas.openxmlformats.org/officeDocument/2006/relationships/image" Target="../media/image92.gif"/><Relationship Id="rId4" Type="http://schemas.openxmlformats.org/officeDocument/2006/relationships/audio" Target="../media/audio3.wav"/><Relationship Id="rId9" Type="http://schemas.openxmlformats.org/officeDocument/2006/relationships/image" Target="../media/image86.png"/><Relationship Id="rId14" Type="http://schemas.openxmlformats.org/officeDocument/2006/relationships/slide" Target="slide30.xml"/><Relationship Id="rId22" Type="http://schemas.openxmlformats.org/officeDocument/2006/relationships/slide" Target="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Layout" Target="../slideLayouts/slideLayout2.xml"/><Relationship Id="rId7" Type="http://schemas.openxmlformats.org/officeDocument/2006/relationships/image" Target="../media/image9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slideLayout" Target="../slideLayouts/slideLayout2.xml"/><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audio" Target="../media/audio5.wav"/><Relationship Id="rId10" Type="http://schemas.openxmlformats.org/officeDocument/2006/relationships/image" Target="../media/image99.png"/><Relationship Id="rId4" Type="http://schemas.openxmlformats.org/officeDocument/2006/relationships/audio" Target="../media/audio4.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2.xml"/><Relationship Id="rId7" Type="http://schemas.openxmlformats.org/officeDocument/2006/relationships/image" Target="../media/image10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6.xml"/><Relationship Id="rId11" Type="http://schemas.openxmlformats.org/officeDocument/2006/relationships/image" Target="../media/image103.png"/><Relationship Id="rId5" Type="http://schemas.openxmlformats.org/officeDocument/2006/relationships/audio" Target="../media/audio5.wav"/><Relationship Id="rId10" Type="http://schemas.openxmlformats.org/officeDocument/2006/relationships/image" Target="../media/image102.png"/><Relationship Id="rId4" Type="http://schemas.openxmlformats.org/officeDocument/2006/relationships/audio" Target="../media/audio4.wav"/><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92.png"/><Relationship Id="rId12" Type="http://schemas.openxmlformats.org/officeDocument/2006/relationships/image" Target="../media/image10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6.xml"/><Relationship Id="rId11" Type="http://schemas.openxmlformats.org/officeDocument/2006/relationships/image" Target="../media/image106.png"/><Relationship Id="rId5" Type="http://schemas.openxmlformats.org/officeDocument/2006/relationships/audio" Target="../media/audio5.wav"/><Relationship Id="rId15" Type="http://schemas.openxmlformats.org/officeDocument/2006/relationships/image" Target="../media/image5.png"/><Relationship Id="rId10" Type="http://schemas.openxmlformats.org/officeDocument/2006/relationships/image" Target="../media/image105.png"/><Relationship Id="rId4" Type="http://schemas.openxmlformats.org/officeDocument/2006/relationships/audio" Target="../media/audio4.wav"/><Relationship Id="rId9" Type="http://schemas.openxmlformats.org/officeDocument/2006/relationships/image" Target="../media/image104.png"/><Relationship Id="rId1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405126" y="1545008"/>
            <a:ext cx="11739461"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a:t>
            </a:r>
            <a:r>
              <a:rPr lang="en-US" sz="7000" b="1" dirty="0" smtClean="0">
                <a:solidFill>
                  <a:schemeClr val="bg1"/>
                </a:solidFill>
                <a:latin typeface="Arial"/>
                <a:ea typeface="Arial"/>
                <a:cs typeface="Arial"/>
                <a:sym typeface="Arial"/>
              </a:rPr>
              <a:t>NGUYỄN NHƯ QUỲNH</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10656011" y="8187898"/>
            <a:ext cx="6578149" cy="785451"/>
          </a:xfrm>
          <a:prstGeom prst="rect">
            <a:avLst/>
          </a:prstGeom>
        </p:spPr>
      </p:pic>
      <p:pic>
        <p:nvPicPr>
          <p:cNvPr id="13" name="Picture 12"/>
          <p:cNvPicPr>
            <a:picLocks noChangeAspect="1"/>
          </p:cNvPicPr>
          <p:nvPr/>
        </p:nvPicPr>
        <p:blipFill>
          <a:blip r:embed="rId3"/>
          <a:stretch>
            <a:fillRect/>
          </a:stretch>
        </p:blipFill>
        <p:spPr>
          <a:xfrm>
            <a:off x="10617761" y="912278"/>
            <a:ext cx="6856511" cy="3088222"/>
          </a:xfrm>
          <a:prstGeom prst="rect">
            <a:avLst/>
          </a:prstGeom>
        </p:spPr>
      </p:pic>
      <p:sp>
        <p:nvSpPr>
          <p:cNvPr id="16" name="Google Shape;322;p15"/>
          <p:cNvSpPr/>
          <p:nvPr/>
        </p:nvSpPr>
        <p:spPr>
          <a:xfrm>
            <a:off x="290944" y="273175"/>
            <a:ext cx="55033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smtClean="0">
                <a:solidFill>
                  <a:schemeClr val="lt1"/>
                </a:solidFill>
                <a:latin typeface="Arial"/>
                <a:ea typeface="Arial"/>
                <a:cs typeface="Arial"/>
                <a:sym typeface="Arial"/>
              </a:rPr>
              <a:t>2.Tạo </a:t>
            </a:r>
            <a:r>
              <a:rPr lang="en-US" sz="4500" b="1" dirty="0" err="1" smtClean="0">
                <a:solidFill>
                  <a:schemeClr val="lt1"/>
                </a:solidFill>
                <a:latin typeface="Arial"/>
                <a:ea typeface="Arial"/>
                <a:cs typeface="Arial"/>
                <a:sym typeface="Arial"/>
              </a:rPr>
              <a:t>lập</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sp>
        <p:nvSpPr>
          <p:cNvPr id="17" name="Rectangle 16"/>
          <p:cNvSpPr/>
          <p:nvPr/>
        </p:nvSpPr>
        <p:spPr>
          <a:xfrm>
            <a:off x="90920" y="1679240"/>
            <a:ext cx="9565364" cy="2687915"/>
          </a:xfrm>
          <a:prstGeom prst="rect">
            <a:avLst/>
          </a:prstGeom>
        </p:spPr>
        <p:txBody>
          <a:bodyPr wrap="square">
            <a:spAutoFit/>
          </a:bodyPr>
          <a:lstStyle/>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Cắt</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miếng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bìa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tròn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bán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2 cm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4a)     </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4"/>
          <a:stretch>
            <a:fillRect/>
          </a:stretch>
        </p:blipFill>
        <p:spPr>
          <a:xfrm rot="21128703">
            <a:off x="16729032" y="-717169"/>
            <a:ext cx="2085013" cy="1774090"/>
          </a:xfrm>
          <a:prstGeom prst="rect">
            <a:avLst/>
          </a:prstGeom>
        </p:spPr>
      </p:pic>
      <p:sp>
        <p:nvSpPr>
          <p:cNvPr id="12" name="Google Shape;169;p5"/>
          <p:cNvSpPr/>
          <p:nvPr/>
        </p:nvSpPr>
        <p:spPr>
          <a:xfrm>
            <a:off x="304573" y="167924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a:t>
            </a:r>
            <a:r>
              <a:rPr lang="en-US" sz="4000" b="1" dirty="0" smtClean="0">
                <a:solidFill>
                  <a:schemeClr val="lt1"/>
                </a:solidFill>
                <a:latin typeface="Arial"/>
                <a:ea typeface="Arial"/>
                <a:cs typeface="Arial"/>
                <a:sym typeface="Arial"/>
              </a:rPr>
              <a:t>2</a:t>
            </a:r>
            <a:endParaRPr sz="4000" b="1" dirty="0">
              <a:solidFill>
                <a:schemeClr val="lt1"/>
              </a:solidFill>
              <a:latin typeface="Arial"/>
              <a:ea typeface="Arial"/>
              <a:cs typeface="Arial"/>
              <a:sym typeface="Aria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6011" y="4914900"/>
            <a:ext cx="6724652" cy="3276600"/>
          </a:xfrm>
          <a:prstGeom prst="rect">
            <a:avLst/>
          </a:prstGeom>
        </p:spPr>
      </p:pic>
      <p:pic>
        <p:nvPicPr>
          <p:cNvPr id="22" name="Picture 21"/>
          <p:cNvPicPr>
            <a:picLocks noChangeAspect="1"/>
          </p:cNvPicPr>
          <p:nvPr/>
        </p:nvPicPr>
        <p:blipFill>
          <a:blip r:embed="rId6"/>
          <a:stretch>
            <a:fillRect/>
          </a:stretch>
        </p:blipFill>
        <p:spPr>
          <a:xfrm>
            <a:off x="14134607" y="947070"/>
            <a:ext cx="3246056" cy="2542611"/>
          </a:xfrm>
          <a:prstGeom prst="rect">
            <a:avLst/>
          </a:prstGeom>
        </p:spPr>
      </p:pic>
      <p:pic>
        <p:nvPicPr>
          <p:cNvPr id="23" name="Picture 22"/>
          <p:cNvPicPr>
            <a:picLocks noChangeAspect="1"/>
          </p:cNvPicPr>
          <p:nvPr/>
        </p:nvPicPr>
        <p:blipFill>
          <a:blip r:embed="rId6"/>
          <a:stretch>
            <a:fillRect/>
          </a:stretch>
        </p:blipFill>
        <p:spPr>
          <a:xfrm>
            <a:off x="10656011" y="918765"/>
            <a:ext cx="3089260" cy="2505014"/>
          </a:xfrm>
          <a:prstGeom prst="rect">
            <a:avLst/>
          </a:prstGeom>
        </p:spPr>
      </p:pic>
      <p:sp>
        <p:nvSpPr>
          <p:cNvPr id="24" name="Rectangle 23"/>
          <p:cNvSpPr/>
          <p:nvPr/>
        </p:nvSpPr>
        <p:spPr>
          <a:xfrm>
            <a:off x="90920" y="4226633"/>
            <a:ext cx="9733533" cy="5912324"/>
          </a:xfrm>
          <a:prstGeom prst="rect">
            <a:avLst/>
          </a:prstGeom>
        </p:spPr>
        <p:txBody>
          <a:bodyPr wrap="square">
            <a:spAutoFit/>
          </a:bodyPr>
          <a:lstStyle/>
          <a:p>
            <a:pPr algn="just">
              <a:lnSpc>
                <a:spcPct val="150000"/>
              </a:lnSpc>
              <a:spcAft>
                <a:spcPts val="800"/>
              </a:spcAft>
            </a:pPr>
            <a:r>
              <a:rPr lang="en-US" sz="3600" kern="100" dirty="0" smtClean="0">
                <a:latin typeface="Times New Roman" panose="02020603050405020304" pitchFamily="18" charset="0"/>
                <a:ea typeface="Tahoma" panose="020B0604030504040204" pitchFamily="34" charset="0"/>
                <a:cs typeface="Times New Roman" panose="02020603050405020304" pitchFamily="18" charset="0"/>
              </a:rPr>
              <a:t>b) </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Lấy </a:t>
            </a:r>
            <a:r>
              <a:rPr lang="vi-VN" sz="3600" kern="100" dirty="0">
                <a:latin typeface="Times New Roman" panose="02020603050405020304" pitchFamily="18" charset="0"/>
                <a:ea typeface="Tahoma" panose="020B0604030504040204" pitchFamily="34" charset="0"/>
                <a:cs typeface="Times New Roman" panose="02020603050405020304" pitchFamily="18" charset="0"/>
              </a:rPr>
              <a:t>một sợi dây dài mảnh không dãn và tạo vòng dây cuốn quanh (một vòng) miếng bìa tròn thứ nhất (Hình 4b), cắt vòng dây và kéo thẳng vòng dây đó để nhận được đoạn dây như ở Hình 4c</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3600" kern="100" dirty="0" smtClean="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spcAft>
                <a:spcPts val="800"/>
              </a:spcAft>
            </a:pP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Cắt </a:t>
            </a:r>
            <a:r>
              <a:rPr lang="vi-VN" sz="3600" kern="100" dirty="0">
                <a:latin typeface="Times New Roman" panose="02020603050405020304" pitchFamily="18" charset="0"/>
                <a:ea typeface="Tahoma" panose="020B0604030504040204" pitchFamily="34" charset="0"/>
                <a:cs typeface="Times New Roman" panose="02020603050405020304" pitchFamily="18" charset="0"/>
              </a:rPr>
              <a:t>một miếng bìa có dạng hình chữ nhật ABCD với chiều dài bằng độ dài đoạn đây ở Hình 4c và chiều rộng bằng 4 cm</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3600" kern="100" dirty="0" smtClean="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p:cNvPicPr>
            <a:picLocks noChangeAspect="1"/>
          </p:cNvPicPr>
          <p:nvPr/>
        </p:nvPicPr>
        <p:blipFill>
          <a:blip r:embed="rId7"/>
          <a:stretch>
            <a:fillRect/>
          </a:stretch>
        </p:blipFill>
        <p:spPr>
          <a:xfrm>
            <a:off x="13286307" y="3132255"/>
            <a:ext cx="1509382" cy="784436"/>
          </a:xfrm>
          <a:prstGeom prst="rect">
            <a:avLst/>
          </a:prstGeom>
        </p:spPr>
      </p:pic>
      <p:pic>
        <p:nvPicPr>
          <p:cNvPr id="21" name="Picture 20"/>
          <p:cNvPicPr>
            <a:picLocks noChangeAspect="1"/>
          </p:cNvPicPr>
          <p:nvPr/>
        </p:nvPicPr>
        <p:blipFill>
          <a:blip r:embed="rId8"/>
          <a:stretch>
            <a:fillRect/>
          </a:stretch>
        </p:blipFill>
        <p:spPr>
          <a:xfrm>
            <a:off x="11347625" y="8053348"/>
            <a:ext cx="1706031" cy="790601"/>
          </a:xfrm>
          <a:prstGeom prst="rect">
            <a:avLst/>
          </a:prstGeom>
        </p:spPr>
      </p:pic>
      <p:pic>
        <p:nvPicPr>
          <p:cNvPr id="25" name="Picture 24"/>
          <p:cNvPicPr>
            <a:picLocks noChangeAspect="1"/>
          </p:cNvPicPr>
          <p:nvPr/>
        </p:nvPicPr>
        <p:blipFill>
          <a:blip r:embed="rId9"/>
          <a:stretch>
            <a:fillRect/>
          </a:stretch>
        </p:blipFill>
        <p:spPr>
          <a:xfrm>
            <a:off x="14795689" y="8061391"/>
            <a:ext cx="1741189" cy="782558"/>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980090" y="7931991"/>
            <a:ext cx="2307909" cy="2355009"/>
          </a:xfrm>
          <a:prstGeom prst="rect">
            <a:avLst/>
          </a:prstGeom>
        </p:spPr>
      </p:pic>
    </p:spTree>
    <p:extLst>
      <p:ext uri="{BB962C8B-B14F-4D97-AF65-F5344CB8AC3E}">
        <p14:creationId xmlns:p14="http://schemas.microsoft.com/office/powerpoint/2010/main" val="4081328343"/>
      </p:ext>
    </p:extLst>
  </p:cSld>
  <p:clrMapOvr>
    <a:masterClrMapping/>
  </p:clrMapOvr>
  <p:transition spd="med">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4600" y="4024326"/>
            <a:ext cx="12801600" cy="5102487"/>
          </a:xfrm>
          <a:prstGeom prst="rect">
            <a:avLst/>
          </a:prstGeom>
        </p:spPr>
      </p:pic>
      <p:sp>
        <p:nvSpPr>
          <p:cNvPr id="16" name="Google Shape;322;p15"/>
          <p:cNvSpPr/>
          <p:nvPr/>
        </p:nvSpPr>
        <p:spPr>
          <a:xfrm>
            <a:off x="290944" y="273175"/>
            <a:ext cx="55033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smtClean="0">
                <a:solidFill>
                  <a:schemeClr val="lt1"/>
                </a:solidFill>
                <a:latin typeface="Arial"/>
                <a:ea typeface="Arial"/>
                <a:cs typeface="Arial"/>
                <a:sym typeface="Arial"/>
              </a:rPr>
              <a:t>2.Tạo </a:t>
            </a:r>
            <a:r>
              <a:rPr lang="en-US" sz="4500" b="1" dirty="0" err="1" smtClean="0">
                <a:solidFill>
                  <a:schemeClr val="lt1"/>
                </a:solidFill>
                <a:latin typeface="Arial"/>
                <a:ea typeface="Arial"/>
                <a:cs typeface="Arial"/>
                <a:sym typeface="Arial"/>
              </a:rPr>
              <a:t>lập</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sp>
        <p:nvSpPr>
          <p:cNvPr id="17" name="Rectangle 16"/>
          <p:cNvSpPr/>
          <p:nvPr/>
        </p:nvSpPr>
        <p:spPr>
          <a:xfrm>
            <a:off x="90920" y="1679240"/>
            <a:ext cx="17892280" cy="1856919"/>
          </a:xfrm>
          <a:prstGeom prst="rect">
            <a:avLst/>
          </a:prstGeom>
        </p:spPr>
        <p:txBody>
          <a:bodyPr wrap="square">
            <a:spAutoFit/>
          </a:bodyPr>
          <a:lstStyle/>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d</a:t>
            </a:r>
            <a:r>
              <a:rPr lang="vi-VN"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kern="100" dirty="0">
                <a:latin typeface="Times New Roman" panose="02020603050405020304" pitchFamily="18" charset="0"/>
                <a:ea typeface="Calibri" panose="020F0502020204030204" pitchFamily="34" charset="0"/>
                <a:cs typeface="Times New Roman" panose="02020603050405020304" pitchFamily="18" charset="0"/>
              </a:rPr>
              <a:t>Ghép và dán các miếng bìa vừa cắt ở câu a, b (Hình 5a) để được một hình trụ như ở Hình 5b.</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80090" y="7931991"/>
            <a:ext cx="2307909" cy="2355009"/>
          </a:xfrm>
          <a:prstGeom prst="rect">
            <a:avLst/>
          </a:prstGeom>
        </p:spPr>
      </p:pic>
      <p:sp>
        <p:nvSpPr>
          <p:cNvPr id="12" name="Google Shape;169;p5"/>
          <p:cNvSpPr/>
          <p:nvPr/>
        </p:nvSpPr>
        <p:spPr>
          <a:xfrm>
            <a:off x="304573" y="167924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a:t>
            </a:r>
            <a:r>
              <a:rPr lang="en-US" sz="4000" b="1" dirty="0" smtClean="0">
                <a:solidFill>
                  <a:schemeClr val="lt1"/>
                </a:solidFill>
                <a:latin typeface="Arial"/>
                <a:ea typeface="Arial"/>
                <a:cs typeface="Arial"/>
                <a:sym typeface="Arial"/>
              </a:rPr>
              <a:t>2</a:t>
            </a:r>
            <a:endParaRPr sz="4000" b="1" dirty="0">
              <a:solidFill>
                <a:schemeClr val="lt1"/>
              </a:solidFill>
              <a:latin typeface="Arial"/>
              <a:ea typeface="Arial"/>
              <a:cs typeface="Arial"/>
              <a:sym typeface="Arial"/>
            </a:endParaRPr>
          </a:p>
        </p:txBody>
      </p:sp>
      <p:pic>
        <p:nvPicPr>
          <p:cNvPr id="2" name="Picture 1"/>
          <p:cNvPicPr>
            <a:picLocks noChangeAspect="1"/>
          </p:cNvPicPr>
          <p:nvPr/>
        </p:nvPicPr>
        <p:blipFill>
          <a:blip r:embed="rId6"/>
          <a:stretch>
            <a:fillRect/>
          </a:stretch>
        </p:blipFill>
        <p:spPr>
          <a:xfrm>
            <a:off x="3436360" y="4275505"/>
            <a:ext cx="11201400" cy="4600128"/>
          </a:xfrm>
          <a:prstGeom prst="rect">
            <a:avLst/>
          </a:prstGeom>
        </p:spPr>
      </p:pic>
    </p:spTree>
    <p:extLst>
      <p:ext uri="{BB962C8B-B14F-4D97-AF65-F5344CB8AC3E}">
        <p14:creationId xmlns:p14="http://schemas.microsoft.com/office/powerpoint/2010/main" val="3037059899"/>
      </p:ext>
    </p:extLst>
  </p:cSld>
  <p:clrMapOvr>
    <a:masterClrMapping/>
  </p:clrMapOvr>
  <p:transition spd="med">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1485900" y="837677"/>
            <a:ext cx="15887700" cy="3067506"/>
          </a:xfrm>
          <a:prstGeom prst="rect">
            <a:avLst/>
          </a:prstGeom>
        </p:spPr>
        <p:txBody>
          <a:bodyPr wrap="square">
            <a:spAutoFit/>
          </a:bodyPr>
          <a:lstStyle/>
          <a:p>
            <a:pPr>
              <a:lnSpc>
                <a:spcPct val="150000"/>
              </a:lnSpc>
              <a:spcAft>
                <a:spcPts val="800"/>
              </a:spcAft>
            </a:pPr>
            <a:r>
              <a:rPr lang="en-US" sz="4000" kern="100" dirty="0" smtClean="0">
                <a:ea typeface="Times New Roman" panose="02020603050405020304" pitchFamily="18" charset="0"/>
                <a:cs typeface="Times New Roman" panose="02020603050405020304" pitchFamily="18" charset="0"/>
              </a:rPr>
              <a:t> 		     </a:t>
            </a:r>
            <a:r>
              <a:rPr lang="vi-VN" sz="4000" kern="100" dirty="0" smtClean="0">
                <a:latin typeface="+mj-lt"/>
                <a:ea typeface="Times New Roman" panose="02020603050405020304" pitchFamily="18" charset="0"/>
                <a:cs typeface="Times New Roman" panose="02020603050405020304" pitchFamily="18" charset="0"/>
              </a:rPr>
              <a:t>Đối </a:t>
            </a:r>
            <a:r>
              <a:rPr lang="vi-VN" sz="4000" kern="100" dirty="0">
                <a:latin typeface="+mj-lt"/>
                <a:ea typeface="Times New Roman" panose="02020603050405020304" pitchFamily="18" charset="0"/>
                <a:cs typeface="Times New Roman" panose="02020603050405020304" pitchFamily="18" charset="0"/>
              </a:rPr>
              <a:t>với hình trụ nhận được ở Hoạt động 2 (Hình 5b), hãy chỉ ra</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Một </a:t>
            </a:r>
            <a:r>
              <a:rPr lang="vi-VN" sz="4000" kern="100" dirty="0">
                <a:latin typeface="+mj-lt"/>
                <a:ea typeface="Times New Roman" panose="02020603050405020304" pitchFamily="18" charset="0"/>
                <a:cs typeface="Times New Roman" panose="02020603050405020304" pitchFamily="18" charset="0"/>
              </a:rPr>
              <a:t>đường sinh của hình trụ</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Độ </a:t>
            </a:r>
            <a:r>
              <a:rPr lang="vi-VN" sz="4000" kern="100" dirty="0">
                <a:latin typeface="+mj-lt"/>
                <a:ea typeface="Times New Roman" panose="02020603050405020304" pitchFamily="18" charset="0"/>
                <a:cs typeface="Times New Roman" panose="02020603050405020304" pitchFamily="18" charset="0"/>
              </a:rPr>
              <a:t>dài bán kính đáy, chiều cao của </a:t>
            </a:r>
            <a:r>
              <a:rPr lang="vi-VN" sz="4000" kern="100" dirty="0" smtClean="0">
                <a:latin typeface="+mj-lt"/>
                <a:ea typeface="Times New Roman" panose="02020603050405020304" pitchFamily="18" charset="0"/>
                <a:cs typeface="Times New Roman" panose="02020603050405020304" pitchFamily="18" charset="0"/>
              </a:rPr>
              <a:t>hình</a:t>
            </a:r>
            <a:r>
              <a:rPr lang="en-US" sz="4000" kern="100" dirty="0" smtClean="0">
                <a:latin typeface="+mj-lt"/>
                <a:ea typeface="Times New Roman" panose="02020603050405020304" pitchFamily="18" charset="0"/>
                <a:cs typeface="Times New Roman" panose="02020603050405020304" pitchFamily="18" charset="0"/>
              </a:rPr>
              <a:t> </a:t>
            </a:r>
            <a:r>
              <a:rPr lang="en-US" sz="4000" kern="100" dirty="0" err="1" smtClean="0">
                <a:latin typeface="+mj-lt"/>
                <a:ea typeface="Times New Roman" panose="02020603050405020304" pitchFamily="18" charset="0"/>
                <a:cs typeface="Times New Roman" panose="02020603050405020304" pitchFamily="18" charset="0"/>
              </a:rPr>
              <a:t>trụ</a:t>
            </a:r>
            <a:endParaRPr lang="en-US" sz="4000" kern="100" dirty="0">
              <a:latin typeface="+mj-lt"/>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24547" y="4136308"/>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1746210" y="5213303"/>
            <a:ext cx="13830300" cy="2964914"/>
          </a:xfrm>
          <a:prstGeom prst="rect">
            <a:avLst/>
          </a:prstGeom>
          <a:noFill/>
        </p:spPr>
        <p:txBody>
          <a:bodyPr wrap="square">
            <a:spAutoFit/>
          </a:bodyPr>
          <a:lstStyle/>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Đoạn </a:t>
            </a:r>
            <a:r>
              <a:rPr lang="vi-VN" sz="4000" kern="100" dirty="0">
                <a:latin typeface="+mj-lt"/>
                <a:ea typeface="Times New Roman" panose="02020603050405020304" pitchFamily="18" charset="0"/>
                <a:cs typeface="Times New Roman" panose="02020603050405020304" pitchFamily="18" charset="0"/>
              </a:rPr>
              <a:t>thẳng AB là một đường sinh của hình trụ đó</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Độ </a:t>
            </a:r>
            <a:r>
              <a:rPr lang="vi-VN" sz="4000" kern="100" dirty="0">
                <a:latin typeface="+mj-lt"/>
                <a:ea typeface="Times New Roman" panose="02020603050405020304" pitchFamily="18" charset="0"/>
                <a:cs typeface="Times New Roman" panose="02020603050405020304" pitchFamily="18" charset="0"/>
              </a:rPr>
              <a:t>dài bán kính đáy, chiều cao của hình trụ đó lần lượt là 2 cm, 4 cm.</a:t>
            </a:r>
            <a:r>
              <a:rPr lang="en-US" sz="4000" kern="100" dirty="0" smtClean="0">
                <a:latin typeface="+mj-lt"/>
                <a:ea typeface="Times New Roman" panose="02020603050405020304" pitchFamily="18" charset="0"/>
                <a:cs typeface="Times New Roman" panose="02020603050405020304" pitchFamily="18" charset="0"/>
              </a:rPr>
              <a:t>.</a:t>
            </a:r>
            <a:endParaRPr lang="en-US" sz="4000" kern="100" dirty="0">
              <a:latin typeface="+mj-lt"/>
              <a:ea typeface="Calibri" panose="020F0502020204030204" pitchFamily="34" charset="0"/>
              <a:cs typeface="Times New Roman" panose="02020603050405020304" pitchFamily="18" charset="0"/>
            </a:endParaRPr>
          </a:p>
        </p:txBody>
      </p:sp>
      <p:sp>
        <p:nvSpPr>
          <p:cNvPr id="10" name="Google Shape;322;p15"/>
          <p:cNvSpPr/>
          <p:nvPr/>
        </p:nvSpPr>
        <p:spPr>
          <a:xfrm>
            <a:off x="1219200" y="8106311"/>
            <a:ext cx="355021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Thực</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hành</a:t>
            </a:r>
            <a:r>
              <a:rPr lang="en-US" sz="4000" b="1" dirty="0">
                <a:solidFill>
                  <a:schemeClr val="lt1"/>
                </a:solidFill>
                <a:latin typeface="Arial"/>
                <a:ea typeface="Arial"/>
                <a:cs typeface="Arial"/>
                <a:sym typeface="Arial"/>
              </a:rPr>
              <a:t> 1:</a:t>
            </a:r>
            <a:endParaRPr sz="4000" b="1" dirty="0">
              <a:solidFill>
                <a:schemeClr val="lt1"/>
              </a:solidFill>
              <a:latin typeface="Arial"/>
              <a:ea typeface="Arial"/>
              <a:cs typeface="Arial"/>
              <a:sym typeface="Arial"/>
            </a:endParaRPr>
          </a:p>
        </p:txBody>
      </p:sp>
      <p:sp>
        <p:nvSpPr>
          <p:cNvPr id="11" name="Rectangle 10"/>
          <p:cNvSpPr/>
          <p:nvPr/>
        </p:nvSpPr>
        <p:spPr>
          <a:xfrm>
            <a:off x="1219200" y="8316615"/>
            <a:ext cx="13988716" cy="1846659"/>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smtClean="0">
                <a:latin typeface="Arial" panose="020B0604020202020204" pitchFamily="34" charset="0"/>
                <a:ea typeface="Times New Roman" panose="02020603050405020304" pitchFamily="18" charset="0"/>
                <a:cs typeface="Arial" panose="020B0604020202020204" pitchFamily="34" charset="0"/>
              </a:rPr>
              <a:t>Tạo</a:t>
            </a:r>
            <a:r>
              <a:rPr lang="en-US" sz="3800" kern="100" dirty="0" smtClean="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lập</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một</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hình</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trụ</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có</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bán</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kính</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đáy</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là</a:t>
            </a:r>
            <a:r>
              <a:rPr lang="en-US" sz="3800" kern="100" dirty="0">
                <a:latin typeface="Arial" panose="020B0604020202020204" pitchFamily="34" charset="0"/>
                <a:ea typeface="Times New Roman" panose="02020603050405020304" pitchFamily="18" charset="0"/>
                <a:cs typeface="Arial" panose="020B0604020202020204" pitchFamily="34" charset="0"/>
              </a:rPr>
              <a:t> 3 cm, </a:t>
            </a:r>
            <a:r>
              <a:rPr lang="en-US" sz="3800" kern="100" dirty="0" err="1">
                <a:latin typeface="Arial" panose="020B0604020202020204" pitchFamily="34" charset="0"/>
                <a:ea typeface="Times New Roman" panose="02020603050405020304" pitchFamily="18" charset="0"/>
                <a:cs typeface="Arial" panose="020B0604020202020204" pitchFamily="34" charset="0"/>
              </a:rPr>
              <a:t>chiều</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cao</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là</a:t>
            </a:r>
            <a:r>
              <a:rPr lang="en-US" sz="3800" kern="100" dirty="0">
                <a:latin typeface="Arial" panose="020B0604020202020204" pitchFamily="34" charset="0"/>
                <a:ea typeface="Times New Roman" panose="02020603050405020304" pitchFamily="18" charset="0"/>
                <a:cs typeface="Arial" panose="020B0604020202020204" pitchFamily="34" charset="0"/>
              </a:rPr>
              <a:t> 5 cm</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553951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1707" y="2871411"/>
            <a:ext cx="14706602" cy="2853737"/>
            <a:chOff x="1667283" y="5579245"/>
            <a:chExt cx="14706602" cy="2743199"/>
          </a:xfrm>
        </p:grpSpPr>
        <p:grpSp>
          <p:nvGrpSpPr>
            <p:cNvPr id="40" name="Group 4"/>
            <p:cNvGrpSpPr/>
            <p:nvPr/>
          </p:nvGrpSpPr>
          <p:grpSpPr>
            <a:xfrm>
              <a:off x="1667283" y="5579245"/>
              <a:ext cx="14706602" cy="2743199"/>
              <a:chOff x="-667138" y="2502515"/>
              <a:chExt cx="9257063" cy="2579249"/>
            </a:xfrm>
          </p:grpSpPr>
          <p:sp>
            <p:nvSpPr>
              <p:cNvPr id="42" name="Freeform 5"/>
              <p:cNvSpPr/>
              <p:nvPr/>
            </p:nvSpPr>
            <p:spPr>
              <a:xfrm>
                <a:off x="-658417" y="2515215"/>
                <a:ext cx="9248342"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667138" y="2502515"/>
                <a:ext cx="9248342"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1888956" y="6278596"/>
              <a:ext cx="14478004" cy="126478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DIỆN TÍCH XUNG QUANH CỦA HÌNH TRỤ</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958049">
            <a:off x="16894293" y="-464793"/>
            <a:ext cx="1659102" cy="1732744"/>
          </a:xfrm>
          <a:prstGeom prst="rect">
            <a:avLst/>
          </a:prstGeom>
        </p:spPr>
      </p:pic>
      <p:sp>
        <p:nvSpPr>
          <p:cNvPr id="25" name="Google Shape;169;p5"/>
          <p:cNvSpPr/>
          <p:nvPr/>
        </p:nvSpPr>
        <p:spPr>
          <a:xfrm>
            <a:off x="304800" y="257089"/>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en-US" sz="36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4"/>
          <a:srcRect/>
          <a:stretch>
            <a:fillRect/>
          </a:stretch>
        </p:blipFill>
        <p:spPr>
          <a:xfrm rot="-712563">
            <a:off x="-201282" y="8936715"/>
            <a:ext cx="1361733" cy="1147657"/>
          </a:xfrm>
          <a:prstGeom prst="rect">
            <a:avLst/>
          </a:prstGeom>
        </p:spPr>
      </p:pic>
      <p:sp>
        <p:nvSpPr>
          <p:cNvPr id="4" name="Rectangle 3"/>
          <p:cNvSpPr/>
          <p:nvPr/>
        </p:nvSpPr>
        <p:spPr>
          <a:xfrm>
            <a:off x="2715932" y="493391"/>
            <a:ext cx="6629400" cy="707886"/>
          </a:xfrm>
          <a:prstGeom prst="rect">
            <a:avLst/>
          </a:prstGeom>
        </p:spPr>
        <p:txBody>
          <a:bodyPr wrap="square">
            <a:spAutoFit/>
          </a:bodyPr>
          <a:lstStyle/>
          <a:p>
            <a:pPr>
              <a:spcAft>
                <a:spcPts val="800"/>
              </a:spcAft>
            </a:pP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0" name="Rectangle 39"/>
              <p:cNvSpPr/>
              <p:nvPr/>
            </p:nvSpPr>
            <p:spPr>
              <a:xfrm>
                <a:off x="333526" y="2089832"/>
                <a:ext cx="7356090" cy="4626908"/>
              </a:xfrm>
              <a:prstGeom prst="rect">
                <a:avLst/>
              </a:prstGeom>
            </p:spPr>
            <p:txBody>
              <a:bodyPr wrap="square">
                <a:spAutoFit/>
              </a:bodyPr>
              <a:lstStyle/>
              <a:p>
                <a:pPr algn="just">
                  <a:spcAft>
                    <a:spcPts val="800"/>
                  </a:spcAft>
                </a:pPr>
                <a:r>
                  <a:rPr lang="vi-VN" sz="3600" kern="100" dirty="0" smtClean="0">
                    <a:latin typeface="+mj-lt"/>
                    <a:ea typeface="Times New Roman" panose="02020603050405020304" pitchFamily="18" charset="0"/>
                    <a:cs typeface="Times New Roman" panose="02020603050405020304" pitchFamily="18" charset="0"/>
                  </a:rPr>
                  <a:t>b</a:t>
                </a:r>
                <a:r>
                  <a:rPr lang="vi-VN" sz="3600" kern="100" dirty="0">
                    <a:latin typeface="+mj-lt"/>
                    <a:ea typeface="Times New Roman" panose="02020603050405020304" pitchFamily="18" charset="0"/>
                    <a:cs typeface="Times New Roman" panose="02020603050405020304" pitchFamily="18" charset="0"/>
                  </a:rPr>
                  <a:t>) Từ hình trụ đó, </a:t>
                </a:r>
                <a:r>
                  <a:rPr lang="vi-VN" sz="3600" kern="100" dirty="0" smtClean="0">
                    <a:latin typeface="+mj-lt"/>
                    <a:ea typeface="Times New Roman" panose="02020603050405020304" pitchFamily="18" charset="0"/>
                    <a:cs typeface="Times New Roman" panose="02020603050405020304" pitchFamily="18" charset="0"/>
                  </a:rPr>
                  <a:t>c</a:t>
                </a:r>
                <a:r>
                  <a:rPr lang="en-US" sz="3600" kern="100" dirty="0" smtClean="0">
                    <a:latin typeface="+mj-lt"/>
                    <a:ea typeface="Times New Roman" panose="02020603050405020304" pitchFamily="18" charset="0"/>
                    <a:cs typeface="Times New Roman" panose="02020603050405020304" pitchFamily="18" charset="0"/>
                  </a:rPr>
                  <a:t>ắ</a:t>
                </a:r>
                <a:r>
                  <a:rPr lang="vi-VN" sz="3600" kern="100" dirty="0" smtClean="0">
                    <a:latin typeface="+mj-lt"/>
                    <a:ea typeface="Times New Roman" panose="02020603050405020304" pitchFamily="18" charset="0"/>
                    <a:cs typeface="Times New Roman" panose="02020603050405020304" pitchFamily="18" charset="0"/>
                  </a:rPr>
                  <a:t>t </a:t>
                </a:r>
                <a:r>
                  <a:rPr lang="en-US" sz="3600" kern="100" dirty="0" err="1" smtClean="0">
                    <a:latin typeface="+mj-lt"/>
                    <a:ea typeface="Times New Roman" panose="02020603050405020304" pitchFamily="18" charset="0"/>
                    <a:cs typeface="Times New Roman" panose="02020603050405020304" pitchFamily="18" charset="0"/>
                  </a:rPr>
                  <a:t>rời</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hai </a:t>
                </a:r>
                <a:r>
                  <a:rPr lang="vi-VN" sz="3600" kern="100" dirty="0" smtClean="0">
                    <a:latin typeface="+mj-lt"/>
                    <a:ea typeface="Times New Roman" panose="02020603050405020304" pitchFamily="18" charset="0"/>
                    <a:cs typeface="Times New Roman" panose="02020603050405020304" pitchFamily="18" charset="0"/>
                  </a:rPr>
                  <a:t>đ</a:t>
                </a:r>
                <a:r>
                  <a:rPr lang="en-US" sz="3600" kern="100" dirty="0" err="1" smtClean="0">
                    <a:latin typeface="+mj-lt"/>
                    <a:ea typeface="Times New Roman" panose="02020603050405020304" pitchFamily="18" charset="0"/>
                    <a:cs typeface="Times New Roman" panose="02020603050405020304" pitchFamily="18" charset="0"/>
                  </a:rPr>
                  <a:t>áy</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và cắt dọc theo đường sinh AB rồi trải phẳng ra, ta được hình khai triển mặt xung quanh của hình trụ là một hình chữ nhật (Hình </a:t>
                </a:r>
                <a:r>
                  <a:rPr lang="vi-VN" sz="3600" kern="100" dirty="0" smtClean="0">
                    <a:latin typeface="+mj-lt"/>
                    <a:ea typeface="Times New Roman" panose="02020603050405020304" pitchFamily="18" charset="0"/>
                    <a:cs typeface="Times New Roman" panose="02020603050405020304" pitchFamily="18" charset="0"/>
                  </a:rPr>
                  <a:t>6</a:t>
                </a:r>
                <a:r>
                  <a:rPr lang="en-US" sz="3600" kern="100" dirty="0" smtClean="0">
                    <a:latin typeface="+mj-lt"/>
                    <a:ea typeface="Times New Roman" panose="02020603050405020304" pitchFamily="18" charset="0"/>
                    <a:cs typeface="Times New Roman" panose="02020603050405020304" pitchFamily="18" charset="0"/>
                  </a:rPr>
                  <a:t>b</a:t>
                </a:r>
                <a:r>
                  <a:rPr lang="vi-VN" sz="3600" kern="100" dirty="0" smtClean="0">
                    <a:latin typeface="+mj-lt"/>
                    <a:ea typeface="Times New Roman" panose="02020603050405020304" pitchFamily="18" charset="0"/>
                    <a:cs typeface="Times New Roman" panose="02020603050405020304" pitchFamily="18" charset="0"/>
                  </a:rPr>
                  <a:t>);</a:t>
                </a:r>
                <a:endParaRPr lang="en-US" sz="3600" kern="100" dirty="0" smtClean="0">
                  <a:latin typeface="+mj-lt"/>
                  <a:ea typeface="Times New Roman" panose="02020603050405020304" pitchFamily="18" charset="0"/>
                  <a:cs typeface="Times New Roman" panose="02020603050405020304" pitchFamily="18" charset="0"/>
                </a:endParaRPr>
              </a:p>
              <a:p>
                <a:pPr algn="just">
                  <a:spcAft>
                    <a:spcPts val="800"/>
                  </a:spcAft>
                </a:pPr>
                <a:r>
                  <a:rPr lang="vi-VN" sz="3600" kern="100" dirty="0" smtClean="0">
                    <a:latin typeface="+mj-lt"/>
                    <a:ea typeface="Times New Roman" panose="02020603050405020304" pitchFamily="18" charset="0"/>
                    <a:cs typeface="Times New Roman" panose="02020603050405020304" pitchFamily="18" charset="0"/>
                  </a:rPr>
                  <a:t>c</a:t>
                </a:r>
                <a:r>
                  <a:rPr lang="vi-VN" sz="3600" kern="100" dirty="0">
                    <a:latin typeface="+mj-lt"/>
                    <a:ea typeface="Times New Roman" panose="02020603050405020304" pitchFamily="18" charset="0"/>
                    <a:cs typeface="Times New Roman" panose="02020603050405020304" pitchFamily="18" charset="0"/>
                  </a:rPr>
                  <a:t>) Hãy cho biết độ dài các cạnh của hình chữ nhật ở Hình </a:t>
                </a:r>
                <a:r>
                  <a:rPr lang="vi-VN" sz="3600" kern="100" dirty="0" smtClean="0">
                    <a:latin typeface="+mj-lt"/>
                    <a:ea typeface="Times New Roman" panose="02020603050405020304" pitchFamily="18" charset="0"/>
                    <a:cs typeface="Times New Roman" panose="02020603050405020304" pitchFamily="18" charset="0"/>
                  </a:rPr>
                  <a:t>6</a:t>
                </a:r>
                <a:r>
                  <a:rPr lang="en-US" sz="3600" kern="100" dirty="0" smtClean="0">
                    <a:latin typeface="+mj-lt"/>
                    <a:ea typeface="Times New Roman" panose="02020603050405020304" pitchFamily="18" charset="0"/>
                    <a:cs typeface="Times New Roman" panose="02020603050405020304" pitchFamily="18" charset="0"/>
                  </a:rPr>
                  <a:t>b</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và tỉnh diện tích của hình chữ nhật đó theo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3600" kern="100" dirty="0" smtClean="0">
                    <a:latin typeface="+mj-lt"/>
                    <a:ea typeface="Times New Roman" panose="02020603050405020304" pitchFamily="18" charset="0"/>
                    <a:cs typeface="Times New Roman" panose="02020603050405020304" pitchFamily="18" charset="0"/>
                  </a:rPr>
                  <a:t> </a:t>
                </a:r>
                <a:r>
                  <a:rPr lang="vi-VN" sz="3600" kern="100" dirty="0" smtClean="0">
                    <a:latin typeface="+mj-lt"/>
                    <a:ea typeface="Times New Roman" panose="02020603050405020304" pitchFamily="18" charset="0"/>
                    <a:cs typeface="Times New Roman" panose="02020603050405020304" pitchFamily="18" charset="0"/>
                  </a:rPr>
                  <a:t>và</a:t>
                </a:r>
                <a:r>
                  <a:rPr lang="en-US" sz="3600" kern="100" dirty="0" smtClean="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3600" kern="100" dirty="0" smtClean="0">
                    <a:effectLst/>
                    <a:latin typeface="+mj-lt"/>
                    <a:ea typeface="Calibri" panose="020F0502020204030204" pitchFamily="34" charset="0"/>
                    <a:cs typeface="Times New Roman" panose="02020603050405020304" pitchFamily="18" charset="0"/>
                  </a:rPr>
                  <a:t>.</a:t>
                </a:r>
                <a:endParaRPr lang="en-US" sz="3600" kern="100" dirty="0">
                  <a:effectLst/>
                  <a:latin typeface="+mj-lt"/>
                  <a:ea typeface="Calibri" panose="020F0502020204030204" pitchFamily="34" charset="0"/>
                  <a:cs typeface="Times New Roman" panose="02020603050405020304" pitchFamily="18"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333526" y="2089832"/>
                <a:ext cx="7356090" cy="4626908"/>
              </a:xfrm>
              <a:prstGeom prst="rect">
                <a:avLst/>
              </a:prstGeom>
              <a:blipFill>
                <a:blip r:embed="rId5"/>
                <a:stretch>
                  <a:fillRect l="-2570" t="-2372" r="-2570" b="-4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3526" y="1298139"/>
                <a:ext cx="14754622" cy="646331"/>
              </a:xfrm>
              <a:prstGeom prst="rect">
                <a:avLst/>
              </a:prstGeom>
            </p:spPr>
            <p:txBody>
              <a:bodyPr wrap="square">
                <a:spAutoFit/>
              </a:bodyPr>
              <a:lstStyle/>
              <a:p>
                <a:pPr>
                  <a:spcAft>
                    <a:spcPts val="800"/>
                  </a:spcAft>
                </a:pP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trụ</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bán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đáy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6a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333526" y="1298139"/>
                <a:ext cx="14754622" cy="646331"/>
              </a:xfrm>
              <a:prstGeom prst="rect">
                <a:avLst/>
              </a:prstGeom>
              <a:blipFill>
                <a:blip r:embed="rId6"/>
                <a:stretch>
                  <a:fillRect l="-1281" t="-16038" r="-1198" b="-33962"/>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FCF6766D-B6B4-739E-E884-BFEA405BB172}"/>
              </a:ext>
            </a:extLst>
          </p:cNvPr>
          <p:cNvSpPr txBox="1"/>
          <p:nvPr/>
        </p:nvSpPr>
        <p:spPr>
          <a:xfrm>
            <a:off x="1750167" y="8744338"/>
            <a:ext cx="15042175" cy="1328023"/>
          </a:xfrm>
          <a:prstGeom prst="wedgeRoundRectCallout">
            <a:avLst>
              <a:gd name="adj1" fmla="val -53042"/>
              <a:gd name="adj2" fmla="val -11855"/>
              <a:gd name="adj3" fmla="val 16667"/>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algn="just">
              <a:spcBef>
                <a:spcPts val="300"/>
              </a:spcBef>
              <a:spcAft>
                <a:spcPts val="300"/>
              </a:spcAft>
            </a:pP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nhật</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6b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coi</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xung</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trụ</a:t>
            </a:r>
            <a:endPar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7" name="Picture 5">
            <a:extLst>
              <a:ext uri="{FF2B5EF4-FFF2-40B4-BE49-F238E27FC236}">
                <a16:creationId xmlns:a16="http://schemas.microsoft.com/office/drawing/2014/main" id="{48628CD9-3BF8-0314-D8AF-ECEE322C7D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63969" y="7049821"/>
            <a:ext cx="1098231" cy="1015864"/>
          </a:xfrm>
          <a:prstGeom prst="rect">
            <a:avLst/>
          </a:prstGeom>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8F506E5-5FA3-9CE5-CE97-BA577890D107}"/>
                  </a:ext>
                </a:extLst>
              </p:cNvPr>
              <p:cNvSpPr txBox="1"/>
              <p:nvPr/>
            </p:nvSpPr>
            <p:spPr>
              <a:xfrm>
                <a:off x="2551922" y="7312259"/>
                <a:ext cx="12014188" cy="1276945"/>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b="0" dirty="0" smtClean="0">
                    <a:effectLst/>
                    <a:latin typeface="Times New Roman" panose="02020603050405020304" pitchFamily="18" charset="0"/>
                    <a:cs typeface="Times New Roman" panose="02020603050405020304" pitchFamily="18" charset="0"/>
                  </a:rPr>
                  <a:t>Hình </a:t>
                </a:r>
                <a:r>
                  <a:rPr lang="en-US" sz="3200" b="0" dirty="0" err="1" smtClean="0">
                    <a:effectLst/>
                    <a:latin typeface="Times New Roman" panose="02020603050405020304" pitchFamily="18" charset="0"/>
                    <a:cs typeface="Times New Roman" panose="02020603050405020304" pitchFamily="18" charset="0"/>
                  </a:rPr>
                  <a:t>chữ</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nhật</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có</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chiều</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dài</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là</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chu</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v</a:t>
                </a:r>
                <a:r>
                  <a:rPr lang="en-US" sz="3200" b="0" dirty="0" smtClean="0">
                    <a:effectLst/>
                    <a:latin typeface="Times New Roman" panose="02020603050405020304" pitchFamily="18" charset="0"/>
                    <a:cs typeface="Times New Roman" panose="02020603050405020304" pitchFamily="18" charset="0"/>
                  </a:rPr>
                  <a:t>i đáy C, chiều rộng là đường cao h.</a:t>
                </a:r>
              </a:p>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200" b="0" i="1" smtClean="0">
                          <a:effectLst/>
                          <a:latin typeface="Cambria Math" panose="02040503050406030204" pitchFamily="18" charset="0"/>
                          <a:cs typeface="Arial" panose="020B0604020202020204" pitchFamily="34" charset="0"/>
                        </a:rPr>
                        <m:t>𝑆</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2</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𝑟h</m:t>
                      </m:r>
                    </m:oMath>
                  </m:oMathPara>
                </a14:m>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8" name="TextBox 57">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2551922" y="7312259"/>
                <a:ext cx="12014188" cy="1276945"/>
              </a:xfrm>
              <a:prstGeom prst="wedgeRoundRectCallout">
                <a:avLst>
                  <a:gd name="adj1" fmla="val -52876"/>
                  <a:gd name="adj2" fmla="val 23903"/>
                  <a:gd name="adj3" fmla="val 16667"/>
                </a:avLst>
              </a:prstGeom>
              <a:blipFill>
                <a:blip r:embed="rId9"/>
                <a:stretch>
                  <a:fillRect t="-1422"/>
                </a:stretch>
              </a:blipFill>
              <a:ln>
                <a:solidFill>
                  <a:srgbClr val="00B0F0"/>
                </a:solidFill>
              </a:ln>
            </p:spPr>
            <p:txBody>
              <a:bodyPr/>
              <a:lstStyle/>
              <a:p>
                <a:r>
                  <a:rPr lang="en-US">
                    <a:noFill/>
                  </a:rPr>
                  <a:t> </a:t>
                </a:r>
              </a:p>
            </p:txBody>
          </p:sp>
        </mc:Fallback>
      </mc:AlternateContent>
      <p:pic>
        <p:nvPicPr>
          <p:cNvPr id="60" name="Picture 59"/>
          <p:cNvPicPr>
            <a:picLocks noChangeAspect="1"/>
          </p:cNvPicPr>
          <p:nvPr/>
        </p:nvPicPr>
        <p:blipFill>
          <a:blip r:embed="rId10"/>
          <a:stretch>
            <a:fillRect/>
          </a:stretch>
        </p:blipFill>
        <p:spPr>
          <a:xfrm>
            <a:off x="8650199" y="1922784"/>
            <a:ext cx="4569436" cy="4531517"/>
          </a:xfrm>
          <a:prstGeom prst="rect">
            <a:avLst/>
          </a:prstGeom>
        </p:spPr>
      </p:pic>
      <p:sp>
        <p:nvSpPr>
          <p:cNvPr id="62" name="Rectangle 61"/>
          <p:cNvSpPr/>
          <p:nvPr/>
        </p:nvSpPr>
        <p:spPr>
          <a:xfrm>
            <a:off x="11428573" y="6688559"/>
            <a:ext cx="3137536" cy="3330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HÌNH 6</a:t>
            </a:r>
            <a:endParaRPr lang="en-US" b="1" dirty="0"/>
          </a:p>
        </p:txBody>
      </p:sp>
      <p:pic>
        <p:nvPicPr>
          <p:cNvPr id="64" name="Picture 63"/>
          <p:cNvPicPr>
            <a:picLocks noChangeAspect="1"/>
          </p:cNvPicPr>
          <p:nvPr/>
        </p:nvPicPr>
        <p:blipFill>
          <a:blip r:embed="rId11"/>
          <a:stretch>
            <a:fillRect/>
          </a:stretch>
        </p:blipFill>
        <p:spPr>
          <a:xfrm>
            <a:off x="12372838" y="2182333"/>
            <a:ext cx="1467853" cy="1725266"/>
          </a:xfrm>
          <a:prstGeom prst="rect">
            <a:avLst/>
          </a:prstGeom>
        </p:spPr>
      </p:pic>
      <p:pic>
        <p:nvPicPr>
          <p:cNvPr id="65" name="Picture 64"/>
          <p:cNvPicPr>
            <a:picLocks noChangeAspect="1"/>
          </p:cNvPicPr>
          <p:nvPr/>
        </p:nvPicPr>
        <p:blipFill>
          <a:blip r:embed="rId11"/>
          <a:stretch>
            <a:fillRect/>
          </a:stretch>
        </p:blipFill>
        <p:spPr>
          <a:xfrm>
            <a:off x="12545944" y="4308398"/>
            <a:ext cx="1294748" cy="2145903"/>
          </a:xfrm>
          <a:prstGeom prst="rect">
            <a:avLst/>
          </a:prstGeom>
        </p:spPr>
      </p:pic>
      <p:pic>
        <p:nvPicPr>
          <p:cNvPr id="8" name="Picture 7"/>
          <p:cNvPicPr>
            <a:picLocks noChangeAspect="1"/>
          </p:cNvPicPr>
          <p:nvPr/>
        </p:nvPicPr>
        <p:blipFill>
          <a:blip r:embed="rId12"/>
          <a:stretch>
            <a:fillRect/>
          </a:stretch>
        </p:blipFill>
        <p:spPr>
          <a:xfrm>
            <a:off x="12115800" y="1980699"/>
            <a:ext cx="5254785" cy="4406074"/>
          </a:xfrm>
          <a:prstGeom prst="rect">
            <a:avLst/>
          </a:prstGeom>
        </p:spPr>
      </p:pic>
      <p:pic>
        <p:nvPicPr>
          <p:cNvPr id="10" name="Picture 9"/>
          <p:cNvPicPr>
            <a:picLocks noChangeAspect="1"/>
          </p:cNvPicPr>
          <p:nvPr/>
        </p:nvPicPr>
        <p:blipFill>
          <a:blip r:embed="rId13"/>
          <a:stretch>
            <a:fillRect/>
          </a:stretch>
        </p:blipFill>
        <p:spPr>
          <a:xfrm>
            <a:off x="10837941" y="5968065"/>
            <a:ext cx="590632" cy="323895"/>
          </a:xfrm>
          <a:prstGeom prst="rect">
            <a:avLst/>
          </a:prstGeom>
        </p:spPr>
      </p:pic>
    </p:spTree>
    <p:extLst>
      <p:ext uri="{BB962C8B-B14F-4D97-AF65-F5344CB8AC3E}">
        <p14:creationId xmlns:p14="http://schemas.microsoft.com/office/powerpoint/2010/main" val="63584171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left)">
                                      <p:cBhvr>
                                        <p:cTn id="43" dur="500"/>
                                        <p:tgtEl>
                                          <p:spTgt spid="5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left)">
                                      <p:cBhvr>
                                        <p:cTn id="5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40" grpId="0"/>
      <p:bldP spid="45" grpId="0"/>
      <p:bldP spid="55" grpId="0" animBg="1"/>
      <p:bldP spid="58"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713917" y="2850379"/>
            <a:ext cx="16928811" cy="625552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12478" y="1025644"/>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8376" y="3503176"/>
                <a:ext cx="16383000" cy="5359737"/>
              </a:xfrm>
              <a:prstGeom prst="rect">
                <a:avLst/>
              </a:prstGeom>
            </p:spPr>
            <p:txBody>
              <a:bodyPr wrap="square">
                <a:spAutoFit/>
              </a:bodyPr>
              <a:lstStyle/>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Diện tích xung quanh của hình trụ bằng tích của chu vi đ</a:t>
                </a:r>
                <a:r>
                  <a:rPr lang="en-US" sz="4400" kern="1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áy</a:t>
                </a:r>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với chiều cao</a:t>
                </a:r>
                <a:r>
                  <a:rPr lang="vi-VN" sz="44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𝑥𝑞</m:t>
                          </m:r>
                        </m:sub>
                      </m:s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400" b="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trong </a:t>
                </a:r>
                <a:r>
                  <a:rPr lang="vi-VN" sz="4400" kern="100" dirty="0">
                    <a:solidFill>
                      <a:schemeClr val="bg1"/>
                    </a:solidFill>
                    <a:latin typeface="+mj-lt"/>
                    <a:ea typeface="Times New Roman" panose="02020603050405020304" pitchFamily="18" charset="0"/>
                    <a:cs typeface="Times New Roman" panose="02020603050405020304" pitchFamily="18" charset="0"/>
                  </a:rPr>
                  <a:t>đó </a:t>
                </a:r>
                <a14:m>
                  <m:oMath xmlns:m="http://schemas.openxmlformats.org/officeDocument/2006/math">
                    <m:sSub>
                      <m:sSub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𝑥𝑞</m:t>
                        </m:r>
                      </m:sub>
                    </m:sSub>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diện tích xung quanh,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chu vi </a:t>
                </a:r>
                <a:r>
                  <a:rPr lang="vi-VN" sz="4400" kern="100" dirty="0" smtClean="0">
                    <a:solidFill>
                      <a:schemeClr val="bg1"/>
                    </a:solidFill>
                    <a:latin typeface="+mj-lt"/>
                    <a:ea typeface="Times New Roman" panose="02020603050405020304" pitchFamily="18" charset="0"/>
                    <a:cs typeface="Times New Roman" panose="02020603050405020304" pitchFamily="18" charset="0"/>
                  </a:rPr>
                  <a:t>đ</a:t>
                </a:r>
                <a:r>
                  <a:rPr lang="en-US" sz="44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400" kern="1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a:t>
                </a:r>
                <a:r>
                  <a:rPr lang="vi-VN" sz="4400" kern="100" dirty="0">
                    <a:solidFill>
                      <a:schemeClr val="bg1"/>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bán kính đáy,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chiều cao của hình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tr</a:t>
                </a:r>
                <a:r>
                  <a:rPr lang="en-US" sz="4400" kern="1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ụ.</a:t>
                </a:r>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376" y="3503176"/>
                <a:ext cx="16383000" cy="5359737"/>
              </a:xfrm>
              <a:prstGeom prst="rect">
                <a:avLst/>
              </a:prstGeom>
              <a:blipFill>
                <a:blip r:embed="rId4"/>
                <a:stretch>
                  <a:fillRect l="-1488" r="-1488" b="-4323"/>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1321" y="463474"/>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76616" y="3139545"/>
            <a:ext cx="1700394" cy="1188276"/>
            <a:chOff x="-9426646" y="860425"/>
            <a:chExt cx="2022199" cy="1289304"/>
          </a:xfrm>
        </p:grpSpPr>
        <p:pic>
          <p:nvPicPr>
            <p:cNvPr id="17" name="Google Shape;306;p14"/>
            <p:cNvPicPr preferRelativeResize="0"/>
            <p:nvPr/>
          </p:nvPicPr>
          <p:blipFill rotWithShape="1">
            <a:blip r:embed="rId2">
              <a:alphaModFix/>
            </a:blip>
            <a:srcRect/>
            <a:stretch/>
          </p:blipFill>
          <p:spPr>
            <a:xfrm>
              <a:off x="-9317291" y="860425"/>
              <a:ext cx="1912844" cy="1289304"/>
            </a:xfrm>
            <a:prstGeom prst="rect">
              <a:avLst/>
            </a:prstGeom>
            <a:noFill/>
            <a:ln>
              <a:noFill/>
            </a:ln>
          </p:spPr>
        </p:pic>
        <p:sp>
          <p:nvSpPr>
            <p:cNvPr id="18" name="Google Shape;307;p14"/>
            <p:cNvSpPr txBox="1"/>
            <p:nvPr/>
          </p:nvSpPr>
          <p:spPr>
            <a:xfrm>
              <a:off x="-9426646" y="860425"/>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531321" y="543870"/>
                <a:ext cx="17540588" cy="6728060"/>
              </a:xfrm>
              <a:prstGeom prst="rect">
                <a:avLst/>
              </a:prstGeom>
            </p:spPr>
            <p:txBody>
              <a:bodyPr wrap="square">
                <a:spAutoFit/>
              </a:bodyPr>
              <a:lstStyle/>
              <a:p>
                <a:pPr lvl="0">
                  <a:lnSpc>
                    <a:spcPct val="150000"/>
                  </a:lnSpc>
                  <a:spcAft>
                    <a:spcPts val="800"/>
                  </a:spcAft>
                  <a:defRPr/>
                </a:pPr>
                <a:r>
                  <a:rPr kumimoji="0" lang="en-US" sz="3800" b="0" i="0" u="none" strike="noStrike" kern="1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smtClean="0">
                    <a:solidFill>
                      <a:prstClr val="black"/>
                    </a:solidFill>
                    <a:ea typeface="Times New Roman" panose="02020603050405020304" pitchFamily="18" charset="0"/>
                    <a:cs typeface="Times New Roman" panose="02020603050405020304" pitchFamily="18" charset="0"/>
                  </a:rPr>
                  <a:t>Cho </a:t>
                </a:r>
                <a:r>
                  <a:rPr lang="vi-VN" sz="3800" kern="100" dirty="0">
                    <a:solidFill>
                      <a:prstClr val="black"/>
                    </a:solidFill>
                    <a:ea typeface="Times New Roman" panose="02020603050405020304" pitchFamily="18" charset="0"/>
                    <a:cs typeface="Times New Roman" panose="02020603050405020304" pitchFamily="18" charset="0"/>
                  </a:rPr>
                  <a:t>một hình trụ có bản kính </a:t>
                </a:r>
                <a:r>
                  <a:rPr lang="vi-VN" sz="3800" kern="100" dirty="0" smtClean="0">
                    <a:solidFill>
                      <a:prstClr val="black"/>
                    </a:solidFill>
                    <a:ea typeface="Times New Roman" panose="02020603050405020304" pitchFamily="18" charset="0"/>
                    <a:cs typeface="Times New Roman" panose="02020603050405020304" pitchFamily="18" charset="0"/>
                  </a:rPr>
                  <a:t>đ</a:t>
                </a:r>
                <a:r>
                  <a:rPr lang="en-US" sz="3800" kern="100" dirty="0">
                    <a:solidFill>
                      <a:prstClr val="black"/>
                    </a:solidFill>
                    <a:ea typeface="Times New Roman" panose="02020603050405020304" pitchFamily="18" charset="0"/>
                    <a:cs typeface="Times New Roman" panose="02020603050405020304" pitchFamily="18" charset="0"/>
                  </a:rPr>
                  <a:t>á</a:t>
                </a:r>
                <a:r>
                  <a:rPr lang="vi-VN" sz="3800" kern="100" dirty="0" smtClean="0">
                    <a:solidFill>
                      <a:prstClr val="black"/>
                    </a:solidFill>
                    <a:ea typeface="Times New Roman" panose="02020603050405020304" pitchFamily="18" charset="0"/>
                    <a:cs typeface="Times New Roman" panose="02020603050405020304" pitchFamily="18" charset="0"/>
                  </a:rPr>
                  <a:t>y </a:t>
                </a:r>
                <a:r>
                  <a:rPr lang="vi-VN" sz="3800" kern="100" dirty="0">
                    <a:solidFill>
                      <a:prstClr val="black"/>
                    </a:solidFill>
                    <a:ea typeface="Times New Roman" panose="02020603050405020304" pitchFamily="18" charset="0"/>
                    <a:cs typeface="Times New Roman" panose="02020603050405020304" pitchFamily="18" charset="0"/>
                  </a:rPr>
                  <a:t>là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3800" kern="100" dirty="0" smtClean="0">
                    <a:solidFill>
                      <a:prstClr val="black"/>
                    </a:solidFill>
                    <a:ea typeface="Times New Roman" panose="02020603050405020304" pitchFamily="18" charset="0"/>
                    <a:cs typeface="Times New Roman" panose="02020603050405020304" pitchFamily="18" charset="0"/>
                  </a:rPr>
                  <a:t> cm</a:t>
                </a:r>
                <a:r>
                  <a:rPr lang="vi-VN" sz="3800" kern="100" dirty="0" smtClean="0">
                    <a:solidFill>
                      <a:prstClr val="black"/>
                    </a:solidFill>
                    <a:ea typeface="Times New Roman" panose="02020603050405020304" pitchFamily="18" charset="0"/>
                    <a:cs typeface="Times New Roman" panose="02020603050405020304" pitchFamily="18" charset="0"/>
                  </a:rPr>
                  <a:t> </a:t>
                </a:r>
                <a:r>
                  <a:rPr lang="vi-VN" sz="3800" kern="100" dirty="0">
                    <a:solidFill>
                      <a:prstClr val="black"/>
                    </a:solidFill>
                    <a:ea typeface="Times New Roman" panose="02020603050405020304" pitchFamily="18" charset="0"/>
                    <a:cs typeface="Times New Roman" panose="02020603050405020304" pitchFamily="18" charset="0"/>
                  </a:rPr>
                  <a:t>và chiều cao là 10 cm. Hỏi diện tích xung quanh của hình trụ đó là bao nhiêu centimét vuông (làm tròn kết quả đến hàng phần trăm</a:t>
                </a:r>
                <a:r>
                  <a:rPr lang="vi-VN" sz="3800" kern="100" dirty="0" smtClean="0">
                    <a:solidFill>
                      <a:prstClr val="black"/>
                    </a:solidFill>
                    <a:ea typeface="Times New Roman" panose="02020603050405020304" pitchFamily="18" charset="0"/>
                    <a:cs typeface="Times New Roman" panose="02020603050405020304" pitchFamily="18" charset="0"/>
                  </a:rPr>
                  <a:t>)</a:t>
                </a:r>
                <a:r>
                  <a:rPr lang="en-US" sz="3800" kern="100" dirty="0" smtClean="0">
                    <a:solidFill>
                      <a:prstClr val="black"/>
                    </a:solidFill>
                    <a:ea typeface="Times New Roman" panose="02020603050405020304" pitchFamily="18" charset="0"/>
                    <a:cs typeface="Times New Roman" panose="02020603050405020304" pitchFamily="18" charset="0"/>
                  </a:rPr>
                  <a:t> ? </a:t>
                </a:r>
              </a:p>
              <a:p>
                <a:pPr lvl="0">
                  <a:lnSpc>
                    <a:spcPct val="150000"/>
                  </a:lnSpc>
                  <a:spcAft>
                    <a:spcPts val="800"/>
                  </a:spcAft>
                  <a:defRPr/>
                </a:pPr>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r>
                  <a:rPr lang="vi-VN" sz="3800" kern="100" dirty="0" smtClean="0">
                    <a:solidFill>
                      <a:prstClr val="black"/>
                    </a:solidFill>
                    <a:ea typeface="Times New Roman" panose="02020603050405020304" pitchFamily="18" charset="0"/>
                    <a:cs typeface="Times New Roman" panose="02020603050405020304" pitchFamily="18" charset="0"/>
                  </a:rPr>
                  <a:t>Diện </a:t>
                </a:r>
                <a:r>
                  <a:rPr lang="vi-VN" sz="3800" kern="100" dirty="0">
                    <a:solidFill>
                      <a:prstClr val="black"/>
                    </a:solidFill>
                    <a:ea typeface="Times New Roman" panose="02020603050405020304" pitchFamily="18" charset="0"/>
                    <a:cs typeface="Times New Roman" panose="02020603050405020304" pitchFamily="18" charset="0"/>
                  </a:rPr>
                  <a:t>tích xung quanh của hình trụ đó là</a:t>
                </a:r>
                <a:r>
                  <a:rPr lang="vi-VN" sz="3800" kern="100" dirty="0" smtClean="0">
                    <a:solidFill>
                      <a:prstClr val="black"/>
                    </a:solidFill>
                    <a:ea typeface="Times New Roman" panose="02020603050405020304" pitchFamily="18" charset="0"/>
                    <a:cs typeface="Times New Roman" panose="02020603050405020304" pitchFamily="18" charset="0"/>
                  </a:rPr>
                  <a:t>:</a:t>
                </a:r>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sSub>
                        <m:sSub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𝑥𝑞</m:t>
                          </m:r>
                        </m:sub>
                      </m:sSub>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.4.10=80</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≈251,33</m:t>
                      </m:r>
                      <m:d>
                        <m:dPr>
                          <m:ctrlP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m:t>
                          </m:r>
                          <m:sSup>
                            <m:sSupPr>
                              <m:ctrlP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e>
                      </m:d>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r>
                  <a:rPr lang="en-US" sz="3800" kern="100" dirty="0" smtClean="0">
                    <a:solidFill>
                      <a:prstClr val="black"/>
                    </a:solidFill>
                    <a:ea typeface="Times New Roman" panose="02020603050405020304" pitchFamily="18" charset="0"/>
                    <a:cs typeface="Times New Roman" panose="02020603050405020304" pitchFamily="18" charset="0"/>
                  </a:rPr>
                  <a:t>	</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1321" y="543870"/>
                <a:ext cx="17540588" cy="6728060"/>
              </a:xfrm>
              <a:prstGeom prst="rect">
                <a:avLst/>
              </a:prstGeom>
              <a:blipFill>
                <a:blip r:embed="rId3"/>
                <a:stretch>
                  <a:fillRect l="-1147" r="-62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7704291" y="9034151"/>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7297399" y="1310164"/>
            <a:ext cx="1981200" cy="1952112"/>
          </a:xfrm>
          <a:prstGeom prst="rect">
            <a:avLst/>
          </a:prstGeom>
        </p:spPr>
      </p:pic>
      <mc:AlternateContent xmlns:mc="http://schemas.openxmlformats.org/markup-compatibility/2006" xmlns:a14="http://schemas.microsoft.com/office/drawing/2010/main">
        <mc:Choice Requires="a14">
          <p:sp>
            <p:nvSpPr>
              <p:cNvPr id="2" name="Snip and Round Single Corner Rectangle 1"/>
              <p:cNvSpPr/>
              <p:nvPr/>
            </p:nvSpPr>
            <p:spPr>
              <a:xfrm>
                <a:off x="463998" y="6689405"/>
                <a:ext cx="17214401" cy="3291500"/>
              </a:xfrm>
              <a:prstGeom prst="snip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nSpc>
                    <a:spcPct val="150000"/>
                  </a:lnSpc>
                  <a:spcAft>
                    <a:spcPts val="800"/>
                  </a:spcAft>
                  <a:defRPr/>
                </a:pPr>
                <a:r>
                  <a:rPr lang="en-US" sz="2800" b="1" kern="100" dirty="0" smtClean="0">
                    <a:solidFill>
                      <a:prstClr val="black"/>
                    </a:solidFill>
                    <a:latin typeface="+mj-lt"/>
                    <a:ea typeface="Times New Roman" panose="02020603050405020304" pitchFamily="18" charset="0"/>
                    <a:cs typeface="Times New Roman" panose="02020603050405020304" pitchFamily="18" charset="0"/>
                  </a:rPr>
                  <a:t>	</a:t>
                </a:r>
                <a:r>
                  <a:rPr lang="vi-VN" sz="3200" b="1" kern="100" dirty="0" smtClean="0">
                    <a:solidFill>
                      <a:prstClr val="black"/>
                    </a:solidFill>
                    <a:latin typeface="+mj-lt"/>
                    <a:ea typeface="Times New Roman" panose="02020603050405020304" pitchFamily="18" charset="0"/>
                    <a:cs typeface="Times New Roman" panose="02020603050405020304" pitchFamily="18" charset="0"/>
                  </a:rPr>
                  <a:t>Chú </a:t>
                </a:r>
                <a:r>
                  <a:rPr lang="vi-VN" sz="3200" b="1" kern="100" dirty="0">
                    <a:solidFill>
                      <a:prstClr val="black"/>
                    </a:solidFill>
                    <a:latin typeface="+mj-lt"/>
                    <a:ea typeface="Times New Roman" panose="02020603050405020304" pitchFamily="18" charset="0"/>
                    <a:cs typeface="Times New Roman" panose="02020603050405020304" pitchFamily="18" charset="0"/>
                  </a:rPr>
                  <a:t>ý</a:t>
                </a:r>
                <a:r>
                  <a:rPr lang="vi-VN" sz="3200" kern="100" dirty="0">
                    <a:solidFill>
                      <a:prstClr val="black"/>
                    </a:solidFill>
                    <a:latin typeface="+mj-lt"/>
                    <a:ea typeface="Times New Roman" panose="02020603050405020304" pitchFamily="18" charset="0"/>
                    <a:cs typeface="Times New Roman" panose="02020603050405020304" pitchFamily="18" charset="0"/>
                  </a:rPr>
                  <a:t>: Tổng của diện tích xung quanh và diện tích hai đáy của hình trụ gọi là </a:t>
                </a:r>
                <a:r>
                  <a:rPr lang="en-US" sz="3200" kern="100" dirty="0">
                    <a:solidFill>
                      <a:prstClr val="black"/>
                    </a:solidFill>
                    <a:latin typeface="+mj-lt"/>
                    <a:ea typeface="Times New Roman" panose="02020603050405020304" pitchFamily="18" charset="0"/>
                    <a:cs typeface="Times New Roman" panose="02020603050405020304" pitchFamily="18" charset="0"/>
                  </a:rPr>
                  <a:t>d</a:t>
                </a:r>
                <a:r>
                  <a:rPr lang="vi-VN" sz="3200" kern="100" dirty="0">
                    <a:solidFill>
                      <a:prstClr val="black"/>
                    </a:solidFill>
                    <a:latin typeface="+mj-lt"/>
                    <a:ea typeface="Times New Roman" panose="02020603050405020304" pitchFamily="18" charset="0"/>
                    <a:cs typeface="Times New Roman" panose="02020603050405020304" pitchFamily="18" charset="0"/>
                  </a:rPr>
                  <a:t>iện tích toàn phần của hình trụ</a:t>
                </a:r>
                <a:r>
                  <a:rPr lang="en-US" sz="3200" kern="100" dirty="0">
                    <a:solidFill>
                      <a:prstClr val="black"/>
                    </a:solidFill>
                    <a:latin typeface="+mj-lt"/>
                    <a:ea typeface="Times New Roman" panose="02020603050405020304" pitchFamily="18" charset="0"/>
                    <a:cs typeface="Times New Roman" panose="02020603050405020304" pitchFamily="18" charset="0"/>
                  </a:rPr>
                  <a:t>.</a:t>
                </a:r>
              </a:p>
              <a:p>
                <a:pPr lvl="0">
                  <a:lnSpc>
                    <a:spcPct val="150000"/>
                  </a:lnSpc>
                  <a:spcAft>
                    <a:spcPts val="800"/>
                  </a:spcAft>
                  <a:defRPr/>
                </a:pPr>
                <a:r>
                  <a:rPr lang="vi-VN" sz="3200" kern="100" dirty="0">
                    <a:solidFill>
                      <a:prstClr val="black"/>
                    </a:solidFill>
                    <a:latin typeface="+mj-lt"/>
                    <a:ea typeface="Times New Roman" panose="02020603050405020304" pitchFamily="18" charset="0"/>
                    <a:cs typeface="Times New Roman" panose="02020603050405020304" pitchFamily="18" charset="0"/>
                  </a:rPr>
                  <a:t>Diện tích toàn phần S của hình trụ được tính theo công thức: </a:t>
                </a:r>
                <a14:m>
                  <m:oMath xmlns:m="http://schemas.openxmlformats.org/officeDocument/2006/math">
                    <m:sSub>
                      <m:sSubPr>
                        <m:ctrlP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𝑡𝑝</m:t>
                        </m:r>
                      </m:sub>
                    </m:sSub>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200" kern="100" dirty="0">
                    <a:solidFill>
                      <a:prstClr val="black"/>
                    </a:solidFill>
                    <a:latin typeface="+mj-lt"/>
                    <a:ea typeface="Times New Roman" panose="02020603050405020304" pitchFamily="18" charset="0"/>
                    <a:cs typeface="Times New Roman" panose="02020603050405020304" pitchFamily="18" charset="0"/>
                  </a:rPr>
                  <a:t>, trong đó ở là bán kính</a:t>
                </a:r>
                <a:r>
                  <a:rPr lang="en-US" sz="3200" kern="100" dirty="0">
                    <a:solidFill>
                      <a:prstClr val="black"/>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3200" kern="100" dirty="0">
                    <a:solidFill>
                      <a:prstClr val="black"/>
                    </a:solidFill>
                    <a:latin typeface="+mj-lt"/>
                    <a:ea typeface="Times New Roman" panose="02020603050405020304" pitchFamily="18" charset="0"/>
                    <a:cs typeface="Times New Roman" panose="02020603050405020304" pitchFamily="18" charset="0"/>
                  </a:rPr>
                  <a:t> đ</a:t>
                </a:r>
                <a:r>
                  <a:rPr lang="en-US" sz="3200" kern="100" dirty="0">
                    <a:solidFill>
                      <a:prstClr val="black"/>
                    </a:solidFill>
                    <a:latin typeface="+mj-lt"/>
                    <a:ea typeface="Times New Roman" panose="02020603050405020304" pitchFamily="18" charset="0"/>
                    <a:cs typeface="Times New Roman" panose="02020603050405020304" pitchFamily="18" charset="0"/>
                  </a:rPr>
                  <a:t>á</a:t>
                </a:r>
                <a:r>
                  <a:rPr lang="vi-VN" sz="3200" kern="100" dirty="0">
                    <a:solidFill>
                      <a:prstClr val="black"/>
                    </a:solidFill>
                    <a:latin typeface="+mj-lt"/>
                    <a:ea typeface="Times New Roman" panose="02020603050405020304" pitchFamily="18" charset="0"/>
                    <a:cs typeface="Times New Roman" panose="02020603050405020304" pitchFamily="18" charset="0"/>
                  </a:rPr>
                  <a:t>y và </a:t>
                </a:r>
                <a14:m>
                  <m:oMath xmlns:m="http://schemas.openxmlformats.org/officeDocument/2006/math">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3200" kern="100" dirty="0">
                    <a:solidFill>
                      <a:prstClr val="black"/>
                    </a:solidFill>
                    <a:latin typeface="+mj-lt"/>
                    <a:ea typeface="Times New Roman" panose="02020603050405020304" pitchFamily="18" charset="0"/>
                    <a:cs typeface="Times New Roman" panose="02020603050405020304" pitchFamily="18" charset="0"/>
                  </a:rPr>
                  <a:t> là chiều cao của hình trụ</a:t>
                </a:r>
                <a:r>
                  <a:rPr lang="en-US" sz="3200" kern="100" dirty="0">
                    <a:solidFill>
                      <a:prstClr val="black"/>
                    </a:solidFill>
                    <a:latin typeface="+mj-lt"/>
                    <a:ea typeface="Times New Roman" panose="02020603050405020304" pitchFamily="18" charset="0"/>
                    <a:cs typeface="Times New Roman" panose="02020603050405020304" pitchFamily="18" charset="0"/>
                  </a:rPr>
                  <a:t>.</a:t>
                </a:r>
              </a:p>
              <a:p>
                <a:pPr algn="ctr"/>
                <a:endParaRPr lang="en-US" sz="2800" dirty="0">
                  <a:latin typeface="+mj-lt"/>
                </a:endParaRPr>
              </a:p>
            </p:txBody>
          </p:sp>
        </mc:Choice>
        <mc:Fallback xmlns="">
          <p:sp>
            <p:nvSpPr>
              <p:cNvPr id="2" name="Snip and Round Single Corner Rectangle 1"/>
              <p:cNvSpPr>
                <a:spLocks noRot="1" noChangeAspect="1" noMove="1" noResize="1" noEditPoints="1" noAdjustHandles="1" noChangeArrowheads="1" noChangeShapeType="1" noTextEdit="1"/>
              </p:cNvSpPr>
              <p:nvPr/>
            </p:nvSpPr>
            <p:spPr>
              <a:xfrm>
                <a:off x="463998" y="6689405"/>
                <a:ext cx="17214401" cy="3291500"/>
              </a:xfrm>
              <a:prstGeom prst="snipRoundRect">
                <a:avLst/>
              </a:prstGeom>
              <a:blipFill>
                <a:blip r:embed="rId7"/>
                <a:stretch>
                  <a:fillRect/>
                </a:stretch>
              </a:blipFill>
              <a:ln/>
            </p:spPr>
            <p:txBody>
              <a:bodyPr/>
              <a:lstStyle/>
              <a:p>
                <a:r>
                  <a:rPr lang="en-US">
                    <a:noFill/>
                  </a:rPr>
                  <a:t> </a:t>
                </a:r>
              </a:p>
            </p:txBody>
          </p:sp>
        </mc:Fallback>
      </mc:AlternateContent>
      <p:pic>
        <p:nvPicPr>
          <p:cNvPr id="12" name="Picture 21">
            <a:extLst>
              <a:ext uri="{FF2B5EF4-FFF2-40B4-BE49-F238E27FC236}">
                <a16:creationId xmlns:a16="http://schemas.microsoft.com/office/drawing/2014/main" id="{57F83F42-9A4A-1550-E3DE-2719E9659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2280" y="6303989"/>
            <a:ext cx="1262815" cy="1205414"/>
          </a:xfrm>
          <a:prstGeom prst="rect">
            <a:avLst/>
          </a:prstGeom>
        </p:spPr>
      </p:pic>
    </p:spTree>
    <p:extLst>
      <p:ext uri="{BB962C8B-B14F-4D97-AF65-F5344CB8AC3E}">
        <p14:creationId xmlns:p14="http://schemas.microsoft.com/office/powerpoint/2010/main" val="33589166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1257984" y="5305972"/>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15534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2:</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1594979" y="719789"/>
                <a:ext cx="15541915" cy="4708981"/>
              </a:xfrm>
              <a:prstGeom prst="rect">
                <a:avLst/>
              </a:prstGeom>
            </p:spPr>
            <p:txBody>
              <a:bodyPr wrap="square">
                <a:spAutoFit/>
              </a:bodyPr>
              <a:lstStyle/>
              <a:p>
                <a:pPr>
                  <a:lnSpc>
                    <a:spcPct val="150000"/>
                  </a:lnSpc>
                </a:pP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Bác </a:t>
                </a:r>
                <a:r>
                  <a:rPr lang="vi-VN" sz="4000" kern="100" dirty="0">
                    <a:solidFill>
                      <a:prstClr val="black"/>
                    </a:solidFill>
                    <a:ea typeface="Times New Roman" panose="02020603050405020304" pitchFamily="18" charset="0"/>
                    <a:cs typeface="Times New Roman" panose="02020603050405020304" pitchFamily="18" charset="0"/>
                  </a:rPr>
                  <a:t>An muốn sơn mặt xung quanh của một cây cột có dạng hình trụ với đường kính đáy là 30 cm và chiều cao là 350 cm. Chi phí để sơn cây cột đồ là 40.000 </a:t>
                </a:r>
                <a:r>
                  <a:rPr lang="vi-VN" sz="4000" kern="100" dirty="0" smtClean="0">
                    <a:solidFill>
                      <a:prstClr val="black"/>
                    </a:solidFill>
                    <a:ea typeface="Times New Roman" panose="02020603050405020304" pitchFamily="18" charset="0"/>
                    <a:cs typeface="Times New Roman" panose="02020603050405020304" pitchFamily="18" charset="0"/>
                  </a:rPr>
                  <a:t>đồng/1 m². </a:t>
                </a:r>
                <a:r>
                  <a:rPr lang="vi-VN" sz="4000" kern="100" dirty="0">
                    <a:solidFill>
                      <a:prstClr val="black"/>
                    </a:solidFill>
                    <a:ea typeface="Times New Roman" panose="02020603050405020304" pitchFamily="18" charset="0"/>
                    <a:cs typeface="Times New Roman" panose="02020603050405020304" pitchFamily="18" charset="0"/>
                  </a:rPr>
                  <a:t>Hỏi chi phí bác An cần bỏ ra để sơn mặt xung quanh của cây cột đó là bao nhiều đồng (lấy </a:t>
                </a:r>
                <a14:m>
                  <m:oMath xmlns:m="http://schemas.openxmlformats.org/officeDocument/2006/math">
                    <m:r>
                      <a:rPr lang="en-US" sz="40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0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=3,14</m:t>
                    </m:r>
                  </m:oMath>
                </a14:m>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và làm tròn kết quả đến hàng nghìn</a:t>
                </a:r>
                <a:r>
                  <a:rPr lang="vi-VN" sz="4000" kern="100" dirty="0" smtClean="0">
                    <a:solidFill>
                      <a:prstClr val="black"/>
                    </a:solidFill>
                    <a:ea typeface="Times New Roman" panose="02020603050405020304" pitchFamily="18" charset="0"/>
                    <a:cs typeface="Times New Roman" panose="02020603050405020304" pitchFamily="18" charset="0"/>
                  </a:rPr>
                  <a:t>)</a:t>
                </a: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1594979" y="719789"/>
                <a:ext cx="15541915" cy="4708981"/>
              </a:xfrm>
              <a:prstGeom prst="rect">
                <a:avLst/>
              </a:prstGeom>
              <a:blipFill>
                <a:blip r:embed="rId5"/>
                <a:stretch>
                  <a:fillRect l="-1412" r="-706"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1594979" y="6630201"/>
                <a:ext cx="10933424" cy="3537828"/>
              </a:xfrm>
              <a:prstGeom prst="rect">
                <a:avLst/>
              </a:prstGeom>
              <a:noFill/>
            </p:spPr>
            <p:txBody>
              <a:bodyPr wrap="square">
                <a:spAutoFit/>
              </a:bodyPr>
              <a:lstStyle/>
              <a:p>
                <a:pPr algn="just">
                  <a:spcBef>
                    <a:spcPts val="300"/>
                  </a:spcBef>
                  <a:spcAft>
                    <a:spcPts val="300"/>
                  </a:spcAft>
                </a:pPr>
                <a:r>
                  <a:rPr lang="nl-NL" sz="4000" dirty="0" smtClean="0">
                    <a:latin typeface="Times New Roman" panose="02020603050405020304" pitchFamily="18" charset="0"/>
                    <a:ea typeface="Arial" panose="020B0604020202020204" pitchFamily="34" charset="0"/>
                    <a:cs typeface="Times New Roman" panose="02020603050405020304" pitchFamily="18" charset="0"/>
                  </a:rPr>
                  <a:t>Đổi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30 </m:t>
                    </m:r>
                    <m:r>
                      <a:rPr lang="en-US" sz="4000" b="0" i="1" smtClean="0">
                        <a:latin typeface="Cambria Math" panose="02040503050406030204" pitchFamily="18" charset="0"/>
                        <a:ea typeface="Arial" panose="020B0604020202020204" pitchFamily="34" charset="0"/>
                        <a:cs typeface="Arial" panose="020B0604020202020204" pitchFamily="34" charset="0"/>
                      </a:rPr>
                      <m:t>𝑐𝑚</m:t>
                    </m:r>
                    <m:r>
                      <a:rPr lang="en-US" sz="4000" b="0" i="1" smtClean="0">
                        <a:latin typeface="Cambria Math" panose="02040503050406030204" pitchFamily="18" charset="0"/>
                        <a:ea typeface="Arial" panose="020B0604020202020204" pitchFamily="34" charset="0"/>
                        <a:cs typeface="Arial" panose="020B0604020202020204" pitchFamily="34" charset="0"/>
                      </a:rPr>
                      <m:t>=0,3 </m:t>
                    </m:r>
                    <m:r>
                      <a:rPr lang="en-US" sz="4000" b="0" i="1" smtClean="0">
                        <a:latin typeface="Cambria Math" panose="02040503050406030204" pitchFamily="18" charset="0"/>
                        <a:ea typeface="Arial" panose="020B0604020202020204" pitchFamily="34" charset="0"/>
                        <a:cs typeface="Arial" panose="020B0604020202020204" pitchFamily="34" charset="0"/>
                      </a:rPr>
                      <m:t>𝑚</m:t>
                    </m:r>
                  </m:oMath>
                </a14:m>
                <a:r>
                  <a:rPr lang="nl-NL" sz="4000" dirty="0" smtClean="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350 </m:t>
                    </m:r>
                    <m:r>
                      <a:rPr lang="en-US" sz="4000" b="0" i="1" smtClean="0">
                        <a:latin typeface="Cambria Math" panose="02040503050406030204" pitchFamily="18" charset="0"/>
                        <a:ea typeface="Arial" panose="020B0604020202020204" pitchFamily="34" charset="0"/>
                        <a:cs typeface="Arial" panose="020B0604020202020204" pitchFamily="34" charset="0"/>
                      </a:rPr>
                      <m:t>𝑐𝑚</m:t>
                    </m:r>
                    <m:r>
                      <a:rPr lang="en-US" sz="4000" b="0" i="1" smtClean="0">
                        <a:latin typeface="Cambria Math" panose="02040503050406030204" pitchFamily="18" charset="0"/>
                        <a:ea typeface="Arial" panose="020B0604020202020204" pitchFamily="34" charset="0"/>
                        <a:cs typeface="Arial" panose="020B0604020202020204" pitchFamily="34" charset="0"/>
                      </a:rPr>
                      <m:t>=3,5 </m:t>
                    </m:r>
                    <m:r>
                      <a:rPr lang="en-US" sz="4000" b="0" i="1" smtClean="0">
                        <a:latin typeface="Cambria Math" panose="02040503050406030204" pitchFamily="18" charset="0"/>
                        <a:ea typeface="Arial" panose="020B0604020202020204" pitchFamily="34" charset="0"/>
                        <a:cs typeface="Arial" panose="020B0604020202020204" pitchFamily="34" charset="0"/>
                      </a:rPr>
                      <m:t>𝑚</m:t>
                    </m:r>
                  </m:oMath>
                </a14:m>
                <a:endParaRPr lang="nl-NL" sz="40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spcBef>
                    <a:spcPts val="300"/>
                  </a:spcBef>
                  <a:spcAft>
                    <a:spcPts val="300"/>
                  </a:spcAft>
                </a:pPr>
                <a:r>
                  <a:rPr lang="nl-NL" sz="4000" dirty="0" smtClean="0">
                    <a:latin typeface="Times New Roman" panose="02020603050405020304" pitchFamily="18" charset="0"/>
                    <a:ea typeface="Arial" panose="020B0604020202020204" pitchFamily="34" charset="0"/>
                    <a:cs typeface="Times New Roman" panose="02020603050405020304" pitchFamily="18" charset="0"/>
                  </a:rPr>
                  <a:t>Diện tích xung quanh hình trụ là</a:t>
                </a:r>
              </a:p>
              <a:p>
                <a:pPr algn="just">
                  <a:spcBef>
                    <a:spcPts val="300"/>
                  </a:spcBef>
                  <a:spcAft>
                    <a:spcPts val="300"/>
                  </a:spcAft>
                </a:pPr>
                <a14:m>
                  <m:oMath xmlns:m="http://schemas.openxmlformats.org/officeDocument/2006/math">
                    <m:sSub>
                      <m:sSubPr>
                        <m:ctrlPr>
                          <a:rPr lang="en-US" sz="4000" b="0" i="1" smtClean="0">
                            <a:latin typeface="Cambria Math" panose="02040503050406030204" pitchFamily="18" charset="0"/>
                            <a:ea typeface="Arial" panose="020B0604020202020204" pitchFamily="34" charset="0"/>
                            <a:cs typeface="Arial" panose="020B0604020202020204" pitchFamily="34" charset="0"/>
                          </a:rPr>
                        </m:ctrlPr>
                      </m:sSubPr>
                      <m:e>
                        <m:r>
                          <a:rPr lang="en-US" sz="4000" b="0" i="1" smtClean="0">
                            <a:latin typeface="Cambria Math" panose="02040503050406030204" pitchFamily="18" charset="0"/>
                            <a:ea typeface="Arial" panose="020B0604020202020204" pitchFamily="34" charset="0"/>
                            <a:cs typeface="Arial" panose="020B0604020202020204" pitchFamily="34" charset="0"/>
                          </a:rPr>
                          <m:t>𝑆</m:t>
                        </m:r>
                      </m:e>
                      <m:sub>
                        <m:r>
                          <a:rPr lang="en-US" sz="4000" b="0" i="1" smtClean="0">
                            <a:latin typeface="Cambria Math" panose="02040503050406030204" pitchFamily="18" charset="0"/>
                            <a:ea typeface="Arial" panose="020B0604020202020204" pitchFamily="34" charset="0"/>
                            <a:cs typeface="Arial" panose="020B0604020202020204" pitchFamily="34" charset="0"/>
                          </a:rPr>
                          <m:t>𝑥𝑞</m:t>
                        </m:r>
                      </m:sub>
                    </m:sSub>
                    <m:r>
                      <a:rPr lang="en-US" sz="4000" b="0" i="1" smtClean="0">
                        <a:latin typeface="Cambria Math" panose="02040503050406030204" pitchFamily="18" charset="0"/>
                        <a:ea typeface="Arial" panose="020B0604020202020204" pitchFamily="34" charset="0"/>
                        <a:cs typeface="Arial" panose="020B0604020202020204" pitchFamily="34" charset="0"/>
                      </a:rPr>
                      <m:t>=</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=2.3,14.0,3.3,5=6,594</m:t>
                    </m:r>
                    <m:sSup>
                      <m:sSupPr>
                        <m:ctrlP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0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just">
                  <a:spcBef>
                    <a:spcPts val="300"/>
                  </a:spcBef>
                  <a:spcAft>
                    <a:spcPts val="300"/>
                  </a:spcAft>
                </a:pP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Vậy</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chi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phí</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Bác</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An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cần</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bỏ</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ra</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là</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300"/>
                  </a:spcBef>
                  <a:spcAft>
                    <a:spcPts val="300"/>
                  </a:spcAft>
                </a:pPr>
                <a:r>
                  <a:rPr lang="en-US" sz="4000" dirty="0" smtClean="0">
                    <a:latin typeface="Times New Roman" panose="02020603050405020304" pitchFamily="18" charset="0"/>
                    <a:ea typeface="Arial" panose="020B0604020202020204" pitchFamily="34" charset="0"/>
                    <a:cs typeface="Times New Roman" panose="02020603050405020304" pitchFamily="18" charset="0"/>
                  </a:rPr>
                  <a:t>6,594.40000=263 760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đồng</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DCA144F1-1B10-663A-3757-5C6A60A2D302}"/>
                  </a:ext>
                </a:extLst>
              </p:cNvPr>
              <p:cNvSpPr txBox="1">
                <a:spLocks noRot="1" noChangeAspect="1" noMove="1" noResize="1" noEditPoints="1" noAdjustHandles="1" noChangeArrowheads="1" noChangeShapeType="1" noTextEdit="1"/>
              </p:cNvSpPr>
              <p:nvPr/>
            </p:nvSpPr>
            <p:spPr>
              <a:xfrm>
                <a:off x="1594979" y="6630201"/>
                <a:ext cx="10933424" cy="3537828"/>
              </a:xfrm>
              <a:prstGeom prst="rect">
                <a:avLst/>
              </a:prstGeom>
              <a:blipFill>
                <a:blip r:embed="rId6"/>
                <a:stretch>
                  <a:fillRect l="-2008" t="-3103" b="-6552"/>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13794220" y="5466715"/>
            <a:ext cx="3667637" cy="4553585"/>
          </a:xfrm>
          <a:prstGeom prst="rect">
            <a:avLst/>
          </a:prstGeom>
        </p:spPr>
      </p:pic>
    </p:spTree>
    <p:extLst>
      <p:ext uri="{BB962C8B-B14F-4D97-AF65-F5344CB8AC3E}">
        <p14:creationId xmlns:p14="http://schemas.microsoft.com/office/powerpoint/2010/main" val="356497143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4928993" y="5646958"/>
            <a:ext cx="11835007" cy="918361"/>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defTabSz="1371566"/>
            <a:r>
              <a:rPr lang="vi-VN" sz="4800" dirty="0">
                <a:solidFill>
                  <a:prstClr val="white"/>
                </a:solidFill>
                <a:latin typeface="+mj-lt"/>
                <a:cs typeface="Arial" panose="020B0604020202020204" pitchFamily="34" charset="0"/>
              </a:rPr>
              <a:t>hình hộp chữ nhật chiều 5 cm </a:t>
            </a:r>
            <a:endParaRPr lang="vi-VN" sz="4800" dirty="0">
              <a:solidFill>
                <a:prstClr val="white"/>
              </a:solidFill>
              <a:latin typeface="+mj-lt"/>
              <a:cs typeface="Arial" panose="020B0604020202020204" pitchFamily="34" charset="0"/>
            </a:endParaRPr>
          </a:p>
        </p:txBody>
      </p:sp>
      <p:sp>
        <p:nvSpPr>
          <p:cNvPr id="54" name="Oval 53">
            <a:extLst>
              <a:ext uri="{FF2B5EF4-FFF2-40B4-BE49-F238E27FC236}">
                <a16:creationId xmlns:a16="http://schemas.microsoft.com/office/drawing/2014/main" id="{010ED24C-E510-4DE5-B89F-239AE671A059}"/>
              </a:ext>
            </a:extLst>
          </p:cNvPr>
          <p:cNvSpPr/>
          <p:nvPr/>
        </p:nvSpPr>
        <p:spPr>
          <a:xfrm>
            <a:off x="3889236" y="438219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b="1" dirty="0">
                <a:solidFill>
                  <a:prstClr val="black"/>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3889236" y="7032988"/>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882309" y="5646959"/>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5389895" y="951532"/>
            <a:ext cx="11069306" cy="2482667"/>
          </a:xfrm>
          <a:prstGeom prst="rect">
            <a:avLst/>
          </a:prstGeom>
          <a:noFill/>
        </p:spPr>
        <p:txBody>
          <a:bodyPr wrap="square" rtlCol="0">
            <a:spAutoFit/>
          </a:bodyPr>
          <a:lstStyle/>
          <a:p>
            <a:pPr algn="just" defTabSz="1371566">
              <a:lnSpc>
                <a:spcPct val="150000"/>
              </a:lnSpc>
            </a:pP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1</a:t>
            </a:r>
            <a:r>
              <a:rPr lang="vi-VN" sz="3600" b="1" dirty="0">
                <a:solidFill>
                  <a:prstClr val="black"/>
                </a:solidFill>
                <a:latin typeface="Times New Roman" panose="02020603050405020304" pitchFamily="18" charset="0"/>
                <a:cs typeface="Times New Roman" panose="02020603050405020304" pitchFamily="18" charset="0"/>
              </a:rPr>
              <a:t>:Khi quay một hình chữ nhật chiều rộng 3 cm, chiều dài 5 cm một vòng xung quanh đường thẳng cố định chứa chiều dài của nó ta thu được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4869590" y="4262608"/>
            <a:ext cx="11894410" cy="866105"/>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just" defTabSz="1828756"/>
            <a:r>
              <a:rPr lang="vi-VN" sz="4800" dirty="0">
                <a:solidFill>
                  <a:schemeClr val="bg1"/>
                </a:solidFill>
                <a:latin typeface="+mj-lt"/>
              </a:rPr>
              <a:t>hình trụ bán kính 5 cm, chiều cao 3 cm</a:t>
            </a:r>
            <a:r>
              <a:rPr lang="vi-VN" sz="4800" dirty="0">
                <a:solidFill>
                  <a:prstClr val="black"/>
                </a:solidFill>
                <a:latin typeface="+mj-lt"/>
              </a:rPr>
              <a:t>	</a:t>
            </a:r>
            <a:endParaRPr lang="vi-VN" sz="4800" dirty="0">
              <a:solidFill>
                <a:prstClr val="black"/>
              </a:solidFill>
              <a:latin typeface="+mj-lt"/>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4928993" y="7015005"/>
            <a:ext cx="11835007" cy="927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defTabSz="1371566"/>
            <a:r>
              <a:rPr lang="en-US" sz="4800" dirty="0" err="1">
                <a:solidFill>
                  <a:prstClr val="white"/>
                </a:solidFill>
                <a:latin typeface="Times New Roman" panose="02020603050405020304" pitchFamily="18" charset="0"/>
                <a:cs typeface="Times New Roman" panose="02020603050405020304" pitchFamily="18" charset="0"/>
              </a:rPr>
              <a:t>hình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trụ</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bán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kính</a:t>
            </a:r>
            <a:r>
              <a:rPr lang="en-US" sz="4800" dirty="0">
                <a:solidFill>
                  <a:prstClr val="white"/>
                </a:solidFill>
                <a:latin typeface="Times New Roman" panose="02020603050405020304" pitchFamily="18" charset="0"/>
                <a:cs typeface="Times New Roman" panose="02020603050405020304" pitchFamily="18" charset="0"/>
              </a:rPr>
              <a:t> 3 cm, </a:t>
            </a:r>
            <a:r>
              <a:rPr lang="en-US" sz="4800" dirty="0" err="1">
                <a:solidFill>
                  <a:prstClr val="white"/>
                </a:solidFill>
                <a:latin typeface="Times New Roman" panose="02020603050405020304" pitchFamily="18" charset="0"/>
                <a:cs typeface="Times New Roman" panose="02020603050405020304" pitchFamily="18" charset="0"/>
              </a:rPr>
              <a:t>chiều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cao</a:t>
            </a:r>
            <a:r>
              <a:rPr lang="en-US" sz="4800" dirty="0">
                <a:solidFill>
                  <a:prstClr val="white"/>
                </a:solidFill>
                <a:latin typeface="Times New Roman" panose="02020603050405020304" pitchFamily="18" charset="0"/>
                <a:cs typeface="Times New Roman" panose="02020603050405020304" pitchFamily="18" charset="0"/>
              </a:rPr>
              <a:t> 5 cm</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2749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75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75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750"/>
                                        <p:tgtEl>
                                          <p:spTgt spid="51"/>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53" presetClass="exit" presetSubtype="32" fill="hold" grpId="1" nodeType="afterEffect">
                                  <p:stCondLst>
                                    <p:cond delay="1000"/>
                                  </p:stCondLst>
                                  <p:childTnLst>
                                    <p:anim calcmode="lin" valueType="num">
                                      <p:cBhvr>
                                        <p:cTn id="51" dur="5000"/>
                                        <p:tgtEl>
                                          <p:spTgt spid="46"/>
                                        </p:tgtEl>
                                        <p:attrNameLst>
                                          <p:attrName>ppt_w</p:attrName>
                                        </p:attrNameLst>
                                      </p:cBhvr>
                                      <p:tavLst>
                                        <p:tav tm="0">
                                          <p:val>
                                            <p:strVal val="ppt_w"/>
                                          </p:val>
                                        </p:tav>
                                        <p:tav tm="100000">
                                          <p:val>
                                            <p:fltVal val="0"/>
                                          </p:val>
                                        </p:tav>
                                      </p:tavLst>
                                    </p:anim>
                                    <p:anim calcmode="lin" valueType="num">
                                      <p:cBhvr>
                                        <p:cTn id="52" dur="5000"/>
                                        <p:tgtEl>
                                          <p:spTgt spid="46"/>
                                        </p:tgtEl>
                                        <p:attrNameLst>
                                          <p:attrName>ppt_h</p:attrName>
                                        </p:attrNameLst>
                                      </p:cBhvr>
                                      <p:tavLst>
                                        <p:tav tm="0">
                                          <p:val>
                                            <p:strVal val="ppt_h"/>
                                          </p:val>
                                        </p:tav>
                                        <p:tav tm="100000">
                                          <p:val>
                                            <p:fltVal val="0"/>
                                          </p:val>
                                        </p:tav>
                                      </p:tavLst>
                                    </p:anim>
                                    <p:animEffect transition="out" filter="fade">
                                      <p:cBhvr>
                                        <p:cTn id="53" dur="5000"/>
                                        <p:tgtEl>
                                          <p:spTgt spid="46"/>
                                        </p:tgtEl>
                                      </p:cBhvr>
                                    </p:animEffect>
                                    <p:set>
                                      <p:cBhvr>
                                        <p:cTn id="54" dur="1" fill="hold">
                                          <p:stCondLst>
                                            <p:cond delay="4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4"/>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42"/>
                                        </p:tgtEl>
                                        <p:attrNameLst>
                                          <p:attrName>ppt_w</p:attrName>
                                        </p:attrNameLst>
                                      </p:cBhvr>
                                      <p:tavLst>
                                        <p:tav tm="0">
                                          <p:val>
                                            <p:strVal val="ppt_w"/>
                                          </p:val>
                                        </p:tav>
                                        <p:tav tm="100000">
                                          <p:val>
                                            <p:fltVal val="0"/>
                                          </p:val>
                                        </p:tav>
                                      </p:tavLst>
                                    </p:anim>
                                    <p:anim calcmode="lin" valueType="num">
                                      <p:cBhvr>
                                        <p:cTn id="60" dur="500"/>
                                        <p:tgtEl>
                                          <p:spTgt spid="42"/>
                                        </p:tgtEl>
                                        <p:attrNameLst>
                                          <p:attrName>ppt_h</p:attrName>
                                        </p:attrNameLst>
                                      </p:cBhvr>
                                      <p:tavLst>
                                        <p:tav tm="0">
                                          <p:val>
                                            <p:strVal val="ppt_h"/>
                                          </p:val>
                                        </p:tav>
                                        <p:tav tm="100000">
                                          <p:val>
                                            <p:fltVal val="0"/>
                                          </p:val>
                                        </p:tav>
                                      </p:tavLst>
                                    </p:anim>
                                    <p:animEffect transition="out" filter="fade">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50"/>
                                        <p:tgtEl>
                                          <p:spTgt spid="44"/>
                                        </p:tgtEl>
                                      </p:cBhvr>
                                    </p:animEffect>
                                    <p:anim calcmode="lin" valueType="num">
                                      <p:cBhvr>
                                        <p:cTn id="67" dur="250" fill="hold"/>
                                        <p:tgtEl>
                                          <p:spTgt spid="44"/>
                                        </p:tgtEl>
                                        <p:attrNameLst>
                                          <p:attrName>ppt_x</p:attrName>
                                        </p:attrNameLst>
                                      </p:cBhvr>
                                      <p:tavLst>
                                        <p:tav tm="0">
                                          <p:val>
                                            <p:strVal val="#ppt_x"/>
                                          </p:val>
                                        </p:tav>
                                        <p:tav tm="100000">
                                          <p:val>
                                            <p:strVal val="#ppt_x"/>
                                          </p:val>
                                        </p:tav>
                                      </p:tavLst>
                                    </p:anim>
                                    <p:anim calcmode="lin" valueType="num">
                                      <p:cBhvr>
                                        <p:cTn id="68" dur="250" fill="hold"/>
                                        <p:tgtEl>
                                          <p:spTgt spid="44"/>
                                        </p:tgtEl>
                                        <p:attrNameLst>
                                          <p:attrName>ppt_y</p:attrName>
                                        </p:attrNameLst>
                                      </p:cBhvr>
                                      <p:tavLst>
                                        <p:tav tm="0">
                                          <p:val>
                                            <p:strVal val="#ppt_y+.1"/>
                                          </p:val>
                                        </p:tav>
                                        <p:tav tm="100000">
                                          <p:val>
                                            <p:strVal val="#ppt_y"/>
                                          </p:val>
                                        </p:tav>
                                      </p:tavLst>
                                    </p:anim>
                                  </p:childTnLst>
                                </p:cTn>
                              </p:par>
                            </p:childTnLst>
                          </p:cTn>
                        </p:par>
                        <p:par>
                          <p:cTn id="69" fill="hold">
                            <p:stCondLst>
                              <p:cond delay="750"/>
                            </p:stCondLst>
                            <p:childTnLst>
                              <p:par>
                                <p:cTn id="70" presetID="53" presetClass="exit" presetSubtype="32" fill="hold" grpId="1" nodeType="afterEffect">
                                  <p:stCondLst>
                                    <p:cond delay="2250"/>
                                  </p:stCondLst>
                                  <p:childTnLst>
                                    <p:anim calcmode="lin" valueType="num">
                                      <p:cBhvr>
                                        <p:cTn id="71" dur="5000"/>
                                        <p:tgtEl>
                                          <p:spTgt spid="44"/>
                                        </p:tgtEl>
                                        <p:attrNameLst>
                                          <p:attrName>ppt_w</p:attrName>
                                        </p:attrNameLst>
                                      </p:cBhvr>
                                      <p:tavLst>
                                        <p:tav tm="0">
                                          <p:val>
                                            <p:strVal val="ppt_w"/>
                                          </p:val>
                                        </p:tav>
                                        <p:tav tm="100000">
                                          <p:val>
                                            <p:fltVal val="0"/>
                                          </p:val>
                                        </p:tav>
                                      </p:tavLst>
                                    </p:anim>
                                    <p:anim calcmode="lin" valueType="num">
                                      <p:cBhvr>
                                        <p:cTn id="72" dur="5000"/>
                                        <p:tgtEl>
                                          <p:spTgt spid="44"/>
                                        </p:tgtEl>
                                        <p:attrNameLst>
                                          <p:attrName>ppt_h</p:attrName>
                                        </p:attrNameLst>
                                      </p:cBhvr>
                                      <p:tavLst>
                                        <p:tav tm="0">
                                          <p:val>
                                            <p:strVal val="ppt_h"/>
                                          </p:val>
                                        </p:tav>
                                        <p:tav tm="100000">
                                          <p:val>
                                            <p:fltVal val="0"/>
                                          </p:val>
                                        </p:tav>
                                      </p:tavLst>
                                    </p:anim>
                                    <p:animEffect transition="out" filter="fade">
                                      <p:cBhvr>
                                        <p:cTn id="73" dur="5000"/>
                                        <p:tgtEl>
                                          <p:spTgt spid="44"/>
                                        </p:tgtEl>
                                      </p:cBhvr>
                                    </p:animEffect>
                                    <p:set>
                                      <p:cBhvr>
                                        <p:cTn id="74"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5" restart="whenNotActive" fill="hold" evtFilter="cancelBubble" nodeType="interactiveSeq">
                <p:stCondLst>
                  <p:cond evt="onClick" delay="0">
                    <p:tgtEl>
                      <p:spTgt spid="5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51"/>
                                        </p:tgtEl>
                                        <p:attrNameLst>
                                          <p:attrName>ppt_w</p:attrName>
                                        </p:attrNameLst>
                                      </p:cBhvr>
                                      <p:tavLst>
                                        <p:tav tm="0">
                                          <p:val>
                                            <p:strVal val="ppt_w"/>
                                          </p:val>
                                        </p:tav>
                                        <p:tav tm="100000">
                                          <p:val>
                                            <p:fltVal val="0"/>
                                          </p:val>
                                        </p:tav>
                                      </p:tavLst>
                                    </p:anim>
                                    <p:anim calcmode="lin" valueType="num">
                                      <p:cBhvr>
                                        <p:cTn id="80" dur="500"/>
                                        <p:tgtEl>
                                          <p:spTgt spid="51"/>
                                        </p:tgtEl>
                                        <p:attrNameLst>
                                          <p:attrName>ppt_h</p:attrName>
                                        </p:attrNameLst>
                                      </p:cBhvr>
                                      <p:tavLst>
                                        <p:tav tm="0">
                                          <p:val>
                                            <p:strVal val="ppt_h"/>
                                          </p:val>
                                        </p:tav>
                                        <p:tav tm="100000">
                                          <p:val>
                                            <p:fltVal val="0"/>
                                          </p:val>
                                        </p:tav>
                                      </p:tavLst>
                                    </p:anim>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250"/>
                                        <p:tgtEl>
                                          <p:spTgt spid="10"/>
                                        </p:tgtEl>
                                      </p:cBhvr>
                                    </p:animEffect>
                                    <p:anim calcmode="lin" valueType="num">
                                      <p:cBhvr>
                                        <p:cTn id="87" dur="250" fill="hold"/>
                                        <p:tgtEl>
                                          <p:spTgt spid="10"/>
                                        </p:tgtEl>
                                        <p:attrNameLst>
                                          <p:attrName>ppt_x</p:attrName>
                                        </p:attrNameLst>
                                      </p:cBhvr>
                                      <p:tavLst>
                                        <p:tav tm="0">
                                          <p:val>
                                            <p:strVal val="#ppt_x"/>
                                          </p:val>
                                        </p:tav>
                                        <p:tav tm="100000">
                                          <p:val>
                                            <p:strVal val="#ppt_x"/>
                                          </p:val>
                                        </p:tav>
                                      </p:tavLst>
                                    </p:anim>
                                    <p:anim calcmode="lin" valueType="num">
                                      <p:cBhvr>
                                        <p:cTn id="88" dur="250" fill="hold"/>
                                        <p:tgtEl>
                                          <p:spTgt spid="10"/>
                                        </p:tgtEl>
                                        <p:attrNameLst>
                                          <p:attrName>ppt_y</p:attrName>
                                        </p:attrNameLst>
                                      </p:cBhvr>
                                      <p:tavLst>
                                        <p:tav tm="0">
                                          <p:val>
                                            <p:strVal val="#ppt_y+.1"/>
                                          </p:val>
                                        </p:tav>
                                        <p:tav tm="100000">
                                          <p:val>
                                            <p:strVal val="#ppt_y"/>
                                          </p:val>
                                        </p:tav>
                                      </p:tavLst>
                                    </p:anim>
                                  </p:childTnLst>
                                </p:cTn>
                              </p:par>
                            </p:childTnLst>
                          </p:cTn>
                        </p:par>
                        <p:par>
                          <p:cTn id="89" fill="hold">
                            <p:stCondLst>
                              <p:cond delay="750"/>
                            </p:stCondLst>
                            <p:childTnLst>
                              <p:par>
                                <p:cTn id="90" presetID="53" presetClass="exit" presetSubtype="32" fill="hold" grpId="1" nodeType="afterEffect">
                                  <p:stCondLst>
                                    <p:cond delay="2250"/>
                                  </p:stCondLst>
                                  <p:childTnLst>
                                    <p:anim calcmode="lin" valueType="num">
                                      <p:cBhvr>
                                        <p:cTn id="91" dur="5000"/>
                                        <p:tgtEl>
                                          <p:spTgt spid="10"/>
                                        </p:tgtEl>
                                        <p:attrNameLst>
                                          <p:attrName>ppt_w</p:attrName>
                                        </p:attrNameLst>
                                      </p:cBhvr>
                                      <p:tavLst>
                                        <p:tav tm="0">
                                          <p:val>
                                            <p:strVal val="ppt_w"/>
                                          </p:val>
                                        </p:tav>
                                        <p:tav tm="100000">
                                          <p:val>
                                            <p:fltVal val="0"/>
                                          </p:val>
                                        </p:tav>
                                      </p:tavLst>
                                    </p:anim>
                                    <p:anim calcmode="lin" valueType="num">
                                      <p:cBhvr>
                                        <p:cTn id="92" dur="5000"/>
                                        <p:tgtEl>
                                          <p:spTgt spid="10"/>
                                        </p:tgtEl>
                                        <p:attrNameLst>
                                          <p:attrName>ppt_h</p:attrName>
                                        </p:attrNameLst>
                                      </p:cBhvr>
                                      <p:tavLst>
                                        <p:tav tm="0">
                                          <p:val>
                                            <p:strVal val="ppt_h"/>
                                          </p:val>
                                        </p:tav>
                                        <p:tav tm="100000">
                                          <p:val>
                                            <p:fltVal val="0"/>
                                          </p:val>
                                        </p:tav>
                                      </p:tavLst>
                                    </p:anim>
                                    <p:animEffect transition="out" filter="fade">
                                      <p:cBhvr>
                                        <p:cTn id="93" dur="5000"/>
                                        <p:tgtEl>
                                          <p:spTgt spid="10"/>
                                        </p:tgtEl>
                                      </p:cBhvr>
                                    </p:animEffect>
                                    <p:set>
                                      <p:cBhvr>
                                        <p:cTn id="9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3"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4"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18</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r>
                      <a:rPr lang="en-US" sz="4800" b="0" i="0" smtClean="0">
                        <a:solidFill>
                          <a:prstClr val="white"/>
                        </a:solidFill>
                        <a:latin typeface="Cambria Math" panose="02040503050406030204" pitchFamily="18" charset="0"/>
                        <a:cs typeface="Arial" panose="020B0604020202020204" pitchFamily="34" charset="0"/>
                      </a:rPr>
                      <m:t>24</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60" name="TextBox 59">
            <a:extLst>
              <a:ext uri="{FF2B5EF4-FFF2-40B4-BE49-F238E27FC236}">
                <a16:creationId xmlns:a16="http://schemas.microsoft.com/office/drawing/2014/main" id="{3571FB0A-124C-4001-A982-10355E214208}"/>
              </a:ext>
            </a:extLst>
          </p:cNvPr>
          <p:cNvSpPr txBox="1"/>
          <p:nvPr/>
        </p:nvSpPr>
        <p:spPr>
          <a:xfrm>
            <a:off x="5063798" y="1253099"/>
            <a:ext cx="11319202"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2</a:t>
            </a:r>
            <a:r>
              <a:rPr lang="vi-VN" sz="4000" b="1" dirty="0">
                <a:solidFill>
                  <a:prstClr val="black"/>
                </a:solidFill>
                <a:latin typeface="Times New Roman" panose="02020603050405020304" pitchFamily="18" charset="0"/>
                <a:cs typeface="Times New Roman" panose="02020603050405020304" pitchFamily="18" charset="0"/>
              </a:rPr>
              <a:t>:Cho hình trụ có bán kính đáy </a:t>
            </a:r>
            <a:r>
              <a:rPr lang="vi-VN" sz="4000" b="1" dirty="0" smtClean="0">
                <a:solidFill>
                  <a:prstClr val="black"/>
                </a:solidFill>
                <a:latin typeface="Times New Roman" panose="02020603050405020304" pitchFamily="18" charset="0"/>
                <a:cs typeface="Times New Roman" panose="02020603050405020304" pitchFamily="18" charset="0"/>
              </a:rPr>
              <a:t>R </a:t>
            </a:r>
            <a:r>
              <a:rPr lang="vi-VN" sz="4000" b="1" dirty="0">
                <a:solidFill>
                  <a:prstClr val="black"/>
                </a:solidFill>
                <a:latin typeface="Times New Roman" panose="02020603050405020304" pitchFamily="18" charset="0"/>
                <a:cs typeface="Times New Roman" panose="02020603050405020304" pitchFamily="18" charset="0"/>
              </a:rPr>
              <a:t>= 3 (cm) và chiều cao h = 6 (cm). Diện tích xung quanh của hình trụ </a:t>
            </a:r>
            <a:r>
              <a:rPr lang="vi-VN" sz="4000" b="1" dirty="0" smtClean="0">
                <a:solidFill>
                  <a:prstClr val="black"/>
                </a:solidFill>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40</m:t>
                      </m:r>
                      <m:r>
                        <a:rPr lang="en-US" sz="4800" b="0" i="1" smtClean="0">
                          <a:solidFill>
                            <a:prstClr val="white"/>
                          </a:solidFill>
                          <a:latin typeface="Cambria Math" panose="02040503050406030204" pitchFamily="18" charset="0"/>
                          <a:cs typeface="Arial" panose="020B0604020202020204" pitchFamily="34" charset="0"/>
                        </a:rPr>
                        <m:t>𝜋</m:t>
                      </m:r>
                      <m:r>
                        <a:rPr lang="en-US" sz="4800" b="0" i="1" smtClean="0">
                          <a:solidFill>
                            <a:prstClr val="white"/>
                          </a:solidFill>
                          <a:latin typeface="Cambria Math" panose="02040503050406030204" pitchFamily="18" charset="0"/>
                          <a:cs typeface="Arial" panose="020B0604020202020204" pitchFamily="34" charset="0"/>
                        </a:rPr>
                        <m:t> </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36</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5803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62840"/>
                </p14:media>
              </p:ext>
            </p:extLst>
          </p:nvPr>
        </p:nvPicPr>
        <p:blipFill>
          <a:blip r:embed="rId6"/>
          <a:stretch>
            <a:fillRect/>
          </a:stretch>
        </p:blipFill>
        <p:spPr>
          <a:xfrm>
            <a:off x="8839200" y="4838700"/>
            <a:ext cx="609600" cy="609600"/>
          </a:xfrm>
          <a:prstGeom prst="rect">
            <a:avLst/>
          </a:prstGeom>
        </p:spPr>
      </p:pic>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6" name="Bài 79. Giới thiệu hình trụ. Giới thiệu hình cầu  Đỗ Thụy Kim (online-video-cutter.com)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8049"/>
            <a:ext cx="18288000" cy="10295049"/>
          </a:xfrm>
          <a:prstGeom prst="rect">
            <a:avLst/>
          </a:prstGeom>
        </p:spPr>
      </p:pic>
    </p:spTree>
    <p:extLst>
      <p:ext uri="{BB962C8B-B14F-4D97-AF65-F5344CB8AC3E}">
        <p14:creationId xmlns:p14="http://schemas.microsoft.com/office/powerpoint/2010/main" val="33829928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audio>
              <p:cMediaNode vol="80000">
                <p:cTn id="10" fill="hold" display="0">
                  <p:stCondLst>
                    <p:cond delay="indefinite"/>
                  </p:st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129</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r>
                      <a:rPr lang="en-US" sz="4800" b="0" i="0" smtClean="0">
                        <a:solidFill>
                          <a:prstClr val="white"/>
                        </a:solidFill>
                        <a:latin typeface="Cambria Math" panose="02040503050406030204" pitchFamily="18" charset="0"/>
                        <a:cs typeface="Arial" panose="020B0604020202020204" pitchFamily="34" charset="0"/>
                      </a:rPr>
                      <m:t>96</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60" name="TextBox 59">
            <a:extLst>
              <a:ext uri="{FF2B5EF4-FFF2-40B4-BE49-F238E27FC236}">
                <a16:creationId xmlns:a16="http://schemas.microsoft.com/office/drawing/2014/main" id="{3571FB0A-124C-4001-A982-10355E214208}"/>
              </a:ext>
            </a:extLst>
          </p:cNvPr>
          <p:cNvSpPr txBox="1"/>
          <p:nvPr/>
        </p:nvSpPr>
        <p:spPr>
          <a:xfrm>
            <a:off x="4876517" y="1248921"/>
            <a:ext cx="11970609"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a:t>
            </a:r>
            <a:r>
              <a:rPr lang="en-US" sz="4000" b="1" dirty="0" smtClean="0">
                <a:solidFill>
                  <a:prstClr val="black"/>
                </a:solidFill>
                <a:latin typeface="Times New Roman" panose="02020603050405020304" pitchFamily="18" charset="0"/>
                <a:cs typeface="Times New Roman" panose="02020603050405020304" pitchFamily="18" charset="0"/>
              </a:rPr>
              <a:t>3</a:t>
            </a:r>
            <a:r>
              <a:rPr lang="vi-VN" sz="4000" b="1" dirty="0">
                <a:solidFill>
                  <a:prstClr val="black"/>
                </a:solidFill>
                <a:latin typeface="Times New Roman" panose="02020603050405020304" pitchFamily="18" charset="0"/>
                <a:cs typeface="Times New Roman" panose="02020603050405020304" pitchFamily="18" charset="0"/>
              </a:rPr>
              <a:t>:Hộp sữa ông Thọ có dạng hình trụ (đã bỏ nắp) có chiều cao h = 10cm và đường kính đáy là d = 6cm. Tính diện tích toàn phần của hộp sữa. Lấy </a:t>
            </a:r>
            <a:r>
              <a:rPr lang="el-GR" sz="4000" b="1" dirty="0">
                <a:solidFill>
                  <a:prstClr val="black"/>
                </a:solidFill>
                <a:latin typeface="Times New Roman" panose="02020603050405020304" pitchFamily="18" charset="0"/>
                <a:cs typeface="Times New Roman" panose="02020603050405020304" pitchFamily="18" charset="0"/>
              </a:rPr>
              <a:t>π ≈ 3,14</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110</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69</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0677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14:m>
                  <m:oMath xmlns:m="http://schemas.openxmlformats.org/officeDocument/2006/math">
                    <m:r>
                      <a:rPr lang="en-US" sz="4800" b="0" i="1" smtClean="0">
                        <a:solidFill>
                          <a:schemeClr val="bg1"/>
                        </a:solidFill>
                        <a:latin typeface="Cambria Math" panose="02040503050406030204" pitchFamily="18" charset="0"/>
                      </a:rPr>
                      <m:t>8 </m:t>
                    </m:r>
                    <m:r>
                      <a:rPr lang="en-US" sz="4800" b="0" i="1" smtClean="0">
                        <a:solidFill>
                          <a:schemeClr val="bg1"/>
                        </a:solidFill>
                        <a:latin typeface="Cambria Math" panose="02040503050406030204" pitchFamily="18" charset="0"/>
                      </a:rPr>
                      <m:t>𝑐𝑚</m:t>
                    </m:r>
                  </m:oMath>
                </a14:m>
                <a:endParaRPr lang="en-US" sz="4800" dirty="0">
                  <a:solidFill>
                    <a:schemeClr val="bg1"/>
                  </a:solidFill>
                  <a:latin typeface="Arial" panose="020B0604020202020204" pitchFamily="34" charset="0"/>
                  <a:cs typeface="Arial" panose="020B0604020202020204" pitchFamily="34" charset="0"/>
                </a:endParaRPr>
              </a:p>
            </p:txBody>
          </p:sp>
        </mc:Choice>
        <mc:Fallback>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14:m>
                  <m:oMath xmlns:m="http://schemas.openxmlformats.org/officeDocument/2006/math">
                    <m:r>
                      <a:rPr lang="en-US" sz="4800" b="0" i="1" smtClean="0">
                        <a:solidFill>
                          <a:schemeClr val="bg1"/>
                        </a:solidFill>
                        <a:latin typeface="Cambria Math" panose="02040503050406030204" pitchFamily="18" charset="0"/>
                      </a:rPr>
                      <m:t>20 </m:t>
                    </m:r>
                    <m:r>
                      <a:rPr lang="en-US" sz="4800" b="0" i="1" smtClean="0">
                        <a:solidFill>
                          <a:schemeClr val="bg1"/>
                        </a:solidFill>
                        <a:latin typeface="Cambria Math" panose="02040503050406030204" pitchFamily="18" charset="0"/>
                      </a:rPr>
                      <m:t>𝑐𝑚</m:t>
                    </m:r>
                  </m:oMath>
                </a14:m>
                <a:endParaRPr lang="en-US" sz="4800" dirty="0">
                  <a:solidFill>
                    <a:schemeClr val="bg1"/>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3571FB0A-124C-4001-A982-10355E214208}"/>
                  </a:ext>
                </a:extLst>
              </p:cNvPr>
              <p:cNvSpPr txBox="1"/>
              <p:nvPr/>
            </p:nvSpPr>
            <p:spPr>
              <a:xfrm>
                <a:off x="5389894" y="1253099"/>
                <a:ext cx="11374106"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a:t>
                </a:r>
                <a:r>
                  <a:rPr lang="en-US" sz="4000" b="1" dirty="0" smtClean="0">
                    <a:solidFill>
                      <a:prstClr val="black"/>
                    </a:solidFill>
                    <a:latin typeface="Times New Roman" panose="02020603050405020304" pitchFamily="18" charset="0"/>
                    <a:cs typeface="Times New Roman" panose="02020603050405020304" pitchFamily="18" charset="0"/>
                  </a:rPr>
                  <a:t>4</a:t>
                </a:r>
                <a:r>
                  <a:rPr lang="vi-VN" sz="4000" b="1" dirty="0" smtClean="0">
                    <a:solidFill>
                      <a:prstClr val="black"/>
                    </a:solidFill>
                    <a:latin typeface="Times New Roman" panose="02020603050405020304" pitchFamily="18" charset="0"/>
                    <a:cs typeface="Times New Roman" panose="02020603050405020304" pitchFamily="18" charset="0"/>
                  </a:rPr>
                  <a:t>:Cho </a:t>
                </a:r>
                <a:r>
                  <a:rPr lang="vi-VN" sz="4000" b="1" dirty="0">
                    <a:solidFill>
                      <a:prstClr val="black"/>
                    </a:solidFill>
                    <a:latin typeface="Times New Roman" panose="02020603050405020304" pitchFamily="18" charset="0"/>
                    <a:cs typeface="Times New Roman" panose="02020603050405020304" pitchFamily="18" charset="0"/>
                  </a:rPr>
                  <a:t>hình trụ có bán kính đáy R = 12 cm và diện tích toàn phần 672</a:t>
                </a:r>
                <a:r>
                  <a:rPr lang="el-GR" sz="4000" b="1" dirty="0" smtClean="0">
                    <a:solidFill>
                      <a:prstClr val="black"/>
                    </a:solidFill>
                    <a:latin typeface="Times New Roman" panose="02020603050405020304" pitchFamily="18" charset="0"/>
                    <a:cs typeface="Times New Roman" panose="02020603050405020304" pitchFamily="18" charset="0"/>
                  </a:rPr>
                  <a:t>π</a:t>
                </a:r>
                <a:r>
                  <a:rPr lang="en-US" sz="4000" b="1"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b="1" i="1" smtClean="0">
                            <a:solidFill>
                              <a:schemeClr val="tx1"/>
                            </a:solidFill>
                            <a:latin typeface="Cambria Math" panose="02040503050406030204" pitchFamily="18" charset="0"/>
                            <a:cs typeface="Arial" panose="020B0604020202020204" pitchFamily="34" charset="0"/>
                          </a:rPr>
                        </m:ctrlPr>
                      </m:sSupPr>
                      <m:e>
                        <m:r>
                          <a:rPr lang="en-US" sz="4000" b="1" i="1">
                            <a:solidFill>
                              <a:schemeClr val="tx1"/>
                            </a:solidFill>
                            <a:latin typeface="Cambria Math" panose="02040503050406030204" pitchFamily="18" charset="0"/>
                            <a:cs typeface="Arial" panose="020B0604020202020204" pitchFamily="34" charset="0"/>
                          </a:rPr>
                          <m:t>𝒄𝒎</m:t>
                        </m:r>
                      </m:e>
                      <m:sup>
                        <m:r>
                          <a:rPr lang="en-US" sz="4000" b="1" i="1">
                            <a:solidFill>
                              <a:schemeClr val="tx1"/>
                            </a:solidFill>
                            <a:latin typeface="Cambria Math" panose="02040503050406030204" pitchFamily="18" charset="0"/>
                            <a:cs typeface="Arial" panose="020B0604020202020204" pitchFamily="34" charset="0"/>
                          </a:rPr>
                          <m:t>𝟐</m:t>
                        </m:r>
                      </m:sup>
                    </m:sSup>
                  </m:oMath>
                </a14:m>
                <a:r>
                  <a:rPr lang="el-GR" sz="4000" b="1" dirty="0" smtClean="0">
                    <a:solidFill>
                      <a:prstClr val="black"/>
                    </a:solidFill>
                    <a:latin typeface="Times New Roman" panose="02020603050405020304" pitchFamily="18" charset="0"/>
                    <a:cs typeface="Times New Roman" panose="02020603050405020304" pitchFamily="18" charset="0"/>
                  </a:rPr>
                  <a:t> </a:t>
                </a:r>
                <a:r>
                  <a:rPr lang="vi-VN" sz="4000" b="1" dirty="0" smtClean="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Tính chiều cao của hình trụ</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mc:Choice>
        <mc:Fallback>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5389894" y="1253099"/>
                <a:ext cx="11374106" cy="1938992"/>
              </a:xfrm>
              <a:prstGeom prst="rect">
                <a:avLst/>
              </a:prstGeom>
              <a:blipFill>
                <a:blip r:embed="rId8"/>
                <a:stretch>
                  <a:fillRect l="-1876" t="-5660" r="-1929" b="-13522"/>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schemeClr val="bg1"/>
                          </a:solidFill>
                          <a:latin typeface="Cambria Math" panose="02040503050406030204" pitchFamily="18" charset="0"/>
                          <a:cs typeface="Arial" panose="020B0604020202020204" pitchFamily="34" charset="0"/>
                        </a:rPr>
                        <m:t>18 </m:t>
                      </m:r>
                      <m:r>
                        <a:rPr lang="en-US" sz="4800" b="0" i="1" smtClean="0">
                          <a:solidFill>
                            <a:schemeClr val="bg1"/>
                          </a:solidFill>
                          <a:latin typeface="Cambria Math" panose="02040503050406030204" pitchFamily="18" charset="0"/>
                          <a:cs typeface="Arial" panose="020B0604020202020204" pitchFamily="34" charset="0"/>
                        </a:rPr>
                        <m:t>𝑐𝑚</m:t>
                      </m:r>
                    </m:oMath>
                  </m:oMathPara>
                </a14:m>
                <a:endParaRPr lang="vi-VN" sz="4800" dirty="0">
                  <a:solidFill>
                    <a:schemeClr val="bg1"/>
                  </a:solidFill>
                  <a:latin typeface="Arial" panose="020B0604020202020204" pitchFamily="34" charset="0"/>
                  <a:cs typeface="Arial" panose="020B0604020202020204" pitchFamily="34" charset="0"/>
                </a:endParaRPr>
              </a:p>
            </p:txBody>
          </p:sp>
        </mc:Choice>
        <mc:Fallback>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16 </m:t>
                      </m:r>
                      <m:r>
                        <a:rPr lang="en-US" sz="4800" b="0" i="1" smtClean="0">
                          <a:solidFill>
                            <a:prstClr val="white"/>
                          </a:solidFill>
                          <a:latin typeface="Cambria Math" panose="02040503050406030204" pitchFamily="18" charset="0"/>
                          <a:cs typeface="Arial" panose="020B0604020202020204" pitchFamily="34" charset="0"/>
                        </a:rPr>
                        <m:t>𝑐𝑚</m:t>
                      </m:r>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18756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73918" y="3514638"/>
              <a:ext cx="9970718" cy="1063433"/>
            </a:xfrm>
            <a:prstGeom prst="rect">
              <a:avLst/>
            </a:prstGeom>
          </p:spPr>
          <p:txBody>
            <a:bodyPr wrap="square">
              <a:spAutoFit/>
            </a:bodyPr>
            <a:lstStyle/>
            <a:p>
              <a:pPr algn="ctr">
                <a:lnSpc>
                  <a:spcPct val="150000"/>
                </a:lnSpc>
                <a:tabLst>
                  <a:tab pos="360045" algn="l"/>
                  <a:tab pos="720090" algn="l"/>
                </a:tabLst>
                <a:defRPr/>
              </a:pPr>
              <a:r>
                <a:rPr lang="nl-NL" sz="4800" b="1" noProof="0" dirty="0" smtClean="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III.</a:t>
              </a:r>
              <a:r>
                <a:rPr lang="nl-NL" sz="4800" b="1" dirty="0">
                  <a:latin typeface="Times New Roman" panose="02020603050405020304" pitchFamily="18" charset="0"/>
                  <a:cs typeface="Times New Roman" panose="02020603050405020304" pitchFamily="18" charset="0"/>
                </a:rPr>
                <a:t> THỂ TÍCH CỦA HÌNH </a:t>
              </a:r>
              <a:r>
                <a:rPr lang="nl-NL" sz="4800" b="1" dirty="0" smtClean="0">
                  <a:latin typeface="Times New Roman" panose="02020603050405020304" pitchFamily="18" charset="0"/>
                  <a:cs typeface="Times New Roman" panose="02020603050405020304" pitchFamily="18" charset="0"/>
                </a:rPr>
                <a:t>TRỤ</a:t>
              </a:r>
              <a:endParaRPr lang="en-US" sz="4800"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958049">
            <a:off x="16069736" y="-557951"/>
            <a:ext cx="1815360" cy="1895938"/>
          </a:xfrm>
          <a:prstGeom prst="rect">
            <a:avLst/>
          </a:prstGeom>
        </p:spPr>
      </p:pic>
      <p:sp>
        <p:nvSpPr>
          <p:cNvPr id="25" name="Google Shape;169;p5"/>
          <p:cNvSpPr/>
          <p:nvPr/>
        </p:nvSpPr>
        <p:spPr>
          <a:xfrm>
            <a:off x="304800" y="257089"/>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lang="en-US" sz="3600" b="1" dirty="0">
                <a:solidFill>
                  <a:prstClr val="white"/>
                </a:solidFill>
                <a:latin typeface="Arial"/>
                <a:ea typeface="Arial"/>
                <a:cs typeface="Arial"/>
                <a:sym typeface="Arial"/>
              </a:rPr>
              <a:t>4</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4"/>
          <a:srcRect/>
          <a:stretch>
            <a:fillRect/>
          </a:stretch>
        </p:blipFill>
        <p:spPr>
          <a:xfrm rot="-712563">
            <a:off x="8618" y="8527225"/>
            <a:ext cx="1361733" cy="1147657"/>
          </a:xfrm>
          <a:prstGeom prst="rect">
            <a:avLst/>
          </a:prstGeom>
        </p:spPr>
      </p:pic>
      <p:sp>
        <p:nvSpPr>
          <p:cNvPr id="40" name="Rectangle 39"/>
          <p:cNvSpPr/>
          <p:nvPr/>
        </p:nvSpPr>
        <p:spPr>
          <a:xfrm>
            <a:off x="300788" y="5019723"/>
            <a:ext cx="8069807" cy="2554545"/>
          </a:xfrm>
          <a:prstGeom prst="rect">
            <a:avLst/>
          </a:prstGeom>
        </p:spPr>
        <p:txBody>
          <a:bodyPr wrap="square">
            <a:spAutoFit/>
          </a:bodyPr>
          <a:lstStyle/>
          <a:p>
            <a:pPr algn="just">
              <a:spcAft>
                <a:spcPts val="800"/>
              </a:spcAft>
            </a:pPr>
            <a:r>
              <a:rPr lang="vi-VN" sz="4000" kern="100" dirty="0" smtClean="0">
                <a:latin typeface="+mj-lt"/>
                <a:ea typeface="Times New Roman" panose="02020603050405020304" pitchFamily="18" charset="0"/>
                <a:cs typeface="Times New Roman" panose="02020603050405020304" pitchFamily="18" charset="0"/>
              </a:rPr>
              <a:t>b)</a:t>
            </a:r>
            <a:r>
              <a:rPr lang="vi-VN" sz="4000" kern="100" dirty="0">
                <a:solidFill>
                  <a:prstClr val="black"/>
                </a:solidFill>
                <a:latin typeface="+mj-lt"/>
                <a:ea typeface="Times New Roman" panose="02020603050405020304" pitchFamily="18" charset="0"/>
                <a:cs typeface="Times New Roman" panose="02020603050405020304" pitchFamily="18" charset="0"/>
              </a:rPr>
              <a:t> Cũng như hình lăng trụ đứng từ giác, mỗi hình trụ đều có thể tích</a:t>
            </a:r>
            <a:r>
              <a:rPr lang="vi-VN" sz="4000" kern="100" dirty="0" smtClean="0">
                <a:solidFill>
                  <a:prstClr val="black"/>
                </a:solidFill>
                <a:latin typeface="+mj-lt"/>
                <a:ea typeface="Times New Roman" panose="02020603050405020304" pitchFamily="18" charset="0"/>
                <a:cs typeface="Times New Roman" panose="02020603050405020304" pitchFamily="18" charset="0"/>
              </a:rPr>
              <a:t>.</a:t>
            </a:r>
            <a:r>
              <a:rPr lang="vi-VN" sz="4000" kern="100" dirty="0">
                <a:solidFill>
                  <a:prstClr val="black"/>
                </a:solidFill>
                <a:latin typeface="+mj-lt"/>
                <a:ea typeface="Times New Roman" panose="02020603050405020304" pitchFamily="18" charset="0"/>
                <a:cs typeface="Times New Roman" panose="02020603050405020304" pitchFamily="18" charset="0"/>
              </a:rPr>
              <a:t> Hãy dự đoán cách </a:t>
            </a:r>
            <a:r>
              <a:rPr lang="vi-VN" sz="4000" kern="100" dirty="0" smtClean="0">
                <a:solidFill>
                  <a:prstClr val="black"/>
                </a:solidFill>
                <a:latin typeface="+mj-lt"/>
                <a:ea typeface="Times New Roman" panose="02020603050405020304" pitchFamily="18" charset="0"/>
                <a:cs typeface="Times New Roman" panose="02020603050405020304" pitchFamily="18" charset="0"/>
              </a:rPr>
              <a:t>t</a:t>
            </a:r>
            <a:r>
              <a:rPr lang="en-US" sz="4000" kern="1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ính</a:t>
            </a:r>
            <a:r>
              <a:rPr lang="vi-VN" sz="4000" kern="100" dirty="0" smtClean="0">
                <a:solidFill>
                  <a:prstClr val="black"/>
                </a:solidFill>
                <a:latin typeface="+mj-lt"/>
                <a:ea typeface="Times New Roman" panose="02020603050405020304" pitchFamily="18" charset="0"/>
                <a:cs typeface="Times New Roman" panose="02020603050405020304" pitchFamily="18" charset="0"/>
              </a:rPr>
              <a:t> </a:t>
            </a:r>
            <a:r>
              <a:rPr lang="vi-VN" sz="4000" kern="100" dirty="0">
                <a:solidFill>
                  <a:prstClr val="black"/>
                </a:solidFill>
                <a:latin typeface="+mj-lt"/>
                <a:ea typeface="Times New Roman" panose="02020603050405020304" pitchFamily="18" charset="0"/>
                <a:cs typeface="Times New Roman" panose="02020603050405020304" pitchFamily="18" charset="0"/>
              </a:rPr>
              <a:t>thể tích của hình trụ (Hình 8).</a:t>
            </a:r>
            <a:r>
              <a:rPr lang="vi-VN" sz="4000" kern="100" dirty="0" smtClean="0">
                <a:latin typeface="+mj-lt"/>
                <a:ea typeface="Times New Roman" panose="02020603050405020304" pitchFamily="18" charset="0"/>
                <a:cs typeface="Times New Roman" panose="02020603050405020304" pitchFamily="18" charset="0"/>
              </a:rPr>
              <a:t> </a:t>
            </a:r>
            <a:endParaRPr lang="en-US" sz="4000" kern="100" dirty="0" smtClean="0">
              <a:latin typeface="+mj-lt"/>
              <a:ea typeface="Times New Roman" panose="02020603050405020304" pitchFamily="18" charset="0"/>
              <a:cs typeface="Times New Roman" panose="02020603050405020304" pitchFamily="18" charset="0"/>
            </a:endParaRPr>
          </a:p>
        </p:txBody>
      </p:sp>
      <p:sp>
        <p:nvSpPr>
          <p:cNvPr id="45" name="Rectangle 44"/>
          <p:cNvSpPr/>
          <p:nvPr/>
        </p:nvSpPr>
        <p:spPr>
          <a:xfrm>
            <a:off x="186671" y="1309316"/>
            <a:ext cx="8171892" cy="3272691"/>
          </a:xfrm>
          <a:prstGeom prst="rect">
            <a:avLst/>
          </a:prstGeom>
        </p:spPr>
        <p:txBody>
          <a:bodyPr wrap="square">
            <a:spAutoFit/>
          </a:bodyPr>
          <a:lstStyle/>
          <a:p>
            <a:pPr algn="just">
              <a:spcAft>
                <a:spcPts val="800"/>
              </a:spcAft>
            </a:pP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Nêu công thức tính thể tích hình l</a:t>
            </a:r>
            <a:r>
              <a:rPr lang="en-US"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 trụ đứng t</a:t>
            </a:r>
            <a:r>
              <a:rPr lang="en-US"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ứ</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giác ABCD.A'B'C'D' (Hình 7) khi biết diện tích đ</a:t>
            </a:r>
            <a:r>
              <a:rPr lang="en-US" sz="40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 và chiều cao.</a:t>
            </a:r>
            <a:endParaRPr lang="en-US" sz="4000" kern="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FCF6766D-B6B4-739E-E884-BFEA405BB172}"/>
              </a:ext>
            </a:extLst>
          </p:cNvPr>
          <p:cNvSpPr txBox="1"/>
          <p:nvPr/>
        </p:nvSpPr>
        <p:spPr>
          <a:xfrm>
            <a:off x="1505953" y="8667583"/>
            <a:ext cx="15728134" cy="1123712"/>
          </a:xfrm>
          <a:prstGeom prst="wedgeRoundRectCallout">
            <a:avLst>
              <a:gd name="adj1" fmla="val -53042"/>
              <a:gd name="adj2" fmla="val -11855"/>
              <a:gd name="adj3" fmla="val 16667"/>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algn="just">
              <a:lnSpc>
                <a:spcPct val="150000"/>
              </a:lnSpc>
              <a:spcBef>
                <a:spcPts val="300"/>
              </a:spcBef>
              <a:spcAft>
                <a:spcPts val="300"/>
              </a:spcAft>
            </a:pPr>
            <a:r>
              <a:rPr lang="vi-VN" sz="4000" kern="100" dirty="0">
                <a:solidFill>
                  <a:schemeClr val="bg1"/>
                </a:solidFill>
                <a:latin typeface="+mj-lt"/>
                <a:ea typeface="Times New Roman" panose="02020603050405020304" pitchFamily="18" charset="0"/>
                <a:cs typeface="Times New Roman" panose="02020603050405020304" pitchFamily="18" charset="0"/>
              </a:rPr>
              <a:t>Ta có thể tính được thể tích của hình trụ khi biết diện tích đ</a:t>
            </a:r>
            <a:r>
              <a:rPr lang="en-US" sz="4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000" kern="100" dirty="0">
                <a:solidFill>
                  <a:schemeClr val="bg1"/>
                </a:solidFill>
                <a:latin typeface="+mj-lt"/>
                <a:ea typeface="Times New Roman" panose="02020603050405020304" pitchFamily="18" charset="0"/>
                <a:cs typeface="Times New Roman" panose="02020603050405020304" pitchFamily="18" charset="0"/>
              </a:rPr>
              <a:t>y và chiều cao</a:t>
            </a:r>
            <a:r>
              <a:rPr lang="vi-VN" sz="40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000" kern="100" dirty="0">
              <a:solidFill>
                <a:schemeClr val="bg1"/>
              </a:solidFill>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9018470" y="1143720"/>
            <a:ext cx="8736130" cy="5227671"/>
          </a:xfrm>
          <a:prstGeom prst="rect">
            <a:avLst/>
          </a:prstGeom>
        </p:spPr>
      </p:pic>
      <p:pic>
        <p:nvPicPr>
          <p:cNvPr id="23" name="Picture 5">
            <a:extLst>
              <a:ext uri="{FF2B5EF4-FFF2-40B4-BE49-F238E27FC236}">
                <a16:creationId xmlns:a16="http://schemas.microsoft.com/office/drawing/2014/main" id="{48628CD9-3BF8-0314-D8AF-ECEE322C7D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42262" y="3785001"/>
            <a:ext cx="676408" cy="101586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F506E5-5FA3-9CE5-CE97-BA577890D107}"/>
                  </a:ext>
                </a:extLst>
              </p:cNvPr>
              <p:cNvSpPr txBox="1"/>
              <p:nvPr/>
            </p:nvSpPr>
            <p:spPr>
              <a:xfrm>
                <a:off x="2053548" y="3633266"/>
                <a:ext cx="5852636" cy="1234806"/>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dirty="0" smtClean="0">
                    <a:latin typeface="Times New Roman" panose="02020603050405020304" pitchFamily="18" charset="0"/>
                    <a:cs typeface="Times New Roman" panose="02020603050405020304" pitchFamily="18" charset="0"/>
                  </a:rPr>
                  <a:t>Thể tích hình lăng trụ tứ giác là </a:t>
                </a:r>
                <a14:m>
                  <m:oMath xmlns:m="http://schemas.openxmlformats.org/officeDocument/2006/math">
                    <m:r>
                      <a:rPr lang="vi-VN" sz="3200" b="0" i="1" smtClean="0">
                        <a:effectLst/>
                        <a:latin typeface="Cambria Math" panose="02040503050406030204" pitchFamily="18" charset="0"/>
                        <a:cs typeface="Arial" panose="020B0604020202020204" pitchFamily="34" charset="0"/>
                      </a:rPr>
                      <m:t>𝑆</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en-US" sz="320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𝑆</m:t>
                        </m:r>
                      </m:e>
                      <m:sub>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đá</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𝑦</m:t>
                        </m:r>
                      </m:sub>
                    </m:sSub>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h</m:t>
                    </m:r>
                  </m:oMath>
                </a14:m>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2053548" y="3633266"/>
                <a:ext cx="5852636" cy="1234806"/>
              </a:xfrm>
              <a:prstGeom prst="wedgeRoundRectCallout">
                <a:avLst>
                  <a:gd name="adj1" fmla="val -52876"/>
                  <a:gd name="adj2" fmla="val 23903"/>
                  <a:gd name="adj3" fmla="val 16667"/>
                </a:avLst>
              </a:prstGeom>
              <a:blipFill>
                <a:blip r:embed="rId10"/>
                <a:stretch>
                  <a:fillRect t="-1463" r="-1414"/>
                </a:stretch>
              </a:blipFill>
              <a:ln>
                <a:solidFill>
                  <a:srgbClr val="00B0F0"/>
                </a:solidFill>
              </a:ln>
            </p:spPr>
            <p:txBody>
              <a:bodyPr/>
              <a:lstStyle/>
              <a:p>
                <a:r>
                  <a:rPr lang="en-US">
                    <a:noFill/>
                  </a:rPr>
                  <a:t> </a:t>
                </a:r>
              </a:p>
            </p:txBody>
          </p:sp>
        </mc:Fallback>
      </mc:AlternateContent>
      <p:pic>
        <p:nvPicPr>
          <p:cNvPr id="26" name="Picture 5">
            <a:extLst>
              <a:ext uri="{FF2B5EF4-FFF2-40B4-BE49-F238E27FC236}">
                <a16:creationId xmlns:a16="http://schemas.microsoft.com/office/drawing/2014/main" id="{48628CD9-3BF8-0314-D8AF-ECEE322C7D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0788" y="7338765"/>
            <a:ext cx="1098231" cy="1015864"/>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8F506E5-5FA3-9CE5-CE97-BA577890D107}"/>
                  </a:ext>
                </a:extLst>
              </p:cNvPr>
              <p:cNvSpPr txBox="1"/>
              <p:nvPr/>
            </p:nvSpPr>
            <p:spPr>
              <a:xfrm>
                <a:off x="1728265" y="7563417"/>
                <a:ext cx="7124319" cy="700973"/>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b="0" dirty="0" smtClean="0">
                    <a:effectLst/>
                    <a:cs typeface="Arial" panose="020B0604020202020204" pitchFamily="34" charset="0"/>
                  </a:rPr>
                  <a:t>Dự </a:t>
                </a:r>
                <a:r>
                  <a:rPr lang="en-US" sz="3200" b="0" dirty="0" err="1" smtClean="0">
                    <a:effectLst/>
                    <a:cs typeface="Arial" panose="020B0604020202020204" pitchFamily="34" charset="0"/>
                  </a:rPr>
                  <a:t>đoán</a:t>
                </a:r>
                <a:r>
                  <a:rPr lang="en-US" sz="3200" dirty="0" smtClean="0">
                    <a:cs typeface="Arial" panose="020B0604020202020204" pitchFamily="34" charset="0"/>
                  </a:rPr>
                  <a:t>:</a:t>
                </a:r>
                <a:r>
                  <a:rPr lang="en-US" sz="3200" dirty="0">
                    <a:cs typeface="Arial" panose="020B0604020202020204" pitchFamily="34" charset="0"/>
                  </a:rPr>
                  <a:t> </a:t>
                </a:r>
                <a:r>
                  <a:rPr lang="en-US" sz="3200" dirty="0" smtClean="0">
                    <a:cs typeface="Arial" panose="020B0604020202020204" pitchFamily="34" charset="0"/>
                  </a:rPr>
                  <a:t> </a:t>
                </a:r>
                <a14:m>
                  <m:oMath xmlns:m="http://schemas.openxmlformats.org/officeDocument/2006/math">
                    <m:sSub>
                      <m:sSubPr>
                        <m:ctrlPr>
                          <a:rPr lang="en-US" sz="3200" b="0" i="1" smtClean="0">
                            <a:effectLst/>
                            <a:latin typeface="Cambria Math" panose="02040503050406030204" pitchFamily="18" charset="0"/>
                            <a:cs typeface="Arial" panose="020B0604020202020204" pitchFamily="34" charset="0"/>
                          </a:rPr>
                        </m:ctrlPr>
                      </m:sSubPr>
                      <m:e>
                        <m:r>
                          <a:rPr lang="vi-VN" sz="3200" b="0" i="1" smtClean="0">
                            <a:effectLst/>
                            <a:latin typeface="Cambria Math" panose="02040503050406030204" pitchFamily="18" charset="0"/>
                            <a:cs typeface="Arial" panose="020B0604020202020204" pitchFamily="34" charset="0"/>
                          </a:rPr>
                          <m:t>𝑆</m:t>
                        </m:r>
                      </m:e>
                      <m:sub>
                        <m:r>
                          <a:rPr lang="en-US" sz="3200" b="0" i="1" smtClean="0">
                            <a:effectLst/>
                            <a:latin typeface="Cambria Math" panose="02040503050406030204" pitchFamily="18" charset="0"/>
                            <a:cs typeface="Arial" panose="020B0604020202020204" pitchFamily="34" charset="0"/>
                          </a:rPr>
                          <m:t>h</m:t>
                        </m:r>
                        <m:r>
                          <a:rPr lang="en-US" sz="3200" b="0" i="1" smtClean="0">
                            <a:effectLst/>
                            <a:latin typeface="Cambria Math" panose="02040503050406030204" pitchFamily="18" charset="0"/>
                            <a:cs typeface="Arial" panose="020B0604020202020204" pitchFamily="34" charset="0"/>
                          </a:rPr>
                          <m:t>ì</m:t>
                        </m:r>
                        <m:r>
                          <a:rPr lang="en-US" sz="3200" b="0" i="1" smtClean="0">
                            <a:effectLst/>
                            <a:latin typeface="Cambria Math" panose="02040503050406030204" pitchFamily="18" charset="0"/>
                            <a:cs typeface="Arial" panose="020B0604020202020204" pitchFamily="34" charset="0"/>
                          </a:rPr>
                          <m:t>𝑛h</m:t>
                        </m:r>
                        <m:r>
                          <a:rPr lang="en-US" sz="3200" b="0" i="1" smtClean="0">
                            <a:effectLst/>
                            <a:latin typeface="Cambria Math" panose="02040503050406030204" pitchFamily="18" charset="0"/>
                            <a:cs typeface="Arial" panose="020B0604020202020204" pitchFamily="34" charset="0"/>
                          </a:rPr>
                          <m:t> </m:t>
                        </m:r>
                        <m:r>
                          <a:rPr lang="en-US" sz="3200" b="0" i="1" smtClean="0">
                            <a:effectLst/>
                            <a:latin typeface="Cambria Math" panose="02040503050406030204" pitchFamily="18" charset="0"/>
                            <a:cs typeface="Arial" panose="020B0604020202020204" pitchFamily="34" charset="0"/>
                          </a:rPr>
                          <m:t>𝑡𝑟</m:t>
                        </m:r>
                        <m:r>
                          <a:rPr lang="en-US" sz="3200" b="0" i="1" smtClean="0">
                            <a:effectLst/>
                            <a:latin typeface="Cambria Math" panose="02040503050406030204" pitchFamily="18" charset="0"/>
                            <a:cs typeface="Arial" panose="020B0604020202020204" pitchFamily="34" charset="0"/>
                          </a:rPr>
                          <m:t>ụ</m:t>
                        </m:r>
                      </m:sub>
                    </m:sSub>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en-US" sz="3200" i="1">
                            <a:latin typeface="Cambria Math" panose="02040503050406030204" pitchFamily="18" charset="0"/>
                            <a:ea typeface="Cambria Math" panose="02040503050406030204" pitchFamily="18" charset="0"/>
                            <a:cs typeface="Arial" panose="020B0604020202020204" pitchFamily="34" charset="0"/>
                          </a:rPr>
                        </m:ctrlPr>
                      </m:sSubPr>
                      <m:e>
                        <m:r>
                          <a:rPr lang="en-US" sz="3200" i="1">
                            <a:latin typeface="Cambria Math" panose="02040503050406030204" pitchFamily="18" charset="0"/>
                            <a:ea typeface="Cambria Math" panose="02040503050406030204" pitchFamily="18" charset="0"/>
                            <a:cs typeface="Arial" panose="020B0604020202020204" pitchFamily="34" charset="0"/>
                          </a:rPr>
                          <m:t>𝑆</m:t>
                        </m:r>
                      </m:e>
                      <m:sub>
                        <m:r>
                          <a:rPr lang="en-US" sz="3200" i="1">
                            <a:latin typeface="Cambria Math" panose="02040503050406030204" pitchFamily="18" charset="0"/>
                            <a:ea typeface="Cambria Math" panose="02040503050406030204" pitchFamily="18" charset="0"/>
                            <a:cs typeface="Arial" panose="020B0604020202020204" pitchFamily="34" charset="0"/>
                          </a:rPr>
                          <m:t>đá</m:t>
                        </m:r>
                        <m:r>
                          <a:rPr lang="en-US" sz="3200" i="1">
                            <a:latin typeface="Cambria Math" panose="02040503050406030204" pitchFamily="18" charset="0"/>
                            <a:ea typeface="Cambria Math" panose="02040503050406030204" pitchFamily="18" charset="0"/>
                            <a:cs typeface="Arial" panose="020B0604020202020204" pitchFamily="34" charset="0"/>
                          </a:rPr>
                          <m:t>𝑦</m:t>
                        </m:r>
                      </m:sub>
                    </m:sSub>
                    <m:r>
                      <a:rPr lang="en-US" sz="3200" i="1">
                        <a:latin typeface="Cambria Math" panose="02040503050406030204" pitchFamily="18" charset="0"/>
                        <a:ea typeface="Cambria Math" panose="02040503050406030204" pitchFamily="18" charset="0"/>
                        <a:cs typeface="Arial" panose="020B0604020202020204" pitchFamily="34" charset="0"/>
                      </a:rPr>
                      <m:t>.</m:t>
                    </m:r>
                    <m:r>
                      <a:rPr lang="en-US" sz="3200" i="1">
                        <a:latin typeface="Cambria Math" panose="02040503050406030204" pitchFamily="18" charset="0"/>
                        <a:ea typeface="Cambria Math" panose="02040503050406030204" pitchFamily="18" charset="0"/>
                        <a:cs typeface="Arial" panose="020B0604020202020204" pitchFamily="34" charset="0"/>
                      </a:rPr>
                      <m:t>h</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𝜋</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𝑟</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h</m:t>
                    </m:r>
                  </m:oMath>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1728265" y="7563417"/>
                <a:ext cx="7124319" cy="700973"/>
              </a:xfrm>
              <a:prstGeom prst="wedgeRoundRectCallout">
                <a:avLst>
                  <a:gd name="adj1" fmla="val -52876"/>
                  <a:gd name="adj2" fmla="val 23903"/>
                  <a:gd name="adj3" fmla="val 16667"/>
                </a:avLst>
              </a:prstGeom>
              <a:blipFill>
                <a:blip r:embed="rId12"/>
                <a:stretch>
                  <a:fillRect t="-3419" b="-17094"/>
                </a:stretch>
              </a:blipFill>
              <a:ln>
                <a:solidFill>
                  <a:srgbClr val="00B0F0"/>
                </a:solidFill>
              </a:ln>
            </p:spPr>
            <p:txBody>
              <a:bodyPr/>
              <a:lstStyle/>
              <a:p>
                <a:r>
                  <a:rPr lang="en-US">
                    <a:noFill/>
                  </a:rPr>
                  <a:t> </a:t>
                </a:r>
              </a:p>
            </p:txBody>
          </p:sp>
        </mc:Fallback>
      </mc:AlternateContent>
      <p:pic>
        <p:nvPicPr>
          <p:cNvPr id="5" name="Picture 4"/>
          <p:cNvPicPr>
            <a:picLocks noChangeAspect="1"/>
          </p:cNvPicPr>
          <p:nvPr/>
        </p:nvPicPr>
        <p:blipFill>
          <a:blip r:embed="rId13"/>
          <a:stretch>
            <a:fillRect/>
          </a:stretch>
        </p:blipFill>
        <p:spPr>
          <a:xfrm>
            <a:off x="9041074" y="1929388"/>
            <a:ext cx="4753991" cy="4035096"/>
          </a:xfrm>
          <a:prstGeom prst="rect">
            <a:avLst/>
          </a:prstGeom>
        </p:spPr>
      </p:pic>
      <p:pic>
        <p:nvPicPr>
          <p:cNvPr id="8" name="Picture 7"/>
          <p:cNvPicPr>
            <a:picLocks noChangeAspect="1"/>
          </p:cNvPicPr>
          <p:nvPr/>
        </p:nvPicPr>
        <p:blipFill>
          <a:blip r:embed="rId14"/>
          <a:stretch>
            <a:fillRect/>
          </a:stretch>
        </p:blipFill>
        <p:spPr>
          <a:xfrm>
            <a:off x="13795065" y="1876997"/>
            <a:ext cx="3860277" cy="3758690"/>
          </a:xfrm>
          <a:prstGeom prst="rect">
            <a:avLst/>
          </a:prstGeom>
        </p:spPr>
      </p:pic>
    </p:spTree>
    <p:extLst>
      <p:ext uri="{BB962C8B-B14F-4D97-AF65-F5344CB8AC3E}">
        <p14:creationId xmlns:p14="http://schemas.microsoft.com/office/powerpoint/2010/main" val="219787315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0" grpId="0"/>
      <p:bldP spid="45" grpId="0"/>
      <p:bldP spid="55" grpId="0" animBg="1"/>
      <p:bldP spid="24"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713917" y="2850379"/>
            <a:ext cx="16928811" cy="625552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12478" y="1025644"/>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8376" y="3503176"/>
                <a:ext cx="16383000" cy="4270400"/>
              </a:xfrm>
              <a:prstGeom prst="rect">
                <a:avLst/>
              </a:prstGeom>
            </p:spPr>
            <p:txBody>
              <a:bodyPr wrap="square">
                <a:spAutoFit/>
              </a:bodyPr>
              <a:lstStyle/>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Thể </a:t>
                </a:r>
                <a:r>
                  <a:rPr lang="vi-VN" sz="4400" kern="100" dirty="0">
                    <a:solidFill>
                      <a:schemeClr val="bg1"/>
                    </a:solidFill>
                    <a:latin typeface="+mj-lt"/>
                    <a:ea typeface="Times New Roman" panose="02020603050405020304" pitchFamily="18" charset="0"/>
                    <a:cs typeface="Times New Roman" panose="02020603050405020304" pitchFamily="18" charset="0"/>
                  </a:rPr>
                  <a:t>tích của hình trụ bằng tích của diện tích đáy với chiều cao</a:t>
                </a:r>
                <a:r>
                  <a:rPr lang="vi-VN" sz="44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400" kern="100" dirty="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trong </a:t>
                </a:r>
                <a:r>
                  <a:rPr lang="vi-VN" sz="4400" kern="100" dirty="0">
                    <a:solidFill>
                      <a:schemeClr val="bg1"/>
                    </a:solidFill>
                    <a:latin typeface="+mj-lt"/>
                    <a:ea typeface="Times New Roman" panose="02020603050405020304" pitchFamily="18" charset="0"/>
                    <a:cs typeface="Times New Roman" panose="02020603050405020304" pitchFamily="18" charset="0"/>
                  </a:rPr>
                  <a:t>đó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thể tích,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diện tích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đ</a:t>
                </a:r>
                <a:r>
                  <a:rPr lang="en-US" sz="4400" kern="100" dirty="0">
                    <a:solidFill>
                      <a:schemeClr val="bg1"/>
                    </a:solidFill>
                    <a:latin typeface="+mj-lt"/>
                    <a:ea typeface="Times New Roman" panose="02020603050405020304" pitchFamily="18" charset="0"/>
                    <a:cs typeface="Times New Roman" panose="02020603050405020304" pitchFamily="18" charset="0"/>
                  </a:rPr>
                  <a:t>á</a:t>
                </a:r>
                <a:r>
                  <a:rPr lang="vi-VN" sz="4400" kern="100" dirty="0" smtClean="0">
                    <a:solidFill>
                      <a:schemeClr val="bg1"/>
                    </a:solidFill>
                    <a:latin typeface="+mj-lt"/>
                    <a:ea typeface="Times New Roman" panose="02020603050405020304" pitchFamily="18" charset="0"/>
                    <a:cs typeface="Times New Roman" panose="02020603050405020304" pitchFamily="18" charset="0"/>
                  </a:rPr>
                  <a:t>y</a:t>
                </a:r>
                <a:r>
                  <a:rPr lang="vi-VN" sz="4400" kern="100" dirty="0">
                    <a:solidFill>
                      <a:schemeClr val="bg1"/>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bán kính đáy,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chiều cao của hình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trụ.</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376" y="3503176"/>
                <a:ext cx="16383000" cy="4270400"/>
              </a:xfrm>
              <a:prstGeom prst="rect">
                <a:avLst/>
              </a:prstGeom>
              <a:blipFill>
                <a:blip r:embed="rId4"/>
                <a:stretch>
                  <a:fillRect l="-1488" r="-1488" b="-3714"/>
                </a:stretch>
              </a:blipFill>
            </p:spPr>
            <p:txBody>
              <a:bodyPr/>
              <a:lstStyle/>
              <a:p>
                <a:r>
                  <a:rPr lang="en-US">
                    <a:noFill/>
                  </a:rPr>
                  <a:t> </a:t>
                </a:r>
              </a:p>
            </p:txBody>
          </p:sp>
        </mc:Fallback>
      </mc:AlternateContent>
    </p:spTree>
    <p:extLst>
      <p:ext uri="{BB962C8B-B14F-4D97-AF65-F5344CB8AC3E}">
        <p14:creationId xmlns:p14="http://schemas.microsoft.com/office/powerpoint/2010/main" val="273119735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96501" y="3660054"/>
            <a:ext cx="1700394" cy="1188276"/>
            <a:chOff x="-9426646" y="860425"/>
            <a:chExt cx="2022199" cy="1289304"/>
          </a:xfrm>
        </p:grpSpPr>
        <p:pic>
          <p:nvPicPr>
            <p:cNvPr id="17" name="Google Shape;306;p14"/>
            <p:cNvPicPr preferRelativeResize="0"/>
            <p:nvPr/>
          </p:nvPicPr>
          <p:blipFill rotWithShape="1">
            <a:blip r:embed="rId2">
              <a:alphaModFix/>
            </a:blip>
            <a:srcRect/>
            <a:stretch/>
          </p:blipFill>
          <p:spPr>
            <a:xfrm>
              <a:off x="-9317291" y="860425"/>
              <a:ext cx="1912844" cy="1289304"/>
            </a:xfrm>
            <a:prstGeom prst="rect">
              <a:avLst/>
            </a:prstGeom>
            <a:noFill/>
            <a:ln>
              <a:noFill/>
            </a:ln>
          </p:spPr>
        </p:pic>
        <p:sp>
          <p:nvSpPr>
            <p:cNvPr id="18" name="Google Shape;307;p14"/>
            <p:cNvSpPr txBox="1"/>
            <p:nvPr/>
          </p:nvSpPr>
          <p:spPr>
            <a:xfrm>
              <a:off x="-9426646" y="860425"/>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22845" y="4603541"/>
                <a:ext cx="7880083" cy="3908762"/>
              </a:xfrm>
              <a:prstGeom prst="rect">
                <a:avLst/>
              </a:prstGeom>
            </p:spPr>
            <p:txBody>
              <a:bodyPr wrap="square">
                <a:spAutoFit/>
              </a:bodyPr>
              <a:lstStyle/>
              <a:p>
                <a:pPr>
                  <a:lnSpc>
                    <a:spcPct val="150000"/>
                  </a:lnSpc>
                  <a:spcAft>
                    <a:spcPts val="800"/>
                  </a:spcAft>
                  <a:defRPr/>
                </a:pPr>
                <a:r>
                  <a:rPr lang="vi-VN" sz="3800" kern="100" dirty="0" smtClean="0">
                    <a:solidFill>
                      <a:prstClr val="black"/>
                    </a:solidFill>
                    <a:ea typeface="Times New Roman" panose="02020603050405020304" pitchFamily="18" charset="0"/>
                    <a:cs typeface="Times New Roman" panose="02020603050405020304" pitchFamily="18" charset="0"/>
                  </a:rPr>
                  <a:t>Thể </a:t>
                </a:r>
                <a:r>
                  <a:rPr lang="vi-VN" sz="3800" kern="100" dirty="0">
                    <a:solidFill>
                      <a:prstClr val="black"/>
                    </a:solidFill>
                    <a:ea typeface="Times New Roman" panose="02020603050405020304" pitchFamily="18" charset="0"/>
                    <a:cs typeface="Times New Roman" panose="02020603050405020304" pitchFamily="18" charset="0"/>
                  </a:rPr>
                  <a:t>tích của khối gỗ đó là</a:t>
                </a:r>
                <a:r>
                  <a:rPr lang="vi-VN" sz="3800" kern="100" dirty="0" smtClean="0">
                    <a:solidFill>
                      <a:prstClr val="black"/>
                    </a:solidFill>
                    <a:ea typeface="Times New Roman" panose="02020603050405020304" pitchFamily="18" charset="0"/>
                    <a:cs typeface="Times New Roman" panose="02020603050405020304" pitchFamily="18" charset="0"/>
                  </a:rPr>
                  <a:t>:</a:t>
                </a:r>
                <a:endParaRPr lang="en-US" sz="3800" kern="100" dirty="0" smtClean="0">
                  <a:solidFill>
                    <a:prstClr val="black"/>
                  </a:solidFill>
                  <a:ea typeface="Times New Roman" panose="02020603050405020304" pitchFamily="18" charset="0"/>
                  <a:cs typeface="Times New Roman" panose="02020603050405020304" pitchFamily="18" charset="0"/>
                </a:endParaRPr>
              </a:p>
              <a:p>
                <a:pPr>
                  <a:lnSpc>
                    <a:spcPct val="150000"/>
                  </a:lnSpc>
                  <a:spcAft>
                    <a:spcPts val="800"/>
                  </a:spcAft>
                  <a:defRPr/>
                </a:pPr>
                <a14:m>
                  <m:oMathPara xmlns:m="http://schemas.openxmlformats.org/officeDocument/2006/math">
                    <m:oMathParaPr>
                      <m:jc m:val="centerGroup"/>
                    </m:oMathParaPr>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.43     </m:t>
                      </m:r>
                    </m:oMath>
                  </m:oMathPara>
                </a14:m>
                <a:endParaRPr lang="en-US" sz="38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a:p>
                <a:pPr>
                  <a:lnSpc>
                    <a:spcPct val="150000"/>
                  </a:lnSpc>
                  <a:spcAft>
                    <a:spcPts val="800"/>
                  </a:spcAft>
                  <a:defRPr/>
                </a:pPr>
                <a:r>
                  <a:rPr lang="en-US" sz="3800" b="0" kern="100" dirty="0" smtClean="0">
                    <a:solidFill>
                      <a:prstClr val="black"/>
                    </a:solidFill>
                    <a:ea typeface="Times New Roman" panose="02020603050405020304" pitchFamily="18" charset="0"/>
                    <a:cs typeface="Times New Roman" panose="02020603050405020304" pitchFamily="18" charset="0"/>
                  </a:rPr>
                  <a:t>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=7267</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oMath>
                </a14:m>
                <a:endParaRPr lang="en-US" sz="3800" kern="100" dirty="0" smtClean="0">
                  <a:solidFill>
                    <a:prstClr val="black"/>
                  </a:solidFill>
                  <a:ea typeface="Times New Roman" panose="02020603050405020304" pitchFamily="18" charset="0"/>
                  <a:cs typeface="Times New Roman" panose="02020603050405020304" pitchFamily="18" charset="0"/>
                </a:endParaRPr>
              </a:p>
              <a:p>
                <a:pPr>
                  <a:lnSpc>
                    <a:spcPct val="150000"/>
                  </a:lnSpc>
                  <a:spcAft>
                    <a:spcPts val="800"/>
                  </a:spcAft>
                  <a:defRPr/>
                </a:pPr>
                <a:r>
                  <a:rPr lang="en-US" sz="3800" kern="100" dirty="0">
                    <a:solidFill>
                      <a:prstClr val="black"/>
                    </a:solidFill>
                    <a:ea typeface="Times New Roman" panose="02020603050405020304" pitchFamily="18" charset="0"/>
                    <a:cs typeface="Times New Roman" panose="02020603050405020304" pitchFamily="18" charset="0"/>
                  </a:rPr>
                  <a:t>	</a:t>
                </a:r>
                <a:r>
                  <a:rPr lang="en-US" sz="3800" kern="100" dirty="0" smtClean="0">
                    <a:solidFill>
                      <a:prstClr val="black"/>
                    </a:solidFill>
                    <a:ea typeface="Times New Roman" panose="02020603050405020304" pitchFamily="18" charset="0"/>
                    <a:cs typeface="Times New Roman" panose="02020603050405020304" pitchFamily="18" charset="0"/>
                  </a:rPr>
                  <a:t>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=22 829,95</m:t>
                    </m:r>
                    <m:d>
                      <m:d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sup>
                        </m:sSup>
                      </m:e>
                    </m:d>
                  </m:oMath>
                </a14:m>
                <a:endParaRPr lang="en-US" sz="3800" kern="100" dirty="0">
                  <a:solidFill>
                    <a:prstClr val="black"/>
                  </a:solidFill>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22845" y="4603541"/>
                <a:ext cx="7880083" cy="3908762"/>
              </a:xfrm>
              <a:prstGeom prst="rect">
                <a:avLst/>
              </a:prstGeom>
              <a:blipFill>
                <a:blip r:embed="rId3"/>
                <a:stretch>
                  <a:fillRect l="-255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629018" y="3660054"/>
            <a:ext cx="1408298" cy="1371719"/>
          </a:xfrm>
          <a:prstGeom prst="rect">
            <a:avLst/>
          </a:prstGeom>
        </p:spPr>
      </p:pic>
      <p:pic>
        <p:nvPicPr>
          <p:cNvPr id="27" name="Picture 26"/>
          <p:cNvPicPr>
            <a:picLocks noChangeAspect="1"/>
          </p:cNvPicPr>
          <p:nvPr/>
        </p:nvPicPr>
        <p:blipFill>
          <a:blip r:embed="rId6"/>
          <a:stretch>
            <a:fillRect/>
          </a:stretch>
        </p:blipFill>
        <p:spPr>
          <a:xfrm rot="481536">
            <a:off x="16961155" y="-179745"/>
            <a:ext cx="1402654" cy="1214179"/>
          </a:xfrm>
          <a:prstGeom prst="rect">
            <a:avLst/>
          </a:prstGeom>
        </p:spPr>
      </p:pic>
      <p:sp>
        <p:nvSpPr>
          <p:cNvPr id="15" name="Rectangle 14"/>
          <p:cNvSpPr/>
          <p:nvPr/>
        </p:nvSpPr>
        <p:spPr>
          <a:xfrm>
            <a:off x="1088209" y="615701"/>
            <a:ext cx="16472400" cy="2751074"/>
          </a:xfrm>
          <a:prstGeom prst="rect">
            <a:avLst/>
          </a:prstGeom>
        </p:spPr>
        <p:txBody>
          <a:bodyPr wrap="square">
            <a:spAutoFit/>
          </a:bodyPr>
          <a:lstStyle/>
          <a:p>
            <a:pPr algn="just">
              <a:lnSpc>
                <a:spcPct val="150000"/>
              </a:lnSpc>
              <a:spcAft>
                <a:spcPts val="800"/>
              </a:spcAft>
            </a:pP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Một khối gỗ có dạng hình trụ với bản kính đáy khoảng 13 cm và chiều cao khoảng 43 cm (Hình 9). Hỏi thể tích của khối gỗ đó là bao nhiêu centimét khối (làm tròn kết quả đến hàng phần trăm)</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11045616" y="4254192"/>
            <a:ext cx="5373298" cy="3841120"/>
          </a:xfrm>
          <a:prstGeom prst="rect">
            <a:avLst/>
          </a:prstGeom>
        </p:spPr>
      </p:pic>
      <p:pic>
        <p:nvPicPr>
          <p:cNvPr id="19" name="Picture 18"/>
          <p:cNvPicPr>
            <a:picLocks noChangeAspect="1"/>
          </p:cNvPicPr>
          <p:nvPr/>
        </p:nvPicPr>
        <p:blipFill>
          <a:blip r:embed="rId8"/>
          <a:stretch>
            <a:fillRect/>
          </a:stretch>
        </p:blipFill>
        <p:spPr>
          <a:xfrm>
            <a:off x="11280787" y="4528691"/>
            <a:ext cx="4680364" cy="3292121"/>
          </a:xfrm>
          <a:prstGeom prst="rect">
            <a:avLst/>
          </a:prstGeom>
        </p:spPr>
      </p:pic>
    </p:spTree>
    <p:extLst>
      <p:ext uri="{BB962C8B-B14F-4D97-AF65-F5344CB8AC3E}">
        <p14:creationId xmlns:p14="http://schemas.microsoft.com/office/powerpoint/2010/main" val="198686965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5525"/>
            <a:ext cx="18287993" cy="10285190"/>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1726" y="1649000"/>
            <a:ext cx="4828451" cy="336528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7748" y="1649000"/>
            <a:ext cx="4819305" cy="3383574"/>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595" y="5125783"/>
            <a:ext cx="4791872" cy="3337850"/>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6897" y="5157346"/>
            <a:ext cx="4764437" cy="3337850"/>
          </a:xfrm>
          <a:prstGeom prst="rect">
            <a:avLst/>
          </a:prstGeom>
        </p:spPr>
      </p:pic>
      <p:pic>
        <p:nvPicPr>
          <p:cNvPr id="40"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0871" y="1640363"/>
            <a:ext cx="4819305" cy="3468440"/>
          </a:xfrm>
          <a:prstGeom prst="rect">
            <a:avLst/>
          </a:prstGeom>
        </p:spPr>
      </p:pic>
      <p:pic>
        <p:nvPicPr>
          <p:cNvPr id="41"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89249" y="1643311"/>
            <a:ext cx="4807805" cy="3457607"/>
          </a:xfrm>
          <a:prstGeom prst="rect">
            <a:avLst/>
          </a:prstGeom>
        </p:spPr>
      </p:pic>
      <p:pic>
        <p:nvPicPr>
          <p:cNvPr id="42"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0882" y="5134584"/>
            <a:ext cx="4764437" cy="3436941"/>
          </a:xfrm>
          <a:prstGeom prst="rect">
            <a:avLst/>
          </a:prstGeom>
        </p:spPr>
      </p:pic>
      <p:pic>
        <p:nvPicPr>
          <p:cNvPr id="43"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91146" y="5146473"/>
            <a:ext cx="4760187" cy="3462786"/>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59008">
            <a:off x="17369750" y="4285716"/>
            <a:ext cx="362768" cy="294294"/>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70510">
            <a:off x="2753072" y="3740289"/>
            <a:ext cx="1445873" cy="1385145"/>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15139" y="7402389"/>
            <a:ext cx="759435" cy="759435"/>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1610" y="216923"/>
            <a:ext cx="1302965" cy="966365"/>
          </a:xfrm>
          <a:prstGeom prst="rect">
            <a:avLst/>
          </a:prstGeom>
        </p:spPr>
      </p:pic>
      <p:pic>
        <p:nvPicPr>
          <p:cNvPr id="4" name="Picture 3">
            <a:hlinkClick r:id="rId22"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3">
            <a:extLst>
              <a:ext uri="{28A0092B-C50C-407E-A947-70E740481C1C}">
                <a14:useLocalDpi xmlns:a14="http://schemas.microsoft.com/office/drawing/2010/main" val="0"/>
              </a:ext>
            </a:extLst>
          </a:blip>
          <a:srcRect t="10052" b="11202"/>
          <a:stretch/>
        </p:blipFill>
        <p:spPr>
          <a:xfrm>
            <a:off x="11169968" y="9329738"/>
            <a:ext cx="2259371" cy="837248"/>
          </a:xfrm>
          <a:prstGeom prst="rect">
            <a:avLst/>
          </a:prstGeom>
        </p:spPr>
      </p:pic>
      <p:sp>
        <p:nvSpPr>
          <p:cNvPr id="21" name="Rectangle 20">
            <a:extLst>
              <a:ext uri="{FF2B5EF4-FFF2-40B4-BE49-F238E27FC236}">
                <a16:creationId xmlns:a16="http://schemas.microsoft.com/office/drawing/2014/main" id="{BDA498F2-95DB-4782-AC50-20E7893504EB}"/>
              </a:ext>
            </a:extLst>
          </p:cNvPr>
          <p:cNvSpPr/>
          <p:nvPr/>
        </p:nvSpPr>
        <p:spPr>
          <a:xfrm>
            <a:off x="5618310" y="1545086"/>
            <a:ext cx="10658010" cy="7026440"/>
          </a:xfrm>
          <a:prstGeom prst="rect">
            <a:avLst/>
          </a:prstGeom>
          <a:blipFill dpi="0" rotWithShape="1">
            <a:blip r:embed="rId24">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25"/>
          <a:stretch>
            <a:fillRect/>
          </a:stretch>
        </p:blipFill>
        <p:spPr>
          <a:xfrm>
            <a:off x="15697200" y="8061670"/>
            <a:ext cx="609600" cy="609600"/>
          </a:xfrm>
          <a:prstGeom prst="rect">
            <a:avLst/>
          </a:prstGeom>
        </p:spPr>
      </p:pic>
    </p:spTree>
    <p:extLst>
      <p:ext uri="{BB962C8B-B14F-4D97-AF65-F5344CB8AC3E}">
        <p14:creationId xmlns:p14="http://schemas.microsoft.com/office/powerpoint/2010/main" val="198157559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9" restart="whenNotActive" fill="hold" evtFilter="cancelBubble" nodeType="interactiveSeq">
                <p:stCondLst>
                  <p:cond evt="onClick" delay="0">
                    <p:tgtEl>
                      <p:spTgt spid="4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6" presetClass="emph" presetSubtype="0" autoRev="1" fill="hold" grpId="0" nodeType="withEffect">
                                  <p:stCondLst>
                                    <p:cond delay="0"/>
                                  </p:stCondLst>
                                  <p:childTnLst>
                                    <p:animScale>
                                      <p:cBhvr>
                                        <p:cTn id="62" dur="2000" fill="hold"/>
                                        <p:tgtEl>
                                          <p:spTgt spid="21"/>
                                        </p:tgtEl>
                                      </p:cBhvr>
                                      <p:by x="120000" y="120000"/>
                                    </p:animScale>
                                  </p:childTnLst>
                                </p:cTn>
                              </p:par>
                              <p:par>
                                <p:cTn id="63" presetID="8" presetClass="emph" presetSubtype="0" autoRev="1" fill="hold" grpId="1" nodeType="withEffect">
                                  <p:stCondLst>
                                    <p:cond delay="0"/>
                                  </p:stCondLst>
                                  <p:childTnLst>
                                    <p:animRot by="-600000">
                                      <p:cBhvr>
                                        <p:cTn id="64" dur="2000" fill="hold"/>
                                        <p:tgtEl>
                                          <p:spTgt spid="21"/>
                                        </p:tgtEl>
                                        <p:attrNameLst>
                                          <p:attrName>r</p:attrName>
                                        </p:attrNameLst>
                                      </p:cBhvr>
                                    </p:animRo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4"/>
                                        </p:tgtEl>
                                        <p:attrNameLst>
                                          <p:attrName>r</p:attrName>
                                        </p:attrNameLst>
                                      </p:cBhvr>
                                    </p:animRot>
                                    <p:animRot by="-240000">
                                      <p:cBhvr>
                                        <p:cTn id="79" dur="200" fill="hold">
                                          <p:stCondLst>
                                            <p:cond delay="200"/>
                                          </p:stCondLst>
                                        </p:cTn>
                                        <p:tgtEl>
                                          <p:spTgt spid="4"/>
                                        </p:tgtEl>
                                        <p:attrNameLst>
                                          <p:attrName>r</p:attrName>
                                        </p:attrNameLst>
                                      </p:cBhvr>
                                    </p:animRot>
                                    <p:animRot by="240000">
                                      <p:cBhvr>
                                        <p:cTn id="80" dur="200" fill="hold">
                                          <p:stCondLst>
                                            <p:cond delay="400"/>
                                          </p:stCondLst>
                                        </p:cTn>
                                        <p:tgtEl>
                                          <p:spTgt spid="4"/>
                                        </p:tgtEl>
                                        <p:attrNameLst>
                                          <p:attrName>r</p:attrName>
                                        </p:attrNameLst>
                                      </p:cBhvr>
                                    </p:animRot>
                                    <p:animRot by="-240000">
                                      <p:cBhvr>
                                        <p:cTn id="81" dur="200" fill="hold">
                                          <p:stCondLst>
                                            <p:cond delay="600"/>
                                          </p:stCondLst>
                                        </p:cTn>
                                        <p:tgtEl>
                                          <p:spTgt spid="4"/>
                                        </p:tgtEl>
                                        <p:attrNameLst>
                                          <p:attrName>r</p:attrName>
                                        </p:attrNameLst>
                                      </p:cBhvr>
                                    </p:animRot>
                                    <p:animRot by="120000">
                                      <p:cBhvr>
                                        <p:cTn id="8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audio>
              <p:cMediaNode>
                <p:cTn id="83" fill="hold" display="0">
                  <p:stCondLst>
                    <p:cond delay="indefinite"/>
                  </p:stCondLst>
                  <p:endCondLst>
                    <p:cond evt="onStopAudio" delay="0">
                      <p:tgtEl>
                        <p:sldTgt/>
                      </p:tgtEl>
                    </p:cond>
                  </p:endCondLst>
                </p:cTn>
                <p:tgtEl>
                  <p:spTgt spid="17"/>
                </p:tgtEl>
              </p:cMediaNode>
            </p:audio>
          </p:childTnLst>
        </p:cTn>
      </p:par>
    </p:tnLst>
    <p:bldLst>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Cho học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sinh</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thảo</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nhóm</a:t>
            </a:r>
            <a:r>
              <a:rPr lang="en-US" sz="4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tổ</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trả</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lời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các</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r>
              <a:rPr lang="en-US" sz="4800" b="1" dirty="0" smtClean="0">
                <a:solidFill>
                  <a:schemeClr val="tx1"/>
                </a:solidFill>
                <a:latin typeface="Times New Roman" panose="02020603050405020304" pitchFamily="18" charset="0"/>
                <a:cs typeface="Times New Roman" panose="02020603050405020304" pitchFamily="18" charset="0"/>
              </a:rPr>
              <a:t> A,B,C </a:t>
            </a:r>
            <a:r>
              <a:rPr lang="en-US" sz="4800" b="1" dirty="0" err="1" smtClean="0">
                <a:solidFill>
                  <a:schemeClr val="tx1"/>
                </a:solidFill>
                <a:latin typeface="Times New Roman" panose="02020603050405020304" pitchFamily="18" charset="0"/>
                <a:cs typeface="Times New Roman" panose="02020603050405020304" pitchFamily="18" charset="0"/>
              </a:rPr>
              <a:t>hoặc</a:t>
            </a:r>
            <a:r>
              <a:rPr lang="en-US" sz="4800" b="1" dirty="0" smtClean="0">
                <a:solidFill>
                  <a:schemeClr val="tx1"/>
                </a:solidFill>
                <a:latin typeface="Times New Roman" panose="02020603050405020304" pitchFamily="18" charset="0"/>
                <a:cs typeface="Times New Roman" panose="02020603050405020304" pitchFamily="18" charset="0"/>
              </a:rPr>
              <a:t> D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câu</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hỏi</a:t>
            </a:r>
            <a:r>
              <a:rPr lang="en-US" sz="4800" b="1" dirty="0" smtClean="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smtClean="0">
                <a:solidFill>
                  <a:schemeClr val="tx1"/>
                </a:solidFill>
                <a:latin typeface="Times New Roman" panose="02020603050405020304" pitchFamily="18" charset="0"/>
                <a:cs typeface="Times New Roman" panose="02020603050405020304" pitchFamily="18" charset="0"/>
              </a:rPr>
              <a:t>Thời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gian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suy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nghĩ</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cho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mỗi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câu</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hỏi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là</a:t>
            </a:r>
            <a:r>
              <a:rPr lang="en-US" sz="4800" b="1" dirty="0" smtClean="0">
                <a:solidFill>
                  <a:schemeClr val="tx1"/>
                </a:solidFill>
                <a:latin typeface="Times New Roman" panose="02020603050405020304" pitchFamily="18" charset="0"/>
                <a:cs typeface="Times New Roman" panose="02020603050405020304" pitchFamily="18" charset="0"/>
              </a:rPr>
              <a:t> 30s. </a:t>
            </a:r>
            <a:r>
              <a:rPr lang="en-US" sz="4800" b="1" dirty="0" err="1" smtClean="0">
                <a:solidFill>
                  <a:schemeClr val="tx1"/>
                </a:solidFill>
                <a:latin typeface="Times New Roman" panose="02020603050405020304" pitchFamily="18" charset="0"/>
                <a:cs typeface="Times New Roman" panose="02020603050405020304" pitchFamily="18" charset="0"/>
              </a:rPr>
              <a:t>Sau</a:t>
            </a:r>
            <a:r>
              <a:rPr lang="en-US" sz="4800" b="1" dirty="0" smtClean="0">
                <a:solidFill>
                  <a:schemeClr val="tx1"/>
                </a:solidFill>
                <a:latin typeface="Times New Roman" panose="02020603050405020304" pitchFamily="18" charset="0"/>
                <a:cs typeface="Times New Roman" panose="02020603050405020304" pitchFamily="18" charset="0"/>
              </a:rPr>
              <a:t> 30s học </a:t>
            </a:r>
            <a:r>
              <a:rPr lang="en-US" sz="4800" b="1" dirty="0" err="1" smtClean="0">
                <a:solidFill>
                  <a:schemeClr val="tx1"/>
                </a:solidFill>
                <a:latin typeface="Times New Roman" panose="02020603050405020304" pitchFamily="18" charset="0"/>
                <a:cs typeface="Times New Roman" panose="02020603050405020304" pitchFamily="18" charset="0"/>
              </a:rPr>
              <a:t>sinh</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đại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diện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nhóm</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sẽ</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giơ</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cao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bảng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để</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giáo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viên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quét</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endParaRPr lang="en-US" sz="4800" b="1" dirty="0" smtClean="0">
              <a:solidFill>
                <a:schemeClr val="tx1"/>
              </a:solidFill>
              <a:latin typeface="Times New Roman" panose="02020603050405020304" pitchFamily="18" charset="0"/>
              <a:cs typeface="Times New Roman" panose="02020603050405020304" pitchFamily="18" charset="0"/>
            </a:endParaRPr>
          </a:p>
          <a:p>
            <a:pPr marL="514350" indent="-514350" algn="l">
              <a:buFont typeface="Arial" pitchFamily="34" charset="0"/>
              <a:buAutoNum type="arabicPeriod"/>
            </a:pPr>
            <a:r>
              <a:rPr lang="en-US" sz="4800" b="1" dirty="0" err="1">
                <a:solidFill>
                  <a:schemeClr val="tx1"/>
                </a:solidFill>
                <a:latin typeface="Times New Roman" panose="02020603050405020304" pitchFamily="18" charset="0"/>
                <a:cs typeface="Times New Roman" panose="02020603050405020304" pitchFamily="18" charset="0"/>
              </a:rPr>
              <a:t>Nhóm</a:t>
            </a:r>
            <a:r>
              <a:rPr lang="en-US" sz="4800" b="1" dirty="0">
                <a:solidFill>
                  <a:schemeClr val="tx1"/>
                </a:solidFill>
                <a:latin typeface="Times New Roman" panose="02020603050405020304" pitchFamily="18" charset="0"/>
                <a:cs typeface="Times New Roman" panose="02020603050405020304" pitchFamily="18" charset="0"/>
              </a:rPr>
              <a:t> học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được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algn="l"/>
            <a:endParaRPr lang="vi-VN"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367623"/>
      </p:ext>
    </p:extLst>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5EF1AB-B4D0-4F5F-8B39-FAE257D613F7}"/>
              </a:ext>
            </a:extLst>
          </p:cNvPr>
          <p:cNvSpPr txBox="1"/>
          <p:nvPr/>
        </p:nvSpPr>
        <p:spPr>
          <a:xfrm>
            <a:off x="914400" y="322993"/>
            <a:ext cx="16992600" cy="2677656"/>
          </a:xfrm>
          <a:prstGeom prst="rect">
            <a:avLst/>
          </a:prstGeom>
          <a:noFill/>
          <a:ln>
            <a:solidFill>
              <a:schemeClr val="accent2"/>
            </a:solidFill>
          </a:ln>
        </p:spPr>
        <p:txBody>
          <a:bodyPr wrap="square" rtlCol="0">
            <a:spAutoFit/>
          </a:bodyPr>
          <a:lstStyle/>
          <a:p>
            <a:pPr algn="just"/>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hỏi</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số</a:t>
            </a:r>
            <a:r>
              <a:rPr lang="en-US" sz="4200" b="1" dirty="0" smtClean="0">
                <a:latin typeface="Times New Roman" panose="02020603050405020304" pitchFamily="18" charset="0"/>
                <a:cs typeface="Times New Roman" panose="02020603050405020304" pitchFamily="18" charset="0"/>
              </a:rPr>
              <a:t> 1:  </a:t>
            </a:r>
            <a:r>
              <a:rPr lang="en-US" sz="4200" dirty="0" err="1" smtClean="0">
                <a:latin typeface="Times New Roman" panose="02020603050405020304" pitchFamily="18" charset="0"/>
                <a:cs typeface="Times New Roman" panose="02020603050405020304" pitchFamily="18" charset="0"/>
              </a:rPr>
              <a:t>Trong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vật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thể</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dưới</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đây</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vật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thể</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nào</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có</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dạng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hình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trụ</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bóng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trứng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ngừ</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sữa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viên</a:t>
            </a:r>
            <a:r>
              <a:rPr lang="en-US" sz="4200" dirty="0" smtClean="0">
                <a:latin typeface="Times New Roman" panose="02020603050405020304" pitchFamily="18" charset="0"/>
                <a:cs typeface="Times New Roman" panose="02020603050405020304" pitchFamily="18" charset="0"/>
              </a:rPr>
              <a:t> bi, 1 </a:t>
            </a:r>
            <a:r>
              <a:rPr lang="en-US" sz="4200" dirty="0" err="1" smtClean="0">
                <a:latin typeface="Times New Roman" panose="02020603050405020304" pitchFamily="18" charset="0"/>
                <a:cs typeface="Times New Roman" panose="02020603050405020304" pitchFamily="18" charset="0"/>
              </a:rPr>
              <a:t>đốt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tre</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mô</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hình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địa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cầu</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quà</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xúc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xắc</a:t>
            </a:r>
            <a:r>
              <a:rPr lang="en-US" sz="4200" dirty="0" smtClean="0">
                <a:latin typeface="Times New Roman" panose="02020603050405020304" pitchFamily="18" charset="0"/>
                <a:cs typeface="Times New Roman" panose="02020603050405020304" pitchFamily="18" charset="0"/>
              </a:rPr>
              <a:t>)</a:t>
            </a:r>
          </a:p>
          <a:p>
            <a:pPr algn="just"/>
            <a:endParaRPr lang="en-US" sz="4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914400" y="6564980"/>
            <a:ext cx="6846746" cy="738664"/>
          </a:xfrm>
          <a:prstGeom prst="rect">
            <a:avLst/>
          </a:prstGeom>
          <a:noFill/>
        </p:spPr>
        <p:txBody>
          <a:bodyPr wrap="none" rtlCol="0">
            <a:spAutoFit/>
          </a:bodyPr>
          <a:lstStyle/>
          <a:p>
            <a:r>
              <a:rPr lang="en-US" sz="4200" dirty="0" err="1" smtClean="0">
                <a:latin typeface="Times New Roman" panose="02020603050405020304" pitchFamily="18" charset="0"/>
                <a:cs typeface="Times New Roman" panose="02020603050405020304" pitchFamily="18" charset="0"/>
              </a:rPr>
              <a:t>Đáp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án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ngừ</a:t>
            </a:r>
            <a:r>
              <a:rPr lang="en-US" sz="4200" dirty="0" smtClean="0">
                <a:latin typeface="Times New Roman" panose="02020603050405020304" pitchFamily="18" charset="0"/>
                <a:cs typeface="Times New Roman" panose="02020603050405020304" pitchFamily="18" charset="0"/>
              </a:rPr>
              <a:t>, 1 </a:t>
            </a:r>
            <a:r>
              <a:rPr lang="en-US" sz="4200" dirty="0" err="1" smtClean="0">
                <a:latin typeface="Times New Roman" panose="02020603050405020304" pitchFamily="18" charset="0"/>
                <a:cs typeface="Times New Roman" panose="02020603050405020304" pitchFamily="18" charset="0"/>
              </a:rPr>
              <a:t>đốt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tre</a:t>
            </a:r>
            <a:r>
              <a:rPr lang="en-US" sz="4200" dirty="0" smtClean="0">
                <a:latin typeface="Times New Roman" panose="02020603050405020304" pitchFamily="18" charset="0"/>
                <a:cs typeface="Times New Roman" panose="02020603050405020304" pitchFamily="18" charset="0"/>
              </a:rPr>
              <a:t>. </a:t>
            </a:r>
            <a:endParaRPr lang="en-US" sz="4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038600" y="2456448"/>
            <a:ext cx="10189029" cy="407444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9" name="Rectangle 8">
            <a:hlinkClick r:id="rId8"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10" name="Rounded Rectangle 9"/>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ounded Rectangle 10"/>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13" name="Flowchart: Connector 12"/>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14" name="Flowchart: Connector 1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15" name="Flowchart: Connector 1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16" name="Flowchart: Connector 1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17" name="Flowchart: Connector 1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18" name="Flowchart: Connector 17"/>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128868156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30000"/>
                                        <p:tgtEl>
                                          <p:spTgt spid="11"/>
                                        </p:tgtEl>
                                      </p:cBhvr>
                                    </p:animEffect>
                                    <p:set>
                                      <p:cBhvr>
                                        <p:cTn id="19" dur="1" fill="hold">
                                          <p:stCondLst>
                                            <p:cond delay="29999"/>
                                          </p:stCondLst>
                                        </p:cTn>
                                        <p:tgtEl>
                                          <p:spTgt spid="11"/>
                                        </p:tgtEl>
                                        <p:attrNameLst>
                                          <p:attrName>style.visibility</p:attrName>
                                        </p:attrNameLst>
                                      </p:cBhvr>
                                      <p:to>
                                        <p:strVal val="hidden"/>
                                      </p:to>
                                    </p:set>
                                  </p:childTnLst>
                                </p:cTn>
                              </p:par>
                              <p:par>
                                <p:cTn id="20" presetID="1" presetClass="mediacall" presetSubtype="0" fill="hold" nodeType="withEffect">
                                  <p:stCondLst>
                                    <p:cond delay="0"/>
                                  </p:stCondLst>
                                  <p:childTnLst>
                                    <p:cmd type="call" cmd="playFrom(0.0)">
                                      <p:cBhvr>
                                        <p:cTn id="21" dur="25000" fill="hold"/>
                                        <p:tgtEl>
                                          <p:spTgt spid="12"/>
                                        </p:tgtEl>
                                      </p:cBhvr>
                                    </p:cmd>
                                  </p:childTnLst>
                                </p:cTn>
                              </p:par>
                              <p:par>
                                <p:cTn id="22" presetID="1" presetClass="entr" presetSubtype="0" fill="hold" grpId="0" nodeType="withEffect">
                                  <p:stCondLst>
                                    <p:cond delay="24000"/>
                                  </p:stCondLst>
                                  <p:childTnLst>
                                    <p:set>
                                      <p:cBhvr>
                                        <p:cTn id="23"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par>
                                <p:cTn id="24" presetID="1" presetClass="entr" presetSubtype="0" fill="hold" grpId="0" nodeType="withEffect">
                                  <p:stCondLst>
                                    <p:cond delay="25000"/>
                                  </p:stCondLst>
                                  <p:childTnLst>
                                    <p:set>
                                      <p:cBhvr>
                                        <p:cTn id="2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par>
                                <p:cTn id="26" presetID="1" presetClass="entr" presetSubtype="0" fill="hold" grpId="0" nodeType="withEffect">
                                  <p:stCondLst>
                                    <p:cond delay="26000"/>
                                  </p:stCondLst>
                                  <p:childTnLst>
                                    <p:set>
                                      <p:cBhvr>
                                        <p:cTn id="27" dur="1" fill="hold">
                                          <p:stCondLst>
                                            <p:cond delay="999"/>
                                          </p:stCondLst>
                                        </p:cTn>
                                        <p:tgtEl>
                                          <p:spTgt spid="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par>
                                <p:cTn id="28" presetID="1" presetClass="entr" presetSubtype="0" fill="hold" grpId="0" nodeType="withEffect">
                                  <p:stCondLst>
                                    <p:cond delay="27000"/>
                                  </p:stCondLst>
                                  <p:childTnLst>
                                    <p:set>
                                      <p:cBhvr>
                                        <p:cTn id="29"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par>
                                <p:cTn id="30" presetID="1" presetClass="entr" presetSubtype="0" fill="hold" grpId="0" nodeType="withEffect">
                                  <p:stCondLst>
                                    <p:cond delay="28000"/>
                                  </p:stCondLst>
                                  <p:childTnLst>
                                    <p:set>
                                      <p:cBhvr>
                                        <p:cTn id="3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par>
                                <p:cTn id="32" presetID="1" presetClass="entr" presetSubtype="0" fill="hold" grpId="0" nodeType="withEffect">
                                  <p:stCondLst>
                                    <p:cond delay="29000"/>
                                  </p:stCondLst>
                                  <p:childTnLst>
                                    <p:set>
                                      <p:cBhvr>
                                        <p:cTn id="33"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hetgio.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StopAudio" delay="0">
                      <p:tgtEl>
                        <p:sldTgt/>
                      </p:tgtEl>
                    </p:cond>
                  </p:endCondLst>
                </p:cTn>
                <p:tgtEl>
                  <p:spTgt spid="12"/>
                </p:tgtEl>
              </p:cMediaNode>
            </p:audio>
          </p:childTnLst>
        </p:cTn>
      </p:par>
    </p:tnLst>
    <p:bldLst>
      <p:bldP spid="6" grpId="0" animBg="1"/>
      <p:bldP spid="7" grpId="0"/>
      <p:bldP spid="11"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617036" y="352165"/>
            <a:ext cx="12131480" cy="1384995"/>
          </a:xfrm>
          <a:prstGeom prst="rect">
            <a:avLst/>
          </a:prstGeom>
          <a:noFill/>
        </p:spPr>
        <p:txBody>
          <a:bodyPr wrap="square" rtlCol="0">
            <a:spAutoFit/>
          </a:bodyPr>
          <a:lstStyle/>
          <a:p>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2: </a:t>
            </a:r>
            <a:r>
              <a:rPr lang="en-US" sz="4200" dirty="0" err="1">
                <a:latin typeface="Times New Roman" panose="02020603050405020304" pitchFamily="18" charset="0"/>
                <a:cs typeface="Times New Roman" panose="02020603050405020304" pitchFamily="18" charset="0"/>
              </a:rPr>
              <a:t>Tìm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D634D9-AB63-4CB6-AA06-E200A0D86A17}"/>
                  </a:ext>
                </a:extLst>
              </p:cNvPr>
              <p:cNvSpPr txBox="1"/>
              <p:nvPr/>
            </p:nvSpPr>
            <p:spPr>
              <a:xfrm>
                <a:off x="1143000" y="2507891"/>
                <a:ext cx="10482707" cy="5388526"/>
              </a:xfrm>
              <a:prstGeom prst="rect">
                <a:avLst/>
              </a:prstGeom>
              <a:noFill/>
            </p:spPr>
            <p:txBody>
              <a:bodyPr wrap="square" rtlCol="0">
                <a:spAutoFit/>
              </a:bodyPr>
              <a:lstStyle/>
              <a:p>
                <a:pPr algn="just"/>
                <a:r>
                  <a:rPr lang="en-US" sz="4200" dirty="0" smtClean="0">
                    <a:solidFill>
                      <a:schemeClr val="tx1"/>
                    </a:solidFill>
                    <a:latin typeface="Times New Roman" panose="02020603050405020304" pitchFamily="18" charset="0"/>
                    <a:cs typeface="Times New Roman" panose="02020603050405020304" pitchFamily="18" charset="0"/>
                  </a:rPr>
                  <a:t>Đáp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án</a:t>
                </a:r>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1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10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2cm. Diện tích </a:t>
                </a:r>
                <a:r>
                  <a:rPr lang="en-US" sz="4200" dirty="0" err="1">
                    <a:solidFill>
                      <a:schemeClr val="tx1"/>
                    </a:solidFill>
                    <a:latin typeface="Times New Roman" panose="02020603050405020304" pitchFamily="18" charset="0"/>
                    <a:cs typeface="Times New Roman" panose="02020603050405020304" pitchFamily="18" charset="0"/>
                  </a:rPr>
                  <a:t>xung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quanh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4200" i="1">
                              <a:solidFill>
                                <a:schemeClr val="tx1"/>
                              </a:solidFill>
                              <a:latin typeface="Cambria Math" panose="02040503050406030204" pitchFamily="18" charset="0"/>
                              <a:cs typeface="Times New Roman" panose="02020603050405020304" pitchFamily="18" charset="0"/>
                            </a:rPr>
                          </m:ctrlPr>
                        </m:sSubPr>
                        <m:e>
                          <m:r>
                            <a:rPr lang="en-US" sz="4200" i="1">
                              <a:solidFill>
                                <a:schemeClr val="tx1"/>
                              </a:solidFill>
                              <a:latin typeface="Cambria Math" panose="02040503050406030204" pitchFamily="18" charset="0"/>
                              <a:cs typeface="Times New Roman" panose="02020603050405020304" pitchFamily="18" charset="0"/>
                            </a:rPr>
                            <m:t>𝑆</m:t>
                          </m:r>
                        </m:e>
                        <m:sub>
                          <m:r>
                            <a:rPr lang="en-US" sz="4200" i="1">
                              <a:solidFill>
                                <a:schemeClr val="tx1"/>
                              </a:solidFill>
                              <a:latin typeface="Cambria Math" panose="02040503050406030204" pitchFamily="18" charset="0"/>
                              <a:cs typeface="Times New Roman" panose="02020603050405020304" pitchFamily="18" charset="0"/>
                            </a:rPr>
                            <m:t>𝑥𝑞</m:t>
                          </m:r>
                        </m:sub>
                      </m:sSub>
                      <m:r>
                        <a:rPr lang="en-US" sz="4200" i="1">
                          <a:solidFill>
                            <a:schemeClr val="tx1"/>
                          </a:solidFill>
                          <a:latin typeface="Cambria Math" panose="02040503050406030204" pitchFamily="18" charset="0"/>
                          <a:cs typeface="Times New Roman" panose="02020603050405020304" pitchFamily="18" charset="0"/>
                        </a:rPr>
                        <m:t>=2</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.2.10=40</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2</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2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7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3cm. Diện tích </a:t>
                </a:r>
                <a:r>
                  <a:rPr lang="en-US" sz="4200" dirty="0" err="1">
                    <a:solidFill>
                      <a:schemeClr val="tx1"/>
                    </a:solidFill>
                    <a:latin typeface="Times New Roman" panose="02020603050405020304" pitchFamily="18" charset="0"/>
                    <a:cs typeface="Times New Roman" panose="02020603050405020304" pitchFamily="18" charset="0"/>
                  </a:rPr>
                  <a:t>xung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quanh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4200" i="1">
                              <a:solidFill>
                                <a:schemeClr val="tx1"/>
                              </a:solidFill>
                              <a:latin typeface="Cambria Math" panose="02040503050406030204" pitchFamily="18" charset="0"/>
                              <a:cs typeface="Times New Roman" panose="02020603050405020304" pitchFamily="18" charset="0"/>
                            </a:rPr>
                          </m:ctrlPr>
                        </m:sSubPr>
                        <m:e>
                          <m:r>
                            <a:rPr lang="en-US" sz="4200" i="1">
                              <a:solidFill>
                                <a:schemeClr val="tx1"/>
                              </a:solidFill>
                              <a:latin typeface="Cambria Math" panose="02040503050406030204" pitchFamily="18" charset="0"/>
                              <a:cs typeface="Times New Roman" panose="02020603050405020304" pitchFamily="18" charset="0"/>
                            </a:rPr>
                            <m:t>𝑆</m:t>
                          </m:r>
                        </m:e>
                        <m:sub>
                          <m:r>
                            <a:rPr lang="en-US" sz="4200" i="1">
                              <a:solidFill>
                                <a:schemeClr val="tx1"/>
                              </a:solidFill>
                              <a:latin typeface="Cambria Math" panose="02040503050406030204" pitchFamily="18" charset="0"/>
                              <a:cs typeface="Times New Roman" panose="02020603050405020304" pitchFamily="18" charset="0"/>
                            </a:rPr>
                            <m:t>𝑥𝑞</m:t>
                          </m:r>
                        </m:sub>
                      </m:sSub>
                      <m:r>
                        <a:rPr lang="en-US" sz="4200" i="1">
                          <a:solidFill>
                            <a:schemeClr val="tx1"/>
                          </a:solidFill>
                          <a:latin typeface="Cambria Math" panose="02040503050406030204" pitchFamily="18" charset="0"/>
                          <a:cs typeface="Times New Roman" panose="02020603050405020304" pitchFamily="18" charset="0"/>
                        </a:rPr>
                        <m:t>=2</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.3.7=42</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2</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6D634D9-AB63-4CB6-AA06-E200A0D86A17}"/>
                  </a:ext>
                </a:extLst>
              </p:cNvPr>
              <p:cNvSpPr txBox="1">
                <a:spLocks noRot="1" noChangeAspect="1" noMove="1" noResize="1" noEditPoints="1" noAdjustHandles="1" noChangeArrowheads="1" noChangeShapeType="1" noTextEdit="1"/>
              </p:cNvSpPr>
              <p:nvPr/>
            </p:nvSpPr>
            <p:spPr>
              <a:xfrm>
                <a:off x="1143000" y="2507891"/>
                <a:ext cx="10482707" cy="5388526"/>
              </a:xfrm>
              <a:prstGeom prst="rect">
                <a:avLst/>
              </a:prstGeom>
              <a:blipFill>
                <a:blip r:embed="rId8"/>
                <a:stretch>
                  <a:fillRect l="-2269" t="-2262" r="-2269"/>
                </a:stretch>
              </a:blipFill>
            </p:spPr>
            <p:txBody>
              <a:bodyPr/>
              <a:lstStyle/>
              <a:p>
                <a:r>
                  <a:rPr lang="en-US">
                    <a:noFill/>
                  </a:rPr>
                  <a:t> </a:t>
                </a:r>
              </a:p>
            </p:txBody>
          </p:sp>
        </mc:Fallback>
      </mc:AlternateContent>
      <p:sp>
        <p:nvSpPr>
          <p:cNvPr id="2" name="Rounded Rectangle 1"/>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12" name="Flowchart: Connector 11"/>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3" name="Flowchart: Connector 22"/>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25" name="Flowchart: Connector 2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26" name="Flowchart: Connector 2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30" name="Flowchart: Connector 29"/>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pic>
        <p:nvPicPr>
          <p:cNvPr id="10" name="Picture 9"/>
          <p:cNvPicPr>
            <a:picLocks noChangeAspect="1"/>
          </p:cNvPicPr>
          <p:nvPr/>
        </p:nvPicPr>
        <p:blipFill>
          <a:blip r:embed="rId10"/>
          <a:stretch>
            <a:fillRect/>
          </a:stretch>
        </p:blipFill>
        <p:spPr>
          <a:xfrm>
            <a:off x="12748516" y="690094"/>
            <a:ext cx="3893929" cy="3494685"/>
          </a:xfrm>
          <a:prstGeom prst="rect">
            <a:avLst/>
          </a:prstGeom>
        </p:spPr>
      </p:pic>
      <p:pic>
        <p:nvPicPr>
          <p:cNvPr id="11" name="Picture 10"/>
          <p:cNvPicPr>
            <a:picLocks noChangeAspect="1"/>
          </p:cNvPicPr>
          <p:nvPr/>
        </p:nvPicPr>
        <p:blipFill>
          <a:blip r:embed="rId11"/>
          <a:stretch>
            <a:fillRect/>
          </a:stretch>
        </p:blipFill>
        <p:spPr>
          <a:xfrm>
            <a:off x="12650019" y="4588929"/>
            <a:ext cx="3992425" cy="2971361"/>
          </a:xfrm>
          <a:prstGeom prst="rect">
            <a:avLst/>
          </a:prstGeom>
        </p:spPr>
      </p:pic>
    </p:spTree>
    <p:extLst>
      <p:ext uri="{BB962C8B-B14F-4D97-AF65-F5344CB8AC3E}">
        <p14:creationId xmlns:p14="http://schemas.microsoft.com/office/powerpoint/2010/main" val="299698957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30000"/>
                                        <p:tgtEl>
                                          <p:spTgt spid="9"/>
                                        </p:tgtEl>
                                      </p:cBhvr>
                                    </p:animEffect>
                                    <p:set>
                                      <p:cBhvr>
                                        <p:cTn id="20" dur="1" fill="hold">
                                          <p:stCondLst>
                                            <p:cond delay="29999"/>
                                          </p:stCondLst>
                                        </p:cTn>
                                        <p:tgtEl>
                                          <p:spTgt spid="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000" fill="hold"/>
                                        <p:tgtEl>
                                          <p:spTgt spid="7"/>
                                        </p:tgtEl>
                                      </p:cBhvr>
                                    </p:cmd>
                                  </p:childTnLst>
                                </p:cTn>
                              </p:par>
                              <p:par>
                                <p:cTn id="23" presetID="1" presetClass="entr" presetSubtype="0" fill="hold" grpId="0" nodeType="withEffect">
                                  <p:stCondLst>
                                    <p:cond delay="24000"/>
                                  </p:stCondLst>
                                  <p:childTnLst>
                                    <p:set>
                                      <p:cBhvr>
                                        <p:cTn id="24"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par>
                                <p:cTn id="25" presetID="1" presetClass="entr" presetSubtype="0" fill="hold" grpId="0" nodeType="withEffect">
                                  <p:stCondLst>
                                    <p:cond delay="25000"/>
                                  </p:stCondLst>
                                  <p:childTnLst>
                                    <p:set>
                                      <p:cBhvr>
                                        <p:cTn id="2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par>
                                <p:cTn id="27" presetID="1" presetClass="entr" presetSubtype="0" fill="hold" grpId="0" nodeType="withEffect">
                                  <p:stCondLst>
                                    <p:cond delay="26000"/>
                                  </p:stCondLst>
                                  <p:childTnLst>
                                    <p:set>
                                      <p:cBhvr>
                                        <p:cTn id="2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par>
                                <p:cTn id="29" presetID="1" presetClass="entr" presetSubtype="0" fill="hold" grpId="0" nodeType="withEffect">
                                  <p:stCondLst>
                                    <p:cond delay="27000"/>
                                  </p:stCondLst>
                                  <p:childTnLst>
                                    <p:set>
                                      <p:cBhvr>
                                        <p:cTn id="30"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par>
                                <p:cTn id="31" presetID="1" presetClass="entr" presetSubtype="0" fill="hold" grpId="0" nodeType="withEffect">
                                  <p:stCondLst>
                                    <p:cond delay="28000"/>
                                  </p:stCondLst>
                                  <p:childTnLst>
                                    <p:set>
                                      <p:cBhvr>
                                        <p:cTn id="32"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par>
                                <p:cTn id="33" presetID="1" presetClass="entr" presetSubtype="0" fill="hold" grpId="0" nodeType="withEffect">
                                  <p:stCondLst>
                                    <p:cond delay="29000"/>
                                  </p:stCondLst>
                                  <p:childTnLst>
                                    <p:set>
                                      <p:cBhvr>
                                        <p:cTn id="3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hetgio.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StopAudio" delay="0">
                      <p:tgtEl>
                        <p:sldTgt/>
                      </p:tgtEl>
                    </p:cond>
                  </p:endCondLst>
                </p:cTn>
                <p:tgtEl>
                  <p:spTgt spid="7"/>
                </p:tgtEl>
              </p:cMediaNode>
            </p:audio>
          </p:childTnLst>
        </p:cTn>
      </p:par>
    </p:tnLst>
    <p:bldLst>
      <p:bldP spid="5" grpId="0"/>
      <p:bldP spid="6" grpId="0"/>
      <p:bldP spid="9" grpId="0" animBg="1"/>
      <p:bldP spid="12" grpId="0" animBg="1"/>
      <p:bldP spid="23" grpId="0" animBg="1"/>
      <p:bldP spid="25" grpId="0" animBg="1"/>
      <p:bldP spid="26" grpId="0" animBg="1"/>
      <p:bldP spid="27"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11" name="TextBox 5"/>
          <p:cNvSpPr txBox="1"/>
          <p:nvPr/>
        </p:nvSpPr>
        <p:spPr>
          <a:xfrm>
            <a:off x="2491319" y="3086100"/>
            <a:ext cx="13106400" cy="1231106"/>
          </a:xfrm>
          <a:prstGeom prst="rect">
            <a:avLst/>
          </a:prstGeom>
        </p:spPr>
        <p:txBody>
          <a:bodyPr wrap="square" lIns="0" tIns="0" rIns="0" bIns="0" rtlCol="0" anchor="t">
            <a:spAutoFit/>
          </a:bodyPr>
          <a:lstStyle/>
          <a:p>
            <a:pPr algn="ctr">
              <a:lnSpc>
                <a:spcPts val="9600"/>
              </a:lnSpc>
            </a:pPr>
            <a:r>
              <a:rPr lang="en-US" sz="6600" b="1" dirty="0" err="1" smtClean="0">
                <a:solidFill>
                  <a:srgbClr val="FF0000"/>
                </a:solidFill>
                <a:latin typeface="Arial" panose="020B0604020202020204" pitchFamily="34" charset="0"/>
                <a:cs typeface="Arial" panose="020B0604020202020204" pitchFamily="34" charset="0"/>
              </a:rPr>
              <a:t>Hình</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trụ</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có</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những</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đặc</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điểm</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gì</a:t>
            </a:r>
            <a:r>
              <a:rPr lang="en-US" sz="6600" b="1" dirty="0" smtClean="0">
                <a:solidFill>
                  <a:srgbClr val="FF0000"/>
                </a:solidFill>
                <a:latin typeface="Arial" panose="020B0604020202020204" pitchFamily="34" charset="0"/>
                <a:cs typeface="Arial" panose="020B0604020202020204" pitchFamily="34" charset="0"/>
              </a:rPr>
              <a:t>?</a:t>
            </a:r>
            <a:endParaRPr lang="en-US" sz="6600" b="1"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1"/>
          <a:stretch>
            <a:fillRect/>
          </a:stretch>
        </p:blipFill>
        <p:spPr>
          <a:xfrm>
            <a:off x="5734237" y="6904121"/>
            <a:ext cx="6743323" cy="3384884"/>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762000" y="665504"/>
            <a:ext cx="10363200" cy="2031325"/>
          </a:xfrm>
          <a:prstGeom prst="rect">
            <a:avLst/>
          </a:prstGeom>
          <a:noFill/>
        </p:spPr>
        <p:txBody>
          <a:bodyPr wrap="square" rtlCol="0">
            <a:spAutoFit/>
          </a:bodyPr>
          <a:lstStyle/>
          <a:p>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smtClean="0">
                <a:latin typeface="Times New Roman" panose="02020603050405020304" pitchFamily="18" charset="0"/>
                <a:cs typeface="Times New Roman" panose="02020603050405020304" pitchFamily="18" charset="0"/>
              </a:rPr>
              <a:t>3 : </a:t>
            </a:r>
            <a:endParaRPr lang="en-US" sz="4200" b="1" dirty="0">
              <a:latin typeface="Times New Roman" panose="02020603050405020304" pitchFamily="18" charset="0"/>
              <a:cs typeface="Times New Roman" panose="02020603050405020304" pitchFamily="18" charset="0"/>
            </a:endParaRPr>
          </a:p>
          <a:p>
            <a:r>
              <a:rPr lang="en-US" sz="4200" dirty="0" err="1">
                <a:latin typeface="Times New Roman" panose="02020603050405020304" pitchFamily="18" charset="0"/>
                <a:cs typeface="Times New Roman" panose="02020603050405020304" pitchFamily="18" charset="0"/>
              </a:rPr>
              <a:t>Tìm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2. </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BA46285-AC70-4F24-87DC-EF5358B6E211}"/>
                  </a:ext>
                </a:extLst>
              </p:cNvPr>
              <p:cNvSpPr txBox="1"/>
              <p:nvPr/>
            </p:nvSpPr>
            <p:spPr>
              <a:xfrm>
                <a:off x="762000" y="2685703"/>
                <a:ext cx="10019982" cy="5262979"/>
              </a:xfrm>
              <a:prstGeom prst="rect">
                <a:avLst/>
              </a:prstGeom>
              <a:noFill/>
            </p:spPr>
            <p:txBody>
              <a:bodyPr wrap="square" rtlCol="0">
                <a:spAutoFit/>
              </a:bodyPr>
              <a:lstStyle/>
              <a:p>
                <a:r>
                  <a:rPr lang="en-US" sz="4200" dirty="0" smtClean="0">
                    <a:solidFill>
                      <a:schemeClr val="tx1"/>
                    </a:solidFill>
                    <a:latin typeface="Times New Roman" panose="02020603050405020304" pitchFamily="18" charset="0"/>
                    <a:cs typeface="Times New Roman" panose="02020603050405020304" pitchFamily="18" charset="0"/>
                  </a:rPr>
                  <a:t>Đáp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án</a:t>
                </a:r>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a:solidFill>
                      <a:schemeClr val="tx1"/>
                    </a:solidFill>
                    <a:latin typeface="Times New Roman" panose="02020603050405020304" pitchFamily="18" charset="0"/>
                    <a:cs typeface="Times New Roman" panose="02020603050405020304" pitchFamily="18" charset="0"/>
                  </a:rPr>
                  <a:t>Hình 1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8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4cm.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tích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4200" i="1">
                          <a:solidFill>
                            <a:schemeClr val="tx1"/>
                          </a:solidFill>
                          <a:latin typeface="Cambria Math" panose="02040503050406030204" pitchFamily="18" charset="0"/>
                          <a:cs typeface="Times New Roman" panose="02020603050405020304" pitchFamily="18" charset="0"/>
                        </a:rPr>
                        <m:t>𝑉</m:t>
                      </m:r>
                      <m:r>
                        <a:rPr lang="en-US" sz="4200" i="1">
                          <a:solidFill>
                            <a:schemeClr val="tx1"/>
                          </a:solidFill>
                          <a:latin typeface="Cambria Math" panose="02040503050406030204" pitchFamily="18" charset="0"/>
                          <a:cs typeface="Times New Roman" panose="02020603050405020304" pitchFamily="18" charset="0"/>
                        </a:rPr>
                        <m:t>=</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4</m:t>
                          </m:r>
                        </m:e>
                        <m:sup>
                          <m:r>
                            <a:rPr lang="en-US" sz="4200" i="1">
                              <a:solidFill>
                                <a:schemeClr val="tx1"/>
                              </a:solidFill>
                              <a:latin typeface="Cambria Math" panose="02040503050406030204" pitchFamily="18" charset="0"/>
                              <a:cs typeface="Times New Roman" panose="02020603050405020304" pitchFamily="18" charset="0"/>
                            </a:rPr>
                            <m:t>2</m:t>
                          </m:r>
                        </m:sup>
                      </m:sSup>
                      <m:r>
                        <a:rPr lang="en-US" sz="4200" i="1">
                          <a:solidFill>
                            <a:schemeClr val="tx1"/>
                          </a:solidFill>
                          <a:latin typeface="Cambria Math" panose="02040503050406030204" pitchFamily="18" charset="0"/>
                          <a:cs typeface="Times New Roman" panose="02020603050405020304" pitchFamily="18" charset="0"/>
                        </a:rPr>
                        <m:t>.8=128</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3</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2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6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2cm.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tích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4200" i="1">
                          <a:solidFill>
                            <a:schemeClr val="tx1"/>
                          </a:solidFill>
                          <a:latin typeface="Cambria Math" panose="02040503050406030204" pitchFamily="18" charset="0"/>
                          <a:cs typeface="Times New Roman" panose="02020603050405020304" pitchFamily="18" charset="0"/>
                        </a:rPr>
                        <m:t>𝑉</m:t>
                      </m:r>
                      <m:r>
                        <a:rPr lang="en-US" sz="4200" i="1">
                          <a:solidFill>
                            <a:schemeClr val="tx1"/>
                          </a:solidFill>
                          <a:latin typeface="Cambria Math" panose="02040503050406030204" pitchFamily="18" charset="0"/>
                          <a:cs typeface="Times New Roman" panose="02020603050405020304" pitchFamily="18" charset="0"/>
                        </a:rPr>
                        <m:t>=</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2</m:t>
                          </m:r>
                        </m:e>
                        <m:sup>
                          <m:r>
                            <a:rPr lang="en-US" sz="4200" i="1">
                              <a:solidFill>
                                <a:schemeClr val="tx1"/>
                              </a:solidFill>
                              <a:latin typeface="Cambria Math" panose="02040503050406030204" pitchFamily="18" charset="0"/>
                              <a:cs typeface="Times New Roman" panose="02020603050405020304" pitchFamily="18" charset="0"/>
                            </a:rPr>
                            <m:t>2</m:t>
                          </m:r>
                        </m:sup>
                      </m:sSup>
                      <m:r>
                        <a:rPr lang="en-US" sz="4200" i="1">
                          <a:solidFill>
                            <a:schemeClr val="tx1"/>
                          </a:solidFill>
                          <a:latin typeface="Cambria Math" panose="02040503050406030204" pitchFamily="18" charset="0"/>
                          <a:cs typeface="Times New Roman" panose="02020603050405020304" pitchFamily="18" charset="0"/>
                        </a:rPr>
                        <m:t>.6=24</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3</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DBA46285-AC70-4F24-87DC-EF5358B6E211}"/>
                  </a:ext>
                </a:extLst>
              </p:cNvPr>
              <p:cNvSpPr txBox="1">
                <a:spLocks noRot="1" noChangeAspect="1" noMove="1" noResize="1" noEditPoints="1" noAdjustHandles="1" noChangeArrowheads="1" noChangeShapeType="1" noTextEdit="1"/>
              </p:cNvSpPr>
              <p:nvPr/>
            </p:nvSpPr>
            <p:spPr>
              <a:xfrm>
                <a:off x="762000" y="2685703"/>
                <a:ext cx="10019982" cy="5262979"/>
              </a:xfrm>
              <a:prstGeom prst="rect">
                <a:avLst/>
              </a:prstGeom>
              <a:blipFill>
                <a:blip r:embed="rId7"/>
                <a:stretch>
                  <a:fillRect l="-2311" t="-2433" r="-2311"/>
                </a:stretch>
              </a:blipFill>
            </p:spPr>
            <p:txBody>
              <a:bodyPr/>
              <a:lstStyle/>
              <a:p>
                <a:r>
                  <a:rPr lang="en-US">
                    <a:noFill/>
                  </a:rPr>
                  <a:t> </a:t>
                </a:r>
              </a:p>
            </p:txBody>
          </p:sp>
        </mc:Fallback>
      </mc:AlternateContent>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20" name="Rectangle 19">
            <a:hlinkClick r:id="rId6"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1" name="Rounded Rectangle 20"/>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ounded Rectangle 21"/>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3"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24" name="Flowchart: Connector 2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5" name="Flowchart: Connector 2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26" name="Flowchart: Connector 2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28" name="Flowchart: Connector 27"/>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29" name="Flowchart: Connector 28"/>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pic>
        <p:nvPicPr>
          <p:cNvPr id="7" name="Picture 6"/>
          <p:cNvPicPr>
            <a:picLocks noChangeAspect="1"/>
          </p:cNvPicPr>
          <p:nvPr/>
        </p:nvPicPr>
        <p:blipFill>
          <a:blip r:embed="rId10"/>
          <a:stretch>
            <a:fillRect/>
          </a:stretch>
        </p:blipFill>
        <p:spPr>
          <a:xfrm>
            <a:off x="12032433" y="800100"/>
            <a:ext cx="4078380" cy="3771206"/>
          </a:xfrm>
          <a:prstGeom prst="rect">
            <a:avLst/>
          </a:prstGeom>
        </p:spPr>
      </p:pic>
      <p:pic>
        <p:nvPicPr>
          <p:cNvPr id="8" name="Picture 7"/>
          <p:cNvPicPr>
            <a:picLocks noChangeAspect="1"/>
          </p:cNvPicPr>
          <p:nvPr/>
        </p:nvPicPr>
        <p:blipFill>
          <a:blip r:embed="rId11"/>
          <a:stretch>
            <a:fillRect/>
          </a:stretch>
        </p:blipFill>
        <p:spPr>
          <a:xfrm>
            <a:off x="12491981" y="4982540"/>
            <a:ext cx="3159284" cy="3197408"/>
          </a:xfrm>
          <a:prstGeom prst="rect">
            <a:avLst/>
          </a:prstGeom>
        </p:spPr>
      </p:pic>
    </p:spTree>
    <p:extLst>
      <p:ext uri="{BB962C8B-B14F-4D97-AF65-F5344CB8AC3E}">
        <p14:creationId xmlns:p14="http://schemas.microsoft.com/office/powerpoint/2010/main" val="125244146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30000"/>
                                        <p:tgtEl>
                                          <p:spTgt spid="22"/>
                                        </p:tgtEl>
                                      </p:cBhvr>
                                    </p:animEffect>
                                    <p:set>
                                      <p:cBhvr>
                                        <p:cTn id="20" dur="1" fill="hold">
                                          <p:stCondLst>
                                            <p:cond delay="29999"/>
                                          </p:stCondLst>
                                        </p:cTn>
                                        <p:tgtEl>
                                          <p:spTgt spid="2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000" fill="hold"/>
                                        <p:tgtEl>
                                          <p:spTgt spid="23"/>
                                        </p:tgtEl>
                                      </p:cBhvr>
                                    </p:cmd>
                                  </p:childTnLst>
                                </p:cTn>
                              </p:par>
                              <p:par>
                                <p:cTn id="23" presetID="1" presetClass="entr" presetSubtype="0" fill="hold" grpId="0" nodeType="withEffect">
                                  <p:stCondLst>
                                    <p:cond delay="24000"/>
                                  </p:stCondLst>
                                  <p:childTnLst>
                                    <p:set>
                                      <p:cBhvr>
                                        <p:cTn id="24"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par>
                                <p:cTn id="25" presetID="1" presetClass="entr" presetSubtype="0" fill="hold" grpId="0" nodeType="withEffect">
                                  <p:stCondLst>
                                    <p:cond delay="25000"/>
                                  </p:stCondLst>
                                  <p:childTnLst>
                                    <p:set>
                                      <p:cBhvr>
                                        <p:cTn id="2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par>
                                <p:cTn id="27" presetID="1" presetClass="entr" presetSubtype="0" fill="hold" grpId="0" nodeType="withEffect">
                                  <p:stCondLst>
                                    <p:cond delay="26000"/>
                                  </p:stCondLst>
                                  <p:childTnLst>
                                    <p:set>
                                      <p:cBhvr>
                                        <p:cTn id="2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par>
                                <p:cTn id="29" presetID="1" presetClass="entr" presetSubtype="0" fill="hold" grpId="0" nodeType="withEffect">
                                  <p:stCondLst>
                                    <p:cond delay="27000"/>
                                  </p:stCondLst>
                                  <p:childTnLst>
                                    <p:set>
                                      <p:cBhvr>
                                        <p:cTn id="3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par>
                                <p:cTn id="31" presetID="1" presetClass="entr" presetSubtype="0" fill="hold" grpId="0" nodeType="withEffect">
                                  <p:stCondLst>
                                    <p:cond delay="28000"/>
                                  </p:stCondLst>
                                  <p:childTnLst>
                                    <p:set>
                                      <p:cBhvr>
                                        <p:cTn id="3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par>
                                <p:cTn id="33" presetID="1" presetClass="entr" presetSubtype="0" fill="hold" grpId="0" nodeType="withEffect">
                                  <p:stCondLst>
                                    <p:cond delay="29000"/>
                                  </p:stCondLst>
                                  <p:childTnLst>
                                    <p:set>
                                      <p:cBhvr>
                                        <p:cTn id="3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hetgio.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StopAudio" delay="0">
                      <p:tgtEl>
                        <p:sldTgt/>
                      </p:tgtEl>
                    </p:cond>
                  </p:endCondLst>
                </p:cTn>
                <p:tgtEl>
                  <p:spTgt spid="23"/>
                </p:tgtEl>
              </p:cMediaNode>
            </p:audio>
          </p:childTnLst>
        </p:cTn>
      </p:par>
    </p:tnLst>
    <p:bldLst>
      <p:bldP spid="2" grpId="0"/>
      <p:bldP spid="5" grpId="0"/>
      <p:bldP spid="22"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6" action="ppaction://hlinksldjump"/>
            <a:extLst>
              <a:ext uri="{FF2B5EF4-FFF2-40B4-BE49-F238E27FC236}">
                <a16:creationId xmlns:a16="http://schemas.microsoft.com/office/drawing/2014/main" id="{1D6E0EC9-6BBF-42E5-9782-CD06E7F07821}"/>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A92D6B-6B91-4DB9-A69B-6920AF53839F}"/>
                  </a:ext>
                </a:extLst>
              </p:cNvPr>
              <p:cNvSpPr txBox="1"/>
              <p:nvPr/>
            </p:nvSpPr>
            <p:spPr>
              <a:xfrm>
                <a:off x="991082" y="368717"/>
                <a:ext cx="8363697" cy="4708981"/>
              </a:xfrm>
              <a:prstGeom prst="rect">
                <a:avLst/>
              </a:prstGeom>
              <a:noFill/>
            </p:spPr>
            <p:txBody>
              <a:bodyPr wrap="square" rtlCol="0">
                <a:spAutoFit/>
              </a:bodyPr>
              <a:lstStyle/>
              <a:p>
                <a:pPr algn="just"/>
                <a:r>
                  <a:rPr lang="en-US" sz="3750" b="1" dirty="0" smtClean="0">
                    <a:solidFill>
                      <a:schemeClr val="tx1"/>
                    </a:solidFill>
                    <a:latin typeface="Times New Roman" panose="02020603050405020304" pitchFamily="18" charset="0"/>
                    <a:cs typeface="Times New Roman" panose="02020603050405020304" pitchFamily="18" charset="0"/>
                  </a:rPr>
                  <a:t>Câu</a:t>
                </a:r>
                <a:r>
                  <a:rPr lang="en-US" sz="3750" b="1" dirty="0">
                    <a:solidFill>
                      <a:schemeClr val="tx1"/>
                    </a:solidFill>
                    <a:latin typeface="Times New Roman" panose="02020603050405020304" pitchFamily="18" charset="0"/>
                    <a:cs typeface="Times New Roman" panose="02020603050405020304" pitchFamily="18" charset="0"/>
                  </a:rPr>
                  <a:t> </a:t>
                </a:r>
                <a:r>
                  <a:rPr lang="en-US" sz="3750" b="1" dirty="0" err="1">
                    <a:solidFill>
                      <a:schemeClr val="tx1"/>
                    </a:solidFill>
                    <a:latin typeface="Times New Roman" panose="02020603050405020304" pitchFamily="18" charset="0"/>
                    <a:cs typeface="Times New Roman" panose="02020603050405020304" pitchFamily="18" charset="0"/>
                  </a:rPr>
                  <a:t>hỏi</a:t>
                </a:r>
                <a:r>
                  <a:rPr lang="en-US" sz="3750" b="1" dirty="0">
                    <a:solidFill>
                      <a:schemeClr val="tx1"/>
                    </a:solidFill>
                    <a:latin typeface="Times New Roman" panose="02020603050405020304" pitchFamily="18" charset="0"/>
                    <a:cs typeface="Times New Roman" panose="02020603050405020304" pitchFamily="18" charset="0"/>
                  </a:rPr>
                  <a:t> </a:t>
                </a:r>
                <a:r>
                  <a:rPr lang="en-US" sz="3750" b="1" dirty="0" err="1">
                    <a:solidFill>
                      <a:schemeClr val="tx1"/>
                    </a:solidFill>
                    <a:latin typeface="Times New Roman" panose="02020603050405020304" pitchFamily="18" charset="0"/>
                    <a:cs typeface="Times New Roman" panose="02020603050405020304" pitchFamily="18" charset="0"/>
                  </a:rPr>
                  <a:t>số</a:t>
                </a:r>
                <a:r>
                  <a:rPr lang="en-US" sz="3750" b="1" dirty="0">
                    <a:solidFill>
                      <a:schemeClr val="tx1"/>
                    </a:solidFill>
                    <a:latin typeface="Times New Roman" panose="02020603050405020304" pitchFamily="18" charset="0"/>
                    <a:cs typeface="Times New Roman" panose="02020603050405020304" pitchFamily="18" charset="0"/>
                  </a:rPr>
                  <a:t> 4: </a:t>
                </a:r>
                <a:r>
                  <a:rPr lang="vi-VN" sz="3750" dirty="0">
                    <a:solidFill>
                      <a:schemeClr val="tx1"/>
                    </a:solidFill>
                    <a:latin typeface="Times New Roman" panose="02020603050405020304" pitchFamily="18" charset="0"/>
                    <a:cs typeface="Times New Roman" panose="02020603050405020304" pitchFamily="18" charset="0"/>
                  </a:rPr>
                  <a:t>Một đường ống nối hai bể cá trong một thuỷ cung có dạng hình trụ (không có hai đáy), với độ dài (hay chiều cao) là 30 m và có dung tích là 1 800 000</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lít</a:t>
                </a:r>
                <a:r>
                  <a:rPr lang="en-US" sz="3750" dirty="0">
                    <a:solidFill>
                      <a:schemeClr val="tx1"/>
                    </a:solidFill>
                    <a:latin typeface="Times New Roman" panose="02020603050405020304" pitchFamily="18" charset="0"/>
                    <a:cs typeface="Times New Roman" panose="02020603050405020304" pitchFamily="18" charset="0"/>
                  </a:rPr>
                  <a:t> </a:t>
                </a:r>
                <a:r>
                  <a:rPr lang="vi-VN" sz="3750" dirty="0">
                    <a:solidFill>
                      <a:schemeClr val="tx1"/>
                    </a:solidFill>
                    <a:latin typeface="Times New Roman" panose="02020603050405020304" pitchFamily="18" charset="0"/>
                    <a:cs typeface="Times New Roman" panose="02020603050405020304" pitchFamily="18" charset="0"/>
                  </a:rPr>
                  <a:t>(</a:t>
                </a:r>
                <a:r>
                  <a:rPr lang="en-US" sz="3750" dirty="0">
                    <a:solidFill>
                      <a:schemeClr val="tx1"/>
                    </a:solidFill>
                    <a:latin typeface="Times New Roman" panose="02020603050405020304" pitchFamily="18" charset="0"/>
                    <a:cs typeface="Times New Roman" panose="02020603050405020304" pitchFamily="18" charset="0"/>
                  </a:rPr>
                  <a:t>h</a:t>
                </a:r>
                <a:r>
                  <a:rPr lang="vi-VN" sz="3750" dirty="0">
                    <a:solidFill>
                      <a:schemeClr val="tx1"/>
                    </a:solidFill>
                    <a:latin typeface="Times New Roman" panose="02020603050405020304" pitchFamily="18" charset="0"/>
                    <a:cs typeface="Times New Roman" panose="02020603050405020304" pitchFamily="18" charset="0"/>
                  </a:rPr>
                  <a:t>ình </a:t>
                </a:r>
                <a:r>
                  <a:rPr lang="en-US" sz="3750" dirty="0" err="1">
                    <a:solidFill>
                      <a:schemeClr val="tx1"/>
                    </a:solidFill>
                    <a:latin typeface="Times New Roman" panose="02020603050405020304" pitchFamily="18" charset="0"/>
                    <a:cs typeface="Times New Roman" panose="02020603050405020304" pitchFamily="18" charset="0"/>
                  </a:rPr>
                  <a:t>bên</a:t>
                </a:r>
                <a:r>
                  <a:rPr lang="vi-VN" sz="3750" dirty="0">
                    <a:solidFill>
                      <a:schemeClr val="tx1"/>
                    </a:solidFill>
                    <a:latin typeface="Times New Roman" panose="02020603050405020304" pitchFamily="18" charset="0"/>
                    <a:cs typeface="Times New Roman" panose="02020603050405020304" pitchFamily="18" charset="0"/>
                  </a:rPr>
                  <a:t>). Hỏi đường kính đáy của đường ống đó là bao nhiêu mét (lấy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𝜋</m:t>
                    </m:r>
                    <m:r>
                      <a:rPr lang="en-US" sz="3750" i="1">
                        <a:solidFill>
                          <a:schemeClr val="tx1"/>
                        </a:solidFill>
                        <a:latin typeface="Cambria Math" panose="02040503050406030204" pitchFamily="18" charset="0"/>
                        <a:cs typeface="Times New Roman" panose="02020603050405020304" pitchFamily="18" charset="0"/>
                      </a:rPr>
                      <m:t>=3,14</m:t>
                    </m:r>
                  </m:oMath>
                </a14:m>
                <a:r>
                  <a:rPr lang="vi-VN" sz="3750" dirty="0">
                    <a:solidFill>
                      <a:schemeClr val="tx1"/>
                    </a:solidFill>
                    <a:latin typeface="Times New Roman" panose="02020603050405020304" pitchFamily="18" charset="0"/>
                    <a:cs typeface="Times New Roman" panose="02020603050405020304" pitchFamily="18" charset="0"/>
                  </a:rPr>
                  <a:t>   và làm tròn kết quả đến hàng phần trăm)?</a:t>
                </a:r>
                <a:r>
                  <a:rPr lang="en-US" sz="375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8FA92D6B-6B91-4DB9-A69B-6920AF53839F}"/>
                  </a:ext>
                </a:extLst>
              </p:cNvPr>
              <p:cNvSpPr txBox="1">
                <a:spLocks noRot="1" noChangeAspect="1" noMove="1" noResize="1" noEditPoints="1" noAdjustHandles="1" noChangeArrowheads="1" noChangeShapeType="1" noTextEdit="1"/>
              </p:cNvSpPr>
              <p:nvPr/>
            </p:nvSpPr>
            <p:spPr>
              <a:xfrm>
                <a:off x="991082" y="368717"/>
                <a:ext cx="8363697" cy="4708981"/>
              </a:xfrm>
              <a:prstGeom prst="rect">
                <a:avLst/>
              </a:prstGeom>
              <a:blipFill>
                <a:blip r:embed="rId7"/>
                <a:stretch>
                  <a:fillRect l="-2405" t="-2199" r="-2332" b="-4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E535D8-67EC-45C9-8FD9-E06670C45FE9}"/>
                  </a:ext>
                </a:extLst>
              </p:cNvPr>
              <p:cNvSpPr txBox="1"/>
              <p:nvPr/>
            </p:nvSpPr>
            <p:spPr>
              <a:xfrm>
                <a:off x="1888664" y="5127791"/>
                <a:ext cx="14932229" cy="1823576"/>
              </a:xfrm>
              <a:prstGeom prst="rect">
                <a:avLst/>
              </a:prstGeom>
              <a:noFill/>
            </p:spPr>
            <p:txBody>
              <a:bodyPr wrap="none" rtlCol="0">
                <a:spAutoFit/>
              </a:bodyPr>
              <a:lstStyle/>
              <a:p>
                <a:r>
                  <a:rPr lang="en-US" sz="3750" dirty="0" smtClean="0">
                    <a:solidFill>
                      <a:schemeClr val="tx1"/>
                    </a:solidFill>
                    <a:latin typeface="Times New Roman" panose="02020603050405020304" pitchFamily="18" charset="0"/>
                    <a:cs typeface="Times New Roman" panose="02020603050405020304" pitchFamily="18" charset="0"/>
                  </a:rPr>
                  <a:t>Đáp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án</a:t>
                </a:r>
                <a:r>
                  <a:rPr lang="en-US" sz="3750" dirty="0">
                    <a:solidFill>
                      <a:schemeClr val="tx1"/>
                    </a:solidFill>
                    <a:latin typeface="Times New Roman" panose="02020603050405020304" pitchFamily="18" charset="0"/>
                    <a:cs typeface="Times New Roman" panose="02020603050405020304" pitchFamily="18" charset="0"/>
                  </a:rPr>
                  <a:t>: </a:t>
                </a:r>
              </a:p>
              <a:p>
                <a:r>
                  <a:rPr lang="en-US" sz="3750" dirty="0" err="1">
                    <a:solidFill>
                      <a:schemeClr val="tx1"/>
                    </a:solidFill>
                    <a:latin typeface="Times New Roman" panose="02020603050405020304" pitchFamily="18" charset="0"/>
                    <a:cs typeface="Times New Roman" panose="02020603050405020304" pitchFamily="18" charset="0"/>
                  </a:rPr>
                  <a:t>Đổi</a:t>
                </a:r>
                <a:r>
                  <a:rPr lang="en-US" sz="3750" dirty="0">
                    <a:solidFill>
                      <a:schemeClr val="tx1"/>
                    </a:solidFill>
                    <a:latin typeface="Times New Roman" panose="02020603050405020304" pitchFamily="18" charset="0"/>
                    <a:cs typeface="Times New Roman" panose="02020603050405020304" pitchFamily="18" charset="0"/>
                  </a:rPr>
                  <a:t> 1 800 000 </a:t>
                </a:r>
                <a:r>
                  <a:rPr lang="en-US" sz="3750" dirty="0" err="1">
                    <a:solidFill>
                      <a:schemeClr val="tx1"/>
                    </a:solidFill>
                    <a:latin typeface="Times New Roman" panose="02020603050405020304" pitchFamily="18" charset="0"/>
                    <a:cs typeface="Times New Roman" panose="02020603050405020304" pitchFamily="18" charset="0"/>
                  </a:rPr>
                  <a:t>lít</a:t>
                </a:r>
                <a:r>
                  <a:rPr lang="en-US" sz="3750" dirty="0">
                    <a:solidFill>
                      <a:schemeClr val="tx1"/>
                    </a:solidFill>
                    <a:latin typeface="Times New Roman" panose="02020603050405020304" pitchFamily="18" charset="0"/>
                    <a:cs typeface="Times New Roman" panose="02020603050405020304" pitchFamily="18" charset="0"/>
                  </a:rPr>
                  <a:t> =1800 </a:t>
                </a:r>
                <a14:m>
                  <m:oMath xmlns:m="http://schemas.openxmlformats.org/officeDocument/2006/math">
                    <m:sSup>
                      <m:sSupPr>
                        <m:ctrlPr>
                          <a:rPr lang="en-US" sz="3750" i="1">
                            <a:solidFill>
                              <a:schemeClr val="tx1"/>
                            </a:solidFill>
                            <a:latin typeface="Cambria Math" panose="02040503050406030204" pitchFamily="18" charset="0"/>
                            <a:cs typeface="Times New Roman" panose="02020603050405020304" pitchFamily="18" charset="0"/>
                          </a:rPr>
                        </m:ctrlPr>
                      </m:sSupPr>
                      <m:e>
                        <m:r>
                          <a:rPr lang="en-US" sz="3750" i="1">
                            <a:solidFill>
                              <a:schemeClr val="tx1"/>
                            </a:solidFill>
                            <a:latin typeface="Cambria Math" panose="02040503050406030204" pitchFamily="18" charset="0"/>
                            <a:cs typeface="Times New Roman" panose="02020603050405020304" pitchFamily="18" charset="0"/>
                          </a:rPr>
                          <m:t>𝑚</m:t>
                        </m:r>
                      </m:e>
                      <m:sup>
                        <m:r>
                          <a:rPr lang="en-US" sz="3750" i="1">
                            <a:solidFill>
                              <a:schemeClr val="tx1"/>
                            </a:solidFill>
                            <a:latin typeface="Cambria Math" panose="02040503050406030204" pitchFamily="18" charset="0"/>
                            <a:cs typeface="Times New Roman" panose="02020603050405020304" pitchFamily="18" charset="0"/>
                          </a:rPr>
                          <m:t>3</m:t>
                        </m:r>
                      </m:sup>
                    </m:sSup>
                  </m:oMath>
                </a14:m>
                <a:r>
                  <a:rPr lang="en-US" sz="3750" dirty="0">
                    <a:solidFill>
                      <a:schemeClr val="tx1"/>
                    </a:solidFill>
                    <a:latin typeface="Times New Roman" panose="02020603050405020304" pitchFamily="18" charset="0"/>
                    <a:cs typeface="Times New Roman" panose="02020603050405020304" pitchFamily="18" charset="0"/>
                  </a:rPr>
                  <a:t>.  Ta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𝑉</m:t>
                    </m:r>
                    <m:r>
                      <a:rPr lang="en-US" sz="3750" i="1">
                        <a:solidFill>
                          <a:schemeClr val="tx1"/>
                        </a:solidFill>
                        <a:latin typeface="Cambria Math" panose="02040503050406030204" pitchFamily="18" charset="0"/>
                        <a:cs typeface="Times New Roman" panose="02020603050405020304" pitchFamily="18" charset="0"/>
                      </a:rPr>
                      <m:t>=1800=3,14.</m:t>
                    </m:r>
                    <m:sSup>
                      <m:sSupPr>
                        <m:ctrlPr>
                          <a:rPr lang="en-US" sz="3750" i="1">
                            <a:solidFill>
                              <a:schemeClr val="tx1"/>
                            </a:solidFill>
                            <a:latin typeface="Cambria Math" panose="02040503050406030204" pitchFamily="18" charset="0"/>
                            <a:cs typeface="Times New Roman" panose="02020603050405020304" pitchFamily="18" charset="0"/>
                          </a:rPr>
                        </m:ctrlPr>
                      </m:sSupPr>
                      <m:e>
                        <m:r>
                          <a:rPr lang="en-US" sz="3750" i="1">
                            <a:solidFill>
                              <a:schemeClr val="tx1"/>
                            </a:solidFill>
                            <a:latin typeface="Cambria Math" panose="02040503050406030204" pitchFamily="18" charset="0"/>
                            <a:cs typeface="Times New Roman" panose="02020603050405020304" pitchFamily="18" charset="0"/>
                          </a:rPr>
                          <m:t>𝑟</m:t>
                        </m:r>
                      </m:e>
                      <m:sup>
                        <m:r>
                          <a:rPr lang="en-US" sz="3750" i="1">
                            <a:solidFill>
                              <a:schemeClr val="tx1"/>
                            </a:solidFill>
                            <a:latin typeface="Cambria Math" panose="02040503050406030204" pitchFamily="18" charset="0"/>
                            <a:cs typeface="Times New Roman" panose="02020603050405020304" pitchFamily="18" charset="0"/>
                          </a:rPr>
                          <m:t>2</m:t>
                        </m:r>
                      </m:sup>
                    </m:sSup>
                    <m:r>
                      <a:rPr lang="en-US" sz="3750" i="1">
                        <a:solidFill>
                          <a:schemeClr val="tx1"/>
                        </a:solidFill>
                        <a:latin typeface="Cambria Math" panose="02040503050406030204" pitchFamily="18" charset="0"/>
                        <a:cs typeface="Times New Roman" panose="02020603050405020304" pitchFamily="18" charset="0"/>
                      </a:rPr>
                      <m:t>.30⇒</m:t>
                    </m:r>
                    <m:r>
                      <a:rPr lang="en-US" sz="3750" i="1">
                        <a:solidFill>
                          <a:schemeClr val="tx1"/>
                        </a:solidFill>
                        <a:latin typeface="Cambria Math" panose="02040503050406030204" pitchFamily="18" charset="0"/>
                        <a:cs typeface="Times New Roman" panose="02020603050405020304" pitchFamily="18" charset="0"/>
                      </a:rPr>
                      <m:t>𝑟</m:t>
                    </m:r>
                    <m:r>
                      <a:rPr lang="en-US" sz="375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750" i="1">
                        <a:solidFill>
                          <a:schemeClr val="tx1"/>
                        </a:solidFill>
                        <a:latin typeface="Cambria Math" panose="02040503050406030204" pitchFamily="18" charset="0"/>
                        <a:cs typeface="Times New Roman" panose="02020603050405020304" pitchFamily="18" charset="0"/>
                      </a:rPr>
                      <m:t>4,37</m:t>
                    </m:r>
                  </m:oMath>
                </a14:m>
                <a:r>
                  <a:rPr lang="en-US" sz="3750" dirty="0">
                    <a:solidFill>
                      <a:schemeClr val="tx1"/>
                    </a:solidFill>
                    <a:latin typeface="Times New Roman" panose="02020603050405020304" pitchFamily="18" charset="0"/>
                    <a:cs typeface="Times New Roman" panose="02020603050405020304" pitchFamily="18" charset="0"/>
                  </a:rPr>
                  <a:t> m</a:t>
                </a:r>
              </a:p>
              <a:p>
                <a:r>
                  <a:rPr lang="en-US" sz="3750" dirty="0" err="1">
                    <a:solidFill>
                      <a:schemeClr val="tx1"/>
                    </a:solidFill>
                    <a:latin typeface="Times New Roman" panose="02020603050405020304" pitchFamily="18" charset="0"/>
                    <a:cs typeface="Times New Roman" panose="02020603050405020304" pitchFamily="18" charset="0"/>
                  </a:rPr>
                  <a:t>Vậy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đường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kính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đáy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ống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4,37.2=8,74 </m:t>
                    </m:r>
                    <m:r>
                      <m:rPr>
                        <m:sty m:val="p"/>
                      </m:rPr>
                      <a:rPr lang="en-US" sz="3750">
                        <a:solidFill>
                          <a:schemeClr val="tx1"/>
                        </a:solidFill>
                        <a:latin typeface="Cambria Math" panose="02040503050406030204" pitchFamily="18" charset="0"/>
                        <a:cs typeface="Times New Roman" panose="02020603050405020304" pitchFamily="18" charset="0"/>
                      </a:rPr>
                      <m:t>m</m:t>
                    </m:r>
                  </m:oMath>
                </a14:m>
                <a:endParaRPr lang="en-US" sz="37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6E535D8-67EC-45C9-8FD9-E06670C45FE9}"/>
                  </a:ext>
                </a:extLst>
              </p:cNvPr>
              <p:cNvSpPr txBox="1">
                <a:spLocks noRot="1" noChangeAspect="1" noMove="1" noResize="1" noEditPoints="1" noAdjustHandles="1" noChangeArrowheads="1" noChangeShapeType="1" noTextEdit="1"/>
              </p:cNvSpPr>
              <p:nvPr/>
            </p:nvSpPr>
            <p:spPr>
              <a:xfrm>
                <a:off x="1888664" y="5127791"/>
                <a:ext cx="14932229" cy="1823576"/>
              </a:xfrm>
              <a:prstGeom prst="rect">
                <a:avLst/>
              </a:prstGeom>
              <a:blipFill>
                <a:blip r:embed="rId8"/>
                <a:stretch>
                  <a:fillRect l="-1347" t="-5686" r="-327" b="-12375"/>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rot="16200000">
            <a:off x="12754268" y="-2485165"/>
            <a:ext cx="1407006" cy="7127655"/>
          </a:xfrm>
          <a:prstGeom prst="rect">
            <a:avLst/>
          </a:prstGeom>
        </p:spPr>
      </p:pic>
      <p:pic>
        <p:nvPicPr>
          <p:cNvPr id="29" name="Picture 28"/>
          <p:cNvPicPr>
            <a:picLocks noChangeAspect="1"/>
          </p:cNvPicPr>
          <p:nvPr/>
        </p:nvPicPr>
        <p:blipFill>
          <a:blip r:embed="rId10"/>
          <a:stretch>
            <a:fillRect/>
          </a:stretch>
        </p:blipFill>
        <p:spPr>
          <a:xfrm>
            <a:off x="9893947" y="1706553"/>
            <a:ext cx="7127652" cy="3594924"/>
          </a:xfrm>
          <a:prstGeom prst="rect">
            <a:avLst/>
          </a:prstGeom>
        </p:spPr>
      </p:pic>
      <p:pic>
        <p:nvPicPr>
          <p:cNvPr id="31" name="Picture 30"/>
          <p:cNvPicPr>
            <a:picLocks noChangeAspect="1"/>
          </p:cNvPicPr>
          <p:nvPr/>
        </p:nvPicPr>
        <p:blipFill>
          <a:blip r:embed="rId11"/>
          <a:stretch>
            <a:fillRect/>
          </a:stretch>
        </p:blipFill>
        <p:spPr>
          <a:xfrm>
            <a:off x="10773748" y="604073"/>
            <a:ext cx="5368046" cy="1178093"/>
          </a:xfrm>
          <a:prstGeom prst="rect">
            <a:avLst/>
          </a:prstGeom>
        </p:spPr>
      </p:pic>
      <p:pic>
        <p:nvPicPr>
          <p:cNvPr id="32" name="Picture 31"/>
          <p:cNvPicPr>
            <a:picLocks noChangeAspect="1"/>
          </p:cNvPicPr>
          <p:nvPr/>
        </p:nvPicPr>
        <p:blipFill>
          <a:blip r:embed="rId12"/>
          <a:stretch>
            <a:fillRect/>
          </a:stretch>
        </p:blipFill>
        <p:spPr>
          <a:xfrm>
            <a:off x="12496800" y="632108"/>
            <a:ext cx="1525005" cy="658601"/>
          </a:xfrm>
          <a:prstGeom prst="rect">
            <a:avLst/>
          </a:prstGeom>
        </p:spPr>
      </p:pic>
      <p:pic>
        <p:nvPicPr>
          <p:cNvPr id="33" name="Picture 32"/>
          <p:cNvPicPr>
            <a:picLocks noChangeAspect="1"/>
          </p:cNvPicPr>
          <p:nvPr/>
        </p:nvPicPr>
        <p:blipFill>
          <a:blip r:embed="rId13"/>
          <a:stretch>
            <a:fillRect/>
          </a:stretch>
        </p:blipFill>
        <p:spPr>
          <a:xfrm>
            <a:off x="10155457" y="1882391"/>
            <a:ext cx="628845" cy="295251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23" name="Rectangle 22">
            <a:hlinkClick r:id="rId6"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4" name="Rounded Rectangle 23"/>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ounded Rectangle 24"/>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6"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15"/>
          <a:stretch>
            <a:fillRect/>
          </a:stretch>
        </p:blipFill>
        <p:spPr>
          <a:xfrm>
            <a:off x="15697200" y="8061670"/>
            <a:ext cx="609600" cy="609600"/>
          </a:xfrm>
          <a:prstGeom prst="rect">
            <a:avLst/>
          </a:prstGeom>
        </p:spPr>
      </p:pic>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8" name="Flowchart: Connector 27"/>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30" name="Flowchart: Connector 29"/>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34" name="Flowchart: Connector 3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35" name="Flowchart: Connector 3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36" name="Flowchart: Connector 35"/>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91628935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grpId="0" nodeType="clickEffect">
                                  <p:stCondLst>
                                    <p:cond delay="0"/>
                                  </p:stCondLst>
                                  <p:childTnLst>
                                    <p:animEffect transition="out" filter="wipe(right)">
                                      <p:cBhvr>
                                        <p:cTn id="38" dur="30000"/>
                                        <p:tgtEl>
                                          <p:spTgt spid="25"/>
                                        </p:tgtEl>
                                      </p:cBhvr>
                                    </p:animEffect>
                                    <p:set>
                                      <p:cBhvr>
                                        <p:cTn id="39" dur="1" fill="hold">
                                          <p:stCondLst>
                                            <p:cond delay="29999"/>
                                          </p:stCondLst>
                                        </p:cTn>
                                        <p:tgtEl>
                                          <p:spTgt spid="25"/>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25000" fill="hold"/>
                                        <p:tgtEl>
                                          <p:spTgt spid="26"/>
                                        </p:tgtEl>
                                      </p:cBhvr>
                                    </p:cmd>
                                  </p:childTnLst>
                                </p:cTn>
                              </p:par>
                              <p:par>
                                <p:cTn id="42" presetID="1" presetClass="entr" presetSubtype="0" fill="hold" grpId="0" nodeType="withEffect">
                                  <p:stCondLst>
                                    <p:cond delay="24000"/>
                                  </p:stCondLst>
                                  <p:childTnLst>
                                    <p:set>
                                      <p:cBhvr>
                                        <p:cTn id="43"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par>
                                <p:cTn id="44" presetID="1" presetClass="entr" presetSubtype="0" fill="hold" grpId="0" nodeType="withEffect">
                                  <p:stCondLst>
                                    <p:cond delay="25000"/>
                                  </p:stCondLst>
                                  <p:childTnLst>
                                    <p:set>
                                      <p:cBhvr>
                                        <p:cTn id="45"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par>
                                <p:cTn id="46" presetID="1" presetClass="entr" presetSubtype="0" fill="hold" grpId="0" nodeType="withEffect">
                                  <p:stCondLst>
                                    <p:cond delay="26000"/>
                                  </p:stCondLst>
                                  <p:childTnLst>
                                    <p:set>
                                      <p:cBhvr>
                                        <p:cTn id="4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par>
                                <p:cTn id="48" presetID="1" presetClass="entr" presetSubtype="0" fill="hold" grpId="0" nodeType="withEffect">
                                  <p:stCondLst>
                                    <p:cond delay="27000"/>
                                  </p:stCondLst>
                                  <p:childTnLst>
                                    <p:set>
                                      <p:cBhvr>
                                        <p:cTn id="4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demgiay.wav"/>
                                        </p:tgtEl>
                                      </p:cMediaNode>
                                    </p:audio>
                                  </p:subTnLst>
                                </p:cTn>
                              </p:par>
                              <p:par>
                                <p:cTn id="50" presetID="1" presetClass="entr" presetSubtype="0" fill="hold" grpId="0" nodeType="withEffect">
                                  <p:stCondLst>
                                    <p:cond delay="28000"/>
                                  </p:stCondLst>
                                  <p:childTnLst>
                                    <p:set>
                                      <p:cBhvr>
                                        <p:cTn id="5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par>
                                <p:cTn id="52" presetID="1" presetClass="entr" presetSubtype="0" fill="hold" grpId="0" nodeType="withEffect">
                                  <p:stCondLst>
                                    <p:cond delay="29000"/>
                                  </p:stCondLst>
                                  <p:childTnLst>
                                    <p:set>
                                      <p:cBhvr>
                                        <p:cTn id="5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hetgio.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StopAudio" delay="0">
                      <p:tgtEl>
                        <p:sldTgt/>
                      </p:tgtEl>
                    </p:cond>
                  </p:endCondLst>
                </p:cTn>
                <p:tgtEl>
                  <p:spTgt spid="26"/>
                </p:tgtEl>
              </p:cMediaNode>
            </p:audio>
          </p:childTnLst>
        </p:cTn>
      </p:par>
    </p:tnLst>
    <p:bldLst>
      <p:bldP spid="5" grpId="0"/>
      <p:bldP spid="6" grpId="0"/>
      <p:bldP spid="25" grpId="0" animBg="1"/>
      <p:bldP spid="27" grpId="0" animBg="1"/>
      <p:bldP spid="28" grpId="0" animBg="1"/>
      <p:bldP spid="30"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194755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Ghi</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nhớ</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kiến</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thức</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trọng</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tâm</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trong</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bài</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endParaRPr sz="40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Times New Roman" panose="02020603050405020304" pitchFamily="18" charset="0"/>
                  <a:ea typeface="Arial"/>
                  <a:cs typeface="Times New Roman" panose="02020603050405020304" pitchFamily="18" charset="0"/>
                  <a:sym typeface="Arial"/>
                </a:rPr>
                <a:t>Hoàn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thành</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tập</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SGK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trang</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96,97</a:t>
              </a:r>
              <a:endParaRPr sz="40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19769" y="4367070"/>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Chuẩn</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bị</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mới</a:t>
              </a:r>
              <a:r>
                <a:rPr lang="en-US" sz="3800">
                  <a:solidFill>
                    <a:schemeClr val="dk1"/>
                  </a:solidFill>
                  <a:latin typeface="Times New Roman" panose="02020603050405020304" pitchFamily="18" charset="0"/>
                  <a:ea typeface="Arial"/>
                  <a:cs typeface="Times New Roman" panose="02020603050405020304" pitchFamily="18" charset="0"/>
                  <a:sym typeface="Arial"/>
                </a:rPr>
                <a:t>: </a:t>
              </a:r>
              <a:endParaRPr lang="en-US" sz="3800" smtClean="0">
                <a:solidFill>
                  <a:schemeClr val="dk1"/>
                </a:solidFill>
                <a:latin typeface="Times New Roman" panose="02020603050405020304" pitchFamily="18" charset="0"/>
                <a:ea typeface="Arial"/>
                <a:cs typeface="Times New Roman" panose="02020603050405020304" pitchFamily="18" charset="0"/>
                <a:sym typeface="Arial"/>
              </a:endParaRPr>
            </a:p>
            <a:p>
              <a:pPr lvl="0" algn="ctr">
                <a:lnSpc>
                  <a:spcPct val="150000"/>
                </a:lnSpc>
              </a:pPr>
              <a:r>
                <a:rPr lang="en-US" sz="3800" b="1" i="1" smtClean="0">
                  <a:solidFill>
                    <a:schemeClr val="dk1"/>
                  </a:solidFill>
                  <a:latin typeface="Times New Roman" panose="02020603050405020304" pitchFamily="18" charset="0"/>
                  <a:ea typeface="Arial"/>
                  <a:cs typeface="Times New Roman" panose="02020603050405020304" pitchFamily="18" charset="0"/>
                  <a:sym typeface="Arial"/>
                </a:rPr>
                <a:t>“</a:t>
              </a:r>
              <a:r>
                <a:rPr lang="en-US" sz="3800" b="1" i="1"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3800" b="1" i="1"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2: </a:t>
              </a:r>
              <a:r>
                <a:rPr lang="en-US" sz="3800" b="1" i="1" dirty="0" err="1" smtClean="0">
                  <a:solidFill>
                    <a:schemeClr val="dk1"/>
                  </a:solidFill>
                  <a:latin typeface="Times New Roman" panose="02020603050405020304" pitchFamily="18" charset="0"/>
                  <a:ea typeface="Arial"/>
                  <a:cs typeface="Times New Roman" panose="02020603050405020304" pitchFamily="18" charset="0"/>
                  <a:sym typeface="Arial"/>
                </a:rPr>
                <a:t>Hình</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3800" b="1" i="1" dirty="0" err="1" smtClean="0">
                  <a:solidFill>
                    <a:schemeClr val="dk1"/>
                  </a:solidFill>
                  <a:latin typeface="Times New Roman" panose="02020603050405020304" pitchFamily="18" charset="0"/>
                  <a:ea typeface="Arial"/>
                  <a:cs typeface="Times New Roman" panose="02020603050405020304" pitchFamily="18" charset="0"/>
                  <a:sym typeface="Arial"/>
                </a:rPr>
                <a:t>nón</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a:t>
              </a:r>
              <a:endParaRPr sz="38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smtClean="0">
                <a:solidFill>
                  <a:schemeClr val="lt1"/>
                </a:solidFill>
                <a:latin typeface="Arial"/>
                <a:ea typeface="Arial"/>
                <a:cs typeface="Arial"/>
                <a:sym typeface="Arial"/>
              </a:rPr>
              <a:t>10</a:t>
            </a:r>
            <a:r>
              <a:rPr lang="vi-VN" sz="7700" b="1" dirty="0" smtClean="0">
                <a:solidFill>
                  <a:schemeClr val="lt1"/>
                </a:solidFill>
                <a:latin typeface="Arial"/>
                <a:ea typeface="Arial"/>
                <a:cs typeface="Arial"/>
                <a:sym typeface="Arial"/>
              </a:rPr>
              <a:t>: </a:t>
            </a:r>
            <a:r>
              <a:rPr lang="en-US" sz="7700" b="1" dirty="0" smtClean="0">
                <a:solidFill>
                  <a:schemeClr val="lt1"/>
                </a:solidFill>
                <a:latin typeface="Arial"/>
                <a:ea typeface="Arial"/>
                <a:cs typeface="Arial"/>
                <a:sym typeface="Arial"/>
              </a:rPr>
              <a:t>HÌNH HỌC TRỰC QUAN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1: </a:t>
            </a:r>
            <a:r>
              <a:rPr lang="en-US" sz="7500" b="1" dirty="0" smtClean="0">
                <a:solidFill>
                  <a:srgbClr val="FFFF00"/>
                </a:solidFill>
                <a:latin typeface="Arial"/>
                <a:ea typeface="Arial"/>
                <a:cs typeface="Arial"/>
                <a:sym typeface="Arial"/>
              </a:rPr>
              <a:t>HÌNH TRỤ </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752755"/>
            <a:ext cx="12033827" cy="1002710"/>
          </a:xfrm>
          <a:prstGeom prst="rect">
            <a:avLst/>
          </a:prstGeom>
        </p:spPr>
        <p:txBody>
          <a:bodyPr wrap="square">
            <a:spAutoFit/>
          </a:bodyPr>
          <a:lstStyle/>
          <a:p>
            <a:pPr algn="just">
              <a:lnSpc>
                <a:spcPct val="150000"/>
              </a:lnSpc>
              <a:tabLst>
                <a:tab pos="360045" algn="l"/>
                <a:tab pos="720090" algn="l"/>
              </a:tabLst>
            </a:pPr>
            <a:r>
              <a:rPr lang="nl-NL" sz="4500" b="1" dirty="0" smtClean="0">
                <a:latin typeface="Arial" panose="020B0604020202020204" pitchFamily="34" charset="0"/>
                <a:ea typeface="Calibri" panose="020F0502020204030204" pitchFamily="34" charset="0"/>
                <a:cs typeface="Arial" panose="020B0604020202020204" pitchFamily="34" charset="0"/>
              </a:rPr>
              <a:t>HÌNH TRỤ</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4616" y="6065242"/>
            <a:ext cx="11640751" cy="784830"/>
          </a:xfrm>
          <a:prstGeom prst="rect">
            <a:avLst/>
          </a:prstGeom>
        </p:spPr>
        <p:txBody>
          <a:bodyPr wrap="none">
            <a:spAutoFit/>
          </a:bodyPr>
          <a:lstStyle/>
          <a:p>
            <a:r>
              <a:rPr lang="nl-NL" sz="4500" b="1" dirty="0" smtClean="0">
                <a:latin typeface="Arial" panose="020B0604020202020204" pitchFamily="34" charset="0"/>
                <a:cs typeface="Arial" panose="020B0604020202020204" pitchFamily="34" charset="0"/>
              </a:rPr>
              <a:t>DIỆN TÍCH XUNG QUANH CỦA HÌNH TRỤ</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4968973" y="836629"/>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48491" y="7693265"/>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114800" y="571564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smtClean="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107021" y="7755160"/>
            <a:ext cx="1236936" cy="1155973"/>
            <a:chOff x="2315060" y="3149849"/>
            <a:chExt cx="1236936" cy="1155973"/>
          </a:xfrm>
        </p:grpSpPr>
        <p:pic>
          <p:nvPicPr>
            <p:cNvPr id="17"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8"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noProof="0" dirty="0" smtClean="0">
                  <a:latin typeface="Arial" panose="020B0604020202020204" pitchFamily="34" charset="0"/>
                  <a:cs typeface="Arial" panose="020B0604020202020204" pitchFamily="34" charset="0"/>
                </a:rPr>
                <a:t>III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5494616" y="8018177"/>
            <a:ext cx="7152343" cy="784830"/>
          </a:xfrm>
          <a:prstGeom prst="rect">
            <a:avLst/>
          </a:prstGeom>
        </p:spPr>
        <p:txBody>
          <a:bodyPr wrap="none">
            <a:spAutoFit/>
          </a:bodyPr>
          <a:lstStyle/>
          <a:p>
            <a:r>
              <a:rPr lang="nl-NL" sz="4500" b="1" dirty="0" smtClean="0">
                <a:latin typeface="Arial" panose="020B0604020202020204" pitchFamily="34" charset="0"/>
                <a:cs typeface="Arial" panose="020B0604020202020204" pitchFamily="34" charset="0"/>
              </a:rPr>
              <a:t>THỂ TÍCH CỦA HÌNH TRỤ</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02512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453059" y="3390900"/>
              <a:ext cx="4142481" cy="136191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55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HÌNH TRỤ</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p:sp>
        <p:nvSpPr>
          <p:cNvPr id="16" name="Google Shape;169;p5"/>
          <p:cNvSpPr/>
          <p:nvPr/>
        </p:nvSpPr>
        <p:spPr>
          <a:xfrm>
            <a:off x="444654" y="16414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5"/>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516460" y="1735409"/>
            <a:ext cx="17846512" cy="2585323"/>
          </a:xfrm>
          <a:prstGeom prst="rect">
            <a:avLst/>
          </a:prstGeom>
          <a:noFill/>
        </p:spPr>
        <p:txBody>
          <a:bodyPr wrap="square">
            <a:spAutoFit/>
          </a:bodyPr>
          <a:lstStyle/>
          <a:p>
            <a:pPr algn="just">
              <a:lnSpc>
                <a:spcPct val="150000"/>
              </a:lnSpc>
              <a:spcAft>
                <a:spcPts val="800"/>
              </a:spcAft>
            </a:pPr>
            <a:r>
              <a:rPr lang="en-US" sz="2800" b="1"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b="1" kern="100" dirty="0" smtClean="0">
                <a:latin typeface="Times New Roman" panose="02020603050405020304" pitchFamily="18" charset="0"/>
                <a:ea typeface="Calibri" panose="020F0502020204030204" pitchFamily="34" charset="0"/>
                <a:cs typeface="Times New Roman" panose="02020603050405020304" pitchFamily="18" charset="0"/>
              </a:rPr>
              <a:t>Cắt </a:t>
            </a:r>
            <a:r>
              <a:rPr lang="vi-VN" sz="3600" b="1" kern="100" dirty="0">
                <a:latin typeface="Times New Roman" panose="02020603050405020304" pitchFamily="18" charset="0"/>
                <a:ea typeface="Calibri" panose="020F0502020204030204" pitchFamily="34" charset="0"/>
                <a:cs typeface="Times New Roman" panose="02020603050405020304" pitchFamily="18" charset="0"/>
              </a:rPr>
              <a:t>một miếng bìa có dạng hình chữ nhật ABCD. Khi quay miếng bìa một vòng quanh đường thẳng cố định chứa cạnh CD (Hình 2a), miếng bìa đó tạo nên một hình như ở Hình 2b. Hình đó có dạng hình gì</a:t>
            </a:r>
            <a:r>
              <a:rPr lang="vi-VN" sz="3600" b="1"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1E3F9C3-F031-CB98-774D-A1CEF934FE62}"/>
              </a:ext>
            </a:extLst>
          </p:cNvPr>
          <p:cNvSpPr/>
          <p:nvPr/>
        </p:nvSpPr>
        <p:spPr>
          <a:xfrm>
            <a:off x="6019800" y="9237180"/>
            <a:ext cx="1756315" cy="677108"/>
          </a:xfrm>
          <a:prstGeom prst="rect">
            <a:avLst/>
          </a:prstGeom>
        </p:spPr>
        <p:txBody>
          <a:bodyPr wrap="none">
            <a:spAutoFit/>
          </a:bodyPr>
          <a:lstStyle/>
          <a:p>
            <a:r>
              <a:rPr lang="en-US" sz="3800" b="1" u="sng"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Trả</a:t>
            </a:r>
            <a:r>
              <a:rPr lang="en-US" sz="3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u="sng"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3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u="sng"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1132FA0-EC79-792B-273E-061032A71CD0}"/>
              </a:ext>
            </a:extLst>
          </p:cNvPr>
          <p:cNvSpPr txBox="1"/>
          <p:nvPr/>
        </p:nvSpPr>
        <p:spPr>
          <a:xfrm>
            <a:off x="7776442" y="9000488"/>
            <a:ext cx="2255921" cy="920252"/>
          </a:xfrm>
          <a:prstGeom prst="rect">
            <a:avLst/>
          </a:prstGeom>
          <a:noFill/>
        </p:spPr>
        <p:txBody>
          <a:bodyPr wrap="square">
            <a:spAutoFit/>
          </a:bodyPr>
          <a:lstStyle/>
          <a:p>
            <a:pPr algn="just">
              <a:lnSpc>
                <a:spcPct val="150000"/>
              </a:lnSpc>
              <a:spcBef>
                <a:spcPts val="300"/>
              </a:spcBef>
              <a:spcAft>
                <a:spcPts val="300"/>
              </a:spcAft>
            </a:pPr>
            <a:r>
              <a:rPr lang="en-US" sz="4000" b="1" kern="100" dirty="0">
                <a:latin typeface="Times New Roman" panose="02020603050405020304" pitchFamily="18" charset="0"/>
                <a:ea typeface="Calibri" panose="020F0502020204030204" pitchFamily="34" charset="0"/>
                <a:cs typeface="Times New Roman" panose="02020603050405020304" pitchFamily="18" charset="0"/>
              </a:rPr>
              <a:t>H</a:t>
            </a:r>
            <a:r>
              <a:rPr lang="vi-VN" sz="4000" b="1" kern="100" dirty="0" smtClean="0">
                <a:latin typeface="Times New Roman" panose="02020603050405020304" pitchFamily="18" charset="0"/>
                <a:ea typeface="Calibri" panose="020F0502020204030204" pitchFamily="34" charset="0"/>
                <a:cs typeface="Times New Roman" panose="02020603050405020304" pitchFamily="18" charset="0"/>
              </a:rPr>
              <a:t>ình trụ.</a:t>
            </a:r>
            <a:endParaRPr lang="en-US" sz="40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Google Shape;322;p15"/>
          <p:cNvSpPr/>
          <p:nvPr/>
        </p:nvSpPr>
        <p:spPr>
          <a:xfrm>
            <a:off x="516460" y="211142"/>
            <a:ext cx="5960540" cy="121805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1</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Nhận</a:t>
            </a:r>
            <a:r>
              <a:rPr lang="en-US" sz="4500" b="1" dirty="0" smtClean="0">
                <a:solidFill>
                  <a:schemeClr val="lt1"/>
                </a:solidFill>
                <a:latin typeface="Arial"/>
                <a:ea typeface="Arial"/>
                <a:cs typeface="Arial"/>
                <a:sym typeface="Arial"/>
              </a:rPr>
              <a:t> biết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pic>
        <p:nvPicPr>
          <p:cNvPr id="5" name="Picture 4"/>
          <p:cNvPicPr>
            <a:picLocks noChangeAspect="1"/>
          </p:cNvPicPr>
          <p:nvPr/>
        </p:nvPicPr>
        <p:blipFill>
          <a:blip r:embed="rId8"/>
          <a:stretch>
            <a:fillRect/>
          </a:stretch>
        </p:blipFill>
        <p:spPr>
          <a:xfrm>
            <a:off x="10886613" y="4607571"/>
            <a:ext cx="5007413" cy="3785529"/>
          </a:xfrm>
          <a:prstGeom prst="rect">
            <a:avLst/>
          </a:prstGeom>
        </p:spPr>
      </p:pic>
      <p:pic>
        <p:nvPicPr>
          <p:cNvPr id="11" name="328846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06148" y="4659526"/>
            <a:ext cx="7349610" cy="3785528"/>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600"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32" fill="hold" display="0">
                  <p:stCondLst>
                    <p:cond delay="indefinite"/>
                  </p:stCondLst>
                </p:cTn>
                <p:tgtEl>
                  <p:spTgt spid="11"/>
                </p:tgtEl>
              </p:cMediaNode>
            </p:video>
          </p:childTnLst>
        </p:cTn>
      </p:par>
    </p:tnLst>
    <p:bldLst>
      <p:bldP spid="16" grpId="0" animBg="1"/>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2434" y="3864024"/>
            <a:ext cx="17232167" cy="2963682"/>
            <a:chOff x="1066799" y="3139757"/>
            <a:chExt cx="16341026" cy="2263698"/>
          </a:xfrm>
        </p:grpSpPr>
        <p:sp>
          <p:nvSpPr>
            <p:cNvPr id="28" name="Google Shape;259;p11"/>
            <p:cNvSpPr/>
            <p:nvPr/>
          </p:nvSpPr>
          <p:spPr>
            <a:xfrm>
              <a:off x="1066799" y="3139757"/>
              <a:ext cx="16341026" cy="2165036"/>
            </a:xfrm>
            <a:prstGeom prst="roundRect">
              <a:avLst>
                <a:gd name="adj" fmla="val 16667"/>
              </a:avLst>
            </a:prstGeom>
            <a:solidFill>
              <a:schemeClr val="tx2">
                <a:lumMod val="75000"/>
              </a:schemeClr>
            </a:solidFill>
            <a:ln>
              <a:solidFill>
                <a:schemeClr val="tx2">
                  <a:lumMod val="75000"/>
                </a:schemeClr>
              </a:solid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438495" y="3393490"/>
              <a:ext cx="14973941" cy="2009965"/>
            </a:xfrm>
            <a:prstGeom prst="rect">
              <a:avLst/>
            </a:prstGeom>
          </p:spPr>
          <p:txBody>
            <a:bodyPr wrap="square">
              <a:spAutoFit/>
            </a:bodyPr>
            <a:lstStyle/>
            <a:p>
              <a:pPr algn="just">
                <a:lnSpc>
                  <a:spcPct val="150000"/>
                </a:lnSpc>
                <a:spcBef>
                  <a:spcPts val="300"/>
                </a:spcBef>
                <a:spcAft>
                  <a:spcPts val="300"/>
                </a:spcAft>
              </a:pPr>
              <a:r>
                <a:rPr lang="vi-VN" sz="4000" b="1"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vi-VN" sz="4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Hình được tạo ra khi quay một hình chữ nhật một vòng xung quanh đường thẳng cố định chứa một cạnh của nó là hình trụ.</a:t>
              </a:r>
              <a:endParaRPr lang="en-US" sz="4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endParaRPr lang="vi-VN" sz="4000" kern="100" dirty="0" smtClean="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p:cNvGrpSpPr/>
          <p:nvPr/>
        </p:nvGrpSpPr>
        <p:grpSpPr>
          <a:xfrm>
            <a:off x="6547717" y="758243"/>
            <a:ext cx="5181600" cy="1900674"/>
            <a:chOff x="6842191" y="387697"/>
            <a:chExt cx="5181600" cy="1900674"/>
          </a:xfrm>
        </p:grpSpPr>
        <p:grpSp>
          <p:nvGrpSpPr>
            <p:cNvPr id="23" name="Group 9"/>
            <p:cNvGrpSpPr/>
            <p:nvPr/>
          </p:nvGrpSpPr>
          <p:grpSpPr>
            <a:xfrm>
              <a:off x="6842191" y="387697"/>
              <a:ext cx="5181600" cy="1900674"/>
              <a:chOff x="-19684" y="298517"/>
              <a:chExt cx="6451824" cy="1622966"/>
            </a:xfrm>
          </p:grpSpPr>
          <p:sp>
            <p:nvSpPr>
              <p:cNvPr id="24" name="Freeform 10"/>
              <p:cNvSpPr/>
              <p:nvPr/>
            </p:nvSpPr>
            <p:spPr>
              <a:xfrm>
                <a:off x="12701" y="298517"/>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19684" y="705099"/>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23251" y="1058483"/>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smtClean="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764" y="1094228"/>
            <a:ext cx="3237257" cy="3231160"/>
          </a:xfrm>
          <a:prstGeom prst="rect">
            <a:avLst/>
          </a:prstGeom>
        </p:spPr>
      </p:pic>
      <p:pic>
        <p:nvPicPr>
          <p:cNvPr id="7" name="Picture 6"/>
          <p:cNvPicPr>
            <a:picLocks noChangeAspect="1"/>
          </p:cNvPicPr>
          <p:nvPr/>
        </p:nvPicPr>
        <p:blipFill>
          <a:blip r:embed="rId7"/>
          <a:stretch>
            <a:fillRect/>
          </a:stretch>
        </p:blipFill>
        <p:spPr>
          <a:xfrm>
            <a:off x="16136581" y="-140852"/>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114" y="1720507"/>
            <a:ext cx="10422335" cy="8071193"/>
            <a:chOff x="1059064" y="2765904"/>
            <a:chExt cx="11534247" cy="5510033"/>
          </a:xfrm>
        </p:grpSpPr>
        <p:sp>
          <p:nvSpPr>
            <p:cNvPr id="28" name="Google Shape;259;p11"/>
            <p:cNvSpPr/>
            <p:nvPr/>
          </p:nvSpPr>
          <p:spPr>
            <a:xfrm>
              <a:off x="1059064" y="2765904"/>
              <a:ext cx="11534247" cy="551003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546068" y="3194588"/>
              <a:ext cx="10560238" cy="47764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300"/>
                </a:spcBef>
                <a:spcAft>
                  <a:spcPts val="300"/>
                </a:spcAft>
              </a:pP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Với </a:t>
              </a:r>
              <a:r>
                <a:rPr lang="vi-VN" sz="4000" b="1" kern="100" dirty="0">
                  <a:latin typeface="Calibri" panose="020F0502020204030204" pitchFamily="34" charset="0"/>
                  <a:ea typeface="Calibri" panose="020F0502020204030204" pitchFamily="34" charset="0"/>
                  <a:cs typeface="Times New Roman" panose="02020603050405020304" pitchFamily="18" charset="0"/>
                </a:rPr>
                <a:t>hình trụ như ở Hình 3, ta có</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Hình tròn tâm D bán kính DA và hình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tròn tâm </a:t>
              </a:r>
              <a:r>
                <a:rPr lang="vi-VN" sz="4000" b="1" kern="100" dirty="0">
                  <a:latin typeface="Calibri" panose="020F0502020204030204" pitchFamily="34" charset="0"/>
                  <a:ea typeface="Calibri" panose="020F0502020204030204" pitchFamily="34" charset="0"/>
                  <a:cs typeface="Times New Roman" panose="02020603050405020304" pitchFamily="18" charset="0"/>
                </a:rPr>
                <a:t>C bán kính CB là hai mặt đáy, hai mặt đáy của hình trụ bằng nhau và nằm trong hai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mặt</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phẳng </a:t>
              </a:r>
              <a:r>
                <a:rPr lang="vi-VN" sz="4000" b="1" kern="100" dirty="0">
                  <a:latin typeface="Calibri" panose="020F0502020204030204" pitchFamily="34" charset="0"/>
                  <a:ea typeface="Calibri" panose="020F0502020204030204" pitchFamily="34" charset="0"/>
                  <a:cs typeface="Times New Roman" panose="02020603050405020304" pitchFamily="18" charset="0"/>
                </a:rPr>
                <a:t>song song; </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Độ dài cạnh DA được gọi là bán kính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đáy</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Độ dài cạnh CD được gọi là chiều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cao</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Cạnh </a:t>
              </a:r>
              <a:r>
                <a:rPr lang="vi-VN" sz="4000" b="1" kern="100" dirty="0">
                  <a:latin typeface="Calibri" panose="020F0502020204030204" pitchFamily="34" charset="0"/>
                  <a:ea typeface="Calibri" panose="020F0502020204030204" pitchFamily="34" charset="0"/>
                  <a:cs typeface="Times New Roman" panose="02020603050405020304" pitchFamily="18" charset="0"/>
                </a:rPr>
                <a:t>AB quét nên mặt xung quanh của hình trụ, mỗi vị trí của cạnh AB được gọi là một đường sinh; độ dài đường sinh bằng chiều cao của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hình</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kern="100" dirty="0" err="1" smtClean="0">
                  <a:latin typeface="Calibri" panose="020F0502020204030204" pitchFamily="34" charset="0"/>
                  <a:ea typeface="Calibri" panose="020F0502020204030204" pitchFamily="34" charset="0"/>
                  <a:cs typeface="Times New Roman" panose="02020603050405020304" pitchFamily="18" charset="0"/>
                </a:rPr>
                <a:t>trụ</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573727" y="60695"/>
            <a:ext cx="5195455" cy="1424521"/>
            <a:chOff x="6802327" y="-243270"/>
            <a:chExt cx="5195455" cy="1424521"/>
          </a:xfrm>
        </p:grpSpPr>
        <p:grpSp>
          <p:nvGrpSpPr>
            <p:cNvPr id="23" name="Group 9"/>
            <p:cNvGrpSpPr/>
            <p:nvPr/>
          </p:nvGrpSpPr>
          <p:grpSpPr>
            <a:xfrm>
              <a:off x="6802327" y="-243270"/>
              <a:ext cx="5195455" cy="1424521"/>
              <a:chOff x="-69320" y="-240259"/>
              <a:chExt cx="6469075" cy="1216384"/>
            </a:xfrm>
          </p:grpSpPr>
          <p:sp>
            <p:nvSpPr>
              <p:cNvPr id="24" name="Freeform 10"/>
              <p:cNvSpPr/>
              <p:nvPr/>
            </p:nvSpPr>
            <p:spPr>
              <a:xfrm>
                <a:off x="-69320" y="-233761"/>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52069" y="-240259"/>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197242" y="-370"/>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err="1" smtClean="0">
                  <a:solidFill>
                    <a:schemeClr val="tx2"/>
                  </a:solidFill>
                  <a:latin typeface="Arial"/>
                  <a:ea typeface="Arial"/>
                  <a:cs typeface="Arial"/>
                  <a:sym typeface="Arial"/>
                </a:rPr>
                <a:t>Lưu</a:t>
              </a:r>
              <a:r>
                <a:rPr lang="en-US" sz="5500" b="1" dirty="0" smtClean="0">
                  <a:solidFill>
                    <a:schemeClr val="tx2"/>
                  </a:solidFill>
                  <a:latin typeface="Arial"/>
                  <a:ea typeface="Arial"/>
                  <a:cs typeface="Arial"/>
                  <a:sym typeface="Arial"/>
                </a:rPr>
                <a:t> ý</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6" name="Picture 5"/>
          <p:cNvPicPr>
            <a:picLocks noChangeAspect="1"/>
          </p:cNvPicPr>
          <p:nvPr/>
        </p:nvPicPr>
        <p:blipFill>
          <a:blip r:embed="rId4"/>
          <a:stretch>
            <a:fillRect/>
          </a:stretch>
        </p:blipFill>
        <p:spPr>
          <a:xfrm>
            <a:off x="-750364" y="-123308"/>
            <a:ext cx="3237257" cy="3231160"/>
          </a:xfrm>
          <a:prstGeom prst="rect">
            <a:avLst/>
          </a:prstGeom>
        </p:spPr>
      </p:pic>
      <p:pic>
        <p:nvPicPr>
          <p:cNvPr id="7" name="Picture 6"/>
          <p:cNvPicPr>
            <a:picLocks noChangeAspect="1"/>
          </p:cNvPicPr>
          <p:nvPr/>
        </p:nvPicPr>
        <p:blipFill>
          <a:blip r:embed="rId5"/>
          <a:stretch>
            <a:fillRect/>
          </a:stretch>
        </p:blipFill>
        <p:spPr>
          <a:xfrm>
            <a:off x="16136581" y="-140852"/>
            <a:ext cx="2987299" cy="2517866"/>
          </a:xfrm>
          <a:prstGeom prst="rect">
            <a:avLst/>
          </a:prstGeom>
        </p:spPr>
      </p:pic>
      <p:pic>
        <p:nvPicPr>
          <p:cNvPr id="2" name="Picture 1"/>
          <p:cNvPicPr>
            <a:picLocks noChangeAspect="1"/>
          </p:cNvPicPr>
          <p:nvPr/>
        </p:nvPicPr>
        <p:blipFill>
          <a:blip r:embed="rId6"/>
          <a:stretch>
            <a:fillRect/>
          </a:stretch>
        </p:blipFill>
        <p:spPr>
          <a:xfrm>
            <a:off x="11398012" y="3880833"/>
            <a:ext cx="6366478" cy="5464218"/>
          </a:xfrm>
          <a:prstGeom prst="rect">
            <a:avLst/>
          </a:prstGeom>
        </p:spPr>
      </p:pic>
    </p:spTree>
    <p:extLst>
      <p:ext uri="{BB962C8B-B14F-4D97-AF65-F5344CB8AC3E}">
        <p14:creationId xmlns:p14="http://schemas.microsoft.com/office/powerpoint/2010/main" val="59602033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4041</TotalTime>
  <Words>2289</Words>
  <PresentationFormat>Custom</PresentationFormat>
  <Paragraphs>202</Paragraphs>
  <Slides>33</Slides>
  <Notes>2</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Aharoni</vt:lpstr>
      <vt:lpstr>Arial</vt:lpstr>
      <vt:lpstr>Cambria Math</vt:lpstr>
      <vt:lpstr>Times New Roman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2024-07-23T19:00:38Z</dcterms:modified>
  <dc:identifier>DAFWAZhnXwQ</dc:identifier>
</cp:coreProperties>
</file>