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2" r:id="rId3"/>
    <p:sldId id="300" r:id="rId4"/>
    <p:sldId id="282" r:id="rId5"/>
    <p:sldId id="260" r:id="rId6"/>
    <p:sldId id="283" r:id="rId7"/>
    <p:sldId id="286" r:id="rId8"/>
    <p:sldId id="284" r:id="rId9"/>
    <p:sldId id="287" r:id="rId10"/>
    <p:sldId id="288" r:id="rId11"/>
    <p:sldId id="271" r:id="rId12"/>
    <p:sldId id="289" r:id="rId13"/>
    <p:sldId id="290" r:id="rId14"/>
    <p:sldId id="273" r:id="rId15"/>
    <p:sldId id="291" r:id="rId16"/>
    <p:sldId id="301" r:id="rId17"/>
    <p:sldId id="292" r:id="rId18"/>
    <p:sldId id="294" r:id="rId19"/>
    <p:sldId id="293" r:id="rId20"/>
    <p:sldId id="295" r:id="rId21"/>
    <p:sldId id="296" r:id="rId22"/>
    <p:sldId id="297" r:id="rId23"/>
    <p:sldId id="299" r:id="rId24"/>
    <p:sldId id="302" r:id="rId25"/>
    <p:sldId id="304" r:id="rId26"/>
    <p:sldId id="298" r:id="rId27"/>
    <p:sldId id="303" r:id="rId28"/>
    <p:sldId id="305" r:id="rId29"/>
    <p:sldId id="306" r:id="rId30"/>
    <p:sldId id="307" r:id="rId31"/>
    <p:sldId id="308" r:id="rId32"/>
    <p:sldId id="310" r:id="rId33"/>
    <p:sldId id="309" r:id="rId34"/>
    <p:sldId id="311" r:id="rId35"/>
    <p:sldId id="312" r:id="rId36"/>
    <p:sldId id="313" r:id="rId37"/>
    <p:sldId id="314" r:id="rId38"/>
    <p:sldId id="315" r:id="rId39"/>
    <p:sldId id="316" r:id="rId40"/>
    <p:sldId id="317" r:id="rId41"/>
    <p:sldId id="318" r:id="rId42"/>
    <p:sldId id="319" r:id="rId43"/>
    <p:sldId id="320" r:id="rId44"/>
    <p:sldId id="321" r:id="rId45"/>
    <p:sldId id="324" r:id="rId46"/>
    <p:sldId id="323" r:id="rId47"/>
    <p:sldId id="325" r:id="rId48"/>
    <p:sldId id="326" r:id="rId49"/>
    <p:sldId id="327" r:id="rId50"/>
    <p:sldId id="328" r:id="rId51"/>
    <p:sldId id="329" r:id="rId52"/>
    <p:sldId id="322" r:id="rId53"/>
    <p:sldId id="330" r:id="rId5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719FB-B6D1-4AB9-B05A-F881003E826A}" type="datetimeFigureOut">
              <a:rPr lang="vi-VN" smtClean="0"/>
              <a:t>03/09/2022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DBE25-FEEF-4173-8817-AD5E5A5B09E9}" type="slidenum">
              <a:rPr lang="vi-VN" smtClean="0"/>
              <a:t>‹#›</a:t>
            </a:fld>
            <a:endParaRPr lang="vi-VN"/>
          </a:p>
        </p:txBody>
      </p:sp>
    </p:spTree>
    <p:extLst>
      <p:ext uri="{BB962C8B-B14F-4D97-AF65-F5344CB8AC3E}">
        <p14:creationId xmlns:p14="http://schemas.microsoft.com/office/powerpoint/2010/main" val="314144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A3ADD5-6DE0-49F8-9915-B5343C157EE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B6EABA0-5ECB-46C8-BD44-07BBE2C14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064DD86-4359-4E89-89A7-98BE2E13CDC7}"/>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7F5F1F0B-23FB-4090-A0CA-AA2EAC75FD0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740C333-A927-4925-823A-4A0E6E797058}"/>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140049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512795-5014-419F-A93F-D02410C54223}"/>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50707C-3805-4596-9DFC-F6601EAB23F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1FEBE2F-9F2E-44C6-8039-B79BE64DE295}"/>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6E99AE36-5DD3-4865-B5B7-09C4038149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AF46A4-71AE-4E0A-B121-20530985AF79}"/>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135448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DCDF3E1-91FF-419C-B5F4-6A728F60D64F}"/>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129B1F1-CE06-4B08-A3C5-96706DB3F94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078373F-DE46-4B45-8719-892AA7A8C046}"/>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F475778B-C0A4-4E78-ACA4-A0585DD2D27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AAFD62B-1A47-4F5F-B312-112D71DC2451}"/>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60121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F17593-2906-446B-8B96-AF8DBC86CF7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6D72858-AA79-4041-9B59-196E6443C65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490E0EA-D7E7-485C-BAC6-2157480095FD}"/>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330AE463-268C-48D8-AEF3-7311E8D7C72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3558F04-DAAE-4965-AFDD-2D5B09336A04}"/>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8086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C8E02-E336-4D9C-8FFE-8F84E1D66DA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7B800AF8-6976-42E8-B13E-B85D07644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0F784C-0A26-49AC-8017-C86EC2C1A71B}"/>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A2F8A171-EB0F-4A2A-8F7D-30105E8373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E419895-4BC8-445E-83C1-2F5BB26EEA0A}"/>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169506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EE5620-0FC2-4AFE-B7FB-128FDBFBA4B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27B2724-2468-43FD-BD48-643671044BF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6B114988-CDC6-428A-A800-77520158ADC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FC282F7-1FDE-4226-ABC1-0D9A1E275AF4}"/>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6" name="Chỗ dành sẵn cho Chân trang 5">
            <a:extLst>
              <a:ext uri="{FF2B5EF4-FFF2-40B4-BE49-F238E27FC236}">
                <a16:creationId xmlns:a16="http://schemas.microsoft.com/office/drawing/2014/main" id="{1B8215E1-979E-4579-A065-CFCAAFB336B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263319D-8CC2-4BF8-8B40-2BEB3725FE53}"/>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356822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0C227B-683D-4A2C-8928-43092BB9ABC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1C681CE-10E1-41A9-94F7-14394F0A7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AC3CBED-3F5E-4389-93AB-7927614403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6C5F47-E1F2-4BA4-A940-EF2EBDFBB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A02BABD-58A0-44A3-B42B-F1D3EBF1E61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5A02F0D-83DA-48B0-A785-878143DEF128}"/>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8" name="Chỗ dành sẵn cho Chân trang 7">
            <a:extLst>
              <a:ext uri="{FF2B5EF4-FFF2-40B4-BE49-F238E27FC236}">
                <a16:creationId xmlns:a16="http://schemas.microsoft.com/office/drawing/2014/main" id="{14AA628F-2D8F-43EB-91F6-06960C5A2565}"/>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8FAA0E3C-8353-46BC-AEA2-AFC72EAF1C63}"/>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213552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EC448C-2284-4322-B467-17C1C14ECF6F}"/>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FA1D128-3D9B-4F3F-B5A7-7136E1A2D29C}"/>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4" name="Chỗ dành sẵn cho Chân trang 3">
            <a:extLst>
              <a:ext uri="{FF2B5EF4-FFF2-40B4-BE49-F238E27FC236}">
                <a16:creationId xmlns:a16="http://schemas.microsoft.com/office/drawing/2014/main" id="{41D3D763-DD12-4048-88BC-444F06F88CEA}"/>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24666B7B-C35A-4F4A-A75A-DC455712CE69}"/>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303888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E913DA8-10D9-4607-B2D1-95DA52848A9E}"/>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3" name="Chỗ dành sẵn cho Chân trang 2">
            <a:extLst>
              <a:ext uri="{FF2B5EF4-FFF2-40B4-BE49-F238E27FC236}">
                <a16:creationId xmlns:a16="http://schemas.microsoft.com/office/drawing/2014/main" id="{64AF0C5D-D4F7-45F9-A388-1EAE9C8CC90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22CE4FD-C7BB-4E80-935F-09962355D767}"/>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25672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8E0A02-A0A1-4DA5-AD83-71419672FC7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0A07CF3-CF21-4614-8BB0-376BFE10E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02A02161-C4E2-40E4-93F8-93D44D32C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22E9EB-0409-47D1-AA12-825D70EC3237}"/>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6" name="Chỗ dành sẵn cho Chân trang 5">
            <a:extLst>
              <a:ext uri="{FF2B5EF4-FFF2-40B4-BE49-F238E27FC236}">
                <a16:creationId xmlns:a16="http://schemas.microsoft.com/office/drawing/2014/main" id="{9530FAC3-DC93-4BCF-9890-E395D56661B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3E9D7A5-5C65-43C4-95D3-586B050F62E9}"/>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1183873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AFCE92-3E9C-4A85-90F0-B00298122F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8FE3829-8E5D-4E48-9939-B385E0C80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F0DA6E4C-2ED5-49EA-BA5E-CDB9ABBC0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3A8F0A-821F-4F12-B328-E9DEB8DE6E91}"/>
              </a:ext>
            </a:extLst>
          </p:cNvPr>
          <p:cNvSpPr>
            <a:spLocks noGrp="1"/>
          </p:cNvSpPr>
          <p:nvPr>
            <p:ph type="dt" sz="half" idx="10"/>
          </p:nvPr>
        </p:nvSpPr>
        <p:spPr/>
        <p:txBody>
          <a:bodyPr/>
          <a:lstStyle/>
          <a:p>
            <a:fld id="{6A138BE1-729A-4CA4-9563-CE3DC34FD814}" type="datetimeFigureOut">
              <a:rPr lang="vi-VN" smtClean="0"/>
              <a:t>03/09/2022</a:t>
            </a:fld>
            <a:endParaRPr lang="vi-VN"/>
          </a:p>
        </p:txBody>
      </p:sp>
      <p:sp>
        <p:nvSpPr>
          <p:cNvPr id="6" name="Chỗ dành sẵn cho Chân trang 5">
            <a:extLst>
              <a:ext uri="{FF2B5EF4-FFF2-40B4-BE49-F238E27FC236}">
                <a16:creationId xmlns:a16="http://schemas.microsoft.com/office/drawing/2014/main" id="{7A675103-0002-4ABE-9A2D-0A1C3BE422F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1BD10AA-EA23-4332-82D8-B8A45D2C4C3C}"/>
              </a:ext>
            </a:extLst>
          </p:cNvPr>
          <p:cNvSpPr>
            <a:spLocks noGrp="1"/>
          </p:cNvSpPr>
          <p:nvPr>
            <p:ph type="sldNum" sz="quarter" idx="12"/>
          </p:nvPr>
        </p:nvSpPr>
        <p:spPr/>
        <p:txBody>
          <a:bodyPr/>
          <a:lstStyle/>
          <a:p>
            <a:fld id="{D797EB11-6417-49EF-A9A2-2EFCB2F86EE7}" type="slidenum">
              <a:rPr lang="vi-VN" smtClean="0"/>
              <a:t>‹#›</a:t>
            </a:fld>
            <a:endParaRPr lang="vi-VN"/>
          </a:p>
        </p:txBody>
      </p:sp>
    </p:spTree>
    <p:extLst>
      <p:ext uri="{BB962C8B-B14F-4D97-AF65-F5344CB8AC3E}">
        <p14:creationId xmlns:p14="http://schemas.microsoft.com/office/powerpoint/2010/main" val="167559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5A9EA0D-A79E-4457-A392-27B09821BA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42BCE56A-004D-40D4-8462-7E587E1F89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AD9AC99-85B9-4E6D-BBFE-B4EE825EE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38BE1-729A-4CA4-9563-CE3DC34FD814}" type="datetimeFigureOut">
              <a:rPr lang="vi-VN" smtClean="0"/>
              <a:t>03/09/2022</a:t>
            </a:fld>
            <a:endParaRPr lang="vi-VN"/>
          </a:p>
        </p:txBody>
      </p:sp>
      <p:sp>
        <p:nvSpPr>
          <p:cNvPr id="5" name="Chỗ dành sẵn cho Chân trang 4">
            <a:extLst>
              <a:ext uri="{FF2B5EF4-FFF2-40B4-BE49-F238E27FC236}">
                <a16:creationId xmlns:a16="http://schemas.microsoft.com/office/drawing/2014/main" id="{687DE367-F2F4-49B5-AD42-D5EDE11237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057860F-FC53-4AF5-BD51-02EAE8348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7EB11-6417-49EF-A9A2-2EFCB2F86EE7}" type="slidenum">
              <a:rPr lang="vi-VN" smtClean="0"/>
              <a:t>‹#›</a:t>
            </a:fld>
            <a:endParaRPr lang="vi-VN"/>
          </a:p>
        </p:txBody>
      </p:sp>
    </p:spTree>
    <p:extLst>
      <p:ext uri="{BB962C8B-B14F-4D97-AF65-F5344CB8AC3E}">
        <p14:creationId xmlns:p14="http://schemas.microsoft.com/office/powerpoint/2010/main" val="362741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g"/><Relationship Id="rId5" Type="http://schemas.openxmlformats.org/officeDocument/2006/relationships/slide" Target="slide2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6D26E59-1BE3-4E1F-9DC8-189C3D03A078}"/>
              </a:ext>
            </a:extLst>
          </p:cNvPr>
          <p:cNvSpPr txBox="1"/>
          <p:nvPr/>
        </p:nvSpPr>
        <p:spPr>
          <a:xfrm>
            <a:off x="450575" y="362946"/>
            <a:ext cx="8432704" cy="523220"/>
          </a:xfrm>
          <a:prstGeom prst="rect">
            <a:avLst/>
          </a:prstGeom>
          <a:noFill/>
        </p:spPr>
        <p:txBody>
          <a:bodyPr wrap="square" rtlCol="0">
            <a:spAutoFit/>
          </a:bodyPr>
          <a:lstStyle/>
          <a:p>
            <a:r>
              <a:rPr lang="en-US" sz="2800" b="1">
                <a:solidFill>
                  <a:srgbClr val="000000"/>
                </a:solidFill>
                <a:latin typeface="Times New Roman" panose="02020603050405020304" pitchFamily="18" charset="0"/>
                <a:ea typeface="Calibri" panose="020F0502020204030204" pitchFamily="34" charset="0"/>
              </a:rPr>
              <a:t>Q</a:t>
            </a:r>
            <a:r>
              <a:rPr lang="en-US" sz="2800" b="1">
                <a:solidFill>
                  <a:srgbClr val="000000"/>
                </a:solidFill>
                <a:effectLst/>
                <a:latin typeface="Times New Roman" panose="02020603050405020304" pitchFamily="18" charset="0"/>
                <a:ea typeface="Calibri" panose="020F0502020204030204" pitchFamily="34" charset="0"/>
              </a:rPr>
              <a:t>uan sát mô hình biểu diễn phân tử của một số chất.</a:t>
            </a:r>
            <a:endParaRPr lang="vi-VN" sz="2800" b="1"/>
          </a:p>
        </p:txBody>
      </p:sp>
      <p:pic>
        <p:nvPicPr>
          <p:cNvPr id="5" name="Hình ảnh 4">
            <a:extLst>
              <a:ext uri="{FF2B5EF4-FFF2-40B4-BE49-F238E27FC236}">
                <a16:creationId xmlns:a16="http://schemas.microsoft.com/office/drawing/2014/main" id="{9820A3E9-2B6B-46FD-BD86-1AA440FE77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3418" y="1210813"/>
            <a:ext cx="8747771" cy="3531511"/>
          </a:xfrm>
          <a:prstGeom prst="rect">
            <a:avLst/>
          </a:prstGeom>
          <a:noFill/>
          <a:ln>
            <a:noFill/>
          </a:ln>
        </p:spPr>
      </p:pic>
      <p:sp>
        <p:nvSpPr>
          <p:cNvPr id="7" name="Hộp Văn bản 6">
            <a:extLst>
              <a:ext uri="{FF2B5EF4-FFF2-40B4-BE49-F238E27FC236}">
                <a16:creationId xmlns:a16="http://schemas.microsoft.com/office/drawing/2014/main" id="{2EE4259E-7352-465C-907E-20D22394E28F}"/>
              </a:ext>
            </a:extLst>
          </p:cNvPr>
          <p:cNvSpPr txBox="1"/>
          <p:nvPr/>
        </p:nvSpPr>
        <p:spPr>
          <a:xfrm>
            <a:off x="344557" y="5066971"/>
            <a:ext cx="11728174" cy="904863"/>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 Cho biết đâu là đơn chất, đâu là hợp chất? </a:t>
            </a:r>
            <a:endParaRPr lang="vi-VN" sz="2400" b="1">
              <a:effectLst/>
              <a:latin typeface="Times New Roman" panose="02020603050405020304" pitchFamily="18" charset="0"/>
              <a:ea typeface="Times New Roman" panose="02020603050405020304" pitchFamily="18" charset="0"/>
            </a:endParaRPr>
          </a:p>
          <a:p>
            <a:r>
              <a:rPr lang="en-US" sz="2400" b="1">
                <a:solidFill>
                  <a:srgbClr val="000000"/>
                </a:solidFill>
                <a:effectLst/>
                <a:latin typeface="Times New Roman" panose="02020603050405020304" pitchFamily="18" charset="0"/>
                <a:ea typeface="Calibri" panose="020F0502020204030204" pitchFamily="34" charset="0"/>
              </a:rPr>
              <a:t>? Nêu đặc điểm liên kết của các nguyên tử trong phân tử nước, hydrogen chloride.</a:t>
            </a:r>
            <a:endParaRPr lang="vi-VN" sz="2400" b="1"/>
          </a:p>
        </p:txBody>
      </p:sp>
    </p:spTree>
    <p:extLst>
      <p:ext uri="{BB962C8B-B14F-4D97-AF65-F5344CB8AC3E}">
        <p14:creationId xmlns:p14="http://schemas.microsoft.com/office/powerpoint/2010/main" val="13153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1569660"/>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a:p>
            <a:r>
              <a:rPr lang="en-US" sz="2400" b="1" i="1">
                <a:effectLst/>
                <a:latin typeface="Times New Roman" panose="02020603050405020304" pitchFamily="18" charset="0"/>
                <a:ea typeface="Times New Roman" panose="02020603050405020304" pitchFamily="18" charset="0"/>
              </a:rPr>
              <a:t>* CTHH của một chất là cách biểu diễn chất bằng KHHH của nguyên tố kèm theo</a:t>
            </a:r>
          </a:p>
          <a:p>
            <a:r>
              <a:rPr lang="en-US" sz="2400" b="1" i="1">
                <a:effectLst/>
                <a:latin typeface="Times New Roman" panose="02020603050405020304" pitchFamily="18" charset="0"/>
                <a:ea typeface="Times New Roman" panose="02020603050405020304" pitchFamily="18" charset="0"/>
              </a:rPr>
              <a:t>chỉ số (số nguyên tử) ở chân bên phải KHHH (chỉ số bằng 1 không ghi).</a:t>
            </a:r>
            <a:endParaRPr lang="vi-VN" sz="2400" b="1"/>
          </a:p>
        </p:txBody>
      </p:sp>
      <p:sp>
        <p:nvSpPr>
          <p:cNvPr id="5" name="Hộp Văn bản 4">
            <a:extLst>
              <a:ext uri="{FF2B5EF4-FFF2-40B4-BE49-F238E27FC236}">
                <a16:creationId xmlns:a16="http://schemas.microsoft.com/office/drawing/2014/main" id="{832CFA75-2E25-42D6-8CCB-4F460E9A01CE}"/>
              </a:ext>
            </a:extLst>
          </p:cNvPr>
          <p:cNvSpPr txBox="1"/>
          <p:nvPr/>
        </p:nvSpPr>
        <p:spPr>
          <a:xfrm>
            <a:off x="479517" y="2235288"/>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833C9F4-B274-408E-9AE2-8BBA4ACC1D13}"/>
              </a:ext>
            </a:extLst>
          </p:cNvPr>
          <p:cNvSpPr txBox="1"/>
          <p:nvPr/>
        </p:nvSpPr>
        <p:spPr>
          <a:xfrm>
            <a:off x="3541892" y="2585196"/>
            <a:ext cx="1378424"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A</a:t>
            </a:r>
            <a:r>
              <a:rPr lang="en-US" sz="4000" b="1" baseline="-25000">
                <a:solidFill>
                  <a:srgbClr val="FF0000"/>
                </a:solidFill>
                <a:latin typeface="Times New Roman" panose="02020603050405020304" pitchFamily="18" charset="0"/>
                <a:cs typeface="Times New Roman" panose="02020603050405020304" pitchFamily="18" charset="0"/>
              </a:rPr>
              <a:t>x</a:t>
            </a:r>
            <a:endParaRPr lang="vi-VN" sz="4000" b="1" baseline="-250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CC374CC-2FD0-4196-8C5E-CB53DAC60EFB}"/>
              </a:ext>
            </a:extLst>
          </p:cNvPr>
          <p:cNvSpPr txBox="1"/>
          <p:nvPr/>
        </p:nvSpPr>
        <p:spPr>
          <a:xfrm>
            <a:off x="676834" y="3564919"/>
            <a:ext cx="11250122"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Đơn chất kim loại, khí hiếm: x </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               CTHH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KHHH.</a:t>
            </a:r>
          </a:p>
          <a:p>
            <a:r>
              <a:rPr lang="en-US" sz="2400">
                <a:latin typeface="Times New Roman" panose="02020603050405020304" pitchFamily="18" charset="0"/>
                <a:cs typeface="Times New Roman" panose="02020603050405020304" pitchFamily="18" charset="0"/>
              </a:rPr>
              <a:t>- Đơn chất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 Rắn: x </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               CTHH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KHHH.</a:t>
            </a:r>
          </a:p>
          <a:p>
            <a:r>
              <a:rPr lang="en-US" sz="2400">
                <a:latin typeface="Times New Roman" panose="02020603050405020304" pitchFamily="18" charset="0"/>
                <a:cs typeface="Times New Roman" panose="02020603050405020304" pitchFamily="18" charset="0"/>
              </a:rPr>
              <a:t>     + Khí: x </a:t>
            </a:r>
            <a:r>
              <a:rPr lang="en-US" sz="2400" dirty="0">
                <a:latin typeface="Times New Roman" panose="02020603050405020304" pitchFamily="18" charset="0"/>
                <a:cs typeface="Times New Roman" panose="02020603050405020304" pitchFamily="18" charset="0"/>
              </a:rPr>
              <a:t>= 2, </a:t>
            </a:r>
            <a:r>
              <a:rPr lang="en-US" sz="2400">
                <a:latin typeface="Times New Roman" panose="02020603050405020304" pitchFamily="18" charset="0"/>
                <a:cs typeface="Times New Roman" panose="02020603050405020304" pitchFamily="18" charset="0"/>
              </a:rPr>
              <a:t>3                CTHH</a:t>
            </a:r>
            <a:r>
              <a:rPr lang="en-US" sz="2400" dirty="0">
                <a:latin typeface="Times New Roman" panose="02020603050405020304" pitchFamily="18" charset="0"/>
                <a:cs typeface="Times New Roman" panose="02020603050405020304" pitchFamily="18" charset="0"/>
              </a:rPr>
              <a:t>: A</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cxnSp>
        <p:nvCxnSpPr>
          <p:cNvPr id="3" name="Đường kết nối Mũi tên Thẳng 2">
            <a:extLst>
              <a:ext uri="{FF2B5EF4-FFF2-40B4-BE49-F238E27FC236}">
                <a16:creationId xmlns:a16="http://schemas.microsoft.com/office/drawing/2014/main" id="{432F86AF-7342-4090-ACA4-29F5EDE67753}"/>
              </a:ext>
            </a:extLst>
          </p:cNvPr>
          <p:cNvCxnSpPr>
            <a:cxnSpLocks/>
          </p:cNvCxnSpPr>
          <p:nvPr/>
        </p:nvCxnSpPr>
        <p:spPr>
          <a:xfrm>
            <a:off x="5293893" y="3816626"/>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Đường kết nối Mũi tên Thẳng 8">
            <a:extLst>
              <a:ext uri="{FF2B5EF4-FFF2-40B4-BE49-F238E27FC236}">
                <a16:creationId xmlns:a16="http://schemas.microsoft.com/office/drawing/2014/main" id="{42E01651-9981-4DB9-B4ED-8A1110A64116}"/>
              </a:ext>
            </a:extLst>
          </p:cNvPr>
          <p:cNvCxnSpPr>
            <a:cxnSpLocks/>
          </p:cNvCxnSpPr>
          <p:nvPr/>
        </p:nvCxnSpPr>
        <p:spPr>
          <a:xfrm>
            <a:off x="2839177" y="4538870"/>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Đường kết nối Mũi tên Thẳng 9">
            <a:extLst>
              <a:ext uri="{FF2B5EF4-FFF2-40B4-BE49-F238E27FC236}">
                <a16:creationId xmlns:a16="http://schemas.microsoft.com/office/drawing/2014/main" id="{195EC4DB-EBA1-4CE7-A29D-51380CC12B5A}"/>
              </a:ext>
            </a:extLst>
          </p:cNvPr>
          <p:cNvCxnSpPr>
            <a:cxnSpLocks/>
          </p:cNvCxnSpPr>
          <p:nvPr/>
        </p:nvCxnSpPr>
        <p:spPr>
          <a:xfrm>
            <a:off x="3109277" y="4929809"/>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7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1" dur="10"/>
                                        <p:tgtEl>
                                          <p:spTgt spid="7">
                                            <p:txEl>
                                              <p:pRg st="0" end="0"/>
                                            </p:txEl>
                                          </p:spTgt>
                                        </p:tgtEl>
                                      </p:cBhvr>
                                    </p:animEffect>
                                  </p:childTnLst>
                                </p:cTn>
                              </p:par>
                              <p:par>
                                <p:cTn id="12" presetID="1" presetClass="entr" presetSubtype="0" fill="hold" nodeType="withEffect">
                                  <p:stCondLst>
                                    <p:cond delay="0"/>
                                  </p:stCondLst>
                                  <p:childTnLst>
                                    <p:set>
                                      <p:cBhvr>
                                        <p:cTn id="13" dur="1" fill="hold">
                                          <p:stCondLst>
                                            <p:cond delay="9"/>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1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10"/>
                                        <p:tgtEl>
                                          <p:spTgt spid="7">
                                            <p:txEl>
                                              <p:pRg st="2" end="2"/>
                                            </p:txEl>
                                          </p:spTgt>
                                        </p:tgtEl>
                                      </p:cBhvr>
                                    </p:animEffect>
                                  </p:childTnLst>
                                </p:cTn>
                              </p:par>
                              <p:par>
                                <p:cTn id="24" presetID="1" presetClass="entr" presetSubtype="0" fill="hold" nodeType="withEffect">
                                  <p:stCondLst>
                                    <p:cond delay="0"/>
                                  </p:stCondLst>
                                  <p:childTnLst>
                                    <p:set>
                                      <p:cBhvr>
                                        <p:cTn id="25" dur="1" fill="hold">
                                          <p:stCondLst>
                                            <p:cond delay="9"/>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0" dur="10"/>
                                        <p:tgtEl>
                                          <p:spTgt spid="7">
                                            <p:txEl>
                                              <p:pRg st="3" end="3"/>
                                            </p:txEl>
                                          </p:spTgt>
                                        </p:tgtEl>
                                      </p:cBhvr>
                                    </p:animEffect>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125" y="553125"/>
            <a:ext cx="4117076"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Viết </a:t>
            </a:r>
            <a:r>
              <a:rPr lang="en-US" sz="2800" b="1" dirty="0">
                <a:latin typeface="Times New Roman" panose="02020603050405020304" pitchFamily="18" charset="0"/>
                <a:cs typeface="Times New Roman" panose="02020603050405020304" pitchFamily="18" charset="0"/>
              </a:rPr>
              <a:t>CTHH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10333739"/>
              </p:ext>
            </p:extLst>
          </p:nvPr>
        </p:nvGraphicFramePr>
        <p:xfrm>
          <a:off x="892260" y="1192011"/>
          <a:ext cx="10917382" cy="469917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Đơn</a:t>
                      </a:r>
                      <a:r>
                        <a:rPr lang="en-US" sz="2800" baseline="0" dirty="0">
                          <a:solidFill>
                            <a:schemeClr val="tx1"/>
                          </a:solidFill>
                          <a:latin typeface="Times New Roman" panose="02020603050405020304" pitchFamily="18" charset="0"/>
                          <a:cs typeface="Times New Roman" panose="02020603050405020304" pitchFamily="18" charset="0"/>
                        </a:rPr>
                        <a:t> chất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CTHH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chlorine (biết phân tử có 2 nguyên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chlorine)</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(biết phân tử có 1 nguyên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Phân </a:t>
                      </a:r>
                      <a:r>
                        <a:rPr lang="en-US" sz="2800" err="1">
                          <a:latin typeface="Times New Roman" panose="02020603050405020304" pitchFamily="18" charset="0"/>
                          <a:cs typeface="Times New Roman" panose="02020603050405020304" pitchFamily="18" charset="0"/>
                        </a:rPr>
                        <a:t>tử</a:t>
                      </a:r>
                      <a:r>
                        <a:rPr lang="en-US" sz="2800">
                          <a:latin typeface="Times New Roman" panose="02020603050405020304" pitchFamily="18" charset="0"/>
                          <a:cs typeface="Times New Roman" panose="02020603050405020304" pitchFamily="18" charset="0"/>
                        </a:rPr>
                        <a:t> Brominium </a:t>
                      </a:r>
                      <a:r>
                        <a:rPr lang="en-US" sz="2800" dirty="0">
                          <a:latin typeface="Times New Roman" panose="02020603050405020304" pitchFamily="18" charset="0"/>
                          <a:cs typeface="Times New Roman" panose="02020603050405020304" pitchFamily="18" charset="0"/>
                        </a:rPr>
                        <a:t>có 2 nguyên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brominium</a:t>
                      </a: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solidFill>
                            <a:schemeClr val="tx1"/>
                          </a:solidFill>
                          <a:latin typeface="Times New Roman" panose="02020603050405020304" pitchFamily="18" charset="0"/>
                          <a:cs typeface="Times New Roman" panose="02020603050405020304" pitchFamily="18" charset="0"/>
                        </a:rPr>
                        <a:t>2 phân</a:t>
                      </a:r>
                      <a:r>
                        <a:rPr lang="en-US" sz="2800" b="0" baseline="0">
                          <a:solidFill>
                            <a:schemeClr val="tx1"/>
                          </a:solidFill>
                          <a:latin typeface="Times New Roman" panose="02020603050405020304" pitchFamily="18" charset="0"/>
                          <a:cs typeface="Times New Roman" panose="02020603050405020304" pitchFamily="18" charset="0"/>
                        </a:rPr>
                        <a:t> </a:t>
                      </a:r>
                      <a:r>
                        <a:rPr lang="en-US" sz="2800" b="0" baseline="0" err="1">
                          <a:solidFill>
                            <a:schemeClr val="tx1"/>
                          </a:solidFill>
                          <a:latin typeface="Times New Roman" panose="02020603050405020304" pitchFamily="18" charset="0"/>
                          <a:cs typeface="Times New Roman" panose="02020603050405020304" pitchFamily="18" charset="0"/>
                        </a:rPr>
                        <a:t>tư</a:t>
                      </a:r>
                      <a:r>
                        <a:rPr lang="en-US" sz="2800" b="0" baseline="0">
                          <a:solidFill>
                            <a:schemeClr val="tx1"/>
                          </a:solidFill>
                          <a:latin typeface="Times New Roman" panose="02020603050405020304" pitchFamily="18" charset="0"/>
                          <a:cs typeface="Times New Roman" panose="02020603050405020304" pitchFamily="18" charset="0"/>
                        </a:rPr>
                        <a:t>̉ Khí chlorine</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solidFill>
                            <a:schemeClr val="tx1"/>
                          </a:solidFill>
                          <a:latin typeface="Times New Roman" panose="02020603050405020304" pitchFamily="18" charset="0"/>
                          <a:cs typeface="Times New Roman" panose="02020603050405020304" pitchFamily="18" charset="0"/>
                        </a:rPr>
                        <a:t>3 phân</a:t>
                      </a:r>
                      <a:r>
                        <a:rPr lang="en-US" sz="2800" b="0" baseline="0">
                          <a:solidFill>
                            <a:schemeClr val="tx1"/>
                          </a:solidFill>
                          <a:latin typeface="Times New Roman" panose="02020603050405020304" pitchFamily="18" charset="0"/>
                          <a:cs typeface="Times New Roman" panose="02020603050405020304" pitchFamily="18" charset="0"/>
                        </a:rPr>
                        <a:t> tử Khí ozon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6444755"/>
                  </a:ext>
                </a:extLst>
              </a:tr>
            </a:tbl>
          </a:graphicData>
        </a:graphic>
      </p:graphicFrame>
      <p:sp>
        <p:nvSpPr>
          <p:cNvPr id="6" name="TextBox 5"/>
          <p:cNvSpPr txBox="1"/>
          <p:nvPr/>
        </p:nvSpPr>
        <p:spPr>
          <a:xfrm>
            <a:off x="8944466" y="2956824"/>
            <a:ext cx="2355273"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Al</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944466" y="4572821"/>
            <a:ext cx="2355273"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2 </a:t>
            </a:r>
            <a:r>
              <a:rPr lang="en-US" sz="3200" b="1" dirty="0">
                <a:solidFill>
                  <a:srgbClr val="FF0000"/>
                </a:solidFill>
                <a:latin typeface="Times New Roman" panose="02020603050405020304" pitchFamily="18" charset="0"/>
                <a:cs typeface="Times New Roman" panose="02020603050405020304" pitchFamily="18" charset="0"/>
              </a:rPr>
              <a:t>Cl</a:t>
            </a:r>
            <a:r>
              <a:rPr lang="en-US" sz="3200" b="1" baseline="-25000" dirty="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944467" y="1956168"/>
            <a:ext cx="2355273"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Cl</a:t>
            </a:r>
            <a:r>
              <a:rPr lang="en-US" sz="3200" b="1" baseline="-25000" dirty="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944466" y="3839231"/>
            <a:ext cx="2355273"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Br</a:t>
            </a:r>
            <a:r>
              <a:rPr lang="en-US" sz="3200" b="1" baseline="-25000" dirty="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6">
            <a:extLst>
              <a:ext uri="{FF2B5EF4-FFF2-40B4-BE49-F238E27FC236}">
                <a16:creationId xmlns:a16="http://schemas.microsoft.com/office/drawing/2014/main" id="{54457492-793D-4F39-8C79-CE89474EB98E}"/>
              </a:ext>
            </a:extLst>
          </p:cNvPr>
          <p:cNvSpPr txBox="1"/>
          <p:nvPr/>
        </p:nvSpPr>
        <p:spPr>
          <a:xfrm>
            <a:off x="8944466" y="5273262"/>
            <a:ext cx="2355273"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3 O</a:t>
            </a:r>
            <a:r>
              <a:rPr lang="en-US" sz="3200" b="1" baseline="-2500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2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1569660"/>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a:p>
            <a:r>
              <a:rPr lang="en-US" sz="2400" b="1" i="1">
                <a:effectLst/>
                <a:latin typeface="Times New Roman" panose="02020603050405020304" pitchFamily="18" charset="0"/>
                <a:ea typeface="Times New Roman" panose="02020603050405020304" pitchFamily="18" charset="0"/>
              </a:rPr>
              <a:t>* CTHH của một chất là cách biểu diễn chất bằng KHHH của nguyên tố kèm theo</a:t>
            </a:r>
          </a:p>
          <a:p>
            <a:r>
              <a:rPr lang="en-US" sz="2400" b="1" i="1">
                <a:effectLst/>
                <a:latin typeface="Times New Roman" panose="02020603050405020304" pitchFamily="18" charset="0"/>
                <a:ea typeface="Times New Roman" panose="02020603050405020304" pitchFamily="18" charset="0"/>
              </a:rPr>
              <a:t>chỉ số (số nguyên tử) ở chân bên phải KHHH (chỉ số bằng 1 không ghi).</a:t>
            </a:r>
            <a:endParaRPr lang="vi-VN" sz="2400" b="1"/>
          </a:p>
        </p:txBody>
      </p:sp>
      <p:sp>
        <p:nvSpPr>
          <p:cNvPr id="5" name="Hộp Văn bản 4">
            <a:extLst>
              <a:ext uri="{FF2B5EF4-FFF2-40B4-BE49-F238E27FC236}">
                <a16:creationId xmlns:a16="http://schemas.microsoft.com/office/drawing/2014/main" id="{832CFA75-2E25-42D6-8CCB-4F460E9A01CE}"/>
              </a:ext>
            </a:extLst>
          </p:cNvPr>
          <p:cNvSpPr txBox="1"/>
          <p:nvPr/>
        </p:nvSpPr>
        <p:spPr>
          <a:xfrm>
            <a:off x="479517" y="2235288"/>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9833C9F4-B274-408E-9AE2-8BBA4ACC1D13}"/>
              </a:ext>
            </a:extLst>
          </p:cNvPr>
          <p:cNvSpPr txBox="1"/>
          <p:nvPr/>
        </p:nvSpPr>
        <p:spPr>
          <a:xfrm>
            <a:off x="3541892" y="2585196"/>
            <a:ext cx="1378424"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A</a:t>
            </a:r>
            <a:r>
              <a:rPr lang="en-US" sz="4000" b="1" baseline="-25000">
                <a:solidFill>
                  <a:srgbClr val="FF0000"/>
                </a:solidFill>
                <a:latin typeface="Times New Roman" panose="02020603050405020304" pitchFamily="18" charset="0"/>
                <a:cs typeface="Times New Roman" panose="02020603050405020304" pitchFamily="18" charset="0"/>
              </a:rPr>
              <a:t>x</a:t>
            </a:r>
            <a:endParaRPr lang="vi-VN" sz="4000" b="1" baseline="-250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CC374CC-2FD0-4196-8C5E-CB53DAC60EFB}"/>
              </a:ext>
            </a:extLst>
          </p:cNvPr>
          <p:cNvSpPr txBox="1"/>
          <p:nvPr/>
        </p:nvSpPr>
        <p:spPr>
          <a:xfrm>
            <a:off x="676834" y="3564919"/>
            <a:ext cx="11250122"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Đơn chất kim loại, khí hiếm: x </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               CTHH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KHHH.</a:t>
            </a:r>
          </a:p>
          <a:p>
            <a:r>
              <a:rPr lang="en-US" sz="2400">
                <a:latin typeface="Times New Roman" panose="02020603050405020304" pitchFamily="18" charset="0"/>
                <a:cs typeface="Times New Roman" panose="02020603050405020304" pitchFamily="18" charset="0"/>
              </a:rPr>
              <a:t>- Đơn chất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 Rắn: x </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               CTHH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KHHH.</a:t>
            </a:r>
          </a:p>
          <a:p>
            <a:r>
              <a:rPr lang="en-US" sz="2400">
                <a:latin typeface="Times New Roman" panose="02020603050405020304" pitchFamily="18" charset="0"/>
                <a:cs typeface="Times New Roman" panose="02020603050405020304" pitchFamily="18" charset="0"/>
              </a:rPr>
              <a:t>     + Khí: x </a:t>
            </a:r>
            <a:r>
              <a:rPr lang="en-US" sz="2400" dirty="0">
                <a:latin typeface="Times New Roman" panose="02020603050405020304" pitchFamily="18" charset="0"/>
                <a:cs typeface="Times New Roman" panose="02020603050405020304" pitchFamily="18" charset="0"/>
              </a:rPr>
              <a:t>= 2, </a:t>
            </a:r>
            <a:r>
              <a:rPr lang="en-US" sz="2400">
                <a:latin typeface="Times New Roman" panose="02020603050405020304" pitchFamily="18" charset="0"/>
                <a:cs typeface="Times New Roman" panose="02020603050405020304" pitchFamily="18" charset="0"/>
              </a:rPr>
              <a:t>3                CTHH</a:t>
            </a:r>
            <a:r>
              <a:rPr lang="en-US" sz="2400" dirty="0">
                <a:latin typeface="Times New Roman" panose="02020603050405020304" pitchFamily="18" charset="0"/>
                <a:cs typeface="Times New Roman" panose="02020603050405020304" pitchFamily="18" charset="0"/>
              </a:rPr>
              <a:t>: A</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cxnSp>
        <p:nvCxnSpPr>
          <p:cNvPr id="3" name="Đường kết nối Mũi tên Thẳng 2">
            <a:extLst>
              <a:ext uri="{FF2B5EF4-FFF2-40B4-BE49-F238E27FC236}">
                <a16:creationId xmlns:a16="http://schemas.microsoft.com/office/drawing/2014/main" id="{432F86AF-7342-4090-ACA4-29F5EDE67753}"/>
              </a:ext>
            </a:extLst>
          </p:cNvPr>
          <p:cNvCxnSpPr>
            <a:cxnSpLocks/>
          </p:cNvCxnSpPr>
          <p:nvPr/>
        </p:nvCxnSpPr>
        <p:spPr>
          <a:xfrm>
            <a:off x="5293893" y="3816626"/>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Đường kết nối Mũi tên Thẳng 8">
            <a:extLst>
              <a:ext uri="{FF2B5EF4-FFF2-40B4-BE49-F238E27FC236}">
                <a16:creationId xmlns:a16="http://schemas.microsoft.com/office/drawing/2014/main" id="{42E01651-9981-4DB9-B4ED-8A1110A64116}"/>
              </a:ext>
            </a:extLst>
          </p:cNvPr>
          <p:cNvCxnSpPr>
            <a:cxnSpLocks/>
          </p:cNvCxnSpPr>
          <p:nvPr/>
        </p:nvCxnSpPr>
        <p:spPr>
          <a:xfrm>
            <a:off x="2839177" y="4538870"/>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Đường kết nối Mũi tên Thẳng 9">
            <a:extLst>
              <a:ext uri="{FF2B5EF4-FFF2-40B4-BE49-F238E27FC236}">
                <a16:creationId xmlns:a16="http://schemas.microsoft.com/office/drawing/2014/main" id="{195EC4DB-EBA1-4CE7-A29D-51380CC12B5A}"/>
              </a:ext>
            </a:extLst>
          </p:cNvPr>
          <p:cNvCxnSpPr>
            <a:cxnSpLocks/>
          </p:cNvCxnSpPr>
          <p:nvPr/>
        </p:nvCxnSpPr>
        <p:spPr>
          <a:xfrm>
            <a:off x="3109277" y="4929809"/>
            <a:ext cx="865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Hộp Văn bản 10">
            <a:extLst>
              <a:ext uri="{FF2B5EF4-FFF2-40B4-BE49-F238E27FC236}">
                <a16:creationId xmlns:a16="http://schemas.microsoft.com/office/drawing/2014/main" id="{8C5DEB36-4C57-4AAF-8B42-680B6E99C3B4}"/>
              </a:ext>
            </a:extLst>
          </p:cNvPr>
          <p:cNvSpPr txBox="1"/>
          <p:nvPr/>
        </p:nvSpPr>
        <p:spPr>
          <a:xfrm>
            <a:off x="479517" y="5432838"/>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Công thức hóa học của hợp chất</a:t>
            </a: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5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9365869" y="446181"/>
            <a:ext cx="2125250" cy="1865903"/>
            <a:chOff x="6082961" y="1913530"/>
            <a:chExt cx="3077137" cy="2605438"/>
          </a:xfrm>
        </p:grpSpPr>
        <p:sp>
          <p:nvSpPr>
            <p:cNvPr id="5" name="Oval 4"/>
            <p:cNvSpPr>
              <a:spLocks noChangeArrowheads="1"/>
            </p:cNvSpPr>
            <p:nvPr/>
          </p:nvSpPr>
          <p:spPr bwMode="auto">
            <a:xfrm>
              <a:off x="7150776" y="2309900"/>
              <a:ext cx="1320799" cy="1066799"/>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6407825" y="2660077"/>
              <a:ext cx="742951" cy="609599"/>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305459" y="3874326"/>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082961" y="1913530"/>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6698754" y="304201"/>
            <a:ext cx="1628865" cy="2007885"/>
            <a:chOff x="3297843" y="1865474"/>
            <a:chExt cx="2319711" cy="2503574"/>
          </a:xfrm>
        </p:grpSpPr>
        <p:sp>
          <p:nvSpPr>
            <p:cNvPr id="10" name="Oval 7"/>
            <p:cNvSpPr>
              <a:spLocks noChangeArrowheads="1"/>
            </p:cNvSpPr>
            <p:nvPr/>
          </p:nvSpPr>
          <p:spPr bwMode="auto">
            <a:xfrm rot="16200000">
              <a:off x="3550888" y="2636991"/>
              <a:ext cx="761999" cy="823081"/>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16200000">
              <a:off x="4742443" y="2615372"/>
              <a:ext cx="718760" cy="823079"/>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4045812" y="2219311"/>
              <a:ext cx="908051"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688578" y="3793411"/>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3381771" y="315114"/>
            <a:ext cx="3381828" cy="1997813"/>
            <a:chOff x="-1345750" y="3916870"/>
            <a:chExt cx="8833946" cy="4435009"/>
          </a:xfrm>
        </p:grpSpPr>
        <p:sp>
          <p:nvSpPr>
            <p:cNvPr id="16" name="Text Box 36"/>
            <p:cNvSpPr txBox="1">
              <a:spLocks noChangeArrowheads="1"/>
            </p:cNvSpPr>
            <p:nvPr/>
          </p:nvSpPr>
          <p:spPr bwMode="auto">
            <a:xfrm>
              <a:off x="-1345750" y="7327014"/>
              <a:ext cx="8833946" cy="10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7" name="Group 48"/>
            <p:cNvGrpSpPr>
              <a:grpSpLocks/>
            </p:cNvGrpSpPr>
            <p:nvPr/>
          </p:nvGrpSpPr>
          <p:grpSpPr bwMode="auto">
            <a:xfrm>
              <a:off x="337913" y="3994144"/>
              <a:ext cx="3029353" cy="2912906"/>
              <a:chOff x="3278" y="1749"/>
              <a:chExt cx="1591" cy="1927"/>
            </a:xfrm>
          </p:grpSpPr>
          <p:sp>
            <p:nvSpPr>
              <p:cNvPr id="19" name="Oval 49"/>
              <p:cNvSpPr>
                <a:spLocks noChangeArrowheads="1"/>
              </p:cNvSpPr>
              <p:nvPr/>
            </p:nvSpPr>
            <p:spPr bwMode="auto">
              <a:xfrm>
                <a:off x="3278" y="2984"/>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437" y="284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2"/>
              <p:cNvSpPr>
                <a:spLocks noChangeArrowheads="1"/>
              </p:cNvSpPr>
              <p:nvPr/>
            </p:nvSpPr>
            <p:spPr bwMode="auto">
              <a:xfrm>
                <a:off x="3577" y="2330"/>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861" y="3244"/>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697" y="1749"/>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107485" y="3916870"/>
              <a:ext cx="3933474" cy="31962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734615" y="302863"/>
            <a:ext cx="2342999" cy="2027606"/>
            <a:chOff x="5547590" y="4606944"/>
            <a:chExt cx="4372572" cy="3323014"/>
          </a:xfrm>
        </p:grpSpPr>
        <p:sp>
          <p:nvSpPr>
            <p:cNvPr id="26" name="Oval 44"/>
            <p:cNvSpPr>
              <a:spLocks noChangeArrowheads="1"/>
            </p:cNvSpPr>
            <p:nvPr/>
          </p:nvSpPr>
          <p:spPr bwMode="auto">
            <a:xfrm>
              <a:off x="7032203" y="5307935"/>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8074503" y="6049725"/>
              <a:ext cx="742949"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736979" y="4841827"/>
              <a:ext cx="742949"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5547590" y="7173342"/>
              <a:ext cx="4372572"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 dioxide</a:t>
              </a:r>
              <a:endParaRPr lang="en-US" sz="2400" b="1" dirty="0"/>
            </a:p>
          </p:txBody>
        </p:sp>
        <p:sp>
          <p:nvSpPr>
            <p:cNvPr id="30" name="Rounded Rectangle 29"/>
            <p:cNvSpPr/>
            <p:nvPr/>
          </p:nvSpPr>
          <p:spPr>
            <a:xfrm>
              <a:off x="6603999" y="4606944"/>
              <a:ext cx="2456280" cy="23020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aphicFrame>
        <p:nvGraphicFramePr>
          <p:cNvPr id="34" name="Table 33"/>
          <p:cNvGraphicFramePr>
            <a:graphicFrameLocks noGrp="1"/>
          </p:cNvGraphicFramePr>
          <p:nvPr>
            <p:extLst>
              <p:ext uri="{D42A27DB-BD31-4B8C-83A1-F6EECF244321}">
                <p14:modId xmlns:p14="http://schemas.microsoft.com/office/powerpoint/2010/main" val="3419127455"/>
              </p:ext>
            </p:extLst>
          </p:nvPr>
        </p:nvGraphicFramePr>
        <p:xfrm>
          <a:off x="404883" y="3268831"/>
          <a:ext cx="11382233" cy="3284968"/>
        </p:xfrm>
        <a:graphic>
          <a:graphicData uri="http://schemas.openxmlformats.org/drawingml/2006/table">
            <a:tbl>
              <a:tblPr firstRow="1" bandRow="1">
                <a:tableStyleId>{5940675A-B579-460E-94D1-54222C63F5DA}</a:tableStyleId>
              </a:tblPr>
              <a:tblGrid>
                <a:gridCol w="3189345">
                  <a:extLst>
                    <a:ext uri="{9D8B030D-6E8A-4147-A177-3AD203B41FA5}">
                      <a16:colId xmlns:a16="http://schemas.microsoft.com/office/drawing/2014/main" val="1197534052"/>
                    </a:ext>
                  </a:extLst>
                </a:gridCol>
                <a:gridCol w="2848151">
                  <a:extLst>
                    <a:ext uri="{9D8B030D-6E8A-4147-A177-3AD203B41FA5}">
                      <a16:colId xmlns:a16="http://schemas.microsoft.com/office/drawing/2014/main" val="3480205819"/>
                    </a:ext>
                  </a:extLst>
                </a:gridCol>
                <a:gridCol w="2848151">
                  <a:extLst>
                    <a:ext uri="{9D8B030D-6E8A-4147-A177-3AD203B41FA5}">
                      <a16:colId xmlns:a16="http://schemas.microsoft.com/office/drawing/2014/main" val="422454594"/>
                    </a:ext>
                  </a:extLst>
                </a:gridCol>
                <a:gridCol w="2496586">
                  <a:extLst>
                    <a:ext uri="{9D8B030D-6E8A-4147-A177-3AD203B41FA5}">
                      <a16:colId xmlns:a16="http://schemas.microsoft.com/office/drawing/2014/main" val="3152169789"/>
                    </a:ext>
                  </a:extLst>
                </a:gridCol>
              </a:tblGrid>
              <a:tr h="585022">
                <a:tc>
                  <a:txBody>
                    <a:bodyPr/>
                    <a:lstStyle/>
                    <a:p>
                      <a:pPr algn="ctr"/>
                      <a:r>
                        <a:rPr lang="en-US" sz="2800" b="1" dirty="0" err="1">
                          <a:latin typeface="Times New Roman" panose="02020603050405020304" pitchFamily="18" charset="0"/>
                          <a:cs typeface="Times New Roman" panose="02020603050405020304" pitchFamily="18" charset="0"/>
                        </a:rPr>
                        <a:t>Hợp</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chất</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baseline="0">
                          <a:latin typeface="Times New Roman" panose="02020603050405020304" pitchFamily="18" charset="0"/>
                          <a:cs typeface="Times New Roman" panose="02020603050405020304" pitchFamily="18" charset="0"/>
                        </a:rPr>
                        <a:t>Nguyên </a:t>
                      </a:r>
                      <a:r>
                        <a:rPr lang="en-US" sz="2800" b="1" baseline="0" dirty="0" err="1">
                          <a:latin typeface="Times New Roman" panose="02020603050405020304" pitchFamily="18" charset="0"/>
                          <a:cs typeface="Times New Roman" panose="02020603050405020304" pitchFamily="18" charset="0"/>
                        </a:rPr>
                        <a:t>tố</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tạo</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nên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hợp</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chất</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Số</a:t>
                      </a:r>
                      <a:r>
                        <a:rPr lang="en-US" sz="2800" b="1" baseline="0" dirty="0">
                          <a:latin typeface="Times New Roman" panose="02020603050405020304" pitchFamily="18" charset="0"/>
                          <a:cs typeface="Times New Roman" panose="02020603050405020304" pitchFamily="18" charset="0"/>
                        </a:rPr>
                        <a:t> </a:t>
                      </a:r>
                      <a:r>
                        <a:rPr lang="en-US" sz="2800" b="1" baseline="0" err="1">
                          <a:latin typeface="Times New Roman" panose="02020603050405020304" pitchFamily="18" charset="0"/>
                          <a:cs typeface="Times New Roman" panose="02020603050405020304" pitchFamily="18" charset="0"/>
                        </a:rPr>
                        <a:t>nguyên</a:t>
                      </a:r>
                      <a:r>
                        <a:rPr lang="en-US" sz="2800" b="1" baseline="0">
                          <a:latin typeface="Times New Roman" panose="02020603050405020304" pitchFamily="18" charset="0"/>
                          <a:cs typeface="Times New Roman" panose="02020603050405020304" pitchFamily="18" charset="0"/>
                        </a:rPr>
                        <a:t> tử</a:t>
                      </a:r>
                      <a:endParaRPr lang="en-US" sz="2800" b="1" baseline="0" dirty="0">
                        <a:latin typeface="Times New Roman" panose="02020603050405020304" pitchFamily="18" charset="0"/>
                        <a:cs typeface="Times New Roman" panose="02020603050405020304" pitchFamily="18" charset="0"/>
                      </a:endParaRPr>
                    </a:p>
                    <a:p>
                      <a:pPr algn="ctr"/>
                      <a:r>
                        <a:rPr lang="en-US" sz="2800" b="1" baseline="0">
                          <a:latin typeface="Times New Roman" panose="02020603050405020304" pitchFamily="18" charset="0"/>
                          <a:cs typeface="Times New Roman" panose="02020603050405020304" pitchFamily="18" charset="0"/>
                        </a:rPr>
                        <a:t>mỗi </a:t>
                      </a:r>
                      <a:r>
                        <a:rPr lang="en-US" sz="2800" b="1" baseline="0" dirty="0" err="1">
                          <a:latin typeface="Times New Roman" panose="02020603050405020304" pitchFamily="18" charset="0"/>
                          <a:cs typeface="Times New Roman" panose="02020603050405020304" pitchFamily="18" charset="0"/>
                        </a:rPr>
                        <a:t>nguyên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tố</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err="1">
                          <a:latin typeface="Times New Roman" panose="02020603050405020304" pitchFamily="18" charset="0"/>
                          <a:cs typeface="Times New Roman" panose="02020603050405020304" pitchFamily="18" charset="0"/>
                        </a:rPr>
                        <a:t>Công</a:t>
                      </a:r>
                      <a:r>
                        <a:rPr lang="en-US" sz="2800" b="1" baseline="0">
                          <a:latin typeface="Times New Roman" panose="02020603050405020304" pitchFamily="18" charset="0"/>
                          <a:cs typeface="Times New Roman" panose="02020603050405020304" pitchFamily="18" charset="0"/>
                        </a:rPr>
                        <a:t> thức</a:t>
                      </a:r>
                      <a:endParaRPr lang="en-US" sz="2800" b="1" baseline="0" dirty="0">
                        <a:latin typeface="Times New Roman" panose="02020603050405020304" pitchFamily="18" charset="0"/>
                        <a:cs typeface="Times New Roman" panose="02020603050405020304" pitchFamily="18" charset="0"/>
                      </a:endParaRPr>
                    </a:p>
                    <a:p>
                      <a:pPr algn="ctr"/>
                      <a:r>
                        <a:rPr lang="en-US" sz="2800" b="1" baseline="0">
                          <a:latin typeface="Times New Roman" panose="02020603050405020304" pitchFamily="18" charset="0"/>
                          <a:cs typeface="Times New Roman" panose="02020603050405020304" pitchFamily="18" charset="0"/>
                        </a:rPr>
                        <a:t>hóa </a:t>
                      </a:r>
                      <a:r>
                        <a:rPr lang="en-US" sz="2800" b="1" baseline="0" dirty="0" err="1">
                          <a:latin typeface="Times New Roman" panose="02020603050405020304" pitchFamily="18" charset="0"/>
                          <a:cs typeface="Times New Roman" panose="02020603050405020304" pitchFamily="18" charset="0"/>
                        </a:rPr>
                        <a:t>học</a:t>
                      </a:r>
                      <a:endParaRPr lang="vi-VN" sz="28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29594882"/>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Carbon dioxide</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tc>
                  <a:txBody>
                    <a:bodyPr/>
                    <a:lstStyle/>
                    <a:p>
                      <a:endParaRPr lang="vi-VN" sz="280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35853888"/>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Calcium carbonate</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tc>
                  <a:txBody>
                    <a:bodyPr/>
                    <a:lstStyle/>
                    <a:p>
                      <a:endParaRPr lang="vi-VN"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32053051"/>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endParaRPr lang="vi-VN" sz="280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tc>
                  <a:txBody>
                    <a:bodyPr/>
                    <a:lstStyle/>
                    <a:p>
                      <a:endParaRPr lang="vi-VN"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10504671"/>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Muối ăn</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endParaRPr lang="vi-VN" sz="280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tc>
                  <a:txBody>
                    <a:bodyPr/>
                    <a:lstStyle/>
                    <a:p>
                      <a:endParaRPr lang="vi-VN"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06054187"/>
                  </a:ext>
                </a:extLst>
              </a:tr>
            </a:tbl>
          </a:graphicData>
        </a:graphic>
      </p:graphicFrame>
      <p:sp>
        <p:nvSpPr>
          <p:cNvPr id="31" name="Hộp Văn bản 30">
            <a:extLst>
              <a:ext uri="{FF2B5EF4-FFF2-40B4-BE49-F238E27FC236}">
                <a16:creationId xmlns:a16="http://schemas.microsoft.com/office/drawing/2014/main" id="{E490E490-E089-4E71-BF64-05BDBC1A04C6}"/>
              </a:ext>
            </a:extLst>
          </p:cNvPr>
          <p:cNvSpPr txBox="1"/>
          <p:nvPr/>
        </p:nvSpPr>
        <p:spPr>
          <a:xfrm>
            <a:off x="3077614" y="2491745"/>
            <a:ext cx="6054786" cy="496867"/>
          </a:xfrm>
          <a:prstGeom prst="rect">
            <a:avLst/>
          </a:prstGeom>
          <a:noFill/>
        </p:spPr>
        <p:txBody>
          <a:bodyPr wrap="square">
            <a:spAutoFit/>
          </a:bodyPr>
          <a:lstStyle/>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 Quan sát hình, hoàn thành bảng thông tin.</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9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ext uri="{D42A27DB-BD31-4B8C-83A1-F6EECF244321}">
                <p14:modId xmlns:p14="http://schemas.microsoft.com/office/powerpoint/2010/main" val="3568369492"/>
              </p:ext>
            </p:extLst>
          </p:nvPr>
        </p:nvGraphicFramePr>
        <p:xfrm>
          <a:off x="504571" y="283069"/>
          <a:ext cx="11382233" cy="3284968"/>
        </p:xfrm>
        <a:graphic>
          <a:graphicData uri="http://schemas.openxmlformats.org/drawingml/2006/table">
            <a:tbl>
              <a:tblPr firstRow="1" bandRow="1">
                <a:tableStyleId>{5940675A-B579-460E-94D1-54222C63F5DA}</a:tableStyleId>
              </a:tblPr>
              <a:tblGrid>
                <a:gridCol w="3189345">
                  <a:extLst>
                    <a:ext uri="{9D8B030D-6E8A-4147-A177-3AD203B41FA5}">
                      <a16:colId xmlns:a16="http://schemas.microsoft.com/office/drawing/2014/main" val="1197534052"/>
                    </a:ext>
                  </a:extLst>
                </a:gridCol>
                <a:gridCol w="2848151">
                  <a:extLst>
                    <a:ext uri="{9D8B030D-6E8A-4147-A177-3AD203B41FA5}">
                      <a16:colId xmlns:a16="http://schemas.microsoft.com/office/drawing/2014/main" val="3480205819"/>
                    </a:ext>
                  </a:extLst>
                </a:gridCol>
                <a:gridCol w="2848151">
                  <a:extLst>
                    <a:ext uri="{9D8B030D-6E8A-4147-A177-3AD203B41FA5}">
                      <a16:colId xmlns:a16="http://schemas.microsoft.com/office/drawing/2014/main" val="422454594"/>
                    </a:ext>
                  </a:extLst>
                </a:gridCol>
                <a:gridCol w="2496586">
                  <a:extLst>
                    <a:ext uri="{9D8B030D-6E8A-4147-A177-3AD203B41FA5}">
                      <a16:colId xmlns:a16="http://schemas.microsoft.com/office/drawing/2014/main" val="3152169789"/>
                    </a:ext>
                  </a:extLst>
                </a:gridCol>
              </a:tblGrid>
              <a:tr h="585022">
                <a:tc>
                  <a:txBody>
                    <a:bodyPr/>
                    <a:lstStyle/>
                    <a:p>
                      <a:pPr algn="ctr"/>
                      <a:r>
                        <a:rPr lang="en-US" sz="2800" b="1" dirty="0" err="1">
                          <a:latin typeface="Times New Roman" panose="02020603050405020304" pitchFamily="18" charset="0"/>
                          <a:cs typeface="Times New Roman" panose="02020603050405020304" pitchFamily="18" charset="0"/>
                        </a:rPr>
                        <a:t>Hợp</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chất</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baseline="0">
                          <a:latin typeface="Times New Roman" panose="02020603050405020304" pitchFamily="18" charset="0"/>
                          <a:cs typeface="Times New Roman" panose="02020603050405020304" pitchFamily="18" charset="0"/>
                        </a:rPr>
                        <a:t>Nguyên </a:t>
                      </a:r>
                      <a:r>
                        <a:rPr lang="en-US" sz="2800" b="1" baseline="0" dirty="0" err="1">
                          <a:latin typeface="Times New Roman" panose="02020603050405020304" pitchFamily="18" charset="0"/>
                          <a:cs typeface="Times New Roman" panose="02020603050405020304" pitchFamily="18" charset="0"/>
                        </a:rPr>
                        <a:t>tố</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tạo</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nên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hợp</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chất</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Số</a:t>
                      </a:r>
                      <a:r>
                        <a:rPr lang="en-US" sz="2800" b="1" baseline="0" dirty="0">
                          <a:latin typeface="Times New Roman" panose="02020603050405020304" pitchFamily="18" charset="0"/>
                          <a:cs typeface="Times New Roman" panose="02020603050405020304" pitchFamily="18" charset="0"/>
                        </a:rPr>
                        <a:t> </a:t>
                      </a:r>
                      <a:r>
                        <a:rPr lang="en-US" sz="2800" b="1" baseline="0" err="1">
                          <a:latin typeface="Times New Roman" panose="02020603050405020304" pitchFamily="18" charset="0"/>
                          <a:cs typeface="Times New Roman" panose="02020603050405020304" pitchFamily="18" charset="0"/>
                        </a:rPr>
                        <a:t>nguyên</a:t>
                      </a:r>
                      <a:r>
                        <a:rPr lang="en-US" sz="2800" b="1" baseline="0">
                          <a:latin typeface="Times New Roman" panose="02020603050405020304" pitchFamily="18" charset="0"/>
                          <a:cs typeface="Times New Roman" panose="02020603050405020304" pitchFamily="18" charset="0"/>
                        </a:rPr>
                        <a:t> tử</a:t>
                      </a:r>
                      <a:endParaRPr lang="en-US" sz="2800" b="1" baseline="0" dirty="0">
                        <a:latin typeface="Times New Roman" panose="02020603050405020304" pitchFamily="18" charset="0"/>
                        <a:cs typeface="Times New Roman" panose="02020603050405020304" pitchFamily="18" charset="0"/>
                      </a:endParaRPr>
                    </a:p>
                    <a:p>
                      <a:pPr algn="ctr"/>
                      <a:r>
                        <a:rPr lang="en-US" sz="2800" b="1" baseline="0">
                          <a:latin typeface="Times New Roman" panose="02020603050405020304" pitchFamily="18" charset="0"/>
                          <a:cs typeface="Times New Roman" panose="02020603050405020304" pitchFamily="18" charset="0"/>
                        </a:rPr>
                        <a:t>mỗi </a:t>
                      </a:r>
                      <a:r>
                        <a:rPr lang="en-US" sz="2800" b="1" baseline="0" dirty="0" err="1">
                          <a:latin typeface="Times New Roman" panose="02020603050405020304" pitchFamily="18" charset="0"/>
                          <a:cs typeface="Times New Roman" panose="02020603050405020304" pitchFamily="18" charset="0"/>
                        </a:rPr>
                        <a:t>nguyên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tố</a:t>
                      </a:r>
                      <a:endParaRPr lang="vi-VN"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err="1">
                          <a:latin typeface="Times New Roman" panose="02020603050405020304" pitchFamily="18" charset="0"/>
                          <a:cs typeface="Times New Roman" panose="02020603050405020304" pitchFamily="18" charset="0"/>
                        </a:rPr>
                        <a:t>Công</a:t>
                      </a:r>
                      <a:r>
                        <a:rPr lang="en-US" sz="2800" b="1" baseline="0">
                          <a:latin typeface="Times New Roman" panose="02020603050405020304" pitchFamily="18" charset="0"/>
                          <a:cs typeface="Times New Roman" panose="02020603050405020304" pitchFamily="18" charset="0"/>
                        </a:rPr>
                        <a:t> thức</a:t>
                      </a:r>
                      <a:endParaRPr lang="en-US" sz="2800" b="1" baseline="0" dirty="0">
                        <a:latin typeface="Times New Roman" panose="02020603050405020304" pitchFamily="18" charset="0"/>
                        <a:cs typeface="Times New Roman" panose="02020603050405020304" pitchFamily="18" charset="0"/>
                      </a:endParaRPr>
                    </a:p>
                    <a:p>
                      <a:pPr algn="ctr"/>
                      <a:r>
                        <a:rPr lang="en-US" sz="2800" b="1" baseline="0">
                          <a:latin typeface="Times New Roman" panose="02020603050405020304" pitchFamily="18" charset="0"/>
                          <a:cs typeface="Times New Roman" panose="02020603050405020304" pitchFamily="18" charset="0"/>
                        </a:rPr>
                        <a:t>hóa </a:t>
                      </a:r>
                      <a:r>
                        <a:rPr lang="en-US" sz="2800" b="1" baseline="0" dirty="0" err="1">
                          <a:latin typeface="Times New Roman" panose="02020603050405020304" pitchFamily="18" charset="0"/>
                          <a:cs typeface="Times New Roman" panose="02020603050405020304" pitchFamily="18" charset="0"/>
                        </a:rPr>
                        <a:t>học</a:t>
                      </a:r>
                      <a:endParaRPr lang="vi-VN" sz="28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29594882"/>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Carbon dioxide</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C, O</a:t>
                      </a:r>
                      <a:endParaRPr lang="vi-VN" sz="2800"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1C, 2O</a:t>
                      </a:r>
                      <a:endParaRPr lang="vi-VN" sz="280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CO</a:t>
                      </a:r>
                      <a:r>
                        <a:rPr lang="en-US" sz="2800" baseline="-25000">
                          <a:latin typeface="Times New Roman" panose="02020603050405020304" pitchFamily="18" charset="0"/>
                          <a:cs typeface="Times New Roman" panose="02020603050405020304" pitchFamily="18" charset="0"/>
                        </a:rPr>
                        <a:t>2</a:t>
                      </a:r>
                      <a:endParaRPr lang="vi-VN" sz="2800" baseline="-25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35853888"/>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Calcium carbonate</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Ca, C, O</a:t>
                      </a:r>
                      <a:endParaRPr lang="vi-VN" sz="2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1Ca, 1C, 3O</a:t>
                      </a:r>
                      <a:endParaRPr lang="vi-VN" sz="280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CaCO</a:t>
                      </a:r>
                      <a:r>
                        <a:rPr lang="en-US" sz="2800" baseline="-25000">
                          <a:latin typeface="Times New Roman" panose="02020603050405020304" pitchFamily="18" charset="0"/>
                          <a:cs typeface="Times New Roman" panose="02020603050405020304" pitchFamily="18" charset="0"/>
                        </a:rPr>
                        <a:t>3</a:t>
                      </a:r>
                      <a:endParaRPr lang="vi-VN" sz="2800" baseline="-25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32053051"/>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H, O</a:t>
                      </a:r>
                      <a:endParaRPr lang="vi-VN" sz="280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1H, 2O</a:t>
                      </a:r>
                      <a:endParaRPr lang="vi-VN" sz="280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2</a:t>
                      </a:r>
                      <a:r>
                        <a:rPr lang="en-US" sz="2800" baseline="0">
                          <a:latin typeface="Times New Roman" panose="02020603050405020304" pitchFamily="18" charset="0"/>
                          <a:cs typeface="Times New Roman" panose="02020603050405020304" pitchFamily="18" charset="0"/>
                        </a:rPr>
                        <a:t>O</a:t>
                      </a:r>
                      <a:endParaRPr lang="vi-VN" sz="2800" baseline="-25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10504671"/>
                  </a:ext>
                </a:extLst>
              </a:tr>
              <a:tr h="585022">
                <a:tc>
                  <a:txBody>
                    <a:bodyPr/>
                    <a:lstStyle/>
                    <a:p>
                      <a:pPr>
                        <a:spcBef>
                          <a:spcPct val="50000"/>
                        </a:spcBef>
                      </a:pPr>
                      <a:r>
                        <a:rPr lang="en-US" sz="2800" b="1">
                          <a:latin typeface="Times New Roman" panose="02020603050405020304" pitchFamily="18" charset="0"/>
                          <a:cs typeface="Times New Roman" panose="02020603050405020304" pitchFamily="18" charset="0"/>
                        </a:rPr>
                        <a:t>Muối ăn</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Na, Cl</a:t>
                      </a:r>
                      <a:endParaRPr lang="vi-VN" sz="280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1Na, 1Cl</a:t>
                      </a:r>
                      <a:endParaRPr lang="vi-VN" sz="280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NaCl</a:t>
                      </a:r>
                      <a:endParaRPr lang="vi-VN" sz="28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06054187"/>
                  </a:ext>
                </a:extLst>
              </a:tr>
            </a:tbl>
          </a:graphicData>
        </a:graphic>
      </p:graphicFrame>
      <p:sp>
        <p:nvSpPr>
          <p:cNvPr id="2" name="Hộp Văn bản 1">
            <a:extLst>
              <a:ext uri="{FF2B5EF4-FFF2-40B4-BE49-F238E27FC236}">
                <a16:creationId xmlns:a16="http://schemas.microsoft.com/office/drawing/2014/main" id="{E20CCDEB-2089-4A2D-8C02-37FE74D72355}"/>
              </a:ext>
            </a:extLst>
          </p:cNvPr>
          <p:cNvSpPr txBox="1"/>
          <p:nvPr/>
        </p:nvSpPr>
        <p:spPr>
          <a:xfrm>
            <a:off x="2279374" y="3709744"/>
            <a:ext cx="8812696" cy="461665"/>
          </a:xfrm>
          <a:prstGeom prst="rect">
            <a:avLst/>
          </a:prstGeom>
          <a:noFill/>
        </p:spPr>
        <p:txBody>
          <a:bodyPr wrap="square" rtlCol="0">
            <a:spAutoFit/>
          </a:bodyPr>
          <a:lstStyle/>
          <a:p>
            <a:r>
              <a:rPr lang="de-DE" sz="2400" b="1">
                <a:solidFill>
                  <a:srgbClr val="000000"/>
                </a:solidFill>
                <a:effectLst/>
                <a:latin typeface="Times New Roman" panose="02020603050405020304" pitchFamily="18" charset="0"/>
                <a:ea typeface="Calibri" panose="020F0502020204030204" pitchFamily="34" charset="0"/>
              </a:rPr>
              <a:t>? Công thức hóa học của hợp chất được biểu diễn như thế nào? </a:t>
            </a:r>
            <a:endParaRPr lang="vi-VN" sz="2400" b="1"/>
          </a:p>
        </p:txBody>
      </p:sp>
      <p:sp>
        <p:nvSpPr>
          <p:cNvPr id="35" name="Hộp Văn bản 34">
            <a:extLst>
              <a:ext uri="{FF2B5EF4-FFF2-40B4-BE49-F238E27FC236}">
                <a16:creationId xmlns:a16="http://schemas.microsoft.com/office/drawing/2014/main" id="{7B2A461E-F46B-4F5F-9B0D-B34556B1C37D}"/>
              </a:ext>
            </a:extLst>
          </p:cNvPr>
          <p:cNvSpPr txBox="1"/>
          <p:nvPr/>
        </p:nvSpPr>
        <p:spPr>
          <a:xfrm>
            <a:off x="1426486" y="4313116"/>
            <a:ext cx="10255997" cy="1826462"/>
          </a:xfrm>
          <a:prstGeom prst="rect">
            <a:avLst/>
          </a:prstGeom>
          <a:noFill/>
        </p:spPr>
        <p:txBody>
          <a:bodyPr wrap="square">
            <a:spAutoFit/>
          </a:bodyPr>
          <a:lstStyle/>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Nếu hợp chất được tạo nên từ 2 nguyên tố có KHHH lần lượt là A, B</a:t>
            </a:r>
          </a:p>
          <a:p>
            <a:pPr marL="0" marR="0" algn="ctr">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(hoặc 3 nguyên tố có KHHH lần lượt là A, B, C) </a:t>
            </a:r>
          </a:p>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trong phân tử có x nguyên tử A, y nguyên tử B, z nguyên tử C, </a:t>
            </a:r>
          </a:p>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thì CTHH của hợp chất có dạng như thế nào?</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30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32CFA75-2E25-42D6-8CCB-4F460E9A01CE}"/>
              </a:ext>
            </a:extLst>
          </p:cNvPr>
          <p:cNvSpPr txBox="1"/>
          <p:nvPr/>
        </p:nvSpPr>
        <p:spPr>
          <a:xfrm>
            <a:off x="483276" y="941903"/>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C5DEB36-4C57-4AAF-8B42-680B6E99C3B4}"/>
              </a:ext>
            </a:extLst>
          </p:cNvPr>
          <p:cNvSpPr txBox="1"/>
          <p:nvPr/>
        </p:nvSpPr>
        <p:spPr>
          <a:xfrm>
            <a:off x="483276" y="1542067"/>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Công thức hóa học của hợp chất</a:t>
            </a:r>
            <a:endParaRPr lang="vi-VN" sz="2400" b="1">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3019A9C9-B1A4-4F37-8A79-21ED6231F48F}"/>
              </a:ext>
            </a:extLst>
          </p:cNvPr>
          <p:cNvSpPr txBox="1"/>
          <p:nvPr/>
        </p:nvSpPr>
        <p:spPr>
          <a:xfrm>
            <a:off x="2890464" y="2003732"/>
            <a:ext cx="6093724" cy="584775"/>
          </a:xfrm>
          <a:prstGeom prst="rect">
            <a:avLst/>
          </a:prstGeom>
          <a:noFill/>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A</a:t>
            </a:r>
            <a:r>
              <a:rPr lang="en-US" sz="3200" b="1" baseline="-25000">
                <a:solidFill>
                  <a:srgbClr val="FF0000"/>
                </a:solidFill>
                <a:latin typeface="Times New Roman" panose="02020603050405020304" pitchFamily="18" charset="0"/>
                <a:cs typeface="Times New Roman" panose="02020603050405020304" pitchFamily="18" charset="0"/>
              </a:rPr>
              <a:t>x</a:t>
            </a:r>
            <a:r>
              <a:rPr lang="en-US" sz="3200" b="1">
                <a:solidFill>
                  <a:srgbClr val="FF0000"/>
                </a:solidFill>
                <a:latin typeface="Times New Roman" panose="02020603050405020304" pitchFamily="18" charset="0"/>
                <a:cs typeface="Times New Roman" panose="02020603050405020304" pitchFamily="18" charset="0"/>
              </a:rPr>
              <a:t>B</a:t>
            </a:r>
            <a:r>
              <a:rPr lang="en-US" sz="3200" b="1" baseline="-25000">
                <a:solidFill>
                  <a:srgbClr val="FF0000"/>
                </a:solidFill>
                <a:latin typeface="Times New Roman" panose="02020603050405020304" pitchFamily="18" charset="0"/>
                <a:cs typeface="Times New Roman" panose="02020603050405020304" pitchFamily="18" charset="0"/>
              </a:rPr>
              <a:t>y</a:t>
            </a:r>
            <a:r>
              <a:rPr lang="en-US" sz="3200" b="1">
                <a:solidFill>
                  <a:srgbClr val="FF0000"/>
                </a:solidFill>
                <a:latin typeface="Times New Roman" panose="02020603050405020304" pitchFamily="18" charset="0"/>
                <a:cs typeface="Times New Roman" panose="02020603050405020304" pitchFamily="18" charset="0"/>
              </a:rPr>
              <a:t> ; A</a:t>
            </a:r>
            <a:r>
              <a:rPr lang="en-US" sz="3200" b="1" baseline="-25000">
                <a:solidFill>
                  <a:srgbClr val="FF0000"/>
                </a:solidFill>
                <a:latin typeface="Times New Roman" panose="02020603050405020304" pitchFamily="18" charset="0"/>
                <a:cs typeface="Times New Roman" panose="02020603050405020304" pitchFamily="18" charset="0"/>
              </a:rPr>
              <a:t>x</a:t>
            </a:r>
            <a:r>
              <a:rPr lang="en-US" sz="3200" b="1">
                <a:solidFill>
                  <a:srgbClr val="FF0000"/>
                </a:solidFill>
                <a:latin typeface="Times New Roman" panose="02020603050405020304" pitchFamily="18" charset="0"/>
                <a:cs typeface="Times New Roman" panose="02020603050405020304" pitchFamily="18" charset="0"/>
              </a:rPr>
              <a:t>B</a:t>
            </a:r>
            <a:r>
              <a:rPr lang="en-US" sz="3200" b="1" baseline="-25000">
                <a:solidFill>
                  <a:srgbClr val="FF0000"/>
                </a:solidFill>
                <a:latin typeface="Times New Roman" panose="02020603050405020304" pitchFamily="18" charset="0"/>
                <a:cs typeface="Times New Roman" panose="02020603050405020304" pitchFamily="18" charset="0"/>
              </a:rPr>
              <a:t>y</a:t>
            </a:r>
            <a:r>
              <a:rPr lang="en-US" sz="3200" b="1">
                <a:solidFill>
                  <a:srgbClr val="FF0000"/>
                </a:solidFill>
                <a:latin typeface="Times New Roman" panose="02020603050405020304" pitchFamily="18" charset="0"/>
                <a:cs typeface="Times New Roman" panose="02020603050405020304" pitchFamily="18" charset="0"/>
              </a:rPr>
              <a:t>C</a:t>
            </a:r>
            <a:r>
              <a:rPr lang="en-US" sz="3200" b="1" baseline="-25000">
                <a:solidFill>
                  <a:srgbClr val="FF0000"/>
                </a:solidFill>
                <a:latin typeface="Times New Roman" panose="02020603050405020304" pitchFamily="18" charset="0"/>
                <a:cs typeface="Times New Roman" panose="02020603050405020304" pitchFamily="18" charset="0"/>
              </a:rPr>
              <a:t>z</a:t>
            </a:r>
            <a:r>
              <a:rPr lang="en-US" sz="3200" b="1">
                <a:solidFill>
                  <a:srgbClr val="FF0000"/>
                </a:solidFill>
                <a:latin typeface="Times New Roman" panose="02020603050405020304" pitchFamily="18" charset="0"/>
                <a:cs typeface="Times New Roman" panose="02020603050405020304" pitchFamily="18" charset="0"/>
              </a:rPr>
              <a:t> </a:t>
            </a:r>
            <a:endParaRPr lang="vi-VN" sz="3200" b="1" baseline="-25000">
              <a:solidFill>
                <a:srgbClr val="FF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823E9A96-E565-4A72-9B4E-2BF756353A72}"/>
              </a:ext>
            </a:extLst>
          </p:cNvPr>
          <p:cNvSpPr txBox="1"/>
          <p:nvPr/>
        </p:nvSpPr>
        <p:spPr>
          <a:xfrm>
            <a:off x="655092" y="2753025"/>
            <a:ext cx="9635319" cy="1826462"/>
          </a:xfrm>
          <a:prstGeom prst="rect">
            <a:avLst/>
          </a:prstGeom>
          <a:noFill/>
        </p:spPr>
        <p:txBody>
          <a:bodyPr wrap="square">
            <a:spAutoFit/>
          </a:bodyPr>
          <a:lstStyle/>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rPr>
              <a:t>+ Trong hợp chất, B có thể là nhóm nguyên tử và được viết ở phía bên phải. </a:t>
            </a:r>
            <a:endParaRPr lang="vi-VN" sz="2400">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rPr>
              <a:t>VD: Ca(OH)</a:t>
            </a:r>
            <a:r>
              <a:rPr lang="en-US" sz="2400" baseline="-25000">
                <a:effectLst/>
                <a:latin typeface="Times New Roman" panose="02020603050405020304" pitchFamily="18" charset="0"/>
                <a:ea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rPr>
              <a:t>,</a:t>
            </a:r>
            <a:r>
              <a:rPr lang="en-US" sz="2400" baseline="-25000">
                <a:effectLst/>
                <a:latin typeface="Times New Roman" panose="02020603050405020304" pitchFamily="18" charset="0"/>
                <a:ea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rPr>
              <a:t>Al</a:t>
            </a:r>
            <a:r>
              <a:rPr lang="en-US" sz="2400" baseline="-25000">
                <a:effectLst/>
                <a:latin typeface="Times New Roman" panose="02020603050405020304" pitchFamily="18" charset="0"/>
                <a:ea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rPr>
              <a:t>(SO</a:t>
            </a:r>
            <a:r>
              <a:rPr lang="en-US" sz="2400" baseline="-25000">
                <a:effectLst/>
                <a:latin typeface="Times New Roman" panose="02020603050405020304" pitchFamily="18" charset="0"/>
                <a:ea typeface="Times New Roman" panose="02020603050405020304" pitchFamily="18" charset="0"/>
              </a:rPr>
              <a:t>4</a:t>
            </a:r>
            <a:r>
              <a:rPr lang="en-US" sz="2400">
                <a:effectLst/>
                <a:latin typeface="Times New Roman" panose="02020603050405020304" pitchFamily="18" charset="0"/>
                <a:ea typeface="Times New Roman" panose="02020603050405020304" pitchFamily="18" charset="0"/>
              </a:rPr>
              <a:t>)</a:t>
            </a:r>
            <a:r>
              <a:rPr lang="en-US" sz="2400" baseline="-25000">
                <a:effectLst/>
                <a:latin typeface="Times New Roman" panose="02020603050405020304" pitchFamily="18" charset="0"/>
                <a:ea typeface="Times New Roman" panose="02020603050405020304" pitchFamily="18" charset="0"/>
              </a:rPr>
              <a:t>3 ....</a:t>
            </a:r>
            <a:endParaRPr lang="vi-VN" sz="2400">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nl-NL" sz="24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Trong hợp chất giữa kim loại và phi kim, KHHH của phi kim viết bên phải. </a:t>
            </a:r>
          </a:p>
          <a:p>
            <a:pPr marL="0" marR="0" algn="just">
              <a:lnSpc>
                <a:spcPct val="120000"/>
              </a:lnSpc>
              <a:spcBef>
                <a:spcPts val="0"/>
              </a:spcBef>
              <a:spcAft>
                <a:spcPts val="0"/>
              </a:spcAft>
            </a:pPr>
            <a:r>
              <a:rPr lang="en-US" sz="2400">
                <a:effectLst/>
                <a:latin typeface="Times New Roman" panose="02020603050405020304" pitchFamily="18" charset="0"/>
                <a:ea typeface="Times New Roman" panose="02020603050405020304" pitchFamily="18" charset="0"/>
              </a:rPr>
              <a:t>VD</a:t>
            </a:r>
            <a:r>
              <a:rPr lang="vi-VN" sz="2400">
                <a:effectLst/>
                <a:latin typeface="Times New Roman" panose="02020603050405020304" pitchFamily="18" charset="0"/>
                <a:ea typeface="Times New Roman" panose="02020603050405020304" pitchFamily="18" charset="0"/>
              </a:rPr>
              <a:t>: NaCl, CuO, FeS.... </a:t>
            </a:r>
          </a:p>
        </p:txBody>
      </p:sp>
    </p:spTree>
    <p:extLst>
      <p:ext uri="{BB962C8B-B14F-4D97-AF65-F5344CB8AC3E}">
        <p14:creationId xmlns:p14="http://schemas.microsoft.com/office/powerpoint/2010/main" val="11115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2</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21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32CFA75-2E25-42D6-8CCB-4F460E9A01CE}"/>
              </a:ext>
            </a:extLst>
          </p:cNvPr>
          <p:cNvSpPr txBox="1"/>
          <p:nvPr/>
        </p:nvSpPr>
        <p:spPr>
          <a:xfrm>
            <a:off x="483276" y="941903"/>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C5DEB36-4C57-4AAF-8B42-680B6E99C3B4}"/>
              </a:ext>
            </a:extLst>
          </p:cNvPr>
          <p:cNvSpPr txBox="1"/>
          <p:nvPr/>
        </p:nvSpPr>
        <p:spPr>
          <a:xfrm>
            <a:off x="483276" y="1542067"/>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Công thức hóa học của hợp chất</a:t>
            </a:r>
            <a:endParaRPr lang="vi-VN" sz="2400" b="1">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38F73CD-BBE0-44BB-84E7-F68EF6BA9E44}"/>
              </a:ext>
            </a:extLst>
          </p:cNvPr>
          <p:cNvSpPr txBox="1"/>
          <p:nvPr/>
        </p:nvSpPr>
        <p:spPr>
          <a:xfrm>
            <a:off x="483276" y="2142231"/>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Ý nghĩa của công thức hóa học</a:t>
            </a: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824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9EF6EE87-01F3-4CBF-AEB0-5131E87B394B}"/>
              </a:ext>
            </a:extLst>
          </p:cNvPr>
          <p:cNvGraphicFramePr>
            <a:graphicFrameLocks noGrp="1"/>
          </p:cNvGraphicFramePr>
          <p:nvPr>
            <p:extLst>
              <p:ext uri="{D42A27DB-BD31-4B8C-83A1-F6EECF244321}">
                <p14:modId xmlns:p14="http://schemas.microsoft.com/office/powerpoint/2010/main" val="4027415078"/>
              </p:ext>
            </p:extLst>
          </p:nvPr>
        </p:nvGraphicFramePr>
        <p:xfrm>
          <a:off x="848139" y="937591"/>
          <a:ext cx="10840279" cy="5662106"/>
        </p:xfrm>
        <a:graphic>
          <a:graphicData uri="http://schemas.openxmlformats.org/drawingml/2006/table">
            <a:tbl>
              <a:tblPr firstRow="1" firstCol="1" bandRow="1">
                <a:tableStyleId>{5C22544A-7EE6-4342-B048-85BDC9FD1C3A}</a:tableStyleId>
              </a:tblPr>
              <a:tblGrid>
                <a:gridCol w="3313044">
                  <a:extLst>
                    <a:ext uri="{9D8B030D-6E8A-4147-A177-3AD203B41FA5}">
                      <a16:colId xmlns:a16="http://schemas.microsoft.com/office/drawing/2014/main" val="1390948947"/>
                    </a:ext>
                  </a:extLst>
                </a:gridCol>
                <a:gridCol w="2928730">
                  <a:extLst>
                    <a:ext uri="{9D8B030D-6E8A-4147-A177-3AD203B41FA5}">
                      <a16:colId xmlns:a16="http://schemas.microsoft.com/office/drawing/2014/main" val="2631673884"/>
                    </a:ext>
                  </a:extLst>
                </a:gridCol>
                <a:gridCol w="2531166">
                  <a:extLst>
                    <a:ext uri="{9D8B030D-6E8A-4147-A177-3AD203B41FA5}">
                      <a16:colId xmlns:a16="http://schemas.microsoft.com/office/drawing/2014/main" val="2709984318"/>
                    </a:ext>
                  </a:extLst>
                </a:gridCol>
                <a:gridCol w="2067339">
                  <a:extLst>
                    <a:ext uri="{9D8B030D-6E8A-4147-A177-3AD203B41FA5}">
                      <a16:colId xmlns:a16="http://schemas.microsoft.com/office/drawing/2014/main" val="197140355"/>
                    </a:ext>
                  </a:extLst>
                </a:gridCol>
              </a:tblGrid>
              <a:tr h="1100045">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Các hợp chất</a:t>
                      </a:r>
                      <a:endParaRPr lang="vi-VN" sz="24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thông dụng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Nguyên tố hóa học tạo nên hợp chất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Số nguyên tử của mỗi nguyên tố</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Khối lượng</a:t>
                      </a:r>
                    </a:p>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phân tử</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382661"/>
                  </a:ext>
                </a:extLst>
              </a:tr>
              <a:tr h="627296">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Ammonia, NH</a:t>
                      </a:r>
                      <a:r>
                        <a:rPr lang="en-US" sz="2400" baseline="-25000">
                          <a:effectLst/>
                          <a:latin typeface="Times New Roman" panose="02020603050405020304" pitchFamily="18" charset="0"/>
                          <a:cs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9733404"/>
                  </a:ext>
                </a:extLst>
              </a:tr>
              <a:tr h="1138441">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Saccharose </a:t>
                      </a:r>
                    </a:p>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(Đường ăn), C</a:t>
                      </a:r>
                      <a:r>
                        <a:rPr lang="en-US" sz="2400" baseline="-25000">
                          <a:effectLst/>
                          <a:latin typeface="Times New Roman" panose="02020603050405020304" pitchFamily="18" charset="0"/>
                          <a:cs typeface="Times New Roman" panose="02020603050405020304" pitchFamily="18" charset="0"/>
                        </a:rPr>
                        <a:t>12</a:t>
                      </a: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22</a:t>
                      </a:r>
                      <a:r>
                        <a:rPr lang="en-US" sz="2400">
                          <a:effectLst/>
                          <a:latin typeface="Times New Roman" panose="02020603050405020304" pitchFamily="18" charset="0"/>
                          <a:cs typeface="Times New Roman" panose="02020603050405020304" pitchFamily="18" charset="0"/>
                        </a:rPr>
                        <a:t>O</a:t>
                      </a:r>
                      <a:r>
                        <a:rPr lang="en-US" sz="2400" baseline="-25000">
                          <a:effectLst/>
                          <a:latin typeface="Times New Roman" panose="02020603050405020304" pitchFamily="18" charset="0"/>
                          <a:cs typeface="Times New Roman" panose="02020603050405020304" pitchFamily="18" charset="0"/>
                        </a:rPr>
                        <a:t>11</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0471989"/>
                  </a:ext>
                </a:extLst>
              </a:tr>
              <a:tr h="1011353">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Solium chloride</a:t>
                      </a:r>
                    </a:p>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(Muối ăn), NaCl</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1520129"/>
                  </a:ext>
                </a:extLst>
              </a:tr>
              <a:tr h="684926">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Nước, 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827802"/>
                  </a:ext>
                </a:extLst>
              </a:tr>
              <a:tr h="1100045">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Sodium bicarbonate, NaHCO</a:t>
                      </a:r>
                      <a:r>
                        <a:rPr lang="en-US" sz="2400" baseline="-25000">
                          <a:effectLst/>
                          <a:latin typeface="Times New Roman" panose="02020603050405020304" pitchFamily="18" charset="0"/>
                          <a:cs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04556766"/>
                  </a:ext>
                </a:extLst>
              </a:tr>
            </a:tbl>
          </a:graphicData>
        </a:graphic>
      </p:graphicFrame>
      <p:sp>
        <p:nvSpPr>
          <p:cNvPr id="6" name="Hộp Văn bản 5">
            <a:extLst>
              <a:ext uri="{FF2B5EF4-FFF2-40B4-BE49-F238E27FC236}">
                <a16:creationId xmlns:a16="http://schemas.microsoft.com/office/drawing/2014/main" id="{A3B28F00-0B5E-48B0-92E5-A5EB57BA8002}"/>
              </a:ext>
            </a:extLst>
          </p:cNvPr>
          <p:cNvSpPr txBox="1"/>
          <p:nvPr/>
        </p:nvSpPr>
        <p:spPr>
          <a:xfrm>
            <a:off x="596348" y="159890"/>
            <a:ext cx="6096000" cy="523220"/>
          </a:xfrm>
          <a:prstGeom prst="rect">
            <a:avLst/>
          </a:prstGeom>
          <a:noFill/>
        </p:spPr>
        <p:txBody>
          <a:bodyPr wrap="square">
            <a:spAutoFit/>
          </a:bodyPr>
          <a:lstStyle/>
          <a:p>
            <a:r>
              <a:rPr lang="de-DE" sz="2800" b="1">
                <a:solidFill>
                  <a:srgbClr val="000000"/>
                </a:solidFill>
                <a:effectLst/>
                <a:latin typeface="Times New Roman" panose="02020603050405020304" pitchFamily="18" charset="0"/>
                <a:ea typeface="Calibri" panose="020F0502020204030204" pitchFamily="34" charset="0"/>
              </a:rPr>
              <a:t>? Hoàn thành bảng thông tin sau:</a:t>
            </a:r>
            <a:endParaRPr lang="vi-VN" sz="2800" b="1"/>
          </a:p>
        </p:txBody>
      </p:sp>
    </p:spTree>
    <p:extLst>
      <p:ext uri="{BB962C8B-B14F-4D97-AF65-F5344CB8AC3E}">
        <p14:creationId xmlns:p14="http://schemas.microsoft.com/office/powerpoint/2010/main" val="1160043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9EF6EE87-01F3-4CBF-AEB0-5131E87B394B}"/>
              </a:ext>
            </a:extLst>
          </p:cNvPr>
          <p:cNvGraphicFramePr>
            <a:graphicFrameLocks noGrp="1"/>
          </p:cNvGraphicFramePr>
          <p:nvPr>
            <p:extLst>
              <p:ext uri="{D42A27DB-BD31-4B8C-83A1-F6EECF244321}">
                <p14:modId xmlns:p14="http://schemas.microsoft.com/office/powerpoint/2010/main" val="58322959"/>
              </p:ext>
            </p:extLst>
          </p:nvPr>
        </p:nvGraphicFramePr>
        <p:xfrm>
          <a:off x="1152938" y="182217"/>
          <a:ext cx="10535479" cy="4999384"/>
        </p:xfrm>
        <a:graphic>
          <a:graphicData uri="http://schemas.openxmlformats.org/drawingml/2006/table">
            <a:tbl>
              <a:tblPr firstRow="1" firstCol="1" bandRow="1">
                <a:tableStyleId>{5C22544A-7EE6-4342-B048-85BDC9FD1C3A}</a:tableStyleId>
              </a:tblPr>
              <a:tblGrid>
                <a:gridCol w="3219890">
                  <a:extLst>
                    <a:ext uri="{9D8B030D-6E8A-4147-A177-3AD203B41FA5}">
                      <a16:colId xmlns:a16="http://schemas.microsoft.com/office/drawing/2014/main" val="1390948947"/>
                    </a:ext>
                  </a:extLst>
                </a:gridCol>
                <a:gridCol w="2846382">
                  <a:extLst>
                    <a:ext uri="{9D8B030D-6E8A-4147-A177-3AD203B41FA5}">
                      <a16:colId xmlns:a16="http://schemas.microsoft.com/office/drawing/2014/main" val="2631673884"/>
                    </a:ext>
                  </a:extLst>
                </a:gridCol>
                <a:gridCol w="2459996">
                  <a:extLst>
                    <a:ext uri="{9D8B030D-6E8A-4147-A177-3AD203B41FA5}">
                      <a16:colId xmlns:a16="http://schemas.microsoft.com/office/drawing/2014/main" val="2709984318"/>
                    </a:ext>
                  </a:extLst>
                </a:gridCol>
                <a:gridCol w="2009211">
                  <a:extLst>
                    <a:ext uri="{9D8B030D-6E8A-4147-A177-3AD203B41FA5}">
                      <a16:colId xmlns:a16="http://schemas.microsoft.com/office/drawing/2014/main" val="197140355"/>
                    </a:ext>
                  </a:extLst>
                </a:gridCol>
              </a:tblGrid>
              <a:tr h="971290">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Các hợp chất</a:t>
                      </a:r>
                      <a:endParaRPr lang="vi-VN" sz="24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thông dụng</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Nguyên tố hóa học tạo nên hợp chất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Số nguyên tử của mỗi nguyên tố</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Khối lượng</a:t>
                      </a:r>
                    </a:p>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phân tử</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382661"/>
                  </a:ext>
                </a:extLst>
              </a:tr>
              <a:tr h="553874">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Ammonia, NH</a:t>
                      </a:r>
                      <a:r>
                        <a:rPr lang="en-US" sz="2400" baseline="-25000">
                          <a:effectLst/>
                          <a:latin typeface="Times New Roman" panose="02020603050405020304" pitchFamily="18" charset="0"/>
                          <a:cs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 H</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1N, 3H</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17</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9733404"/>
                  </a:ext>
                </a:extLst>
              </a:tr>
              <a:tr h="1005192">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Saccharose </a:t>
                      </a:r>
                    </a:p>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(Đường ăn), C</a:t>
                      </a:r>
                      <a:r>
                        <a:rPr lang="en-US" sz="2400" baseline="-25000">
                          <a:effectLst/>
                          <a:latin typeface="Times New Roman" panose="02020603050405020304" pitchFamily="18" charset="0"/>
                          <a:cs typeface="Times New Roman" panose="02020603050405020304" pitchFamily="18" charset="0"/>
                        </a:rPr>
                        <a:t>12</a:t>
                      </a: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22</a:t>
                      </a:r>
                      <a:r>
                        <a:rPr lang="en-US" sz="2400">
                          <a:effectLst/>
                          <a:latin typeface="Times New Roman" panose="02020603050405020304" pitchFamily="18" charset="0"/>
                          <a:cs typeface="Times New Roman" panose="02020603050405020304" pitchFamily="18" charset="0"/>
                        </a:rPr>
                        <a:t>O</a:t>
                      </a:r>
                      <a:r>
                        <a:rPr lang="en-US" sz="2400" baseline="-25000">
                          <a:effectLst/>
                          <a:latin typeface="Times New Roman" panose="02020603050405020304" pitchFamily="18" charset="0"/>
                          <a:cs typeface="Times New Roman" panose="02020603050405020304" pitchFamily="18" charset="0"/>
                        </a:rPr>
                        <a:t>11</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 H, 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12C, 22H, 11O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342</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0471989"/>
                  </a:ext>
                </a:extLst>
              </a:tr>
              <a:tr h="892979">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Solium chloride</a:t>
                      </a:r>
                    </a:p>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(Muối ăn), NaCl</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Na, Cl</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1Na, 1Cl</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58,5</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1520129"/>
                  </a:ext>
                </a:extLst>
              </a:tr>
              <a:tr h="604759">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Nước, 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H, 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2H, 1O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18</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827802"/>
                  </a:ext>
                </a:extLst>
              </a:tr>
              <a:tr h="971290">
                <a:tc>
                  <a:txBody>
                    <a:bodyPr/>
                    <a:lstStyle/>
                    <a:p>
                      <a:pPr marL="0" marR="0" algn="l">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Sodium bicarbonate, NaHCO</a:t>
                      </a:r>
                      <a:r>
                        <a:rPr lang="en-US" sz="2400" baseline="-25000">
                          <a:effectLst/>
                          <a:latin typeface="Times New Roman" panose="02020603050405020304" pitchFamily="18" charset="0"/>
                          <a:cs typeface="Times New Roman" panose="02020603050405020304" pitchFamily="18" charset="0"/>
                        </a:rPr>
                        <a:t>3</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Na, H, C, 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1Na, 1H, 1C, 3O</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84</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04556766"/>
                  </a:ext>
                </a:extLst>
              </a:tr>
            </a:tbl>
          </a:graphicData>
        </a:graphic>
      </p:graphicFrame>
      <p:sp>
        <p:nvSpPr>
          <p:cNvPr id="8" name="Hộp Văn bản 7">
            <a:extLst>
              <a:ext uri="{FF2B5EF4-FFF2-40B4-BE49-F238E27FC236}">
                <a16:creationId xmlns:a16="http://schemas.microsoft.com/office/drawing/2014/main" id="{58960F94-F464-4595-9B26-437BDB55B16B}"/>
              </a:ext>
            </a:extLst>
          </p:cNvPr>
          <p:cNvSpPr txBox="1"/>
          <p:nvPr/>
        </p:nvSpPr>
        <p:spPr>
          <a:xfrm>
            <a:off x="3564835" y="5301779"/>
            <a:ext cx="6930887" cy="564257"/>
          </a:xfrm>
          <a:prstGeom prst="rect">
            <a:avLst/>
          </a:prstGeom>
          <a:noFill/>
        </p:spPr>
        <p:txBody>
          <a:bodyPr wrap="square">
            <a:spAutoFit/>
          </a:bodyPr>
          <a:lstStyle/>
          <a:p>
            <a:pPr marL="0" marR="0">
              <a:lnSpc>
                <a:spcPct val="120000"/>
              </a:lnSpc>
              <a:spcBef>
                <a:spcPts val="0"/>
              </a:spcBef>
              <a:spcAft>
                <a:spcPts val="0"/>
              </a:spcAft>
            </a:pPr>
            <a:r>
              <a:rPr lang="de-DE" sz="2800" b="1">
                <a:solidFill>
                  <a:srgbClr val="000000"/>
                </a:solidFill>
                <a:effectLst/>
                <a:latin typeface="Times New Roman" panose="02020603050405020304" pitchFamily="18" charset="0"/>
                <a:ea typeface="Calibri" panose="020F0502020204030204" pitchFamily="34" charset="0"/>
              </a:rPr>
              <a:t>? Công thức hóa học cho biết điều gì?</a:t>
            </a:r>
            <a:endParaRPr lang="vi-VN" sz="28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05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dirty="0" err="1">
                <a:solidFill>
                  <a:srgbClr val="253D68"/>
                </a:solidFill>
                <a:latin typeface="Times New Roman" panose="02020603050405020304" pitchFamily="18" charset="0"/>
                <a:cs typeface="Times New Roman" panose="02020603050405020304" pitchFamily="18" charset="0"/>
              </a:rPr>
              <a:t>Bài</a:t>
            </a:r>
            <a:r>
              <a:rPr lang="en-US" sz="4000" b="1" kern="0" dirty="0">
                <a:solidFill>
                  <a:srgbClr val="253D68"/>
                </a:solidFill>
                <a:latin typeface="Times New Roman" panose="02020603050405020304" pitchFamily="18" charset="0"/>
                <a:cs typeface="Times New Roman" panose="02020603050405020304" pitchFamily="18" charset="0"/>
              </a:rPr>
              <a:t> 7: </a:t>
            </a:r>
            <a:r>
              <a:rPr lang="en-US" sz="4000" b="1" kern="0" dirty="0" err="1">
                <a:solidFill>
                  <a:srgbClr val="253D68"/>
                </a:solidFill>
                <a:latin typeface="Times New Roman" panose="02020603050405020304" pitchFamily="18" charset="0"/>
                <a:cs typeface="Times New Roman" panose="02020603050405020304" pitchFamily="18" charset="0"/>
              </a:rPr>
              <a:t>Hoá</a:t>
            </a:r>
            <a:r>
              <a:rPr lang="en-US" sz="4000" b="1" kern="0" dirty="0">
                <a:solidFill>
                  <a:srgbClr val="253D68"/>
                </a:solidFill>
                <a:latin typeface="Times New Roman" panose="02020603050405020304" pitchFamily="18" charset="0"/>
                <a:cs typeface="Times New Roman" panose="02020603050405020304" pitchFamily="18" charset="0"/>
              </a:rPr>
              <a:t> </a:t>
            </a:r>
            <a:r>
              <a:rPr lang="en-US" sz="4000" b="1" kern="0" dirty="0" err="1">
                <a:solidFill>
                  <a:srgbClr val="253D68"/>
                </a:solidFill>
                <a:latin typeface="Times New Roman" panose="02020603050405020304" pitchFamily="18" charset="0"/>
                <a:cs typeface="Times New Roman" panose="02020603050405020304" pitchFamily="18" charset="0"/>
              </a:rPr>
              <a:t>trị</a:t>
            </a:r>
            <a:r>
              <a:rPr lang="en-US" sz="4000" b="1" kern="0" dirty="0">
                <a:solidFill>
                  <a:srgbClr val="253D68"/>
                </a:solidFill>
                <a:latin typeface="Times New Roman" panose="02020603050405020304" pitchFamily="18" charset="0"/>
                <a:cs typeface="Times New Roman" panose="02020603050405020304" pitchFamily="18" charset="0"/>
              </a:rPr>
              <a:t> </a:t>
            </a:r>
            <a:r>
              <a:rPr lang="en-US" sz="4000" b="1" kern="0" dirty="0" err="1">
                <a:solidFill>
                  <a:srgbClr val="253D68"/>
                </a:solidFill>
                <a:latin typeface="Times New Roman" panose="02020603050405020304" pitchFamily="18" charset="0"/>
                <a:cs typeface="Times New Roman" panose="02020603050405020304" pitchFamily="18" charset="0"/>
              </a:rPr>
              <a:t>và</a:t>
            </a:r>
            <a:r>
              <a:rPr lang="en-US" sz="4000" b="1" kern="0" dirty="0">
                <a:solidFill>
                  <a:srgbClr val="253D68"/>
                </a:solidFill>
                <a:latin typeface="Times New Roman" panose="02020603050405020304" pitchFamily="18" charset="0"/>
                <a:cs typeface="Times New Roman" panose="02020603050405020304" pitchFamily="18" charset="0"/>
              </a:rPr>
              <a:t> </a:t>
            </a:r>
            <a:r>
              <a:rPr lang="en-US" sz="4000" b="1" kern="0" dirty="0" err="1">
                <a:solidFill>
                  <a:srgbClr val="253D68"/>
                </a:solidFill>
                <a:latin typeface="Times New Roman" panose="02020603050405020304" pitchFamily="18" charset="0"/>
                <a:cs typeface="Times New Roman" panose="02020603050405020304" pitchFamily="18" charset="0"/>
              </a:rPr>
              <a:t>công</a:t>
            </a:r>
            <a:r>
              <a:rPr lang="en-US" sz="4000" b="1" kern="0" dirty="0">
                <a:solidFill>
                  <a:srgbClr val="253D68"/>
                </a:solidFill>
                <a:latin typeface="Times New Roman" panose="02020603050405020304" pitchFamily="18" charset="0"/>
                <a:cs typeface="Times New Roman" panose="02020603050405020304" pitchFamily="18" charset="0"/>
              </a:rPr>
              <a:t> </a:t>
            </a:r>
            <a:r>
              <a:rPr lang="en-US" sz="4000" b="1" kern="0" dirty="0" err="1">
                <a:solidFill>
                  <a:srgbClr val="253D68"/>
                </a:solidFill>
                <a:latin typeface="Times New Roman" panose="02020603050405020304" pitchFamily="18" charset="0"/>
                <a:cs typeface="Times New Roman" panose="02020603050405020304" pitchFamily="18" charset="0"/>
              </a:rPr>
              <a:t>thức</a:t>
            </a:r>
            <a:r>
              <a:rPr lang="en-US" sz="4000" b="1" kern="0" dirty="0">
                <a:solidFill>
                  <a:srgbClr val="253D68"/>
                </a:solidFill>
                <a:latin typeface="Times New Roman" panose="02020603050405020304" pitchFamily="18" charset="0"/>
                <a:cs typeface="Times New Roman" panose="02020603050405020304" pitchFamily="18" charset="0"/>
              </a:rPr>
              <a:t> </a:t>
            </a:r>
            <a:r>
              <a:rPr lang="en-US" sz="4000" b="1" kern="0" err="1">
                <a:solidFill>
                  <a:srgbClr val="253D68"/>
                </a:solidFill>
                <a:latin typeface="Times New Roman" panose="02020603050405020304" pitchFamily="18" charset="0"/>
                <a:cs typeface="Times New Roman" panose="02020603050405020304" pitchFamily="18" charset="0"/>
              </a:rPr>
              <a:t>hoá</a:t>
            </a:r>
            <a:r>
              <a:rPr lang="en-US" sz="4000" b="1" kern="0">
                <a:solidFill>
                  <a:srgbClr val="253D68"/>
                </a:solidFill>
                <a:latin typeface="Times New Roman" panose="02020603050405020304" pitchFamily="18" charset="0"/>
                <a:cs typeface="Times New Roman" panose="02020603050405020304" pitchFamily="18" charset="0"/>
              </a:rPr>
              <a:t> học</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82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32CFA75-2E25-42D6-8CCB-4F460E9A01CE}"/>
              </a:ext>
            </a:extLst>
          </p:cNvPr>
          <p:cNvSpPr txBox="1"/>
          <p:nvPr/>
        </p:nvSpPr>
        <p:spPr>
          <a:xfrm>
            <a:off x="483276" y="941903"/>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C5DEB36-4C57-4AAF-8B42-680B6E99C3B4}"/>
              </a:ext>
            </a:extLst>
          </p:cNvPr>
          <p:cNvSpPr txBox="1"/>
          <p:nvPr/>
        </p:nvSpPr>
        <p:spPr>
          <a:xfrm>
            <a:off x="483276" y="1542067"/>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Công thức hóa học của hợp chất</a:t>
            </a:r>
            <a:endParaRPr lang="vi-VN" sz="2400" b="1">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38F73CD-BBE0-44BB-84E7-F68EF6BA9E44}"/>
              </a:ext>
            </a:extLst>
          </p:cNvPr>
          <p:cNvSpPr txBox="1"/>
          <p:nvPr/>
        </p:nvSpPr>
        <p:spPr>
          <a:xfrm>
            <a:off x="483276" y="2142231"/>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Ý nghĩa của công thức hóa học</a:t>
            </a:r>
            <a:endParaRPr lang="vi-VN" sz="2400" b="1">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A7B350FA-F6C0-468D-B2B5-2196B055499B}"/>
              </a:ext>
            </a:extLst>
          </p:cNvPr>
          <p:cNvSpPr txBox="1"/>
          <p:nvPr/>
        </p:nvSpPr>
        <p:spPr>
          <a:xfrm>
            <a:off x="479516" y="2742395"/>
            <a:ext cx="10466779" cy="1569660"/>
          </a:xfrm>
          <a:prstGeom prst="rect">
            <a:avLst/>
          </a:prstGeom>
          <a:noFill/>
        </p:spPr>
        <p:txBody>
          <a:bodyPr wrap="square">
            <a:spAutoFit/>
          </a:bodyPr>
          <a:lstStyle/>
          <a:p>
            <a:r>
              <a:rPr lang="en-US"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effectLst/>
                <a:latin typeface="Times New Roman" panose="02020603050405020304" pitchFamily="18" charset="0"/>
                <a:ea typeface="Times New Roman" panose="02020603050405020304" pitchFamily="18" charset="0"/>
              </a:rPr>
              <a:t>Công thức hóa học cho biết: </a:t>
            </a:r>
          </a:p>
          <a:p>
            <a:r>
              <a:rPr lang="en-US"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effectLst/>
                <a:latin typeface="Times New Roman" panose="02020603050405020304" pitchFamily="18" charset="0"/>
                <a:ea typeface="Times New Roman" panose="02020603050405020304" pitchFamily="18" charset="0"/>
              </a:rPr>
              <a:t>các nguyên tố hóa học tạo nên chất; </a:t>
            </a:r>
          </a:p>
          <a:p>
            <a:r>
              <a:rPr lang="en-US"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effectLst/>
                <a:latin typeface="Times New Roman" panose="02020603050405020304" pitchFamily="18" charset="0"/>
                <a:ea typeface="Times New Roman" panose="02020603050405020304" pitchFamily="18" charset="0"/>
              </a:rPr>
              <a:t>số nguyên tử hay tỉ lệ số nguyên tử của các nguyên tố hóa học có trong phân tử; </a:t>
            </a:r>
          </a:p>
          <a:p>
            <a:r>
              <a:rPr lang="en-US"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effectLst/>
                <a:latin typeface="Times New Roman" panose="02020603050405020304" pitchFamily="18" charset="0"/>
                <a:ea typeface="Times New Roman" panose="02020603050405020304" pitchFamily="18" charset="0"/>
              </a:rPr>
              <a:t>khối lượng phân tử chất.</a:t>
            </a:r>
            <a:endParaRPr lang="vi-VN" sz="2400"/>
          </a:p>
        </p:txBody>
      </p:sp>
    </p:spTree>
    <p:extLst>
      <p:ext uri="{BB962C8B-B14F-4D97-AF65-F5344CB8AC3E}">
        <p14:creationId xmlns:p14="http://schemas.microsoft.com/office/powerpoint/2010/main" val="200803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F7A1E0E-5C8A-470F-B146-2B43D916C858}"/>
              </a:ext>
            </a:extLst>
          </p:cNvPr>
          <p:cNvSpPr txBox="1"/>
          <p:nvPr/>
        </p:nvSpPr>
        <p:spPr>
          <a:xfrm>
            <a:off x="503583" y="185531"/>
            <a:ext cx="11184834" cy="1168077"/>
          </a:xfrm>
          <a:prstGeom prst="rect">
            <a:avLst/>
          </a:prstGeom>
          <a:noFill/>
        </p:spPr>
        <p:txBody>
          <a:bodyPr wrap="square">
            <a:spAutoFit/>
          </a:bodyPr>
          <a:lstStyle/>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Copper sulfate (CuSO</a:t>
            </a:r>
            <a:r>
              <a:rPr lang="en-US" sz="2000" b="1" baseline="-25000">
                <a:solidFill>
                  <a:srgbClr val="000000"/>
                </a:solidFill>
                <a:effectLst/>
                <a:latin typeface="Times New Roman" panose="02020603050405020304" pitchFamily="18" charset="0"/>
                <a:ea typeface="Times New Roman" panose="02020603050405020304" pitchFamily="18" charset="0"/>
              </a:rPr>
              <a:t>4</a:t>
            </a:r>
            <a:r>
              <a:rPr lang="en-US" sz="2000" b="1">
                <a:solidFill>
                  <a:srgbClr val="000000"/>
                </a:solidFill>
                <a:effectLst/>
                <a:latin typeface="Times New Roman" panose="02020603050405020304" pitchFamily="18" charset="0"/>
                <a:ea typeface="Times New Roman" panose="02020603050405020304" pitchFamily="18" charset="0"/>
              </a:rPr>
              <a:t>) được dùng làm chất chống xoăn lá cho cây cà chua. </a:t>
            </a:r>
            <a:endParaRPr lang="vi-VN" sz="20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 </a:t>
            </a:r>
            <a:r>
              <a:rPr lang="en-US" sz="2000" b="1">
                <a:solidFill>
                  <a:srgbClr val="000000"/>
                </a:solidFill>
                <a:latin typeface="Times New Roman" panose="02020603050405020304" pitchFamily="18" charset="0"/>
                <a:ea typeface="Times New Roman" panose="02020603050405020304" pitchFamily="18" charset="0"/>
              </a:rPr>
              <a:t>C</a:t>
            </a:r>
            <a:r>
              <a:rPr lang="en-US" sz="2000" b="1">
                <a:solidFill>
                  <a:srgbClr val="000000"/>
                </a:solidFill>
                <a:effectLst/>
                <a:latin typeface="Times New Roman" panose="02020603050405020304" pitchFamily="18" charset="0"/>
                <a:ea typeface="Times New Roman" panose="02020603050405020304" pitchFamily="18" charset="0"/>
              </a:rPr>
              <a:t>ho biết số nguyên tử của từng nguyên tố có trong một phân tử copper sulfate.</a:t>
            </a:r>
          </a:p>
          <a:p>
            <a:pPr marL="0" marR="0" algn="just">
              <a:lnSpc>
                <a:spcPct val="120000"/>
              </a:lnSpc>
              <a:spcBef>
                <a:spcPts val="0"/>
              </a:spcBef>
              <a:spcAft>
                <a:spcPts val="0"/>
              </a:spcAft>
            </a:pPr>
            <a:r>
              <a:rPr lang="en-US" sz="2000" b="1">
                <a:solidFill>
                  <a:srgbClr val="000000"/>
                </a:solidFill>
                <a:latin typeface="Times New Roman" panose="02020603050405020304" pitchFamily="18" charset="0"/>
                <a:ea typeface="Times New Roman" panose="02020603050405020304" pitchFamily="18" charset="0"/>
              </a:rPr>
              <a:t>? X</a:t>
            </a:r>
            <a:r>
              <a:rPr lang="en-US" sz="2000" b="1">
                <a:solidFill>
                  <a:srgbClr val="000000"/>
                </a:solidFill>
                <a:effectLst/>
                <a:latin typeface="Times New Roman" panose="02020603050405020304" pitchFamily="18" charset="0"/>
                <a:ea typeface="Times New Roman" panose="02020603050405020304" pitchFamily="18" charset="0"/>
              </a:rPr>
              <a:t>ác định phần trăm khối lượng của các nguyên tố trong hợp chất này.</a:t>
            </a:r>
            <a:endParaRPr lang="vi-VN" sz="20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F0977C67-CE7A-4D5C-B7D9-3E8101E9813D}"/>
                  </a:ext>
                </a:extLst>
              </p:cNvPr>
              <p:cNvSpPr txBox="1"/>
              <p:nvPr/>
            </p:nvSpPr>
            <p:spPr>
              <a:xfrm>
                <a:off x="357808" y="1586720"/>
                <a:ext cx="11688417" cy="2060179"/>
              </a:xfrm>
              <a:prstGeom prst="rect">
                <a:avLst/>
              </a:prstGeom>
              <a:noFill/>
            </p:spPr>
            <p:txBody>
              <a:bodyPr wrap="square">
                <a:spAutoFit/>
              </a:bodyPr>
              <a:lstStyle/>
              <a:p>
                <a:pPr marL="0" marR="0">
                  <a:lnSpc>
                    <a:spcPct val="12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B1: Tính khối lượng phân tử.</a:t>
                </a:r>
              </a:p>
              <a:p>
                <a:pPr algn="ctr">
                  <a:lnSpc>
                    <a:spcPct val="120000"/>
                  </a:lnSpc>
                </a:pPr>
                <a:r>
                  <a:rPr lang="en-US" sz="2400">
                    <a:latin typeface="Times New Roman" panose="02020603050405020304" pitchFamily="18" charset="0"/>
                    <a:cs typeface="Times New Roman" panose="02020603050405020304" pitchFamily="18" charset="0"/>
                  </a:rPr>
                  <a:t>Khối lượng phân tử CuSO</a:t>
                </a:r>
                <a:r>
                  <a:rPr lang="en-US" sz="2400" baseline="-25000">
                    <a:latin typeface="Times New Roman" panose="02020603050405020304" pitchFamily="18" charset="0"/>
                    <a:cs typeface="Times New Roman" panose="02020603050405020304" pitchFamily="18" charset="0"/>
                  </a:rPr>
                  <a:t>4</a:t>
                </a:r>
                <a:r>
                  <a:rPr lang="en-US" sz="2400">
                    <a:latin typeface="Times New Roman" panose="02020603050405020304" pitchFamily="18" charset="0"/>
                    <a:cs typeface="Times New Roman" panose="02020603050405020304" pitchFamily="18" charset="0"/>
                  </a:rPr>
                  <a:t> = 64+32+16.4=160</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B2: Tính phần trăm khối lượng các nguyên tố trong hợp chất:</a:t>
                </a:r>
                <a:endParaRPr lang="vi-VN" sz="20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𝒌𝒉</m:t>
                      </m:r>
                      <m:r>
                        <a:rPr lang="en-US" sz="2000" b="1" i="1">
                          <a:effectLst/>
                          <a:latin typeface="Cambria Math" panose="02040503050406030204" pitchFamily="18" charset="0"/>
                          <a:ea typeface="Times New Roman" panose="02020603050405020304" pitchFamily="18" charset="0"/>
                        </a:rPr>
                        <m:t>ố</m:t>
                      </m:r>
                      <m:r>
                        <a:rPr lang="en-US" sz="2000" b="1" i="1">
                          <a:effectLst/>
                          <a:latin typeface="Cambria Math" panose="02040503050406030204" pitchFamily="18" charset="0"/>
                          <a:ea typeface="Times New Roman" panose="02020603050405020304" pitchFamily="18" charset="0"/>
                        </a:rPr>
                        <m:t>𝒊</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𝒍</m:t>
                      </m:r>
                      <m:r>
                        <a:rPr lang="en-US" sz="2000" b="1" i="1">
                          <a:effectLst/>
                          <a:latin typeface="Cambria Math" panose="02040503050406030204" pitchFamily="18" charset="0"/>
                          <a:ea typeface="Times New Roman" panose="02020603050405020304" pitchFamily="18" charset="0"/>
                        </a:rPr>
                        <m:t>ượ</m:t>
                      </m:r>
                      <m:r>
                        <a:rPr lang="en-US" sz="2000" b="1" i="1">
                          <a:effectLst/>
                          <a:latin typeface="Cambria Math" panose="02040503050406030204" pitchFamily="18" charset="0"/>
                          <a:ea typeface="Times New Roman" panose="02020603050405020304" pitchFamily="18" charset="0"/>
                        </a:rPr>
                        <m:t>𝒏𝒈</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𝒏𝒈𝒖𝒚</m:t>
                      </m:r>
                      <m:r>
                        <a:rPr lang="en-US" sz="2000" b="1" i="1">
                          <a:effectLst/>
                          <a:latin typeface="Cambria Math" panose="02040503050406030204" pitchFamily="18" charset="0"/>
                          <a:ea typeface="Times New Roman" panose="02020603050405020304" pitchFamily="18" charset="0"/>
                        </a:rPr>
                        <m:t>ê</m:t>
                      </m:r>
                      <m:r>
                        <a:rPr lang="en-US" sz="2000" b="1" i="1">
                          <a:effectLst/>
                          <a:latin typeface="Cambria Math" panose="02040503050406030204" pitchFamily="18" charset="0"/>
                          <a:ea typeface="Times New Roman" panose="02020603050405020304" pitchFamily="18" charset="0"/>
                        </a:rPr>
                        <m:t>𝒏</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𝒕</m:t>
                      </m:r>
                      <m:r>
                        <a:rPr lang="en-US" sz="2000" b="1" i="1">
                          <a:effectLst/>
                          <a:latin typeface="Cambria Math" panose="02040503050406030204" pitchFamily="18" charset="0"/>
                          <a:ea typeface="Times New Roman" panose="02020603050405020304" pitchFamily="18" charset="0"/>
                        </a:rPr>
                        <m:t>ố=</m:t>
                      </m:r>
                      <m:f>
                        <m:fPr>
                          <m:ctrlPr>
                            <a:rPr lang="vi-VN" sz="2000" b="1" i="1">
                              <a:effectLst/>
                              <a:latin typeface="Cambria Math" panose="02040503050406030204" pitchFamily="18" charset="0"/>
                              <a:ea typeface="Times New Roman" panose="02020603050405020304" pitchFamily="18" charset="0"/>
                            </a:rPr>
                          </m:ctrlPr>
                        </m:fPr>
                        <m:num>
                          <m:r>
                            <a:rPr lang="en-US" sz="2000" b="1" i="1">
                              <a:effectLst/>
                              <a:latin typeface="Cambria Math" panose="02040503050406030204" pitchFamily="18" charset="0"/>
                              <a:ea typeface="Times New Roman" panose="02020603050405020304" pitchFamily="18" charset="0"/>
                            </a:rPr>
                            <m:t>𝒌𝒉</m:t>
                          </m:r>
                          <m:r>
                            <a:rPr lang="en-US" sz="2000" b="1" i="1">
                              <a:effectLst/>
                              <a:latin typeface="Cambria Math" panose="02040503050406030204" pitchFamily="18" charset="0"/>
                              <a:ea typeface="Times New Roman" panose="02020603050405020304" pitchFamily="18" charset="0"/>
                            </a:rPr>
                            <m:t>ố</m:t>
                          </m:r>
                          <m:r>
                            <a:rPr lang="en-US" sz="2000" b="1" i="1">
                              <a:effectLst/>
                              <a:latin typeface="Cambria Math" panose="02040503050406030204" pitchFamily="18" charset="0"/>
                              <a:ea typeface="Times New Roman" panose="02020603050405020304" pitchFamily="18" charset="0"/>
                            </a:rPr>
                            <m:t>𝒊</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𝒍</m:t>
                          </m:r>
                          <m:r>
                            <a:rPr lang="en-US" sz="2000" b="1" i="1">
                              <a:effectLst/>
                              <a:latin typeface="Cambria Math" panose="02040503050406030204" pitchFamily="18" charset="0"/>
                              <a:ea typeface="Times New Roman" panose="02020603050405020304" pitchFamily="18" charset="0"/>
                            </a:rPr>
                            <m:t>ượ</m:t>
                          </m:r>
                          <m:r>
                            <a:rPr lang="en-US" sz="2000" b="1" i="1">
                              <a:effectLst/>
                              <a:latin typeface="Cambria Math" panose="02040503050406030204" pitchFamily="18" charset="0"/>
                              <a:ea typeface="Times New Roman" panose="02020603050405020304" pitchFamily="18" charset="0"/>
                            </a:rPr>
                            <m:t>𝒏𝒈</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𝒏𝒈𝒖𝒚</m:t>
                          </m:r>
                          <m:r>
                            <a:rPr lang="en-US" sz="2000" b="1" i="1">
                              <a:effectLst/>
                              <a:latin typeface="Cambria Math" panose="02040503050406030204" pitchFamily="18" charset="0"/>
                              <a:ea typeface="Times New Roman" panose="02020603050405020304" pitchFamily="18" charset="0"/>
                            </a:rPr>
                            <m:t>ê</m:t>
                          </m:r>
                          <m:r>
                            <a:rPr lang="en-US" sz="2000" b="1" i="1">
                              <a:effectLst/>
                              <a:latin typeface="Cambria Math" panose="02040503050406030204" pitchFamily="18" charset="0"/>
                              <a:ea typeface="Times New Roman" panose="02020603050405020304" pitchFamily="18" charset="0"/>
                            </a:rPr>
                            <m:t>𝒏</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𝒕</m:t>
                          </m:r>
                          <m:r>
                            <a:rPr lang="en-US" sz="2000" b="1" i="1">
                              <a:effectLst/>
                              <a:latin typeface="Cambria Math" panose="02040503050406030204" pitchFamily="18" charset="0"/>
                              <a:ea typeface="Times New Roman" panose="02020603050405020304" pitchFamily="18" charset="0"/>
                            </a:rPr>
                            <m:t>ử.</m:t>
                          </m:r>
                          <m:r>
                            <a:rPr lang="en-US" sz="2000" b="1" i="1">
                              <a:effectLst/>
                              <a:latin typeface="Cambria Math" panose="02040503050406030204" pitchFamily="18" charset="0"/>
                              <a:ea typeface="Times New Roman" panose="02020603050405020304" pitchFamily="18" charset="0"/>
                            </a:rPr>
                            <m:t>𝒔</m:t>
                          </m:r>
                          <m:r>
                            <a:rPr lang="en-US" sz="2000" b="1" i="1">
                              <a:effectLst/>
                              <a:latin typeface="Cambria Math" panose="02040503050406030204" pitchFamily="18" charset="0"/>
                              <a:ea typeface="Times New Roman" panose="02020603050405020304" pitchFamily="18" charset="0"/>
                            </a:rPr>
                            <m:t>ố </m:t>
                          </m:r>
                          <m:r>
                            <a:rPr lang="en-US" sz="2000" b="1" i="1">
                              <a:effectLst/>
                              <a:latin typeface="Cambria Math" panose="02040503050406030204" pitchFamily="18" charset="0"/>
                              <a:ea typeface="Times New Roman" panose="02020603050405020304" pitchFamily="18" charset="0"/>
                            </a:rPr>
                            <m:t>𝒏𝒈𝒖𝒚</m:t>
                          </m:r>
                          <m:r>
                            <a:rPr lang="en-US" sz="2000" b="1" i="1">
                              <a:effectLst/>
                              <a:latin typeface="Cambria Math" panose="02040503050406030204" pitchFamily="18" charset="0"/>
                              <a:ea typeface="Times New Roman" panose="02020603050405020304" pitchFamily="18" charset="0"/>
                            </a:rPr>
                            <m:t>ê</m:t>
                          </m:r>
                          <m:r>
                            <a:rPr lang="en-US" sz="2000" b="1" i="1">
                              <a:effectLst/>
                              <a:latin typeface="Cambria Math" panose="02040503050406030204" pitchFamily="18" charset="0"/>
                              <a:ea typeface="Times New Roman" panose="02020603050405020304" pitchFamily="18" charset="0"/>
                            </a:rPr>
                            <m:t>𝒏</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𝒕</m:t>
                          </m:r>
                          <m:r>
                            <a:rPr lang="en-US" sz="2000" b="1" i="1">
                              <a:effectLst/>
                              <a:latin typeface="Cambria Math" panose="02040503050406030204" pitchFamily="18" charset="0"/>
                              <a:ea typeface="Times New Roman" panose="02020603050405020304" pitchFamily="18" charset="0"/>
                            </a:rPr>
                            <m:t>ử </m:t>
                          </m:r>
                          <m:r>
                            <a:rPr lang="en-US" sz="2000" b="1" i="1">
                              <a:effectLst/>
                              <a:latin typeface="Cambria Math" panose="02040503050406030204" pitchFamily="18" charset="0"/>
                              <a:ea typeface="Times New Roman" panose="02020603050405020304" pitchFamily="18" charset="0"/>
                            </a:rPr>
                            <m:t>𝒄</m:t>
                          </m:r>
                          <m:r>
                            <a:rPr lang="en-US" sz="2000" b="1" i="1">
                              <a:effectLst/>
                              <a:latin typeface="Cambria Math" panose="02040503050406030204" pitchFamily="18" charset="0"/>
                              <a:ea typeface="Times New Roman" panose="02020603050405020304" pitchFamily="18" charset="0"/>
                            </a:rPr>
                            <m:t>ủ</m:t>
                          </m:r>
                          <m:r>
                            <a:rPr lang="en-US" sz="2000" b="1" i="1">
                              <a:effectLst/>
                              <a:latin typeface="Cambria Math" panose="02040503050406030204" pitchFamily="18" charset="0"/>
                              <a:ea typeface="Times New Roman" panose="02020603050405020304" pitchFamily="18" charset="0"/>
                            </a:rPr>
                            <m:t>𝒂</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𝒏𝒈𝒖𝒚</m:t>
                          </m:r>
                          <m:r>
                            <a:rPr lang="en-US" sz="2000" b="1" i="1">
                              <a:effectLst/>
                              <a:latin typeface="Cambria Math" panose="02040503050406030204" pitchFamily="18" charset="0"/>
                              <a:ea typeface="Times New Roman" panose="02020603050405020304" pitchFamily="18" charset="0"/>
                            </a:rPr>
                            <m:t>ê</m:t>
                          </m:r>
                          <m:r>
                            <a:rPr lang="en-US" sz="2000" b="1" i="1">
                              <a:effectLst/>
                              <a:latin typeface="Cambria Math" panose="02040503050406030204" pitchFamily="18" charset="0"/>
                              <a:ea typeface="Times New Roman" panose="02020603050405020304" pitchFamily="18" charset="0"/>
                            </a:rPr>
                            <m:t>𝒏</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𝒕</m:t>
                          </m:r>
                          <m:r>
                            <a:rPr lang="en-US" sz="2000" b="1" i="1">
                              <a:effectLst/>
                              <a:latin typeface="Cambria Math" panose="02040503050406030204" pitchFamily="18" charset="0"/>
                              <a:ea typeface="Times New Roman" panose="02020603050405020304" pitchFamily="18" charset="0"/>
                            </a:rPr>
                            <m:t>ố</m:t>
                          </m:r>
                        </m:num>
                        <m:den>
                          <m:r>
                            <a:rPr lang="en-US" sz="2000" b="1" i="1">
                              <a:effectLst/>
                              <a:latin typeface="Cambria Math" panose="02040503050406030204" pitchFamily="18" charset="0"/>
                              <a:ea typeface="Times New Roman" panose="02020603050405020304" pitchFamily="18" charset="0"/>
                            </a:rPr>
                            <m:t>𝒌𝒉</m:t>
                          </m:r>
                          <m:r>
                            <a:rPr lang="en-US" sz="2000" b="1" i="1">
                              <a:effectLst/>
                              <a:latin typeface="Cambria Math" panose="02040503050406030204" pitchFamily="18" charset="0"/>
                              <a:ea typeface="Times New Roman" panose="02020603050405020304" pitchFamily="18" charset="0"/>
                            </a:rPr>
                            <m:t>ố</m:t>
                          </m:r>
                          <m:r>
                            <a:rPr lang="en-US" sz="2000" b="1" i="1">
                              <a:effectLst/>
                              <a:latin typeface="Cambria Math" panose="02040503050406030204" pitchFamily="18" charset="0"/>
                              <a:ea typeface="Times New Roman" panose="02020603050405020304" pitchFamily="18" charset="0"/>
                            </a:rPr>
                            <m:t>𝒊</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𝒍</m:t>
                          </m:r>
                          <m:r>
                            <a:rPr lang="en-US" sz="2000" b="1" i="1">
                              <a:effectLst/>
                              <a:latin typeface="Cambria Math" panose="02040503050406030204" pitchFamily="18" charset="0"/>
                              <a:ea typeface="Times New Roman" panose="02020603050405020304" pitchFamily="18" charset="0"/>
                            </a:rPr>
                            <m:t>ượ</m:t>
                          </m:r>
                          <m:r>
                            <a:rPr lang="en-US" sz="2000" b="1" i="1">
                              <a:effectLst/>
                              <a:latin typeface="Cambria Math" panose="02040503050406030204" pitchFamily="18" charset="0"/>
                              <a:ea typeface="Times New Roman" panose="02020603050405020304" pitchFamily="18" charset="0"/>
                            </a:rPr>
                            <m:t>𝒏𝒈</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𝒑𝒉</m:t>
                          </m:r>
                          <m:r>
                            <a:rPr lang="en-US" sz="2000" b="1" i="1">
                              <a:effectLst/>
                              <a:latin typeface="Cambria Math" panose="02040503050406030204" pitchFamily="18" charset="0"/>
                              <a:ea typeface="Times New Roman" panose="02020603050405020304" pitchFamily="18" charset="0"/>
                            </a:rPr>
                            <m:t>â</m:t>
                          </m:r>
                          <m:r>
                            <a:rPr lang="en-US" sz="2000" b="1" i="1">
                              <a:effectLst/>
                              <a:latin typeface="Cambria Math" panose="02040503050406030204" pitchFamily="18" charset="0"/>
                              <a:ea typeface="Times New Roman" panose="02020603050405020304" pitchFamily="18" charset="0"/>
                            </a:rPr>
                            <m:t>𝒏</m:t>
                          </m:r>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𝒕</m:t>
                          </m:r>
                          <m:r>
                            <a:rPr lang="en-US" sz="2000" b="1" i="1">
                              <a:effectLst/>
                              <a:latin typeface="Cambria Math" panose="02040503050406030204" pitchFamily="18" charset="0"/>
                              <a:ea typeface="Times New Roman" panose="02020603050405020304" pitchFamily="18" charset="0"/>
                            </a:rPr>
                            <m:t>ử</m:t>
                          </m:r>
                        </m:den>
                      </m:f>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𝟏𝟎𝟎</m:t>
                      </m:r>
                      <m:r>
                        <a:rPr lang="en-US" sz="2000" b="1" i="1">
                          <a:effectLst/>
                          <a:latin typeface="Cambria Math" panose="02040503050406030204" pitchFamily="18" charset="0"/>
                          <a:ea typeface="Times New Roman" panose="02020603050405020304" pitchFamily="18" charset="0"/>
                        </a:rPr>
                        <m:t>%</m:t>
                      </m:r>
                    </m:oMath>
                  </m:oMathPara>
                </a14:m>
                <a:endParaRPr lang="vi-VN" sz="2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Hộp Văn bản 6">
                <a:extLst>
                  <a:ext uri="{FF2B5EF4-FFF2-40B4-BE49-F238E27FC236}">
                    <a16:creationId xmlns:a16="http://schemas.microsoft.com/office/drawing/2014/main" id="{F0977C67-CE7A-4D5C-B7D9-3E8101E9813D}"/>
                  </a:ext>
                </a:extLst>
              </p:cNvPr>
              <p:cNvSpPr txBox="1">
                <a:spLocks noRot="1" noChangeAspect="1" noMove="1" noResize="1" noEditPoints="1" noAdjustHandles="1" noChangeArrowheads="1" noChangeShapeType="1" noTextEdit="1"/>
              </p:cNvSpPr>
              <p:nvPr/>
            </p:nvSpPr>
            <p:spPr>
              <a:xfrm>
                <a:off x="357808" y="1586720"/>
                <a:ext cx="11688417" cy="2060179"/>
              </a:xfrm>
              <a:prstGeom prst="rect">
                <a:avLst/>
              </a:prstGeom>
              <a:blipFill>
                <a:blip r:embed="rId2"/>
                <a:stretch>
                  <a:fillRect l="-574"/>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395F25F9-8963-4316-8DFD-0BB20E6B56E6}"/>
                  </a:ext>
                </a:extLst>
              </p:cNvPr>
              <p:cNvSpPr txBox="1"/>
              <p:nvPr/>
            </p:nvSpPr>
            <p:spPr>
              <a:xfrm>
                <a:off x="2822712" y="3969825"/>
                <a:ext cx="6122504" cy="670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000" smtClean="0">
                          <a:latin typeface="Cambria Math" panose="02040503050406030204" pitchFamily="18" charset="0"/>
                        </a:rPr>
                        <m:t>%</m:t>
                      </m:r>
                      <m:r>
                        <a:rPr lang="vi-VN" sz="2000" i="0">
                          <a:latin typeface="Cambria Math" panose="02040503050406030204" pitchFamily="18" charset="0"/>
                        </a:rPr>
                        <m:t> </m:t>
                      </m:r>
                      <m:r>
                        <a:rPr lang="vi-VN" sz="2000" i="1">
                          <a:latin typeface="Cambria Math" panose="02040503050406030204" pitchFamily="18" charset="0"/>
                        </a:rPr>
                        <m:t>𝐶𝑢</m:t>
                      </m:r>
                      <m:r>
                        <a:rPr lang="vi-VN" sz="2000" i="0">
                          <a:latin typeface="Cambria Math" panose="02040503050406030204" pitchFamily="18" charset="0"/>
                        </a:rPr>
                        <m:t>=</m:t>
                      </m:r>
                      <m:f>
                        <m:fPr>
                          <m:ctrlPr>
                            <a:rPr lang="vi-VN" sz="2000" i="1">
                              <a:solidFill>
                                <a:srgbClr val="836967"/>
                              </a:solidFill>
                              <a:latin typeface="Cambria Math" panose="02040503050406030204" pitchFamily="18" charset="0"/>
                            </a:rPr>
                          </m:ctrlPr>
                        </m:fPr>
                        <m:num>
                          <m:r>
                            <a:rPr lang="vi-VN" sz="2000" i="0">
                              <a:latin typeface="Cambria Math" panose="02040503050406030204" pitchFamily="18" charset="0"/>
                            </a:rPr>
                            <m:t>64 . 1</m:t>
                          </m:r>
                        </m:num>
                        <m:den>
                          <m:r>
                            <a:rPr lang="vi-VN" sz="2000" i="0">
                              <a:latin typeface="Cambria Math" panose="02040503050406030204" pitchFamily="18" charset="0"/>
                            </a:rPr>
                            <m:t>160</m:t>
                          </m:r>
                        </m:den>
                      </m:f>
                      <m:r>
                        <a:rPr lang="vi-VN" sz="2000" i="0">
                          <a:latin typeface="Cambria Math" panose="02040503050406030204" pitchFamily="18" charset="0"/>
                        </a:rPr>
                        <m:t>. 100=40%</m:t>
                      </m:r>
                    </m:oMath>
                  </m:oMathPara>
                </a14:m>
                <a:endParaRPr lang="vi-VN" sz="2000"/>
              </a:p>
            </p:txBody>
          </p:sp>
        </mc:Choice>
        <mc:Fallback>
          <p:sp>
            <p:nvSpPr>
              <p:cNvPr id="9" name="Hộp Văn bản 8">
                <a:extLst>
                  <a:ext uri="{FF2B5EF4-FFF2-40B4-BE49-F238E27FC236}">
                    <a16:creationId xmlns:a16="http://schemas.microsoft.com/office/drawing/2014/main" id="{395F25F9-8963-4316-8DFD-0BB20E6B56E6}"/>
                  </a:ext>
                </a:extLst>
              </p:cNvPr>
              <p:cNvSpPr txBox="1">
                <a:spLocks noRot="1" noChangeAspect="1" noMove="1" noResize="1" noEditPoints="1" noAdjustHandles="1" noChangeArrowheads="1" noChangeShapeType="1" noTextEdit="1"/>
              </p:cNvSpPr>
              <p:nvPr/>
            </p:nvSpPr>
            <p:spPr>
              <a:xfrm>
                <a:off x="2822712" y="3969825"/>
                <a:ext cx="6122504" cy="670568"/>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1" name="Hộp Văn bản 10">
                <a:extLst>
                  <a:ext uri="{FF2B5EF4-FFF2-40B4-BE49-F238E27FC236}">
                    <a16:creationId xmlns:a16="http://schemas.microsoft.com/office/drawing/2014/main" id="{DF16543B-0C9B-44DF-8A77-C8C33AB17AA3}"/>
                  </a:ext>
                </a:extLst>
              </p:cNvPr>
              <p:cNvSpPr txBox="1"/>
              <p:nvPr/>
            </p:nvSpPr>
            <p:spPr>
              <a:xfrm>
                <a:off x="2822712" y="4923638"/>
                <a:ext cx="6122504" cy="670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000" smtClean="0">
                          <a:latin typeface="Cambria Math" panose="02040503050406030204" pitchFamily="18" charset="0"/>
                        </a:rPr>
                        <m:t>%</m:t>
                      </m:r>
                      <m:r>
                        <a:rPr lang="vi-VN" sz="2000" i="0">
                          <a:latin typeface="Cambria Math" panose="02040503050406030204" pitchFamily="18" charset="0"/>
                        </a:rPr>
                        <m:t> </m:t>
                      </m:r>
                      <m:r>
                        <a:rPr lang="vi-VN" sz="2000" i="1">
                          <a:latin typeface="Cambria Math" panose="02040503050406030204" pitchFamily="18" charset="0"/>
                        </a:rPr>
                        <m:t>𝑆</m:t>
                      </m:r>
                      <m:r>
                        <a:rPr lang="vi-VN" sz="2000" i="0">
                          <a:latin typeface="Cambria Math" panose="02040503050406030204" pitchFamily="18" charset="0"/>
                        </a:rPr>
                        <m:t>=</m:t>
                      </m:r>
                      <m:f>
                        <m:fPr>
                          <m:ctrlPr>
                            <a:rPr lang="vi-VN" sz="2000" i="1">
                              <a:solidFill>
                                <a:srgbClr val="836967"/>
                              </a:solidFill>
                              <a:latin typeface="Cambria Math" panose="02040503050406030204" pitchFamily="18" charset="0"/>
                            </a:rPr>
                          </m:ctrlPr>
                        </m:fPr>
                        <m:num>
                          <m:r>
                            <a:rPr lang="vi-VN" sz="2000" i="0">
                              <a:latin typeface="Cambria Math" panose="02040503050406030204" pitchFamily="18" charset="0"/>
                            </a:rPr>
                            <m:t>32 . 1</m:t>
                          </m:r>
                        </m:num>
                        <m:den>
                          <m:r>
                            <a:rPr lang="vi-VN" sz="2000" i="0">
                              <a:latin typeface="Cambria Math" panose="02040503050406030204" pitchFamily="18" charset="0"/>
                            </a:rPr>
                            <m:t>160</m:t>
                          </m:r>
                        </m:den>
                      </m:f>
                      <m:r>
                        <a:rPr lang="vi-VN" sz="2000" i="0">
                          <a:latin typeface="Cambria Math" panose="02040503050406030204" pitchFamily="18" charset="0"/>
                        </a:rPr>
                        <m:t>. 100=20%</m:t>
                      </m:r>
                    </m:oMath>
                  </m:oMathPara>
                </a14:m>
                <a:endParaRPr lang="vi-VN" sz="2000"/>
              </a:p>
            </p:txBody>
          </p:sp>
        </mc:Choice>
        <mc:Fallback>
          <p:sp>
            <p:nvSpPr>
              <p:cNvPr id="11" name="Hộp Văn bản 10">
                <a:extLst>
                  <a:ext uri="{FF2B5EF4-FFF2-40B4-BE49-F238E27FC236}">
                    <a16:creationId xmlns:a16="http://schemas.microsoft.com/office/drawing/2014/main" id="{DF16543B-0C9B-44DF-8A77-C8C33AB17AA3}"/>
                  </a:ext>
                </a:extLst>
              </p:cNvPr>
              <p:cNvSpPr txBox="1">
                <a:spLocks noRot="1" noChangeAspect="1" noMove="1" noResize="1" noEditPoints="1" noAdjustHandles="1" noChangeArrowheads="1" noChangeShapeType="1" noTextEdit="1"/>
              </p:cNvSpPr>
              <p:nvPr/>
            </p:nvSpPr>
            <p:spPr>
              <a:xfrm>
                <a:off x="2822712" y="4923638"/>
                <a:ext cx="6122504" cy="670568"/>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Hộp Văn bản 12">
                <a:extLst>
                  <a:ext uri="{FF2B5EF4-FFF2-40B4-BE49-F238E27FC236}">
                    <a16:creationId xmlns:a16="http://schemas.microsoft.com/office/drawing/2014/main" id="{A0A51C93-8A3D-467D-B50B-42EC3828C2F6}"/>
                  </a:ext>
                </a:extLst>
              </p:cNvPr>
              <p:cNvSpPr txBox="1"/>
              <p:nvPr/>
            </p:nvSpPr>
            <p:spPr>
              <a:xfrm>
                <a:off x="2193233" y="5594206"/>
                <a:ext cx="7381462" cy="1155573"/>
              </a:xfrm>
              <a:prstGeom prst="rect">
                <a:avLst/>
              </a:prstGeom>
              <a:noFill/>
            </p:spPr>
            <p:txBody>
              <a:bodyPr wrap="square">
                <a:spAutoFit/>
              </a:bodyPr>
              <a:lstStyle/>
              <a:p>
                <a:pPr marL="0" marR="0">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Times New Roman" panose="02020603050405020304" pitchFamily="18" charset="0"/>
                        </a:rPr>
                        <m:t>% </m:t>
                      </m:r>
                      <m:r>
                        <a:rPr lang="en-US" sz="2000" i="1" smtClean="0">
                          <a:effectLst/>
                          <a:latin typeface="Cambria Math" panose="02040503050406030204" pitchFamily="18" charset="0"/>
                          <a:ea typeface="Times New Roman" panose="02020603050405020304" pitchFamily="18" charset="0"/>
                        </a:rPr>
                        <m:t>𝑂</m:t>
                      </m:r>
                      <m:r>
                        <a:rPr lang="en-US" sz="2000" i="1" smtClean="0">
                          <a:effectLst/>
                          <a:latin typeface="Cambria Math" panose="02040503050406030204" pitchFamily="18" charset="0"/>
                          <a:ea typeface="Times New Roman" panose="02020603050405020304" pitchFamily="18" charset="0"/>
                        </a:rPr>
                        <m:t>=</m:t>
                      </m:r>
                      <m:f>
                        <m:fPr>
                          <m:ctrlPr>
                            <a:rPr lang="vi-VN" sz="2000" i="1">
                              <a:effectLst/>
                              <a:latin typeface="Cambria Math" panose="02040503050406030204" pitchFamily="18" charset="0"/>
                              <a:ea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rPr>
                            <m:t>16 . 4</m:t>
                          </m:r>
                        </m:num>
                        <m:den>
                          <m:r>
                            <a:rPr lang="en-US" sz="2000" i="1">
                              <a:effectLst/>
                              <a:latin typeface="Cambria Math" panose="02040503050406030204" pitchFamily="18" charset="0"/>
                              <a:ea typeface="Times New Roman" panose="02020603050405020304" pitchFamily="18" charset="0"/>
                            </a:rPr>
                            <m:t>160</m:t>
                          </m:r>
                        </m:den>
                      </m:f>
                      <m:r>
                        <a:rPr lang="en-US" sz="2000" i="1">
                          <a:effectLst/>
                          <a:latin typeface="Cambria Math" panose="02040503050406030204" pitchFamily="18" charset="0"/>
                          <a:ea typeface="Times New Roman" panose="02020603050405020304" pitchFamily="18" charset="0"/>
                        </a:rPr>
                        <m:t>. 100=40%</m:t>
                      </m:r>
                      <m:r>
                        <a:rPr lang="en-US" sz="2000" b="0" i="1" smtClean="0">
                          <a:effectLst/>
                          <a:latin typeface="Cambria Math" panose="02040503050406030204" pitchFamily="18" charset="0"/>
                          <a:ea typeface="Times New Roman" panose="02020603050405020304" pitchFamily="18" charset="0"/>
                        </a:rPr>
                        <m:t> </m:t>
                      </m:r>
                    </m:oMath>
                  </m:oMathPara>
                </a14:m>
                <a:endParaRPr lang="en-US" sz="2000" b="0" i="1">
                  <a:effectLst/>
                  <a:latin typeface="Cambria Math" panose="02040503050406030204" pitchFamily="18" charset="0"/>
                  <a:ea typeface="Times New Roman" panose="02020603050405020304" pitchFamily="18" charset="0"/>
                </a:endParaRPr>
              </a:p>
              <a:p>
                <a:pPr marL="0" marR="0">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rPr>
                        <m:t>(% </m:t>
                      </m:r>
                      <m:r>
                        <a:rPr lang="en-US" sz="2000" i="1">
                          <a:effectLst/>
                          <a:latin typeface="Cambria Math" panose="02040503050406030204" pitchFamily="18" charset="0"/>
                          <a:ea typeface="Times New Roman" panose="02020603050405020304" pitchFamily="18" charset="0"/>
                        </a:rPr>
                        <m:t>𝑂</m:t>
                      </m:r>
                      <m:r>
                        <a:rPr lang="en-US" sz="2000" i="1">
                          <a:effectLst/>
                          <a:latin typeface="Cambria Math" panose="02040503050406030204" pitchFamily="18" charset="0"/>
                          <a:ea typeface="Times New Roman" panose="02020603050405020304" pitchFamily="18" charset="0"/>
                        </a:rPr>
                        <m:t>=100−40−20=40%)</m:t>
                      </m:r>
                    </m:oMath>
                  </m:oMathPara>
                </a14:m>
                <a:endParaRPr lang="vi-VN" sz="2000">
                  <a:effectLst/>
                  <a:latin typeface="Times New Roman" panose="02020603050405020304" pitchFamily="18" charset="0"/>
                  <a:ea typeface="Times New Roman" panose="02020603050405020304" pitchFamily="18" charset="0"/>
                </a:endParaRPr>
              </a:p>
            </p:txBody>
          </p:sp>
        </mc:Choice>
        <mc:Fallback>
          <p:sp>
            <p:nvSpPr>
              <p:cNvPr id="13" name="Hộp Văn bản 12">
                <a:extLst>
                  <a:ext uri="{FF2B5EF4-FFF2-40B4-BE49-F238E27FC236}">
                    <a16:creationId xmlns:a16="http://schemas.microsoft.com/office/drawing/2014/main" id="{A0A51C93-8A3D-467D-B50B-42EC3828C2F6}"/>
                  </a:ext>
                </a:extLst>
              </p:cNvPr>
              <p:cNvSpPr txBox="1">
                <a:spLocks noRot="1" noChangeAspect="1" noMove="1" noResize="1" noEditPoints="1" noAdjustHandles="1" noChangeArrowheads="1" noChangeShapeType="1" noTextEdit="1"/>
              </p:cNvSpPr>
              <p:nvPr/>
            </p:nvSpPr>
            <p:spPr>
              <a:xfrm>
                <a:off x="2193233" y="5594206"/>
                <a:ext cx="7381462" cy="1155573"/>
              </a:xfrm>
              <a:prstGeom prst="rect">
                <a:avLst/>
              </a:prstGeom>
              <a:blipFill>
                <a:blip r:embed="rId5"/>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66408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Hộp Văn bản 4">
                <a:extLst>
                  <a:ext uri="{FF2B5EF4-FFF2-40B4-BE49-F238E27FC236}">
                    <a16:creationId xmlns:a16="http://schemas.microsoft.com/office/drawing/2014/main" id="{60C41589-5DB8-4AC0-940B-F95C45FEFEFE}"/>
                  </a:ext>
                </a:extLst>
              </p:cNvPr>
              <p:cNvSpPr txBox="1"/>
              <p:nvPr/>
            </p:nvSpPr>
            <p:spPr>
              <a:xfrm>
                <a:off x="672301" y="215002"/>
                <a:ext cx="10847398" cy="4988289"/>
              </a:xfrm>
              <a:prstGeom prst="rect">
                <a:avLst/>
              </a:prstGeom>
              <a:noFill/>
            </p:spPr>
            <p:txBody>
              <a:bodyPr wrap="square">
                <a:spAutoFit/>
              </a:bodyPr>
              <a:lstStyle/>
              <a:p>
                <a:pPr marL="0" marR="0">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Xác định </a:t>
                </a:r>
                <a:r>
                  <a:rPr lang="en-US" sz="2400" b="1">
                    <a:effectLst/>
                    <a:latin typeface="Times New Roman" panose="02020603050405020304" pitchFamily="18" charset="0"/>
                    <a:ea typeface="Times New Roman" panose="02020603050405020304" pitchFamily="18" charset="0"/>
                  </a:rPr>
                  <a:t>% khối lượng của các nguyên tố trong hợp chất.</a:t>
                </a:r>
                <a:endParaRPr lang="vi-VN" sz="2400" b="1">
                  <a:effectLst/>
                  <a:latin typeface="Times New Roman" panose="02020603050405020304" pitchFamily="18" charset="0"/>
                  <a:ea typeface="Times New Roman" panose="02020603050405020304" pitchFamily="18" charset="0"/>
                </a:endParaRPr>
              </a:p>
              <a:p>
                <a:pPr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a. Fe</a:t>
                </a:r>
                <a:r>
                  <a:rPr lang="en-US" sz="2400" b="1" baseline="-25000">
                    <a:solidFill>
                      <a:srgbClr val="000000"/>
                    </a:solidFill>
                    <a:effectLst/>
                    <a:latin typeface="Times New Roman" panose="02020603050405020304" pitchFamily="18" charset="0"/>
                    <a:ea typeface="Times New Roman" panose="02020603050405020304" pitchFamily="18" charset="0"/>
                  </a:rPr>
                  <a:t>3</a:t>
                </a:r>
                <a:r>
                  <a:rPr lang="en-US" sz="2400" b="1">
                    <a:solidFill>
                      <a:srgbClr val="000000"/>
                    </a:solidFill>
                    <a:effectLst/>
                    <a:latin typeface="Times New Roman" panose="02020603050405020304" pitchFamily="18" charset="0"/>
                    <a:ea typeface="Times New Roman" panose="02020603050405020304" pitchFamily="18" charset="0"/>
                  </a:rPr>
                  <a:t>O</a:t>
                </a:r>
                <a:r>
                  <a:rPr lang="en-US" sz="2400" b="1" baseline="-25000">
                    <a:solidFill>
                      <a:srgbClr val="000000"/>
                    </a:solidFill>
                    <a:effectLst/>
                    <a:latin typeface="Times New Roman" panose="02020603050405020304" pitchFamily="18" charset="0"/>
                    <a:ea typeface="Times New Roman" panose="02020603050405020304" pitchFamily="18" charset="0"/>
                  </a:rPr>
                  <a:t>4</a:t>
                </a:r>
              </a:p>
              <a:p>
                <a:r>
                  <a:rPr lang="en-US" sz="2400" i="1">
                    <a:latin typeface="Times New Roman" panose="02020603050405020304" pitchFamily="18" charset="0"/>
                    <a:cs typeface="Times New Roman" panose="02020603050405020304" pitchFamily="18" charset="0"/>
                  </a:rPr>
                  <a:t>Khối lượng phân tử Fe</a:t>
                </a:r>
                <a:r>
                  <a:rPr lang="en-US" sz="2400" i="1" baseline="-25000">
                    <a:latin typeface="Times New Roman" panose="02020603050405020304" pitchFamily="18" charset="0"/>
                    <a:cs typeface="Times New Roman" panose="02020603050405020304" pitchFamily="18" charset="0"/>
                  </a:rPr>
                  <a:t>3</a:t>
                </a:r>
                <a:r>
                  <a:rPr lang="en-US" sz="2400" i="1">
                    <a:latin typeface="Times New Roman" panose="02020603050405020304" pitchFamily="18" charset="0"/>
                    <a:cs typeface="Times New Roman" panose="02020603050405020304" pitchFamily="18" charset="0"/>
                  </a:rPr>
                  <a:t>O</a:t>
                </a:r>
                <a:r>
                  <a:rPr lang="en-US" sz="2400" i="1" baseline="-25000">
                    <a:latin typeface="Times New Roman" panose="02020603050405020304" pitchFamily="18" charset="0"/>
                    <a:cs typeface="Times New Roman" panose="02020603050405020304" pitchFamily="18" charset="0"/>
                  </a:rPr>
                  <a:t>4</a:t>
                </a:r>
                <a:r>
                  <a:rPr lang="en-US" sz="2400" i="1">
                    <a:latin typeface="Times New Roman" panose="02020603050405020304" pitchFamily="18" charset="0"/>
                    <a:cs typeface="Times New Roman" panose="02020603050405020304" pitchFamily="18" charset="0"/>
                  </a:rPr>
                  <a:t> = 56.3+16.4=232</a:t>
                </a:r>
                <a:endParaRPr lang="vi-VN" sz="240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2400" i="1"/>
                        <m:t>% </m:t>
                      </m:r>
                      <m:r>
                        <a:rPr lang="en-US" sz="2400" i="1"/>
                        <m:t>𝐹𝑒</m:t>
                      </m:r>
                      <m:r>
                        <a:rPr lang="en-US" sz="2400" i="1"/>
                        <m:t>=</m:t>
                      </m:r>
                      <m:f>
                        <m:fPr>
                          <m:ctrlPr>
                            <a:rPr lang="vi-VN" sz="2400" i="1"/>
                          </m:ctrlPr>
                        </m:fPr>
                        <m:num>
                          <m:r>
                            <a:rPr lang="en-US" sz="2400" i="1"/>
                            <m:t>56</m:t>
                          </m:r>
                          <m:r>
                            <a:rPr lang="en-US" sz="2400" i="1"/>
                            <m:t>.</m:t>
                          </m:r>
                          <m:r>
                            <a:rPr lang="en-US" sz="2400" i="1"/>
                            <m:t>3</m:t>
                          </m:r>
                        </m:num>
                        <m:den>
                          <m:r>
                            <a:rPr lang="en-US" sz="2400" i="1"/>
                            <m:t>232</m:t>
                          </m:r>
                        </m:den>
                      </m:f>
                      <m:r>
                        <a:rPr lang="en-US" sz="2400" i="1"/>
                        <m:t>. </m:t>
                      </m:r>
                      <m:r>
                        <a:rPr lang="en-US" sz="2400" i="1"/>
                        <m:t>100</m:t>
                      </m:r>
                      <m:r>
                        <a:rPr lang="en-US" sz="2400" i="1"/>
                        <m:t>=</m:t>
                      </m:r>
                      <m:r>
                        <a:rPr lang="en-US" sz="2400" i="1"/>
                        <m:t>72</m:t>
                      </m:r>
                      <m:r>
                        <a:rPr lang="en-US" sz="2400" i="1"/>
                        <m:t>,</m:t>
                      </m:r>
                      <m:r>
                        <a:rPr lang="en-US" sz="2400" i="1"/>
                        <m:t>4</m:t>
                      </m:r>
                      <m:r>
                        <a:rPr lang="en-US" sz="2400" i="1"/>
                        <m:t>%</m:t>
                      </m:r>
                    </m:oMath>
                  </m:oMathPara>
                </a14:m>
                <a:endParaRPr lang="vi-VN" sz="240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2400" i="1"/>
                        <m:t>% </m:t>
                      </m:r>
                      <m:r>
                        <a:rPr lang="en-US" sz="2400" i="1"/>
                        <m:t>𝑂</m:t>
                      </m:r>
                      <m:r>
                        <a:rPr lang="en-US" sz="2400" i="1"/>
                        <m:t>=</m:t>
                      </m:r>
                      <m:r>
                        <a:rPr lang="en-US" sz="2400" i="1"/>
                        <m:t>100</m:t>
                      </m:r>
                      <m:r>
                        <a:rPr lang="en-US" sz="2400" i="1"/>
                        <m:t>−</m:t>
                      </m:r>
                      <m:r>
                        <a:rPr lang="en-US" sz="2400" i="1"/>
                        <m:t>72</m:t>
                      </m:r>
                      <m:r>
                        <a:rPr lang="en-US" sz="2400" i="1"/>
                        <m:t>,</m:t>
                      </m:r>
                      <m:r>
                        <a:rPr lang="en-US" sz="2400" i="1"/>
                        <m:t>4</m:t>
                      </m:r>
                      <m:r>
                        <a:rPr lang="en-US" sz="2400" i="1"/>
                        <m:t>=</m:t>
                      </m:r>
                      <m:r>
                        <a:rPr lang="en-US" sz="2400" i="1"/>
                        <m:t>27</m:t>
                      </m:r>
                      <m:r>
                        <a:rPr lang="en-US" sz="2400" i="1"/>
                        <m:t>,</m:t>
                      </m:r>
                      <m:r>
                        <a:rPr lang="en-US" sz="2400" i="1"/>
                        <m:t>6</m:t>
                      </m:r>
                      <m:r>
                        <a:rPr lang="en-US" sz="2400" i="1"/>
                        <m:t>%</m:t>
                      </m:r>
                    </m:oMath>
                  </m:oMathPara>
                </a14:m>
                <a:endParaRPr lang="vi-VN" sz="2400" b="1">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 H</a:t>
                </a:r>
                <a:r>
                  <a:rPr lang="en-US" sz="2400" b="1" baseline="-25000">
                    <a:solidFill>
                      <a:srgbClr val="000000"/>
                    </a:solidFill>
                    <a:effectLst/>
                    <a:latin typeface="Times New Roman" panose="02020603050405020304" pitchFamily="18" charset="0"/>
                    <a:ea typeface="Times New Roman" panose="02020603050405020304" pitchFamily="18" charset="0"/>
                  </a:rPr>
                  <a:t>3</a:t>
                </a:r>
                <a:r>
                  <a:rPr lang="en-US" sz="2400" b="1">
                    <a:solidFill>
                      <a:srgbClr val="000000"/>
                    </a:solidFill>
                    <a:effectLst/>
                    <a:latin typeface="Times New Roman" panose="02020603050405020304" pitchFamily="18" charset="0"/>
                    <a:ea typeface="Times New Roman" panose="02020603050405020304" pitchFamily="18" charset="0"/>
                  </a:rPr>
                  <a:t>PO</a:t>
                </a:r>
                <a:r>
                  <a:rPr lang="en-US" sz="2400" b="1" baseline="-25000">
                    <a:solidFill>
                      <a:srgbClr val="000000"/>
                    </a:solidFill>
                    <a:effectLst/>
                    <a:latin typeface="Times New Roman" panose="02020603050405020304" pitchFamily="18" charset="0"/>
                    <a:ea typeface="Times New Roman" panose="02020603050405020304" pitchFamily="18" charset="0"/>
                  </a:rPr>
                  <a:t>4</a:t>
                </a:r>
              </a:p>
              <a:p>
                <a:r>
                  <a:rPr lang="en-US" sz="2400" i="1">
                    <a:latin typeface="Times New Roman" panose="02020603050405020304" pitchFamily="18" charset="0"/>
                    <a:cs typeface="Times New Roman" panose="02020603050405020304" pitchFamily="18" charset="0"/>
                  </a:rPr>
                  <a:t>Khối lượng phân tử H</a:t>
                </a:r>
                <a:r>
                  <a:rPr lang="en-US" sz="2400" i="1" baseline="-25000">
                    <a:latin typeface="Times New Roman" panose="02020603050405020304" pitchFamily="18" charset="0"/>
                    <a:cs typeface="Times New Roman" panose="02020603050405020304" pitchFamily="18" charset="0"/>
                  </a:rPr>
                  <a:t>3</a:t>
                </a:r>
                <a:r>
                  <a:rPr lang="en-US" sz="2400" i="1">
                    <a:latin typeface="Times New Roman" panose="02020603050405020304" pitchFamily="18" charset="0"/>
                    <a:cs typeface="Times New Roman" panose="02020603050405020304" pitchFamily="18" charset="0"/>
                  </a:rPr>
                  <a:t>PO</a:t>
                </a:r>
                <a:r>
                  <a:rPr lang="en-US" sz="2400" i="1" baseline="-25000">
                    <a:latin typeface="Times New Roman" panose="02020603050405020304" pitchFamily="18" charset="0"/>
                    <a:cs typeface="Times New Roman" panose="02020603050405020304" pitchFamily="18" charset="0"/>
                  </a:rPr>
                  <a:t>4</a:t>
                </a:r>
                <a:r>
                  <a:rPr lang="en-US" sz="2400" i="1">
                    <a:latin typeface="Times New Roman" panose="02020603050405020304" pitchFamily="18" charset="0"/>
                    <a:cs typeface="Times New Roman" panose="02020603050405020304" pitchFamily="18" charset="0"/>
                  </a:rPr>
                  <a:t> = 1.3++31+16.4=98</a:t>
                </a:r>
                <a:endParaRPr lang="vi-VN" sz="240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2400" i="1"/>
                        <m:t>% </m:t>
                      </m:r>
                      <m:r>
                        <a:rPr lang="en-US" sz="2400" i="1"/>
                        <m:t>𝐻</m:t>
                      </m:r>
                      <m:r>
                        <a:rPr lang="en-US" sz="2400" i="1"/>
                        <m:t>=</m:t>
                      </m:r>
                      <m:f>
                        <m:fPr>
                          <m:ctrlPr>
                            <a:rPr lang="vi-VN" sz="2400" i="1"/>
                          </m:ctrlPr>
                        </m:fPr>
                        <m:num>
                          <m:r>
                            <a:rPr lang="en-US" sz="2400" i="1"/>
                            <m:t>1</m:t>
                          </m:r>
                          <m:r>
                            <a:rPr lang="en-US" sz="2400" i="1"/>
                            <m:t>.</m:t>
                          </m:r>
                          <m:r>
                            <a:rPr lang="en-US" sz="2400" i="1"/>
                            <m:t>3</m:t>
                          </m:r>
                        </m:num>
                        <m:den>
                          <m:r>
                            <a:rPr lang="en-US" sz="2400" i="1"/>
                            <m:t>98</m:t>
                          </m:r>
                        </m:den>
                      </m:f>
                      <m:r>
                        <a:rPr lang="en-US" sz="2400" i="1"/>
                        <m:t>. </m:t>
                      </m:r>
                      <m:r>
                        <a:rPr lang="en-US" sz="2400" i="1"/>
                        <m:t>100</m:t>
                      </m:r>
                      <m:r>
                        <a:rPr lang="en-US" sz="2400" i="1"/>
                        <m:t>=</m:t>
                      </m:r>
                      <m:r>
                        <a:rPr lang="en-US" sz="2400" i="1"/>
                        <m:t>3</m:t>
                      </m:r>
                      <m:r>
                        <a:rPr lang="en-US" sz="2400" i="1"/>
                        <m:t>%</m:t>
                      </m:r>
                    </m:oMath>
                  </m:oMathPara>
                </a14:m>
                <a:endParaRPr lang="vi-VN" sz="240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2400" i="1"/>
                        <m:t>% </m:t>
                      </m:r>
                      <m:r>
                        <a:rPr lang="en-US" sz="2400" i="1"/>
                        <m:t>𝑃</m:t>
                      </m:r>
                      <m:r>
                        <a:rPr lang="en-US" sz="2400" i="1"/>
                        <m:t>=</m:t>
                      </m:r>
                      <m:f>
                        <m:fPr>
                          <m:ctrlPr>
                            <a:rPr lang="vi-VN" sz="2400" i="1"/>
                          </m:ctrlPr>
                        </m:fPr>
                        <m:num>
                          <m:r>
                            <a:rPr lang="en-US" sz="2400" i="1"/>
                            <m:t>31</m:t>
                          </m:r>
                          <m:r>
                            <a:rPr lang="en-US" sz="2400" i="1"/>
                            <m:t>.</m:t>
                          </m:r>
                          <m:r>
                            <a:rPr lang="en-US" sz="2400" i="1"/>
                            <m:t>1</m:t>
                          </m:r>
                        </m:num>
                        <m:den>
                          <m:r>
                            <a:rPr lang="en-US" sz="2400" i="1"/>
                            <m:t>98</m:t>
                          </m:r>
                        </m:den>
                      </m:f>
                      <m:r>
                        <a:rPr lang="en-US" sz="2400" i="1"/>
                        <m:t>. </m:t>
                      </m:r>
                      <m:r>
                        <a:rPr lang="en-US" sz="2400" i="1"/>
                        <m:t>100</m:t>
                      </m:r>
                      <m:r>
                        <a:rPr lang="en-US" sz="2400" i="1"/>
                        <m:t>=</m:t>
                      </m:r>
                      <m:r>
                        <a:rPr lang="en-US" sz="2400" i="1"/>
                        <m:t>31</m:t>
                      </m:r>
                      <m:r>
                        <a:rPr lang="en-US" sz="2400" i="1"/>
                        <m:t>,</m:t>
                      </m:r>
                      <m:r>
                        <a:rPr lang="en-US" sz="2400" i="1"/>
                        <m:t>6</m:t>
                      </m:r>
                      <m:r>
                        <a:rPr lang="en-US" sz="2400" i="1"/>
                        <m:t>%</m:t>
                      </m:r>
                    </m:oMath>
                  </m:oMathPara>
                </a14:m>
                <a:endParaRPr lang="vi-VN" sz="2400">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2400" i="1"/>
                        <m:t>% </m:t>
                      </m:r>
                      <m:r>
                        <a:rPr lang="en-US" sz="2400" i="1"/>
                        <m:t>𝑂</m:t>
                      </m:r>
                      <m:r>
                        <a:rPr lang="en-US" sz="2400" i="1"/>
                        <m:t>=</m:t>
                      </m:r>
                      <m:r>
                        <a:rPr lang="en-US" sz="2400" i="1"/>
                        <m:t>100</m:t>
                      </m:r>
                      <m:r>
                        <a:rPr lang="en-US" sz="2400" i="1"/>
                        <m:t>−</m:t>
                      </m:r>
                      <m:r>
                        <a:rPr lang="en-US" sz="2400" i="1"/>
                        <m:t>3</m:t>
                      </m:r>
                      <m:r>
                        <a:rPr lang="en-US" sz="2400" i="1"/>
                        <m:t>−</m:t>
                      </m:r>
                      <m:r>
                        <a:rPr lang="en-US" sz="2400" i="1"/>
                        <m:t>31</m:t>
                      </m:r>
                      <m:r>
                        <a:rPr lang="en-US" sz="2400" i="1"/>
                        <m:t>,</m:t>
                      </m:r>
                      <m:r>
                        <a:rPr lang="en-US" sz="2400" i="1"/>
                        <m:t>6</m:t>
                      </m:r>
                      <m:r>
                        <a:rPr lang="en-US" sz="2400" i="1"/>
                        <m:t>=</m:t>
                      </m:r>
                      <m:r>
                        <a:rPr lang="en-US" sz="2400" i="1"/>
                        <m:t>65</m:t>
                      </m:r>
                      <m:r>
                        <a:rPr lang="en-US" sz="2400" i="1"/>
                        <m:t>,</m:t>
                      </m:r>
                      <m:r>
                        <a:rPr lang="en-US" sz="2400" i="1"/>
                        <m:t>4</m:t>
                      </m:r>
                      <m:r>
                        <a:rPr lang="en-US" sz="2400" i="1"/>
                        <m:t>%</m:t>
                      </m:r>
                    </m:oMath>
                  </m:oMathPara>
                </a14:m>
                <a:endParaRPr lang="vi-VN" sz="2400">
                  <a:latin typeface="Times New Roman" panose="02020603050405020304" pitchFamily="18" charset="0"/>
                  <a:cs typeface="Times New Roman" panose="02020603050405020304" pitchFamily="18" charset="0"/>
                </a:endParaRPr>
              </a:p>
            </p:txBody>
          </p:sp>
        </mc:Choice>
        <mc:Fallback>
          <p:sp>
            <p:nvSpPr>
              <p:cNvPr id="5" name="Hộp Văn bản 4">
                <a:extLst>
                  <a:ext uri="{FF2B5EF4-FFF2-40B4-BE49-F238E27FC236}">
                    <a16:creationId xmlns:a16="http://schemas.microsoft.com/office/drawing/2014/main" id="{60C41589-5DB8-4AC0-940B-F95C45FEFEFE}"/>
                  </a:ext>
                </a:extLst>
              </p:cNvPr>
              <p:cNvSpPr txBox="1">
                <a:spLocks noRot="1" noChangeAspect="1" noMove="1" noResize="1" noEditPoints="1" noAdjustHandles="1" noChangeArrowheads="1" noChangeShapeType="1" noTextEdit="1"/>
              </p:cNvSpPr>
              <p:nvPr/>
            </p:nvSpPr>
            <p:spPr>
              <a:xfrm>
                <a:off x="672301" y="215002"/>
                <a:ext cx="10847398" cy="4988289"/>
              </a:xfrm>
              <a:prstGeom prst="rect">
                <a:avLst/>
              </a:prstGeom>
              <a:blipFill>
                <a:blip r:embed="rId2"/>
                <a:stretch>
                  <a:fillRect l="-843" t="-244"/>
                </a:stretch>
              </a:blipFill>
            </p:spPr>
            <p:txBody>
              <a:bodyPr/>
              <a:lstStyle/>
              <a:p>
                <a:r>
                  <a:rPr lang="vi-VN">
                    <a:noFill/>
                  </a:rPr>
                  <a:t> </a:t>
                </a:r>
              </a:p>
            </p:txBody>
          </p:sp>
        </mc:Fallback>
      </mc:AlternateContent>
      <p:sp>
        <p:nvSpPr>
          <p:cNvPr id="7" name="Hộp Văn bản 6">
            <a:extLst>
              <a:ext uri="{FF2B5EF4-FFF2-40B4-BE49-F238E27FC236}">
                <a16:creationId xmlns:a16="http://schemas.microsoft.com/office/drawing/2014/main" id="{78C6862B-7CD8-4F23-BA42-C9C89A17AB23}"/>
              </a:ext>
            </a:extLst>
          </p:cNvPr>
          <p:cNvSpPr txBox="1"/>
          <p:nvPr/>
        </p:nvSpPr>
        <p:spPr>
          <a:xfrm>
            <a:off x="672301" y="5203291"/>
            <a:ext cx="11184833" cy="940066"/>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a:t>
            </a:r>
            <a:r>
              <a:rPr lang="nl-NL" sz="2400" b="1">
                <a:effectLst/>
                <a:latin typeface="Times New Roman" panose="02020603050405020304" pitchFamily="18" charset="0"/>
                <a:ea typeface="Times New Roman" panose="02020603050405020304" pitchFamily="18" charset="0"/>
              </a:rPr>
              <a:t>Giả sử có hợp chất A</a:t>
            </a:r>
            <a:r>
              <a:rPr lang="nl-NL" sz="2400" b="1" baseline="-25000">
                <a:effectLst/>
                <a:latin typeface="Times New Roman" panose="02020603050405020304" pitchFamily="18" charset="0"/>
                <a:ea typeface="Times New Roman" panose="02020603050405020304" pitchFamily="18" charset="0"/>
              </a:rPr>
              <a:t>x</a:t>
            </a:r>
            <a:r>
              <a:rPr lang="nl-NL" sz="2400" b="1">
                <a:effectLst/>
                <a:latin typeface="Times New Roman" panose="02020603050405020304" pitchFamily="18" charset="0"/>
                <a:ea typeface="Times New Roman" panose="02020603050405020304" pitchFamily="18" charset="0"/>
              </a:rPr>
              <a:t>B</a:t>
            </a:r>
            <a:r>
              <a:rPr lang="nl-NL" sz="2400" b="1" baseline="-25000">
                <a:effectLst/>
                <a:latin typeface="Times New Roman" panose="02020603050405020304" pitchFamily="18" charset="0"/>
                <a:ea typeface="Times New Roman" panose="02020603050405020304" pitchFamily="18" charset="0"/>
              </a:rPr>
              <a:t>y</a:t>
            </a:r>
            <a:r>
              <a:rPr lang="nl-NL" sz="2400" b="1">
                <a:effectLst/>
                <a:latin typeface="Times New Roman" panose="02020603050405020304" pitchFamily="18" charset="0"/>
                <a:ea typeface="Times New Roman" panose="02020603050405020304" pitchFamily="18" charset="0"/>
              </a:rPr>
              <a:t>C</a:t>
            </a:r>
            <a:r>
              <a:rPr lang="nl-NL" sz="2400" b="1" baseline="-25000">
                <a:effectLst/>
                <a:latin typeface="Times New Roman" panose="02020603050405020304" pitchFamily="18" charset="0"/>
                <a:ea typeface="Times New Roman" panose="02020603050405020304" pitchFamily="18" charset="0"/>
              </a:rPr>
              <a:t>z</a:t>
            </a:r>
            <a:endParaRPr lang="nl-NL" sz="24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nl-NL" sz="2400" b="1">
                <a:effectLst/>
                <a:latin typeface="Times New Roman" panose="02020603050405020304" pitchFamily="18" charset="0"/>
                <a:ea typeface="Times New Roman" panose="02020603050405020304" pitchFamily="18" charset="0"/>
              </a:rPr>
              <a:t>xây dựng công thức tính </a:t>
            </a:r>
            <a:r>
              <a:rPr lang="en-US" sz="2400" b="1">
                <a:effectLst/>
                <a:latin typeface="Times New Roman" panose="02020603050405020304" pitchFamily="18" charset="0"/>
                <a:ea typeface="Times New Roman" panose="02020603050405020304" pitchFamily="18" charset="0"/>
              </a:rPr>
              <a:t>% khối lượng của các nguyên tố trong hợp chất.</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65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32CFA75-2E25-42D6-8CCB-4F460E9A01CE}"/>
              </a:ext>
            </a:extLst>
          </p:cNvPr>
          <p:cNvSpPr txBox="1"/>
          <p:nvPr/>
        </p:nvSpPr>
        <p:spPr>
          <a:xfrm>
            <a:off x="483276" y="941903"/>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C5DEB36-4C57-4AAF-8B42-680B6E99C3B4}"/>
              </a:ext>
            </a:extLst>
          </p:cNvPr>
          <p:cNvSpPr txBox="1"/>
          <p:nvPr/>
        </p:nvSpPr>
        <p:spPr>
          <a:xfrm>
            <a:off x="483276" y="1542067"/>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Công thức hóa học của hợp chất</a:t>
            </a:r>
            <a:endParaRPr lang="vi-VN" sz="2400" b="1">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38F73CD-BBE0-44BB-84E7-F68EF6BA9E44}"/>
              </a:ext>
            </a:extLst>
          </p:cNvPr>
          <p:cNvSpPr txBox="1"/>
          <p:nvPr/>
        </p:nvSpPr>
        <p:spPr>
          <a:xfrm>
            <a:off x="483276" y="2142231"/>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Ý nghĩa của công thức hóa học</a:t>
            </a:r>
            <a:endParaRPr lang="vi-VN" sz="2400" b="1">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Hộp Văn bản 7">
                <a:extLst>
                  <a:ext uri="{FF2B5EF4-FFF2-40B4-BE49-F238E27FC236}">
                    <a16:creationId xmlns:a16="http://schemas.microsoft.com/office/drawing/2014/main" id="{A7B350FA-F6C0-468D-B2B5-2196B055499B}"/>
                  </a:ext>
                </a:extLst>
              </p:cNvPr>
              <p:cNvSpPr txBox="1"/>
              <p:nvPr/>
            </p:nvSpPr>
            <p:spPr>
              <a:xfrm>
                <a:off x="479517" y="2603896"/>
                <a:ext cx="10466779" cy="2780120"/>
              </a:xfrm>
              <a:prstGeom prst="rect">
                <a:avLst/>
              </a:prstGeom>
              <a:noFill/>
            </p:spPr>
            <p:txBody>
              <a:bodyPr wrap="square">
                <a:spAutoFit/>
              </a:bodyPr>
              <a:lstStyle/>
              <a:p>
                <a:r>
                  <a:rPr lang="en-US" sz="2400">
                    <a:solidFill>
                      <a:srgbClr val="000000"/>
                    </a:solidFill>
                    <a:latin typeface="Times New Roman" panose="02020603050405020304" pitchFamily="18" charset="0"/>
                    <a:ea typeface="Times New Roman" panose="02020603050405020304" pitchFamily="18" charset="0"/>
                  </a:rPr>
                  <a:t>- Biết CTHH, tính % khối lượng các nguyên tố trong hợp chất </a:t>
                </a:r>
                <a:r>
                  <a:rPr lang="en-US" sz="2400">
                    <a:solidFill>
                      <a:srgbClr val="000000"/>
                    </a:solidFill>
                    <a:effectLst/>
                    <a:latin typeface="Times New Roman" panose="02020603050405020304" pitchFamily="18" charset="0"/>
                    <a:ea typeface="Times New Roman" panose="02020603050405020304" pitchFamily="18" charset="0"/>
                  </a:rPr>
                  <a:t>A</a:t>
                </a:r>
                <a:r>
                  <a:rPr lang="en-US" sz="2400" baseline="-25000">
                    <a:solidFill>
                      <a:srgbClr val="000000"/>
                    </a:solidFill>
                    <a:effectLst/>
                    <a:latin typeface="Times New Roman" panose="02020603050405020304" pitchFamily="18" charset="0"/>
                    <a:ea typeface="Times New Roman" panose="02020603050405020304" pitchFamily="18" charset="0"/>
                  </a:rPr>
                  <a:t>x</a:t>
                </a:r>
                <a:r>
                  <a:rPr lang="en-US" sz="2400">
                    <a:solidFill>
                      <a:srgbClr val="000000"/>
                    </a:solidFill>
                    <a:effectLst/>
                    <a:latin typeface="Times New Roman" panose="02020603050405020304" pitchFamily="18" charset="0"/>
                    <a:ea typeface="Times New Roman" panose="02020603050405020304" pitchFamily="18" charset="0"/>
                  </a:rPr>
                  <a:t>B</a:t>
                </a:r>
                <a:r>
                  <a:rPr lang="en-US" sz="2400" baseline="-25000">
                    <a:solidFill>
                      <a:srgbClr val="000000"/>
                    </a:solidFill>
                    <a:effectLst/>
                    <a:latin typeface="Times New Roman" panose="02020603050405020304" pitchFamily="18" charset="0"/>
                    <a:ea typeface="Times New Roman" panose="02020603050405020304" pitchFamily="18" charset="0"/>
                  </a:rPr>
                  <a:t>y</a:t>
                </a:r>
                <a:r>
                  <a:rPr lang="en-US" sz="2400">
                    <a:solidFill>
                      <a:srgbClr val="000000"/>
                    </a:solidFill>
                    <a:effectLst/>
                    <a:latin typeface="Times New Roman" panose="02020603050405020304" pitchFamily="18" charset="0"/>
                    <a:ea typeface="Times New Roman" panose="02020603050405020304" pitchFamily="18" charset="0"/>
                  </a:rPr>
                  <a:t>C</a:t>
                </a:r>
                <a:r>
                  <a:rPr lang="en-US" sz="2400" baseline="-25000">
                    <a:solidFill>
                      <a:srgbClr val="000000"/>
                    </a:solidFill>
                    <a:effectLst/>
                    <a:latin typeface="Times New Roman" panose="02020603050405020304" pitchFamily="18" charset="0"/>
                    <a:ea typeface="Times New Roman" panose="02020603050405020304" pitchFamily="18" charset="0"/>
                  </a:rPr>
                  <a:t>z</a:t>
                </a:r>
                <a:r>
                  <a:rPr lang="en-US" sz="2400">
                    <a:solidFill>
                      <a:srgbClr val="000000"/>
                    </a:solidFill>
                    <a:latin typeface="Times New Roman" panose="02020603050405020304" pitchFamily="18" charset="0"/>
                    <a:ea typeface="Times New Roman" panose="02020603050405020304" pitchFamily="18" charset="0"/>
                  </a:rPr>
                  <a:t>:</a:t>
                </a:r>
              </a:p>
              <a:p>
                <a:pPr algn="ctr"/>
                <a14:m>
                  <m:oMathPara xmlns:m="http://schemas.openxmlformats.org/officeDocument/2006/math">
                    <m:oMathParaPr>
                      <m:jc m:val="centerGroup"/>
                    </m:oMathParaPr>
                    <m:oMath xmlns:m="http://schemas.openxmlformats.org/officeDocument/2006/math">
                      <m:r>
                        <a:rPr lang="en-US" sz="2400" i="1"/>
                        <m:t>%</m:t>
                      </m:r>
                      <m:r>
                        <a:rPr lang="en-US" sz="2400" i="1"/>
                        <m:t>𝐴</m:t>
                      </m:r>
                      <m:r>
                        <a:rPr lang="en-US" sz="2400" i="1"/>
                        <m:t>=</m:t>
                      </m:r>
                      <m:f>
                        <m:fPr>
                          <m:ctrlPr>
                            <a:rPr lang="vi-VN" sz="2400" i="1"/>
                          </m:ctrlPr>
                        </m:fPr>
                        <m:num>
                          <m:r>
                            <a:rPr lang="en-US" sz="2400" i="1"/>
                            <m:t>𝑥</m:t>
                          </m:r>
                          <m:r>
                            <a:rPr lang="en-US" sz="2400" i="1"/>
                            <m:t>.</m:t>
                          </m:r>
                          <m:sSub>
                            <m:sSubPr>
                              <m:ctrlPr>
                                <a:rPr lang="vi-VN" sz="2400" i="1"/>
                              </m:ctrlPr>
                            </m:sSubPr>
                            <m:e>
                              <m:r>
                                <a:rPr lang="en-US" sz="2400" i="1"/>
                                <m:t>𝑀</m:t>
                              </m:r>
                            </m:e>
                            <m:sub>
                              <m:r>
                                <a:rPr lang="en-US" sz="2400" i="1"/>
                                <m:t>𝐴</m:t>
                              </m:r>
                            </m:sub>
                          </m:sSub>
                        </m:num>
                        <m:den>
                          <m:sSub>
                            <m:sSubPr>
                              <m:ctrlPr>
                                <a:rPr lang="vi-VN" sz="2400" i="1"/>
                              </m:ctrlPr>
                            </m:sSubPr>
                            <m:e>
                              <m:r>
                                <a:rPr lang="en-US" sz="2400" i="1"/>
                                <m:t>𝑀</m:t>
                              </m:r>
                            </m:e>
                            <m:sub>
                              <m:sSub>
                                <m:sSubPr>
                                  <m:ctrlPr>
                                    <a:rPr lang="vi-VN" sz="2400" i="1"/>
                                  </m:ctrlPr>
                                </m:sSubPr>
                                <m:e>
                                  <m:r>
                                    <a:rPr lang="en-US" sz="2400" i="1"/>
                                    <m:t>𝐴</m:t>
                                  </m:r>
                                </m:e>
                                <m:sub>
                                  <m:r>
                                    <a:rPr lang="en-US" sz="2400" i="1"/>
                                    <m:t>𝑥</m:t>
                                  </m:r>
                                </m:sub>
                              </m:sSub>
                              <m:sSub>
                                <m:sSubPr>
                                  <m:ctrlPr>
                                    <a:rPr lang="vi-VN" sz="2400" i="1"/>
                                  </m:ctrlPr>
                                </m:sSubPr>
                                <m:e>
                                  <m:r>
                                    <a:rPr lang="en-US" sz="2400" i="1"/>
                                    <m:t>𝐵</m:t>
                                  </m:r>
                                </m:e>
                                <m:sub>
                                  <m:r>
                                    <a:rPr lang="en-US" sz="2400" i="1"/>
                                    <m:t>𝑦</m:t>
                                  </m:r>
                                </m:sub>
                              </m:sSub>
                              <m:sSub>
                                <m:sSubPr>
                                  <m:ctrlPr>
                                    <a:rPr lang="vi-VN" sz="2400" i="1"/>
                                  </m:ctrlPr>
                                </m:sSubPr>
                                <m:e>
                                  <m:r>
                                    <a:rPr lang="en-US" sz="2400" i="1"/>
                                    <m:t>𝐶</m:t>
                                  </m:r>
                                </m:e>
                                <m:sub>
                                  <m:r>
                                    <a:rPr lang="en-US" sz="2400" i="1"/>
                                    <m:t>𝑧</m:t>
                                  </m:r>
                                </m:sub>
                              </m:sSub>
                            </m:sub>
                          </m:sSub>
                        </m:den>
                      </m:f>
                      <m:r>
                        <a:rPr lang="en-US" sz="2400" i="1"/>
                        <m:t>.</m:t>
                      </m:r>
                      <m:r>
                        <a:rPr lang="en-US" sz="2400" i="1"/>
                        <m:t>100</m:t>
                      </m:r>
                      <m:r>
                        <a:rPr lang="en-US" sz="2400" i="1"/>
                        <m:t>%</m:t>
                      </m:r>
                    </m:oMath>
                  </m:oMathPara>
                </a14:m>
                <a:endParaRPr lang="vi-VN" sz="2400">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i="1"/>
                        <m:t>%</m:t>
                      </m:r>
                      <m:r>
                        <a:rPr lang="en-US" sz="2400" i="1"/>
                        <m:t>𝐵</m:t>
                      </m:r>
                      <m:r>
                        <a:rPr lang="en-US" sz="2400" i="1"/>
                        <m:t>=</m:t>
                      </m:r>
                      <m:f>
                        <m:fPr>
                          <m:ctrlPr>
                            <a:rPr lang="vi-VN" sz="2400" i="1"/>
                          </m:ctrlPr>
                        </m:fPr>
                        <m:num>
                          <m:r>
                            <a:rPr lang="en-US" sz="2400" i="1"/>
                            <m:t>𝑦</m:t>
                          </m:r>
                          <m:r>
                            <a:rPr lang="en-US" sz="2400" i="1"/>
                            <m:t>.</m:t>
                          </m:r>
                          <m:sSub>
                            <m:sSubPr>
                              <m:ctrlPr>
                                <a:rPr lang="vi-VN" sz="2400" i="1"/>
                              </m:ctrlPr>
                            </m:sSubPr>
                            <m:e>
                              <m:r>
                                <a:rPr lang="en-US" sz="2400" i="1"/>
                                <m:t>𝑀</m:t>
                              </m:r>
                            </m:e>
                            <m:sub>
                              <m:r>
                                <a:rPr lang="en-US" sz="2400" i="1"/>
                                <m:t>𝐵</m:t>
                              </m:r>
                            </m:sub>
                          </m:sSub>
                        </m:num>
                        <m:den>
                          <m:sSub>
                            <m:sSubPr>
                              <m:ctrlPr>
                                <a:rPr lang="vi-VN" sz="2400" i="1"/>
                              </m:ctrlPr>
                            </m:sSubPr>
                            <m:e>
                              <m:r>
                                <a:rPr lang="en-US" sz="2400" i="1"/>
                                <m:t>𝑀</m:t>
                              </m:r>
                            </m:e>
                            <m:sub>
                              <m:sSub>
                                <m:sSubPr>
                                  <m:ctrlPr>
                                    <a:rPr lang="vi-VN" sz="2400" i="1"/>
                                  </m:ctrlPr>
                                </m:sSubPr>
                                <m:e>
                                  <m:r>
                                    <a:rPr lang="en-US" sz="2400" i="1"/>
                                    <m:t>𝐴</m:t>
                                  </m:r>
                                </m:e>
                                <m:sub>
                                  <m:r>
                                    <a:rPr lang="en-US" sz="2400" i="1"/>
                                    <m:t>𝑥</m:t>
                                  </m:r>
                                </m:sub>
                              </m:sSub>
                              <m:sSub>
                                <m:sSubPr>
                                  <m:ctrlPr>
                                    <a:rPr lang="vi-VN" sz="2400" i="1"/>
                                  </m:ctrlPr>
                                </m:sSubPr>
                                <m:e>
                                  <m:r>
                                    <a:rPr lang="en-US" sz="2400" i="1"/>
                                    <m:t>𝐵</m:t>
                                  </m:r>
                                </m:e>
                                <m:sub>
                                  <m:r>
                                    <a:rPr lang="en-US" sz="2400" i="1"/>
                                    <m:t>𝑦</m:t>
                                  </m:r>
                                </m:sub>
                              </m:sSub>
                              <m:sSub>
                                <m:sSubPr>
                                  <m:ctrlPr>
                                    <a:rPr lang="vi-VN" sz="2400" i="1"/>
                                  </m:ctrlPr>
                                </m:sSubPr>
                                <m:e>
                                  <m:r>
                                    <a:rPr lang="en-US" sz="2400" i="1"/>
                                    <m:t>𝐶</m:t>
                                  </m:r>
                                </m:e>
                                <m:sub>
                                  <m:r>
                                    <a:rPr lang="en-US" sz="2400" i="1"/>
                                    <m:t>𝑧</m:t>
                                  </m:r>
                                </m:sub>
                              </m:sSub>
                            </m:sub>
                          </m:sSub>
                        </m:den>
                      </m:f>
                      <m:r>
                        <a:rPr lang="en-US" sz="2400" i="1"/>
                        <m:t>.</m:t>
                      </m:r>
                      <m:r>
                        <a:rPr lang="en-US" sz="2400" i="1"/>
                        <m:t>100</m:t>
                      </m:r>
                      <m:r>
                        <a:rPr lang="en-US" sz="2400" i="1"/>
                        <m:t>%</m:t>
                      </m:r>
                    </m:oMath>
                  </m:oMathPara>
                </a14:m>
                <a:endParaRPr lang="vi-VN" sz="2400">
                  <a:latin typeface="Times New Roman" panose="02020603050405020304" pitchFamily="18" charset="0"/>
                  <a:cs typeface="Times New Roman" panose="02020603050405020304" pitchFamily="18" charset="0"/>
                </a:endParaRPr>
              </a:p>
              <a:p>
                <a:pPr algn="ctr"/>
                <a14:m>
                  <m:oMath xmlns:m="http://schemas.openxmlformats.org/officeDocument/2006/math">
                    <m:r>
                      <a:rPr lang="en-US" sz="2400" i="1"/>
                      <m:t>%</m:t>
                    </m:r>
                    <m:r>
                      <a:rPr lang="en-US" sz="2400" i="1"/>
                      <m:t>𝐶</m:t>
                    </m:r>
                    <m:r>
                      <a:rPr lang="en-US" sz="2400" i="1"/>
                      <m:t>=</m:t>
                    </m:r>
                    <m:f>
                      <m:fPr>
                        <m:ctrlPr>
                          <a:rPr lang="vi-VN" sz="2400" i="1"/>
                        </m:ctrlPr>
                      </m:fPr>
                      <m:num>
                        <m:r>
                          <a:rPr lang="en-US" sz="2400" i="1"/>
                          <m:t>𝑧</m:t>
                        </m:r>
                        <m:r>
                          <a:rPr lang="en-US" sz="2400" i="1"/>
                          <m:t>.</m:t>
                        </m:r>
                        <m:sSub>
                          <m:sSubPr>
                            <m:ctrlPr>
                              <a:rPr lang="vi-VN" sz="2400" i="1"/>
                            </m:ctrlPr>
                          </m:sSubPr>
                          <m:e>
                            <m:r>
                              <a:rPr lang="en-US" sz="2400" i="1"/>
                              <m:t>𝑀</m:t>
                            </m:r>
                          </m:e>
                          <m:sub>
                            <m:r>
                              <a:rPr lang="en-US" sz="2400" i="1"/>
                              <m:t>𝐶</m:t>
                            </m:r>
                          </m:sub>
                        </m:sSub>
                      </m:num>
                      <m:den>
                        <m:sSub>
                          <m:sSubPr>
                            <m:ctrlPr>
                              <a:rPr lang="vi-VN" sz="2400" i="1"/>
                            </m:ctrlPr>
                          </m:sSubPr>
                          <m:e>
                            <m:r>
                              <a:rPr lang="en-US" sz="2400" i="1"/>
                              <m:t>𝑀</m:t>
                            </m:r>
                          </m:e>
                          <m:sub>
                            <m:sSub>
                              <m:sSubPr>
                                <m:ctrlPr>
                                  <a:rPr lang="vi-VN" sz="2400" i="1"/>
                                </m:ctrlPr>
                              </m:sSubPr>
                              <m:e>
                                <m:r>
                                  <a:rPr lang="en-US" sz="2400" i="1"/>
                                  <m:t>𝐴</m:t>
                                </m:r>
                              </m:e>
                              <m:sub>
                                <m:r>
                                  <a:rPr lang="en-US" sz="2400" i="1"/>
                                  <m:t>𝑥</m:t>
                                </m:r>
                              </m:sub>
                            </m:sSub>
                            <m:sSub>
                              <m:sSubPr>
                                <m:ctrlPr>
                                  <a:rPr lang="vi-VN" sz="2400" i="1"/>
                                </m:ctrlPr>
                              </m:sSubPr>
                              <m:e>
                                <m:r>
                                  <a:rPr lang="en-US" sz="2400" i="1"/>
                                  <m:t>𝐵</m:t>
                                </m:r>
                              </m:e>
                              <m:sub>
                                <m:r>
                                  <a:rPr lang="en-US" sz="2400" i="1"/>
                                  <m:t>𝑦</m:t>
                                </m:r>
                              </m:sub>
                            </m:sSub>
                            <m:sSub>
                              <m:sSubPr>
                                <m:ctrlPr>
                                  <a:rPr lang="vi-VN" sz="2400" i="1"/>
                                </m:ctrlPr>
                              </m:sSubPr>
                              <m:e>
                                <m:r>
                                  <a:rPr lang="en-US" sz="2400" i="1"/>
                                  <m:t>𝐶</m:t>
                                </m:r>
                              </m:e>
                              <m:sub>
                                <m:r>
                                  <a:rPr lang="en-US" sz="2400" i="1"/>
                                  <m:t>𝑧</m:t>
                                </m:r>
                              </m:sub>
                            </m:sSub>
                          </m:sub>
                        </m:sSub>
                      </m:den>
                    </m:f>
                    <m:r>
                      <a:rPr lang="en-US" sz="2400" i="1"/>
                      <m:t>.</m:t>
                    </m:r>
                    <m:r>
                      <a:rPr lang="en-US" sz="2400" i="1"/>
                      <m:t>100</m:t>
                    </m:r>
                    <m:r>
                      <a:rPr lang="en-US" sz="2400" i="1"/>
                      <m:t>%</m:t>
                    </m:r>
                  </m:oMath>
                </a14:m>
                <a:r>
                  <a:rPr lang="en-US" sz="2400">
                    <a:latin typeface="Times New Roman" panose="02020603050405020304" pitchFamily="18" charset="0"/>
                    <a:cs typeface="Times New Roman" panose="02020603050405020304" pitchFamily="18" charset="0"/>
                  </a:rPr>
                  <a:t>  hoặc </a:t>
                </a:r>
                <a14:m>
                  <m:oMath xmlns:m="http://schemas.openxmlformats.org/officeDocument/2006/math">
                    <m:r>
                      <a:rPr lang="en-US" sz="2400" i="1"/>
                      <m:t>%</m:t>
                    </m:r>
                    <m:r>
                      <a:rPr lang="en-US" sz="2400" i="1"/>
                      <m:t>𝐶</m:t>
                    </m:r>
                    <m:r>
                      <a:rPr lang="en-US" sz="2400" i="1"/>
                      <m:t>=</m:t>
                    </m:r>
                    <m:r>
                      <a:rPr lang="en-US" sz="2400" i="1"/>
                      <m:t>100</m:t>
                    </m:r>
                    <m:r>
                      <a:rPr lang="en-US" sz="2400" i="1"/>
                      <m:t>−%</m:t>
                    </m:r>
                    <m:r>
                      <a:rPr lang="en-US" sz="2400" i="1"/>
                      <m:t>𝐴</m:t>
                    </m:r>
                    <m:r>
                      <a:rPr lang="en-US" sz="2400" i="1"/>
                      <m:t>−%</m:t>
                    </m:r>
                    <m:r>
                      <a:rPr lang="en-US" sz="2400" i="1"/>
                      <m:t>𝐵</m:t>
                    </m:r>
                  </m:oMath>
                </a14:m>
                <a:endParaRPr lang="vi-VN" sz="2400">
                  <a:latin typeface="Times New Roman" panose="02020603050405020304" pitchFamily="18" charset="0"/>
                  <a:cs typeface="Times New Roman" panose="02020603050405020304" pitchFamily="18" charset="0"/>
                </a:endParaRPr>
              </a:p>
            </p:txBody>
          </p:sp>
        </mc:Choice>
        <mc:Fallback>
          <p:sp>
            <p:nvSpPr>
              <p:cNvPr id="8" name="Hộp Văn bản 7">
                <a:extLst>
                  <a:ext uri="{FF2B5EF4-FFF2-40B4-BE49-F238E27FC236}">
                    <a16:creationId xmlns:a16="http://schemas.microsoft.com/office/drawing/2014/main" id="{A7B350FA-F6C0-468D-B2B5-2196B055499B}"/>
                  </a:ext>
                </a:extLst>
              </p:cNvPr>
              <p:cNvSpPr txBox="1">
                <a:spLocks noRot="1" noChangeAspect="1" noMove="1" noResize="1" noEditPoints="1" noAdjustHandles="1" noChangeArrowheads="1" noChangeShapeType="1" noTextEdit="1"/>
              </p:cNvSpPr>
              <p:nvPr/>
            </p:nvSpPr>
            <p:spPr>
              <a:xfrm>
                <a:off x="479517" y="2603896"/>
                <a:ext cx="10466779" cy="2780120"/>
              </a:xfrm>
              <a:prstGeom prst="rect">
                <a:avLst/>
              </a:prstGeom>
              <a:blipFill>
                <a:blip r:embed="rId2"/>
                <a:stretch>
                  <a:fillRect l="-932" t="-1754"/>
                </a:stretch>
              </a:blipFill>
            </p:spPr>
            <p:txBody>
              <a:bodyPr/>
              <a:lstStyle/>
              <a:p>
                <a:r>
                  <a:rPr lang="vi-VN">
                    <a:noFill/>
                  </a:rPr>
                  <a:t> </a:t>
                </a:r>
              </a:p>
            </p:txBody>
          </p:sp>
        </mc:Fallback>
      </mc:AlternateContent>
    </p:spTree>
    <p:extLst>
      <p:ext uri="{BB962C8B-B14F-4D97-AF65-F5344CB8AC3E}">
        <p14:creationId xmlns:p14="http://schemas.microsoft.com/office/powerpoint/2010/main" val="35300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3</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492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15006986-1E73-479D-B340-36D21100A13F}"/>
              </a:ext>
            </a:extLst>
          </p:cNvPr>
          <p:cNvSpPr txBox="1"/>
          <p:nvPr/>
        </p:nvSpPr>
        <p:spPr>
          <a:xfrm>
            <a:off x="479517" y="1254439"/>
            <a:ext cx="11447439" cy="830997"/>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 HÓA TRỊ</a:t>
            </a:r>
          </a:p>
          <a:p>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415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224A28B1-828A-4CC9-B738-39838ADC10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2103" y="618110"/>
            <a:ext cx="9187793" cy="3657600"/>
          </a:xfrm>
          <a:prstGeom prst="rect">
            <a:avLst/>
          </a:prstGeom>
          <a:noFill/>
          <a:ln>
            <a:noFill/>
          </a:ln>
        </p:spPr>
      </p:pic>
      <p:sp>
        <p:nvSpPr>
          <p:cNvPr id="6" name="Hộp Văn bản 5">
            <a:extLst>
              <a:ext uri="{FF2B5EF4-FFF2-40B4-BE49-F238E27FC236}">
                <a16:creationId xmlns:a16="http://schemas.microsoft.com/office/drawing/2014/main" id="{AC371D84-E804-473D-B44B-A6E222FB94A4}"/>
              </a:ext>
            </a:extLst>
          </p:cNvPr>
          <p:cNvSpPr txBox="1"/>
          <p:nvPr/>
        </p:nvSpPr>
        <p:spPr>
          <a:xfrm>
            <a:off x="781360" y="4275710"/>
            <a:ext cx="11054687" cy="1906740"/>
          </a:xfrm>
          <a:prstGeom prst="rect">
            <a:avLst/>
          </a:prstGeom>
          <a:noFill/>
        </p:spPr>
        <p:txBody>
          <a:bodyPr wrap="square">
            <a:spAutoFit/>
          </a:bodyPr>
          <a:lstStyle/>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 Mỗi nguyên tử H có mấy cặp e dùng chung với nguyên tử O. </a:t>
            </a:r>
          </a:p>
          <a:p>
            <a:pPr marL="0" marR="0" algn="just">
              <a:lnSpc>
                <a:spcPct val="120000"/>
              </a:lnSpc>
              <a:spcBef>
                <a:spcPts val="0"/>
              </a:spcBef>
              <a:spcAft>
                <a:spcPts val="0"/>
              </a:spcAft>
            </a:pPr>
            <a:r>
              <a:rPr lang="en-US" sz="2000" b="1">
                <a:solidFill>
                  <a:srgbClr val="000000"/>
                </a:solidFill>
                <a:latin typeface="Times New Roman" panose="02020603050405020304" pitchFamily="18" charset="0"/>
                <a:ea typeface="Times New Roman" panose="02020603050405020304" pitchFamily="18" charset="0"/>
              </a:rPr>
              <a:t>   </a:t>
            </a:r>
            <a:r>
              <a:rPr lang="en-US" sz="2000" b="1">
                <a:solidFill>
                  <a:srgbClr val="000000"/>
                </a:solidFill>
                <a:effectLst/>
                <a:latin typeface="Times New Roman" panose="02020603050405020304" pitchFamily="18" charset="0"/>
                <a:ea typeface="Times New Roman" panose="02020603050405020304" pitchFamily="18" charset="0"/>
              </a:rPr>
              <a:t>Nguyên tử O có mấy cặp e dùng chung với 2 nguyên tử H.</a:t>
            </a:r>
            <a:endParaRPr lang="vi-VN" sz="20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 Hóa trị của nguyên tố được xác định bằng số cặp e dùng chung của nguyên tử nguyên tố đó</a:t>
            </a:r>
          </a:p>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với nguyên tử khác. </a:t>
            </a:r>
          </a:p>
          <a:p>
            <a:pPr marL="0" marR="0" algn="just">
              <a:lnSpc>
                <a:spcPct val="12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Vậy hóa trị của H, của O là bao nhiêu.</a:t>
            </a:r>
            <a:endParaRPr lang="vi-VN" sz="20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321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A94B2225-C479-466B-9A46-05873F69E0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26" y="758411"/>
            <a:ext cx="6632370" cy="2438277"/>
          </a:xfrm>
          <a:prstGeom prst="rect">
            <a:avLst/>
          </a:prstGeom>
          <a:noFill/>
          <a:ln>
            <a:noFill/>
          </a:ln>
        </p:spPr>
      </p:pic>
      <p:pic>
        <p:nvPicPr>
          <p:cNvPr id="5" name="Hình ảnh 4">
            <a:extLst>
              <a:ext uri="{FF2B5EF4-FFF2-40B4-BE49-F238E27FC236}">
                <a16:creationId xmlns:a16="http://schemas.microsoft.com/office/drawing/2014/main" id="{78CA44F0-2421-415B-A127-B94AEE3E8C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1896" y="3196688"/>
            <a:ext cx="6751458" cy="2345859"/>
          </a:xfrm>
          <a:prstGeom prst="rect">
            <a:avLst/>
          </a:prstGeom>
          <a:noFill/>
          <a:ln>
            <a:noFill/>
          </a:ln>
        </p:spPr>
      </p:pic>
      <p:sp>
        <p:nvSpPr>
          <p:cNvPr id="7" name="Hộp Văn bản 6">
            <a:extLst>
              <a:ext uri="{FF2B5EF4-FFF2-40B4-BE49-F238E27FC236}">
                <a16:creationId xmlns:a16="http://schemas.microsoft.com/office/drawing/2014/main" id="{4C252C8E-8BF5-4700-8681-93FF1F301457}"/>
              </a:ext>
            </a:extLst>
          </p:cNvPr>
          <p:cNvSpPr txBox="1"/>
          <p:nvPr/>
        </p:nvSpPr>
        <p:spPr>
          <a:xfrm>
            <a:off x="191226" y="158237"/>
            <a:ext cx="10406701" cy="496867"/>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latin typeface="Times New Roman" panose="02020603050405020304" pitchFamily="18" charset="0"/>
                <a:ea typeface="Times New Roman" panose="02020603050405020304" pitchFamily="18" charset="0"/>
              </a:rPr>
              <a:t>Sơ đồ </a:t>
            </a:r>
            <a:r>
              <a:rPr lang="en-US" sz="2400" b="1">
                <a:solidFill>
                  <a:srgbClr val="000000"/>
                </a:solidFill>
                <a:effectLst/>
                <a:latin typeface="Times New Roman" panose="02020603050405020304" pitchFamily="18" charset="0"/>
                <a:ea typeface="Times New Roman" panose="02020603050405020304" pitchFamily="18" charset="0"/>
              </a:rPr>
              <a:t>mô tả sự hình thành liên kết cộng hóa trị trong phân tử HCl, CO</a:t>
            </a:r>
            <a:r>
              <a:rPr lang="en-US" sz="2400" b="1" baseline="-25000">
                <a:solidFill>
                  <a:srgbClr val="000000"/>
                </a:solidFill>
                <a:effectLst/>
                <a:latin typeface="Times New Roman" panose="02020603050405020304" pitchFamily="18" charset="0"/>
                <a:ea typeface="Times New Roman" panose="02020603050405020304" pitchFamily="18" charset="0"/>
              </a:rPr>
              <a:t>2</a:t>
            </a:r>
            <a:r>
              <a:rPr lang="en-US" sz="2400" b="1">
                <a:solidFill>
                  <a:srgbClr val="000000"/>
                </a:solidFill>
                <a:effectLst/>
                <a:latin typeface="Times New Roman" panose="02020603050405020304" pitchFamily="18" charset="0"/>
                <a:ea typeface="Times New Roman" panose="02020603050405020304" pitchFamily="18" charset="0"/>
              </a:rPr>
              <a:t>.  </a:t>
            </a:r>
            <a:endParaRPr lang="vi-VN" sz="2400" b="1">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146AAFA6-EA26-406D-91C3-663B5CF588ED}"/>
              </a:ext>
            </a:extLst>
          </p:cNvPr>
          <p:cNvSpPr txBox="1"/>
          <p:nvPr/>
        </p:nvSpPr>
        <p:spPr>
          <a:xfrm>
            <a:off x="518630" y="5542547"/>
            <a:ext cx="9106532" cy="940066"/>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Xác định hóa trị của chlorine, carbon trong hợp chất trên.</a:t>
            </a:r>
            <a:endParaRPr lang="vi-VN" sz="24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Khái niệm hóa trị?</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532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p:txBody>
      </p:sp>
      <p:sp>
        <p:nvSpPr>
          <p:cNvPr id="9" name="Hộp Văn bản 8">
            <a:extLst>
              <a:ext uri="{FF2B5EF4-FFF2-40B4-BE49-F238E27FC236}">
                <a16:creationId xmlns:a16="http://schemas.microsoft.com/office/drawing/2014/main" id="{15006986-1E73-479D-B340-36D21100A13F}"/>
              </a:ext>
            </a:extLst>
          </p:cNvPr>
          <p:cNvSpPr txBox="1"/>
          <p:nvPr/>
        </p:nvSpPr>
        <p:spPr>
          <a:xfrm>
            <a:off x="479517" y="1254439"/>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 HÓA TRỊ</a:t>
            </a:r>
          </a:p>
        </p:txBody>
      </p:sp>
      <p:sp>
        <p:nvSpPr>
          <p:cNvPr id="2" name="Hộp Văn bản 1">
            <a:extLst>
              <a:ext uri="{FF2B5EF4-FFF2-40B4-BE49-F238E27FC236}">
                <a16:creationId xmlns:a16="http://schemas.microsoft.com/office/drawing/2014/main" id="{DFE841B4-7FF2-483C-8DBC-A14514453C64}"/>
              </a:ext>
            </a:extLst>
          </p:cNvPr>
          <p:cNvSpPr txBox="1"/>
          <p:nvPr/>
        </p:nvSpPr>
        <p:spPr>
          <a:xfrm>
            <a:off x="479517" y="2085436"/>
            <a:ext cx="420094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Khái niệm hóa trị</a:t>
            </a:r>
            <a:endParaRPr lang="vi-VN" sz="2400" b="1">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9CDA49C-6327-4D1F-8B35-AFD6D4795C19}"/>
              </a:ext>
            </a:extLst>
          </p:cNvPr>
          <p:cNvSpPr txBox="1"/>
          <p:nvPr/>
        </p:nvSpPr>
        <p:spPr>
          <a:xfrm>
            <a:off x="834888" y="2744155"/>
            <a:ext cx="10084904" cy="830997"/>
          </a:xfrm>
          <a:prstGeom prst="rect">
            <a:avLst/>
          </a:prstGeom>
          <a:noFill/>
        </p:spPr>
        <p:txBody>
          <a:bodyPr wrap="square" rtlCol="0">
            <a:spAutoFit/>
          </a:bodyPr>
          <a:lstStyle/>
          <a:p>
            <a:r>
              <a:rPr lang="en-US" sz="2400">
                <a:solidFill>
                  <a:srgbClr val="000000"/>
                </a:solidFill>
                <a:effectLst/>
                <a:latin typeface="Times New Roman" panose="02020603050405020304" pitchFamily="18" charset="0"/>
                <a:ea typeface="Times New Roman" panose="02020603050405020304" pitchFamily="18" charset="0"/>
              </a:rPr>
              <a:t>Hóa trị là con số biểu thị khả năng liên kết của nguyên tử nguyên tố này với nguyên tử nguyên tố khác.</a:t>
            </a:r>
            <a:endParaRPr lang="vi-VN" sz="2400"/>
          </a:p>
        </p:txBody>
      </p:sp>
    </p:spTree>
    <p:extLst>
      <p:ext uri="{BB962C8B-B14F-4D97-AF65-F5344CB8AC3E}">
        <p14:creationId xmlns:p14="http://schemas.microsoft.com/office/powerpoint/2010/main" val="16953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8246F23-6457-4CBC-836C-03AA3280F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59" y="101922"/>
            <a:ext cx="10480279" cy="5363570"/>
          </a:xfrm>
          <a:prstGeom prst="rect">
            <a:avLst/>
          </a:prstGeom>
        </p:spPr>
      </p:pic>
      <p:sp>
        <p:nvSpPr>
          <p:cNvPr id="6" name="Hộp Văn bản 5">
            <a:extLst>
              <a:ext uri="{FF2B5EF4-FFF2-40B4-BE49-F238E27FC236}">
                <a16:creationId xmlns:a16="http://schemas.microsoft.com/office/drawing/2014/main" id="{05006E3D-262B-48EC-A643-E05712509FC4}"/>
              </a:ext>
            </a:extLst>
          </p:cNvPr>
          <p:cNvSpPr txBox="1"/>
          <p:nvPr/>
        </p:nvSpPr>
        <p:spPr>
          <a:xfrm>
            <a:off x="282053" y="5465492"/>
            <a:ext cx="11627893" cy="869469"/>
          </a:xfrm>
          <a:prstGeom prst="rect">
            <a:avLst/>
          </a:prstGeom>
          <a:noFill/>
        </p:spPr>
        <p:txBody>
          <a:bodyPr wrap="square">
            <a:spAutoFit/>
          </a:bodyPr>
          <a:lstStyle/>
          <a:p>
            <a:pPr marL="0" marR="0" algn="just">
              <a:lnSpc>
                <a:spcPct val="120000"/>
              </a:lnSpc>
              <a:spcBef>
                <a:spcPts val="0"/>
              </a:spcBef>
              <a:spcAft>
                <a:spcPts val="0"/>
              </a:spcAft>
            </a:pPr>
            <a:r>
              <a:rPr lang="de-DE" sz="2200" b="1">
                <a:solidFill>
                  <a:srgbClr val="000000"/>
                </a:solidFill>
                <a:effectLst/>
                <a:latin typeface="Times New Roman" panose="02020603050405020304" pitchFamily="18" charset="0"/>
                <a:ea typeface="Calibri" panose="020F0502020204030204" pitchFamily="34" charset="0"/>
              </a:rPr>
              <a:t>? Từ kết quả so sánh trên hãy rút ra quy tắc hóa trị với hợp chất 2 nguyên tố.</a:t>
            </a:r>
            <a:endParaRPr lang="vi-VN" sz="22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de-DE" sz="2200" b="1">
                <a:solidFill>
                  <a:srgbClr val="000000"/>
                </a:solidFill>
                <a:effectLst/>
                <a:latin typeface="Times New Roman" panose="02020603050405020304" pitchFamily="18" charset="0"/>
                <a:ea typeface="Calibri" panose="020F0502020204030204" pitchFamily="34" charset="0"/>
              </a:rPr>
              <a:t>? Rút ra biểu thức của quy tắc hóa trị với hợp chất A</a:t>
            </a:r>
            <a:r>
              <a:rPr lang="de-DE" sz="2200" b="1" baseline="-25000">
                <a:solidFill>
                  <a:srgbClr val="000000"/>
                </a:solidFill>
                <a:effectLst/>
                <a:latin typeface="Times New Roman" panose="02020603050405020304" pitchFamily="18" charset="0"/>
                <a:ea typeface="Calibri" panose="020F0502020204030204" pitchFamily="34" charset="0"/>
              </a:rPr>
              <a:t>x</a:t>
            </a:r>
            <a:r>
              <a:rPr lang="de-DE" sz="2200" b="1">
                <a:solidFill>
                  <a:srgbClr val="000000"/>
                </a:solidFill>
                <a:effectLst/>
                <a:latin typeface="Times New Roman" panose="02020603050405020304" pitchFamily="18" charset="0"/>
                <a:ea typeface="Calibri" panose="020F0502020204030204" pitchFamily="34" charset="0"/>
              </a:rPr>
              <a:t>B</a:t>
            </a:r>
            <a:r>
              <a:rPr lang="de-DE" sz="2200" b="1" baseline="-25000">
                <a:solidFill>
                  <a:srgbClr val="000000"/>
                </a:solidFill>
                <a:effectLst/>
                <a:latin typeface="Times New Roman" panose="02020603050405020304" pitchFamily="18" charset="0"/>
                <a:ea typeface="Calibri" panose="020F0502020204030204" pitchFamily="34" charset="0"/>
              </a:rPr>
              <a:t>y</a:t>
            </a:r>
            <a:r>
              <a:rPr lang="de-DE" sz="2200" b="1">
                <a:solidFill>
                  <a:srgbClr val="000000"/>
                </a:solidFill>
                <a:effectLst/>
                <a:latin typeface="Times New Roman" panose="02020603050405020304" pitchFamily="18" charset="0"/>
                <a:ea typeface="Calibri" panose="020F0502020204030204" pitchFamily="34" charset="0"/>
              </a:rPr>
              <a:t> (trong đó A có hóa trị a, B có hóa trị b).</a:t>
            </a:r>
            <a:endParaRPr lang="vi-VN" sz="22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459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1</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068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p:txBody>
      </p:sp>
      <p:sp>
        <p:nvSpPr>
          <p:cNvPr id="9" name="Hộp Văn bản 8">
            <a:extLst>
              <a:ext uri="{FF2B5EF4-FFF2-40B4-BE49-F238E27FC236}">
                <a16:creationId xmlns:a16="http://schemas.microsoft.com/office/drawing/2014/main" id="{15006986-1E73-479D-B340-36D21100A13F}"/>
              </a:ext>
            </a:extLst>
          </p:cNvPr>
          <p:cNvSpPr txBox="1"/>
          <p:nvPr/>
        </p:nvSpPr>
        <p:spPr>
          <a:xfrm>
            <a:off x="479517" y="1082161"/>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 HÓA TRỊ</a:t>
            </a:r>
          </a:p>
        </p:txBody>
      </p:sp>
      <p:sp>
        <p:nvSpPr>
          <p:cNvPr id="2" name="Hộp Văn bản 1">
            <a:extLst>
              <a:ext uri="{FF2B5EF4-FFF2-40B4-BE49-F238E27FC236}">
                <a16:creationId xmlns:a16="http://schemas.microsoft.com/office/drawing/2014/main" id="{DFE841B4-7FF2-483C-8DBC-A14514453C64}"/>
              </a:ext>
            </a:extLst>
          </p:cNvPr>
          <p:cNvSpPr txBox="1"/>
          <p:nvPr/>
        </p:nvSpPr>
        <p:spPr>
          <a:xfrm>
            <a:off x="479517" y="1740880"/>
            <a:ext cx="420094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Khái niệm hóa trị</a:t>
            </a:r>
            <a:endParaRPr lang="vi-VN" sz="2400" b="1">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B936EA9E-2F71-4B85-8B91-74675130DFE8}"/>
              </a:ext>
            </a:extLst>
          </p:cNvPr>
          <p:cNvSpPr txBox="1"/>
          <p:nvPr/>
        </p:nvSpPr>
        <p:spPr>
          <a:xfrm>
            <a:off x="479517" y="2399599"/>
            <a:ext cx="420094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2. Quy tắc hóa trị</a:t>
            </a:r>
            <a:endParaRPr lang="vi-VN" sz="2400" b="1">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CE8D3FCE-0FB8-439A-B21F-8FAEB7C21082}"/>
              </a:ext>
            </a:extLst>
          </p:cNvPr>
          <p:cNvSpPr>
            <a:spLocks noChangeArrowheads="1"/>
          </p:cNvSpPr>
          <p:nvPr/>
        </p:nvSpPr>
        <p:spPr bwMode="auto">
          <a:xfrm>
            <a:off x="891061" y="3058318"/>
            <a:ext cx="96996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vi-VN" sz="2400" b="0" i="1"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công thức hóa học của hợp chất 2 nguyên tố tích chỉ số và hóa trị của nguyên tố này bằng tích chỉ số và hóa trị của nguyên tố kia.</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7" name="Đối tượng 6">
            <a:extLst>
              <a:ext uri="{FF2B5EF4-FFF2-40B4-BE49-F238E27FC236}">
                <a16:creationId xmlns:a16="http://schemas.microsoft.com/office/drawing/2014/main" id="{2D4C10F4-9ABD-4969-B89F-94921B9B48AD}"/>
              </a:ext>
            </a:extLst>
          </p:cNvPr>
          <p:cNvGraphicFramePr>
            <a:graphicFrameLocks noChangeAspect="1"/>
          </p:cNvGraphicFramePr>
          <p:nvPr>
            <p:extLst>
              <p:ext uri="{D42A27DB-BD31-4B8C-83A1-F6EECF244321}">
                <p14:modId xmlns:p14="http://schemas.microsoft.com/office/powerpoint/2010/main" val="2152375092"/>
              </p:ext>
            </p:extLst>
          </p:nvPr>
        </p:nvGraphicFramePr>
        <p:xfrm>
          <a:off x="4857750" y="3914270"/>
          <a:ext cx="1079500" cy="1200150"/>
        </p:xfrm>
        <a:graphic>
          <a:graphicData uri="http://schemas.openxmlformats.org/presentationml/2006/ole">
            <mc:AlternateContent xmlns:mc="http://schemas.openxmlformats.org/markup-compatibility/2006">
              <mc:Choice xmlns:v="urn:schemas-microsoft-com:vml" Requires="v">
                <p:oleObj spid="_x0000_s14357" r:id="rId3" imgW="520700" imgH="393700" progId="Equation.DSMT4">
                  <p:embed/>
                </p:oleObj>
              </mc:Choice>
              <mc:Fallback>
                <p:oleObj r:id="rId3" imgW="520700" imgH="3937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914270"/>
                        <a:ext cx="1079500" cy="1200150"/>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5C2CC9F0-2262-44C7-93DC-9EA3ED8193E8}"/>
              </a:ext>
            </a:extLst>
          </p:cNvPr>
          <p:cNvSpPr>
            <a:spLocks noChangeArrowheads="1"/>
          </p:cNvSpPr>
          <p:nvPr/>
        </p:nvSpPr>
        <p:spPr bwMode="auto">
          <a:xfrm>
            <a:off x="926631" y="5114420"/>
            <a:ext cx="67024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 thức quy tắc hóa trị: </a:t>
            </a:r>
            <a:r>
              <a:rPr kumimoji="0" lang="en-US" altLang="vi-VN" sz="2400" b="1"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x.a=y.b</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6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2B9D5B8-1A1B-4FD4-B9F7-17F26CE871F6}"/>
              </a:ext>
            </a:extLst>
          </p:cNvPr>
          <p:cNvSpPr txBox="1"/>
          <p:nvPr/>
        </p:nvSpPr>
        <p:spPr>
          <a:xfrm>
            <a:off x="1033669" y="867285"/>
            <a:ext cx="10124661" cy="1826462"/>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Quy ước: </a:t>
            </a:r>
            <a:r>
              <a:rPr lang="en-US" sz="2400" b="1">
                <a:solidFill>
                  <a:srgbClr val="FF0000"/>
                </a:solidFill>
                <a:effectLst/>
                <a:latin typeface="Times New Roman" panose="02020603050405020304" pitchFamily="18" charset="0"/>
                <a:ea typeface="Times New Roman" panose="02020603050405020304" pitchFamily="18" charset="0"/>
              </a:rPr>
              <a:t>H có hóa trị I, O có hóa trị II</a:t>
            </a: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Xác </a:t>
            </a:r>
            <a:r>
              <a:rPr lang="en-US" sz="2400" b="1">
                <a:effectLst/>
                <a:latin typeface="Times New Roman" panose="02020603050405020304" pitchFamily="18" charset="0"/>
                <a:ea typeface="Times New Roman" panose="02020603050405020304" pitchFamily="18" charset="0"/>
              </a:rPr>
              <a:t>định hóa trị của các nguyên tố, nhóm nguyên tử trong các hợp chất:</a:t>
            </a:r>
            <a:endParaRPr lang="vi-VN" sz="24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a. NH</a:t>
            </a:r>
            <a:r>
              <a:rPr lang="en-US" sz="2400" b="1" baseline="-25000">
                <a:effectLst/>
                <a:latin typeface="Times New Roman" panose="02020603050405020304" pitchFamily="18" charset="0"/>
                <a:ea typeface="Times New Roman" panose="02020603050405020304" pitchFamily="18" charset="0"/>
              </a:rPr>
              <a:t>3</a:t>
            </a:r>
            <a:r>
              <a:rPr lang="en-US" sz="2400" b="1">
                <a:effectLst/>
                <a:latin typeface="Times New Roman" panose="02020603050405020304" pitchFamily="18" charset="0"/>
                <a:ea typeface="Times New Roman" panose="02020603050405020304" pitchFamily="18" charset="0"/>
              </a:rPr>
              <a:t>, CH</a:t>
            </a:r>
            <a:r>
              <a:rPr lang="en-US" sz="2400" b="1" baseline="-25000">
                <a:effectLst/>
                <a:latin typeface="Times New Roman" panose="02020603050405020304" pitchFamily="18" charset="0"/>
                <a:ea typeface="Times New Roman" panose="02020603050405020304" pitchFamily="18" charset="0"/>
              </a:rPr>
              <a:t>4</a:t>
            </a:r>
            <a:r>
              <a:rPr lang="en-US" sz="2400" b="1">
                <a:effectLst/>
                <a:latin typeface="Times New Roman" panose="02020603050405020304" pitchFamily="18" charset="0"/>
                <a:ea typeface="Times New Roman" panose="02020603050405020304" pitchFamily="18" charset="0"/>
              </a:rPr>
              <a:t>, CaO, SO</a:t>
            </a:r>
            <a:r>
              <a:rPr lang="en-US" sz="2400" b="1" baseline="-25000">
                <a:effectLst/>
                <a:latin typeface="Times New Roman" panose="02020603050405020304" pitchFamily="18" charset="0"/>
                <a:ea typeface="Times New Roman" panose="02020603050405020304" pitchFamily="18" charset="0"/>
              </a:rPr>
              <a:t>3</a:t>
            </a:r>
            <a:endParaRPr lang="vi-VN" sz="24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b. H</a:t>
            </a:r>
            <a:r>
              <a:rPr lang="en-US" sz="2400" b="1" baseline="-25000">
                <a:effectLst/>
                <a:latin typeface="Times New Roman" panose="02020603050405020304" pitchFamily="18" charset="0"/>
                <a:ea typeface="Times New Roman" panose="02020603050405020304" pitchFamily="18" charset="0"/>
              </a:rPr>
              <a:t>2</a:t>
            </a:r>
            <a:r>
              <a:rPr lang="en-US" sz="2400" b="1">
                <a:effectLst/>
                <a:latin typeface="Times New Roman" panose="02020603050405020304" pitchFamily="18" charset="0"/>
                <a:ea typeface="Times New Roman" panose="02020603050405020304" pitchFamily="18" charset="0"/>
              </a:rPr>
              <a:t>SO</a:t>
            </a:r>
            <a:r>
              <a:rPr lang="en-US" sz="2400" b="1" baseline="-25000">
                <a:effectLst/>
                <a:latin typeface="Times New Roman" panose="02020603050405020304" pitchFamily="18" charset="0"/>
                <a:ea typeface="Times New Roman" panose="02020603050405020304" pitchFamily="18" charset="0"/>
              </a:rPr>
              <a:t>4</a:t>
            </a:r>
            <a:r>
              <a:rPr lang="en-US" sz="2400" b="1">
                <a:effectLst/>
                <a:latin typeface="Times New Roman" panose="02020603050405020304" pitchFamily="18" charset="0"/>
                <a:ea typeface="Times New Roman" panose="02020603050405020304" pitchFamily="18" charset="0"/>
              </a:rPr>
              <a:t>, HNO</a:t>
            </a:r>
            <a:r>
              <a:rPr lang="en-US" sz="2400" b="1" baseline="-25000">
                <a:effectLst/>
                <a:latin typeface="Times New Roman" panose="02020603050405020304" pitchFamily="18" charset="0"/>
                <a:ea typeface="Times New Roman" panose="02020603050405020304" pitchFamily="18" charset="0"/>
              </a:rPr>
              <a:t>3</a:t>
            </a:r>
            <a:r>
              <a:rPr lang="en-US" sz="2400" b="1">
                <a:effectLst/>
                <a:latin typeface="Times New Roman" panose="02020603050405020304" pitchFamily="18" charset="0"/>
                <a:ea typeface="Times New Roman" panose="02020603050405020304" pitchFamily="18" charset="0"/>
              </a:rPr>
              <a:t>, H</a:t>
            </a:r>
            <a:r>
              <a:rPr lang="en-US" sz="2400" b="1" baseline="-25000">
                <a:effectLst/>
                <a:latin typeface="Times New Roman" panose="02020603050405020304" pitchFamily="18" charset="0"/>
                <a:ea typeface="Times New Roman" panose="02020603050405020304" pitchFamily="18" charset="0"/>
              </a:rPr>
              <a:t>3</a:t>
            </a:r>
            <a:r>
              <a:rPr lang="en-US" sz="2400" b="1">
                <a:effectLst/>
                <a:latin typeface="Times New Roman" panose="02020603050405020304" pitchFamily="18" charset="0"/>
                <a:ea typeface="Times New Roman" panose="02020603050405020304" pitchFamily="18" charset="0"/>
              </a:rPr>
              <a:t>PO</a:t>
            </a:r>
            <a:r>
              <a:rPr lang="en-US" sz="2400" b="1" baseline="-25000">
                <a:effectLst/>
                <a:latin typeface="Times New Roman" panose="02020603050405020304" pitchFamily="18" charset="0"/>
                <a:ea typeface="Times New Roman" panose="02020603050405020304" pitchFamily="18" charset="0"/>
              </a:rPr>
              <a:t>4</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671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386" y="592193"/>
            <a:ext cx="7697606" cy="6265807"/>
          </a:xfrm>
          <a:prstGeom prst="rect">
            <a:avLst/>
          </a:prstGeom>
        </p:spPr>
      </p:pic>
      <p:sp>
        <p:nvSpPr>
          <p:cNvPr id="3" name="Hộp Văn bản 2">
            <a:extLst>
              <a:ext uri="{FF2B5EF4-FFF2-40B4-BE49-F238E27FC236}">
                <a16:creationId xmlns:a16="http://schemas.microsoft.com/office/drawing/2014/main" id="{C4C820A7-B018-4AAD-BE0D-4C4A28AF527A}"/>
              </a:ext>
            </a:extLst>
          </p:cNvPr>
          <p:cNvSpPr txBox="1"/>
          <p:nvPr/>
        </p:nvSpPr>
        <p:spPr>
          <a:xfrm>
            <a:off x="1331850" y="95326"/>
            <a:ext cx="9992139" cy="496867"/>
          </a:xfrm>
          <a:prstGeom prst="rect">
            <a:avLst/>
          </a:prstGeom>
          <a:noFill/>
        </p:spPr>
        <p:txBody>
          <a:bodyPr wrap="square">
            <a:spAutoFit/>
          </a:bodyPr>
          <a:lstStyle/>
          <a:p>
            <a:pPr marL="0" marR="0" algn="just">
              <a:lnSpc>
                <a:spcPct val="120000"/>
              </a:lnSpc>
              <a:spcBef>
                <a:spcPts val="0"/>
              </a:spcBef>
              <a:spcAft>
                <a:spcPts val="0"/>
              </a:spcAft>
            </a:pPr>
            <a:r>
              <a:rPr lang="en-US" sz="2400" b="1">
                <a:latin typeface="Times New Roman" panose="02020603050405020304" pitchFamily="18" charset="0"/>
                <a:ea typeface="Times New Roman" panose="02020603050405020304" pitchFamily="18" charset="0"/>
              </a:rPr>
              <a:t>B</a:t>
            </a:r>
            <a:r>
              <a:rPr lang="en-US" sz="2400" b="1">
                <a:effectLst/>
                <a:latin typeface="Times New Roman" panose="02020603050405020304" pitchFamily="18" charset="0"/>
                <a:ea typeface="Times New Roman" panose="02020603050405020304" pitchFamily="18" charset="0"/>
              </a:rPr>
              <a:t>ảng 7.2, 7.3 (sgk/43): Bảng hóa trị của một số nguyên tố, nhóm nguyên tử.</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127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E2462C59-7A40-467D-8A8B-3A61FAB9CBAE}"/>
              </a:ext>
            </a:extLst>
          </p:cNvPr>
          <p:cNvSpPr txBox="1"/>
          <p:nvPr/>
        </p:nvSpPr>
        <p:spPr>
          <a:xfrm>
            <a:off x="79512" y="561781"/>
            <a:ext cx="12192000" cy="1537409"/>
          </a:xfrm>
          <a:prstGeom prst="rect">
            <a:avLst/>
          </a:prstGeom>
          <a:noFill/>
        </p:spPr>
        <p:txBody>
          <a:bodyPr wrap="square">
            <a:spAutoFit/>
          </a:bodyPr>
          <a:lstStyle/>
          <a:p>
            <a:pPr marL="0" marR="0">
              <a:lnSpc>
                <a:spcPct val="120000"/>
              </a:lnSpc>
              <a:spcBef>
                <a:spcPts val="0"/>
              </a:spcBef>
              <a:spcAft>
                <a:spcPts val="0"/>
              </a:spcAft>
            </a:pPr>
            <a:r>
              <a:rPr lang="de-DE" sz="2000" b="1">
                <a:solidFill>
                  <a:srgbClr val="000000"/>
                </a:solidFill>
                <a:effectLst/>
                <a:latin typeface="Times New Roman" panose="02020603050405020304" pitchFamily="18" charset="0"/>
                <a:ea typeface="Times New Roman" panose="02020603050405020304" pitchFamily="18" charset="0"/>
              </a:rPr>
              <a:t>?1,2,3 (sgk/43).</a:t>
            </a:r>
            <a:endParaRPr lang="vi-VN" sz="2000" b="1">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000" b="1">
                <a:effectLst/>
                <a:latin typeface="Times New Roman" panose="02020603050405020304" pitchFamily="18" charset="0"/>
                <a:ea typeface="Arial" panose="020B0604020202020204" pitchFamily="34" charset="0"/>
              </a:rPr>
              <a:t>?1: Xác định hóa trị của lưu huỳnh trong hợp chất sulfur dioxide (một nguyên tử S liên kết với 2 nguyên tử O)</a:t>
            </a:r>
            <a:endParaRPr lang="vi-VN" sz="2000" b="1">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000" b="1">
                <a:effectLst/>
                <a:latin typeface="Times New Roman" panose="02020603050405020304" pitchFamily="18" charset="0"/>
                <a:ea typeface="Arial" panose="020B0604020202020204" pitchFamily="34" charset="0"/>
              </a:rPr>
              <a:t>?2: Hãy xác định hóa trị của carbon trong hợp chất methane có trong hình 5.3b.</a:t>
            </a:r>
            <a:endParaRPr lang="vi-VN" sz="2000" b="1">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de-DE" sz="2000" b="1">
                <a:effectLst/>
                <a:latin typeface="Times New Roman" panose="02020603050405020304" pitchFamily="18" charset="0"/>
                <a:ea typeface="Arial" panose="020B0604020202020204" pitchFamily="34" charset="0"/>
              </a:rPr>
              <a:t>?3: Dựa vào quy tắc hóa trị và bảng 7.2, cho biết công thức hóa học của potassium oxide là KO hay K</a:t>
            </a:r>
            <a:r>
              <a:rPr lang="de-DE" sz="2000" b="1" baseline="-25000">
                <a:effectLst/>
                <a:latin typeface="Times New Roman" panose="02020603050405020304" pitchFamily="18" charset="0"/>
                <a:ea typeface="Arial" panose="020B0604020202020204" pitchFamily="34" charset="0"/>
              </a:rPr>
              <a:t>2</a:t>
            </a:r>
            <a:r>
              <a:rPr lang="de-DE" sz="2000" b="1">
                <a:effectLst/>
                <a:latin typeface="Times New Roman" panose="02020603050405020304" pitchFamily="18" charset="0"/>
                <a:ea typeface="Arial" panose="020B0604020202020204" pitchFamily="34" charset="0"/>
              </a:rPr>
              <a:t>O.</a:t>
            </a:r>
            <a:endParaRPr lang="vi-VN" sz="2000" b="1">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B4D8CB8A-092D-4D8E-9091-F5B6E74331E0}"/>
              </a:ext>
            </a:extLst>
          </p:cNvPr>
          <p:cNvSpPr txBox="1"/>
          <p:nvPr/>
        </p:nvSpPr>
        <p:spPr>
          <a:xfrm>
            <a:off x="477078" y="2403442"/>
            <a:ext cx="11396869" cy="2269660"/>
          </a:xfrm>
          <a:prstGeom prst="rect">
            <a:avLst/>
          </a:prstGeom>
          <a:noFill/>
        </p:spPr>
        <p:txBody>
          <a:bodyPr wrap="square">
            <a:spAutoFit/>
          </a:bodyPr>
          <a:lstStyle/>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rPr>
              <a:t>- Vòng chuyên gia (2 phút): </a:t>
            </a:r>
            <a:endParaRPr lang="vi-VN" sz="2400">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rPr>
              <a:t>Nhóm 1,2 hoàn thành ?1 (sgk/43).</a:t>
            </a:r>
            <a:endParaRPr lang="vi-VN" sz="2400">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rPr>
              <a:t>Nhóm 3,4 hoàn thành ?2 (sgk/43).</a:t>
            </a:r>
            <a:endParaRPr lang="vi-VN" sz="2400">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rPr>
              <a:t>Nhóm 5,6 hoàn thành ?3 (sgk/43).</a:t>
            </a:r>
            <a:endParaRPr lang="vi-VN" sz="2400">
              <a:effectLst/>
              <a:latin typeface="Times New Roman" panose="02020603050405020304" pitchFamily="18" charset="0"/>
              <a:ea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rPr>
              <a:t>- Vòng mảnh ghép (3 phút): Các nhóm mảnh ghép thảo luận hoàn thành ?1,2,3 (sgk/43).</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302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4</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164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p:txBody>
      </p:sp>
      <p:sp>
        <p:nvSpPr>
          <p:cNvPr id="9" name="Hộp Văn bản 8">
            <a:extLst>
              <a:ext uri="{FF2B5EF4-FFF2-40B4-BE49-F238E27FC236}">
                <a16:creationId xmlns:a16="http://schemas.microsoft.com/office/drawing/2014/main" id="{15006986-1E73-479D-B340-36D21100A13F}"/>
              </a:ext>
            </a:extLst>
          </p:cNvPr>
          <p:cNvSpPr txBox="1"/>
          <p:nvPr/>
        </p:nvSpPr>
        <p:spPr>
          <a:xfrm>
            <a:off x="479517" y="1254439"/>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 HÓA TRỊ</a:t>
            </a:r>
          </a:p>
        </p:txBody>
      </p:sp>
      <p:sp>
        <p:nvSpPr>
          <p:cNvPr id="6" name="Hộp Văn bản 5">
            <a:extLst>
              <a:ext uri="{FF2B5EF4-FFF2-40B4-BE49-F238E27FC236}">
                <a16:creationId xmlns:a16="http://schemas.microsoft.com/office/drawing/2014/main" id="{DB07F6BC-7ECD-4AE1-9B66-64D1EC7951FD}"/>
              </a:ext>
            </a:extLst>
          </p:cNvPr>
          <p:cNvSpPr txBox="1"/>
          <p:nvPr/>
        </p:nvSpPr>
        <p:spPr>
          <a:xfrm>
            <a:off x="479517" y="2085436"/>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III. LẬP CÔNG THỨC HÓA HỌC CỦA HỢP CHẤT</a:t>
            </a:r>
          </a:p>
        </p:txBody>
      </p:sp>
      <p:sp>
        <p:nvSpPr>
          <p:cNvPr id="7" name="Hộp Văn bản 6">
            <a:extLst>
              <a:ext uri="{FF2B5EF4-FFF2-40B4-BE49-F238E27FC236}">
                <a16:creationId xmlns:a16="http://schemas.microsoft.com/office/drawing/2014/main" id="{7D7D00E9-83A1-41F5-A9C3-2A1B45DADB36}"/>
              </a:ext>
            </a:extLst>
          </p:cNvPr>
          <p:cNvSpPr txBox="1"/>
          <p:nvPr/>
        </p:nvSpPr>
        <p:spPr>
          <a:xfrm>
            <a:off x="479517" y="2916433"/>
            <a:ext cx="11447439" cy="461665"/>
          </a:xfrm>
          <a:prstGeom prst="rect">
            <a:avLst/>
          </a:prstGeom>
          <a:noFill/>
        </p:spPr>
        <p:txBody>
          <a:bodyPr wrap="square">
            <a:spAutoFit/>
          </a:bodyPr>
          <a:lstStyle/>
          <a:p>
            <a:r>
              <a:rPr lang="en-US" sz="2400" b="1">
                <a:latin typeface="Times New Roman" panose="02020603050405020304" pitchFamily="18" charset="0"/>
                <a:cs typeface="Times New Roman" panose="02020603050405020304" pitchFamily="18" charset="0"/>
              </a:rPr>
              <a:t>1. Lập CTHH của hợp chất khi biết hóa trị</a:t>
            </a:r>
          </a:p>
        </p:txBody>
      </p:sp>
    </p:spTree>
    <p:extLst>
      <p:ext uri="{BB962C8B-B14F-4D97-AF65-F5344CB8AC3E}">
        <p14:creationId xmlns:p14="http://schemas.microsoft.com/office/powerpoint/2010/main" val="296149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D9E17E2-B990-4128-AC49-21D72D3A9F1E}"/>
              </a:ext>
            </a:extLst>
          </p:cNvPr>
          <p:cNvSpPr txBox="1"/>
          <p:nvPr/>
        </p:nvSpPr>
        <p:spPr>
          <a:xfrm>
            <a:off x="636104" y="629839"/>
            <a:ext cx="11237843" cy="496867"/>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Lập CTHH của hợp chất tạo bởi nguyên tố lưu huỳnh có hóa trị IV và oxygen.</a:t>
            </a:r>
            <a:endParaRPr lang="vi-VN" sz="2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479A9A38-64D6-4F98-B58F-AA2FF05AA7C8}"/>
                  </a:ext>
                </a:extLst>
              </p:cNvPr>
              <p:cNvSpPr txBox="1"/>
              <p:nvPr/>
            </p:nvSpPr>
            <p:spPr>
              <a:xfrm>
                <a:off x="1404730" y="1533612"/>
                <a:ext cx="6096000" cy="3879139"/>
              </a:xfrm>
              <a:prstGeom prst="rect">
                <a:avLst/>
              </a:prstGeom>
              <a:noFill/>
            </p:spPr>
            <p:txBody>
              <a:bodyPr wrap="square">
                <a:spAutoFit/>
              </a:bodyPr>
              <a:lstStyle/>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Viết CTHH dạng chung: </a:t>
                </a:r>
                <a14:m>
                  <m:oMath xmlns:m="http://schemas.openxmlformats.org/officeDocument/2006/math">
                    <m:sSubSup>
                      <m:sSubSupPr>
                        <m:ctrlPr>
                          <a:rPr lang="vi-VN"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𝑆</m:t>
                        </m:r>
                      </m:e>
                      <m:sub>
                        <m:r>
                          <a:rPr lang="en-US" sz="2400" i="1">
                            <a:solidFill>
                              <a:srgbClr val="000000"/>
                            </a:solidFill>
                            <a:effectLst/>
                            <a:latin typeface="Cambria Math" panose="02040503050406030204" pitchFamily="18" charset="0"/>
                            <a:ea typeface="Times New Roman" panose="02020603050405020304" pitchFamily="18" charset="0"/>
                          </a:rPr>
                          <m:t>𝑥</m:t>
                        </m:r>
                      </m:sub>
                      <m:sup>
                        <m:r>
                          <a:rPr lang="en-US" sz="2400" i="1">
                            <a:solidFill>
                              <a:srgbClr val="000000"/>
                            </a:solidFill>
                            <a:effectLst/>
                            <a:latin typeface="Cambria Math" panose="02040503050406030204" pitchFamily="18" charset="0"/>
                            <a:ea typeface="Times New Roman" panose="02020603050405020304" pitchFamily="18" charset="0"/>
                          </a:rPr>
                          <m:t>𝐼𝑉</m:t>
                        </m:r>
                      </m:sup>
                    </m:sSubSup>
                    <m:sSubSup>
                      <m:sSubSupPr>
                        <m:ctrlPr>
                          <a:rPr lang="vi-VN"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𝑂</m:t>
                        </m:r>
                      </m:e>
                      <m:sub>
                        <m:r>
                          <a:rPr lang="en-US" sz="2400" i="1">
                            <a:solidFill>
                              <a:srgbClr val="000000"/>
                            </a:solidFill>
                            <a:effectLst/>
                            <a:latin typeface="Cambria Math" panose="02040503050406030204" pitchFamily="18" charset="0"/>
                            <a:ea typeface="Times New Roman" panose="02020603050405020304" pitchFamily="18" charset="0"/>
                          </a:rPr>
                          <m:t>𝑦</m:t>
                        </m:r>
                      </m:sub>
                      <m:sup>
                        <m:r>
                          <a:rPr lang="en-US" sz="2400" i="1">
                            <a:solidFill>
                              <a:srgbClr val="000000"/>
                            </a:solidFill>
                            <a:effectLst/>
                            <a:latin typeface="Cambria Math" panose="02040503050406030204" pitchFamily="18" charset="0"/>
                            <a:ea typeface="Times New Roman" panose="02020603050405020304" pitchFamily="18" charset="0"/>
                          </a:rPr>
                          <m:t>𝐼𝐼</m:t>
                        </m:r>
                      </m:sup>
                    </m:sSubSup>
                  </m:oMath>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Theo quy tắc hóa trị: x . IV = y . II</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B3: Chuyển thành tỉ lệ: </a:t>
                </a:r>
                <a14:m>
                  <m:oMath xmlns:m="http://schemas.openxmlformats.org/officeDocument/2006/math">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𝑥</m:t>
                        </m:r>
                      </m:num>
                      <m:den>
                        <m:r>
                          <a:rPr lang="en-US" sz="2400" i="1">
                            <a:solidFill>
                              <a:srgbClr val="000000"/>
                            </a:solidFill>
                            <a:effectLst/>
                            <a:latin typeface="Cambria Math" panose="02040503050406030204" pitchFamily="18" charset="0"/>
                            <a:ea typeface="Times New Roman" panose="02020603050405020304" pitchFamily="18" charset="0"/>
                          </a:rPr>
                          <m:t>𝑦</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𝐼𝐼</m:t>
                        </m:r>
                      </m:num>
                      <m:den>
                        <m:r>
                          <a:rPr lang="en-US" sz="2400" i="1">
                            <a:solidFill>
                              <a:srgbClr val="000000"/>
                            </a:solidFill>
                            <a:effectLst/>
                            <a:latin typeface="Cambria Math" panose="02040503050406030204" pitchFamily="18" charset="0"/>
                            <a:ea typeface="Times New Roman" panose="02020603050405020304" pitchFamily="18" charset="0"/>
                          </a:rPr>
                          <m:t>𝐼𝑉</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2</m:t>
                        </m:r>
                      </m:num>
                      <m:den>
                        <m:r>
                          <a:rPr lang="en-US" sz="2400" i="1">
                            <a:solidFill>
                              <a:srgbClr val="000000"/>
                            </a:solidFill>
                            <a:effectLst/>
                            <a:latin typeface="Cambria Math" panose="02040503050406030204" pitchFamily="18" charset="0"/>
                            <a:ea typeface="Times New Roman" panose="02020603050405020304" pitchFamily="18" charset="0"/>
                          </a:rPr>
                          <m:t>4</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num>
                      <m:den>
                        <m:r>
                          <a:rPr lang="en-US" sz="2400" i="1">
                            <a:solidFill>
                              <a:srgbClr val="000000"/>
                            </a:solidFill>
                            <a:effectLst/>
                            <a:latin typeface="Cambria Math" panose="02040503050406030204" pitchFamily="18" charset="0"/>
                            <a:ea typeface="Times New Roman" panose="02020603050405020304" pitchFamily="18" charset="0"/>
                          </a:rPr>
                          <m:t>2</m:t>
                        </m:r>
                      </m:den>
                    </m:f>
                  </m:oMath>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x=1; y=2</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B4: Viết CTHH của hợp chất: SO</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Hộp Văn bản 6">
                <a:extLst>
                  <a:ext uri="{FF2B5EF4-FFF2-40B4-BE49-F238E27FC236}">
                    <a16:creationId xmlns:a16="http://schemas.microsoft.com/office/drawing/2014/main" id="{479A9A38-64D6-4F98-B58F-AA2FF05AA7C8}"/>
                  </a:ext>
                </a:extLst>
              </p:cNvPr>
              <p:cNvSpPr txBox="1">
                <a:spLocks noRot="1" noChangeAspect="1" noMove="1" noResize="1" noEditPoints="1" noAdjustHandles="1" noChangeArrowheads="1" noChangeShapeType="1" noTextEdit="1"/>
              </p:cNvSpPr>
              <p:nvPr/>
            </p:nvSpPr>
            <p:spPr>
              <a:xfrm>
                <a:off x="1404730" y="1533612"/>
                <a:ext cx="6096000" cy="3879139"/>
              </a:xfrm>
              <a:prstGeom prst="rect">
                <a:avLst/>
              </a:prstGeom>
              <a:blipFill>
                <a:blip r:embed="rId2"/>
                <a:stretch>
                  <a:fillRect l="-1500" b="-2673"/>
                </a:stretch>
              </a:blipFill>
            </p:spPr>
            <p:txBody>
              <a:bodyPr/>
              <a:lstStyle/>
              <a:p>
                <a:r>
                  <a:rPr lang="vi-VN">
                    <a:noFill/>
                  </a:rPr>
                  <a:t> </a:t>
                </a:r>
              </a:p>
            </p:txBody>
          </p:sp>
        </mc:Fallback>
      </mc:AlternateContent>
    </p:spTree>
    <p:extLst>
      <p:ext uri="{BB962C8B-B14F-4D97-AF65-F5344CB8AC3E}">
        <p14:creationId xmlns:p14="http://schemas.microsoft.com/office/powerpoint/2010/main" val="278058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FE4F0A2-C64C-4FB1-A7F2-1D782342981E}"/>
              </a:ext>
            </a:extLst>
          </p:cNvPr>
          <p:cNvSpPr txBox="1"/>
          <p:nvPr/>
        </p:nvSpPr>
        <p:spPr>
          <a:xfrm>
            <a:off x="887895" y="826434"/>
            <a:ext cx="9872869" cy="3156057"/>
          </a:xfrm>
          <a:prstGeom prst="rect">
            <a:avLst/>
          </a:prstGeom>
          <a:noFill/>
        </p:spPr>
        <p:txBody>
          <a:bodyPr wrap="square">
            <a:spAutoFit/>
          </a:bodyPr>
          <a:lstStyle/>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Lập CTHH của hợp chất tạo bởi</a:t>
            </a:r>
          </a:p>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a:t>
            </a:r>
            <a:endParaRPr lang="vi-VN" sz="2400" b="1">
              <a:effectLst/>
              <a:latin typeface="Times New Roman" panose="02020603050405020304" pitchFamily="18" charset="0"/>
              <a:ea typeface="Times New Roman" panose="02020603050405020304" pitchFamily="18" charset="0"/>
            </a:endParaRPr>
          </a:p>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Nhóm 1, 2: nguyên tố magnesium hóa trị II và oxygen.</a:t>
            </a:r>
          </a:p>
          <a:p>
            <a:pPr marL="0" marR="287020" algn="just">
              <a:lnSpc>
                <a:spcPct val="120000"/>
              </a:lnSpc>
              <a:spcBef>
                <a:spcPts val="0"/>
              </a:spcBef>
              <a:spcAft>
                <a:spcPts val="0"/>
              </a:spcAft>
            </a:pPr>
            <a:endParaRPr lang="vi-VN" sz="2400" b="1">
              <a:effectLst/>
              <a:latin typeface="Times New Roman" panose="02020603050405020304" pitchFamily="18" charset="0"/>
              <a:ea typeface="Times New Roman" panose="02020603050405020304" pitchFamily="18" charset="0"/>
            </a:endParaRPr>
          </a:p>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Nhóm 3, 4: nguyên tố nhôm hóa trị III và nhóm sulfate SO</a:t>
            </a:r>
            <a:r>
              <a:rPr lang="en-US" sz="2400" b="1" baseline="-25000">
                <a:effectLst/>
                <a:latin typeface="Times New Roman" panose="02020603050405020304" pitchFamily="18" charset="0"/>
                <a:ea typeface="Times New Roman" panose="02020603050405020304" pitchFamily="18" charset="0"/>
              </a:rPr>
              <a:t>4</a:t>
            </a:r>
            <a:r>
              <a:rPr lang="en-US" sz="2400" b="1">
                <a:effectLst/>
                <a:latin typeface="Times New Roman" panose="02020603050405020304" pitchFamily="18" charset="0"/>
                <a:ea typeface="Times New Roman" panose="02020603050405020304" pitchFamily="18" charset="0"/>
              </a:rPr>
              <a:t> hóa trị II.</a:t>
            </a:r>
          </a:p>
          <a:p>
            <a:pPr marL="0" marR="287020" algn="just">
              <a:lnSpc>
                <a:spcPct val="120000"/>
              </a:lnSpc>
              <a:spcBef>
                <a:spcPts val="0"/>
              </a:spcBef>
              <a:spcAft>
                <a:spcPts val="0"/>
              </a:spcAft>
            </a:pPr>
            <a:endParaRPr lang="vi-VN" sz="2400" b="1">
              <a:effectLst/>
              <a:latin typeface="Times New Roman" panose="02020603050405020304" pitchFamily="18" charset="0"/>
              <a:ea typeface="Times New Roman" panose="02020603050405020304" pitchFamily="18" charset="0"/>
            </a:endParaRPr>
          </a:p>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Nhóm 5, 6: nguyên tố natri hóa trị I và nhóm carbonate CO</a:t>
            </a:r>
            <a:r>
              <a:rPr lang="en-US" sz="2400" b="1" baseline="-25000">
                <a:effectLst/>
                <a:latin typeface="Times New Roman" panose="02020603050405020304" pitchFamily="18" charset="0"/>
                <a:ea typeface="Times New Roman" panose="02020603050405020304" pitchFamily="18" charset="0"/>
              </a:rPr>
              <a:t>3</a:t>
            </a:r>
            <a:r>
              <a:rPr lang="en-US" sz="2400" b="1">
                <a:effectLst/>
                <a:latin typeface="Times New Roman" panose="02020603050405020304" pitchFamily="18" charset="0"/>
                <a:ea typeface="Times New Roman" panose="02020603050405020304" pitchFamily="18" charset="0"/>
              </a:rPr>
              <a:t> hóa trị II.</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7195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6DA3C4F-4819-48D7-B2E1-FCC326006463}"/>
              </a:ext>
            </a:extLst>
          </p:cNvPr>
          <p:cNvSpPr txBox="1"/>
          <p:nvPr/>
        </p:nvSpPr>
        <p:spPr>
          <a:xfrm>
            <a:off x="1510747" y="594206"/>
            <a:ext cx="9667461" cy="5878532"/>
          </a:xfrm>
          <a:prstGeom prst="rect">
            <a:avLst/>
          </a:prstGeom>
          <a:noFill/>
        </p:spPr>
        <p:txBody>
          <a:bodyPr wrap="square">
            <a:spAutoFit/>
          </a:bodyPr>
          <a:lstStyle/>
          <a:p>
            <a:pPr marL="0" marR="0" algn="just"/>
            <a:r>
              <a:rPr lang="de-DE" sz="2400" kern="600">
                <a:solidFill>
                  <a:srgbClr val="000000"/>
                </a:solidFill>
                <a:effectLst/>
                <a:latin typeface="Times New Roman" panose="02020603050405020304" pitchFamily="18" charset="0"/>
                <a:ea typeface="Times New Roman" panose="02020603050405020304" pitchFamily="18" charset="0"/>
              </a:rPr>
              <a:t>+ Viết kí hiệu hóa học của nguyên tố hay nhóm nguyên tử đứng cạnh nhau.</a:t>
            </a:r>
          </a:p>
          <a:p>
            <a:pPr marL="0" marR="0" algn="ctr"/>
            <a:r>
              <a:rPr lang="de-DE" sz="3200" kern="600">
                <a:solidFill>
                  <a:srgbClr val="FF0000"/>
                </a:solidFill>
                <a:latin typeface="Times New Roman" panose="02020603050405020304" pitchFamily="18" charset="0"/>
                <a:ea typeface="Times New Roman" panose="02020603050405020304" pitchFamily="18" charset="0"/>
              </a:rPr>
              <a:t>Al      O</a:t>
            </a:r>
            <a:endParaRPr lang="vi-VN" sz="3200" kern="600">
              <a:solidFill>
                <a:srgbClr val="FF0000"/>
              </a:solidFill>
              <a:effectLst/>
              <a:latin typeface="Times New Roman" panose="02020603050405020304" pitchFamily="18" charset="0"/>
              <a:ea typeface="Times New Roman" panose="02020603050405020304" pitchFamily="18" charset="0"/>
            </a:endParaRPr>
          </a:p>
          <a:p>
            <a:pPr marL="0" marR="0" algn="just"/>
            <a:r>
              <a:rPr lang="de-DE" sz="2400" kern="600">
                <a:solidFill>
                  <a:srgbClr val="000000"/>
                </a:solidFill>
                <a:effectLst/>
                <a:latin typeface="Times New Roman" panose="02020603050405020304" pitchFamily="18" charset="0"/>
                <a:ea typeface="Times New Roman" panose="02020603050405020304" pitchFamily="18" charset="0"/>
              </a:rPr>
              <a:t>+ Viết hóa trị tương ứng lên phía trên.</a:t>
            </a:r>
          </a:p>
          <a:p>
            <a:pPr marL="0" marR="0" algn="just"/>
            <a:r>
              <a:rPr lang="de-DE" sz="2400" kern="600">
                <a:solidFill>
                  <a:srgbClr val="000000"/>
                </a:solidFill>
                <a:latin typeface="Times New Roman" panose="02020603050405020304" pitchFamily="18" charset="0"/>
                <a:ea typeface="Times New Roman" panose="02020603050405020304" pitchFamily="18" charset="0"/>
              </a:rPr>
              <a:t>                                                    </a:t>
            </a:r>
            <a:r>
              <a:rPr lang="de-DE" sz="2000" b="1" kern="600">
                <a:solidFill>
                  <a:schemeClr val="accent5"/>
                </a:solidFill>
                <a:latin typeface="Times New Roman" panose="02020603050405020304" pitchFamily="18" charset="0"/>
                <a:ea typeface="Times New Roman" panose="02020603050405020304" pitchFamily="18" charset="0"/>
              </a:rPr>
              <a:t>III            II</a:t>
            </a:r>
            <a:endParaRPr lang="de-DE" sz="2000" b="1" kern="600">
              <a:solidFill>
                <a:schemeClr val="accent5"/>
              </a:solidFill>
              <a:effectLst/>
              <a:latin typeface="Times New Roman" panose="02020603050405020304" pitchFamily="18" charset="0"/>
              <a:ea typeface="Times New Roman" panose="02020603050405020304" pitchFamily="18" charset="0"/>
            </a:endParaRPr>
          </a:p>
          <a:p>
            <a:pPr algn="just"/>
            <a:r>
              <a:rPr lang="de-DE" sz="4000" kern="600">
                <a:solidFill>
                  <a:srgbClr val="FF0000"/>
                </a:solidFill>
                <a:latin typeface="Times New Roman" panose="02020603050405020304" pitchFamily="18" charset="0"/>
                <a:ea typeface="Times New Roman" panose="02020603050405020304" pitchFamily="18" charset="0"/>
              </a:rPr>
              <a:t>                               </a:t>
            </a:r>
            <a:r>
              <a:rPr lang="de-DE" sz="3200" kern="600">
                <a:solidFill>
                  <a:srgbClr val="FF0000"/>
                </a:solidFill>
                <a:latin typeface="Times New Roman" panose="02020603050405020304" pitchFamily="18" charset="0"/>
                <a:ea typeface="Times New Roman" panose="02020603050405020304" pitchFamily="18" charset="0"/>
              </a:rPr>
              <a:t>Al      O</a:t>
            </a:r>
            <a:endParaRPr lang="vi-VN" sz="3200" kern="600">
              <a:solidFill>
                <a:srgbClr val="FF0000"/>
              </a:solidFill>
              <a:effectLst/>
              <a:latin typeface="Times New Roman" panose="02020603050405020304" pitchFamily="18" charset="0"/>
              <a:ea typeface="Times New Roman" panose="02020603050405020304" pitchFamily="18" charset="0"/>
            </a:endParaRPr>
          </a:p>
          <a:p>
            <a:pPr marL="0" marR="0" algn="just"/>
            <a:r>
              <a:rPr lang="de-DE" sz="2400" kern="600">
                <a:solidFill>
                  <a:srgbClr val="000000"/>
                </a:solidFill>
                <a:effectLst/>
                <a:latin typeface="Times New Roman" panose="02020603050405020304" pitchFamily="18" charset="0"/>
                <a:ea typeface="Times New Roman" panose="02020603050405020304" pitchFamily="18" charset="0"/>
              </a:rPr>
              <a:t>+ Rút gọn tỉ lệ hóa trị thành phân số tối giản.</a:t>
            </a:r>
          </a:p>
          <a:p>
            <a:pPr marL="0" marR="0" algn="just"/>
            <a:r>
              <a:rPr lang="de-DE" sz="2400" b="1" kern="600">
                <a:solidFill>
                  <a:schemeClr val="accent5"/>
                </a:solidFill>
                <a:latin typeface="Times New Roman" panose="02020603050405020304" pitchFamily="18" charset="0"/>
                <a:ea typeface="Times New Roman" panose="02020603050405020304" pitchFamily="18" charset="0"/>
              </a:rPr>
              <a:t>                                                   3          2</a:t>
            </a:r>
          </a:p>
          <a:p>
            <a:pPr marL="0" marR="0" algn="just"/>
            <a:r>
              <a:rPr lang="de-DE" sz="2400" b="1" kern="600">
                <a:solidFill>
                  <a:schemeClr val="accent5"/>
                </a:solidFill>
                <a:latin typeface="Times New Roman" panose="02020603050405020304" pitchFamily="18" charset="0"/>
                <a:ea typeface="Times New Roman" panose="02020603050405020304" pitchFamily="18" charset="0"/>
              </a:rPr>
              <a:t>                                                  III        II</a:t>
            </a:r>
            <a:endParaRPr lang="de-DE" sz="2400" b="1" kern="600">
              <a:solidFill>
                <a:schemeClr val="accent5"/>
              </a:solidFill>
              <a:effectLst/>
              <a:latin typeface="Times New Roman" panose="02020603050405020304" pitchFamily="18" charset="0"/>
              <a:ea typeface="Times New Roman" panose="02020603050405020304" pitchFamily="18" charset="0"/>
            </a:endParaRPr>
          </a:p>
          <a:p>
            <a:pPr algn="just"/>
            <a:r>
              <a:rPr lang="de-DE" sz="2400" kern="600">
                <a:solidFill>
                  <a:srgbClr val="FF0000"/>
                </a:solidFill>
                <a:latin typeface="Times New Roman" panose="02020603050405020304" pitchFamily="18" charset="0"/>
                <a:ea typeface="Times New Roman" panose="02020603050405020304" pitchFamily="18" charset="0"/>
              </a:rPr>
              <a:t>                                                 </a:t>
            </a:r>
            <a:r>
              <a:rPr lang="de-DE" sz="3200" kern="600">
                <a:solidFill>
                  <a:srgbClr val="FF0000"/>
                </a:solidFill>
                <a:latin typeface="Times New Roman" panose="02020603050405020304" pitchFamily="18" charset="0"/>
                <a:ea typeface="Times New Roman" panose="02020603050405020304" pitchFamily="18" charset="0"/>
              </a:rPr>
              <a:t>Al      O</a:t>
            </a:r>
            <a:endParaRPr lang="vi-VN" sz="3200" kern="600">
              <a:solidFill>
                <a:srgbClr val="FF0000"/>
              </a:solidFill>
              <a:effectLst/>
              <a:latin typeface="Times New Roman" panose="02020603050405020304" pitchFamily="18" charset="0"/>
              <a:ea typeface="Times New Roman" panose="02020603050405020304" pitchFamily="18" charset="0"/>
            </a:endParaRPr>
          </a:p>
          <a:p>
            <a:pPr marL="0" marR="0" algn="just"/>
            <a:r>
              <a:rPr lang="de-DE" sz="2400" kern="600">
                <a:solidFill>
                  <a:srgbClr val="000000"/>
                </a:solidFill>
                <a:effectLst/>
                <a:latin typeface="Times New Roman" panose="02020603050405020304" pitchFamily="18" charset="0"/>
                <a:ea typeface="Times New Roman" panose="02020603050405020304" pitchFamily="18" charset="0"/>
              </a:rPr>
              <a:t>+ Quy tắc chéo: Hóa trị rút gọn nguyên tố này là chỉ số của nguyên tố kia, hóa trị rút gọn nguyên tố kia là chỉ số nguyên tố này.</a:t>
            </a:r>
          </a:p>
          <a:p>
            <a:pPr marL="0" marR="0" algn="just"/>
            <a:r>
              <a:rPr lang="de-DE" sz="2400" b="1" kern="600">
                <a:solidFill>
                  <a:schemeClr val="accent5"/>
                </a:solidFill>
                <a:latin typeface="Times New Roman" panose="02020603050405020304" pitchFamily="18" charset="0"/>
                <a:ea typeface="Times New Roman" panose="02020603050405020304" pitchFamily="18" charset="0"/>
              </a:rPr>
              <a:t>                                                    3          2</a:t>
            </a:r>
          </a:p>
          <a:p>
            <a:pPr marL="0" marR="0" algn="just"/>
            <a:r>
              <a:rPr lang="de-DE" sz="2400" b="1" kern="600">
                <a:solidFill>
                  <a:schemeClr val="accent5"/>
                </a:solidFill>
                <a:latin typeface="Times New Roman" panose="02020603050405020304" pitchFamily="18" charset="0"/>
                <a:ea typeface="Times New Roman" panose="02020603050405020304" pitchFamily="18" charset="0"/>
              </a:rPr>
              <a:t>                                                  III         II</a:t>
            </a:r>
            <a:endParaRPr lang="de-DE" sz="2400" b="1" kern="600">
              <a:solidFill>
                <a:schemeClr val="accent5"/>
              </a:solidFill>
              <a:effectLst/>
              <a:latin typeface="Times New Roman" panose="02020603050405020304" pitchFamily="18" charset="0"/>
              <a:ea typeface="Times New Roman" panose="02020603050405020304" pitchFamily="18" charset="0"/>
            </a:endParaRPr>
          </a:p>
          <a:p>
            <a:pPr algn="just"/>
            <a:r>
              <a:rPr lang="de-DE" sz="2400" kern="600">
                <a:solidFill>
                  <a:srgbClr val="FF0000"/>
                </a:solidFill>
                <a:latin typeface="Times New Roman" panose="02020603050405020304" pitchFamily="18" charset="0"/>
                <a:ea typeface="Times New Roman" panose="02020603050405020304" pitchFamily="18" charset="0"/>
              </a:rPr>
              <a:t>                                                 </a:t>
            </a:r>
            <a:r>
              <a:rPr lang="de-DE" sz="3200" kern="600">
                <a:solidFill>
                  <a:srgbClr val="FF0000"/>
                </a:solidFill>
                <a:latin typeface="Times New Roman" panose="02020603050405020304" pitchFamily="18" charset="0"/>
                <a:ea typeface="Times New Roman" panose="02020603050405020304" pitchFamily="18" charset="0"/>
              </a:rPr>
              <a:t>Al</a:t>
            </a:r>
            <a:r>
              <a:rPr lang="de-DE" sz="3200" b="1" kern="600" baseline="-25000">
                <a:solidFill>
                  <a:schemeClr val="accent5"/>
                </a:solidFill>
                <a:latin typeface="Times New Roman" panose="02020603050405020304" pitchFamily="18" charset="0"/>
                <a:ea typeface="Times New Roman" panose="02020603050405020304" pitchFamily="18" charset="0"/>
              </a:rPr>
              <a:t>2</a:t>
            </a:r>
            <a:r>
              <a:rPr lang="de-DE" sz="3200" kern="600">
                <a:solidFill>
                  <a:srgbClr val="FF0000"/>
                </a:solidFill>
                <a:latin typeface="Times New Roman" panose="02020603050405020304" pitchFamily="18" charset="0"/>
                <a:ea typeface="Times New Roman" panose="02020603050405020304" pitchFamily="18" charset="0"/>
              </a:rPr>
              <a:t>     O </a:t>
            </a:r>
            <a:r>
              <a:rPr lang="de-DE" sz="3200" b="1" kern="600" baseline="-25000">
                <a:solidFill>
                  <a:schemeClr val="accent5"/>
                </a:solidFill>
                <a:latin typeface="Times New Roman" panose="02020603050405020304" pitchFamily="18" charset="0"/>
                <a:ea typeface="Times New Roman" panose="02020603050405020304" pitchFamily="18" charset="0"/>
              </a:rPr>
              <a:t>3</a:t>
            </a:r>
            <a:endParaRPr lang="vi-VN" sz="3200" b="1" kern="600" baseline="-25000">
              <a:solidFill>
                <a:schemeClr val="accent5"/>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44C5E115-717D-4BCA-AB24-B83E3F21DA24}"/>
              </a:ext>
            </a:extLst>
          </p:cNvPr>
          <p:cNvSpPr txBox="1"/>
          <p:nvPr/>
        </p:nvSpPr>
        <p:spPr>
          <a:xfrm>
            <a:off x="589722" y="97723"/>
            <a:ext cx="11012556" cy="496483"/>
          </a:xfrm>
          <a:prstGeom prst="rect">
            <a:avLst/>
          </a:prstGeom>
          <a:noFill/>
        </p:spPr>
        <p:txBody>
          <a:bodyPr wrap="square">
            <a:spAutoFit/>
          </a:bodyPr>
          <a:lstStyle/>
          <a:p>
            <a:pPr marL="0" marR="287020" algn="just">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Lập nhanh CTHH của hợp chất tạo bởi nguyên tố nhôm hóa trị III và oxygen</a:t>
            </a:r>
            <a:endParaRPr lang="vi-VN" sz="2400"/>
          </a:p>
        </p:txBody>
      </p:sp>
      <p:cxnSp>
        <p:nvCxnSpPr>
          <p:cNvPr id="9" name="Đường kết nối Mũi tên Thẳng 8">
            <a:extLst>
              <a:ext uri="{FF2B5EF4-FFF2-40B4-BE49-F238E27FC236}">
                <a16:creationId xmlns:a16="http://schemas.microsoft.com/office/drawing/2014/main" id="{CF5D3147-565F-46E0-96C9-8B67C3D776B7}"/>
              </a:ext>
            </a:extLst>
          </p:cNvPr>
          <p:cNvCxnSpPr>
            <a:cxnSpLocks/>
          </p:cNvCxnSpPr>
          <p:nvPr/>
        </p:nvCxnSpPr>
        <p:spPr>
          <a:xfrm>
            <a:off x="5738191" y="5380383"/>
            <a:ext cx="1020418" cy="622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Đường kết nối Mũi tên Thẳng 10">
            <a:extLst>
              <a:ext uri="{FF2B5EF4-FFF2-40B4-BE49-F238E27FC236}">
                <a16:creationId xmlns:a16="http://schemas.microsoft.com/office/drawing/2014/main" id="{3D4B30AA-3CFC-4E0C-BF2B-9322A453A27E}"/>
              </a:ext>
            </a:extLst>
          </p:cNvPr>
          <p:cNvCxnSpPr>
            <a:cxnSpLocks/>
          </p:cNvCxnSpPr>
          <p:nvPr/>
        </p:nvCxnSpPr>
        <p:spPr>
          <a:xfrm flipH="1">
            <a:off x="5844209" y="5539409"/>
            <a:ext cx="500268" cy="583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99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5</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49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algn="ctr">
              <a:spcBef>
                <a:spcPts val="133"/>
              </a:spcBef>
            </a:pPr>
            <a:r>
              <a:rPr lang="en-US" sz="4267" b="1">
                <a:solidFill>
                  <a:srgbClr val="FF0000"/>
                </a:solidFill>
                <a:latin typeface="Times New Roman" panose="02020603050405020304" pitchFamily="18" charset="0"/>
                <a:cs typeface="Times New Roman" panose="02020603050405020304" pitchFamily="18" charset="0"/>
              </a:rPr>
              <a:t>I. CÔNG </a:t>
            </a:r>
            <a:r>
              <a:rPr lang="en-US" sz="4267" b="1" dirty="0">
                <a:solidFill>
                  <a:srgbClr val="FF0000"/>
                </a:solidFill>
                <a:latin typeface="Times New Roman" panose="02020603050405020304" pitchFamily="18" charset="0"/>
                <a:cs typeface="Times New Roman" panose="02020603050405020304" pitchFamily="18" charset="0"/>
              </a:rPr>
              <a:t>THỨC </a:t>
            </a:r>
            <a:r>
              <a:rPr lang="en-US" sz="4267" b="1">
                <a:solidFill>
                  <a:srgbClr val="FF0000"/>
                </a:solidFill>
                <a:latin typeface="Times New Roman" panose="02020603050405020304" pitchFamily="18" charset="0"/>
                <a:cs typeface="Times New Roman" panose="02020603050405020304" pitchFamily="18" charset="0"/>
              </a:rPr>
              <a:t>HOÁ HỌC</a:t>
            </a:r>
            <a:endParaRPr lang="en-US" sz="4267"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08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p:txBody>
      </p:sp>
      <p:sp>
        <p:nvSpPr>
          <p:cNvPr id="9" name="Hộp Văn bản 8">
            <a:extLst>
              <a:ext uri="{FF2B5EF4-FFF2-40B4-BE49-F238E27FC236}">
                <a16:creationId xmlns:a16="http://schemas.microsoft.com/office/drawing/2014/main" id="{15006986-1E73-479D-B340-36D21100A13F}"/>
              </a:ext>
            </a:extLst>
          </p:cNvPr>
          <p:cNvSpPr txBox="1"/>
          <p:nvPr/>
        </p:nvSpPr>
        <p:spPr>
          <a:xfrm>
            <a:off x="479517" y="1254439"/>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 HÓA TRỊ</a:t>
            </a:r>
          </a:p>
        </p:txBody>
      </p:sp>
      <p:sp>
        <p:nvSpPr>
          <p:cNvPr id="6" name="Hộp Văn bản 5">
            <a:extLst>
              <a:ext uri="{FF2B5EF4-FFF2-40B4-BE49-F238E27FC236}">
                <a16:creationId xmlns:a16="http://schemas.microsoft.com/office/drawing/2014/main" id="{DB07F6BC-7ECD-4AE1-9B66-64D1EC7951FD}"/>
              </a:ext>
            </a:extLst>
          </p:cNvPr>
          <p:cNvSpPr txBox="1"/>
          <p:nvPr/>
        </p:nvSpPr>
        <p:spPr>
          <a:xfrm>
            <a:off x="479517" y="2085436"/>
            <a:ext cx="11447439" cy="461665"/>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III. LẬP CÔNG THỨC HÓA HỌC CỦA HỢP CHẤT</a:t>
            </a:r>
          </a:p>
        </p:txBody>
      </p:sp>
      <p:sp>
        <p:nvSpPr>
          <p:cNvPr id="7" name="Hộp Văn bản 6">
            <a:extLst>
              <a:ext uri="{FF2B5EF4-FFF2-40B4-BE49-F238E27FC236}">
                <a16:creationId xmlns:a16="http://schemas.microsoft.com/office/drawing/2014/main" id="{7D7D00E9-83A1-41F5-A9C3-2A1B45DADB36}"/>
              </a:ext>
            </a:extLst>
          </p:cNvPr>
          <p:cNvSpPr txBox="1"/>
          <p:nvPr/>
        </p:nvSpPr>
        <p:spPr>
          <a:xfrm>
            <a:off x="479517" y="2916433"/>
            <a:ext cx="11447439" cy="461665"/>
          </a:xfrm>
          <a:prstGeom prst="rect">
            <a:avLst/>
          </a:prstGeom>
          <a:noFill/>
        </p:spPr>
        <p:txBody>
          <a:bodyPr wrap="square">
            <a:spAutoFit/>
          </a:bodyPr>
          <a:lstStyle/>
          <a:p>
            <a:r>
              <a:rPr lang="en-US" sz="2400" b="1">
                <a:latin typeface="Times New Roman" panose="02020603050405020304" pitchFamily="18" charset="0"/>
                <a:cs typeface="Times New Roman" panose="02020603050405020304" pitchFamily="18" charset="0"/>
              </a:rPr>
              <a:t>1. Lập CTHH của hợp chất khi biết hóa trị</a:t>
            </a:r>
          </a:p>
        </p:txBody>
      </p:sp>
      <p:sp>
        <p:nvSpPr>
          <p:cNvPr id="8" name="Hộp Văn bản 7">
            <a:extLst>
              <a:ext uri="{FF2B5EF4-FFF2-40B4-BE49-F238E27FC236}">
                <a16:creationId xmlns:a16="http://schemas.microsoft.com/office/drawing/2014/main" id="{0F1C4761-C02C-4D62-B5E8-E57CDD7B3FD7}"/>
              </a:ext>
            </a:extLst>
          </p:cNvPr>
          <p:cNvSpPr txBox="1"/>
          <p:nvPr/>
        </p:nvSpPr>
        <p:spPr>
          <a:xfrm>
            <a:off x="479517" y="3747430"/>
            <a:ext cx="11447439" cy="461665"/>
          </a:xfrm>
          <a:prstGeom prst="rect">
            <a:avLst/>
          </a:prstGeom>
          <a:noFill/>
        </p:spPr>
        <p:txBody>
          <a:bodyPr wrap="square">
            <a:spAutoFit/>
          </a:bodyPr>
          <a:lstStyle/>
          <a:p>
            <a:r>
              <a:rPr lang="en-US" sz="2400" b="1">
                <a:latin typeface="Times New Roman" panose="02020603050405020304" pitchFamily="18" charset="0"/>
                <a:cs typeface="Times New Roman" panose="02020603050405020304" pitchFamily="18" charset="0"/>
              </a:rPr>
              <a:t>2. Lập CTHH của hợp chất theo phần trăm các nguyên tố</a:t>
            </a:r>
          </a:p>
        </p:txBody>
      </p:sp>
    </p:spTree>
    <p:extLst>
      <p:ext uri="{BB962C8B-B14F-4D97-AF65-F5344CB8AC3E}">
        <p14:creationId xmlns:p14="http://schemas.microsoft.com/office/powerpoint/2010/main" val="3588439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1CE6DB3-95B0-4500-BDD3-C5A57AC82849}"/>
              </a:ext>
            </a:extLst>
          </p:cNvPr>
          <p:cNvSpPr txBox="1"/>
          <p:nvPr/>
        </p:nvSpPr>
        <p:spPr>
          <a:xfrm>
            <a:off x="443948" y="225286"/>
            <a:ext cx="11304103" cy="1383264"/>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latin typeface="Times New Roman" panose="02020603050405020304" pitchFamily="18" charset="0"/>
                <a:ea typeface="Times New Roman" panose="02020603050405020304" pitchFamily="18" charset="0"/>
              </a:rPr>
              <a:t>L</a:t>
            </a:r>
            <a:r>
              <a:rPr lang="en-US" sz="2400" b="1">
                <a:solidFill>
                  <a:srgbClr val="000000"/>
                </a:solidFill>
                <a:effectLst/>
                <a:latin typeface="Times New Roman" panose="02020603050405020304" pitchFamily="18" charset="0"/>
                <a:ea typeface="Times New Roman" panose="02020603050405020304" pitchFamily="18" charset="0"/>
              </a:rPr>
              <a:t>ập</a:t>
            </a:r>
            <a:r>
              <a:rPr lang="en-US" sz="2400" b="1">
                <a:solidFill>
                  <a:srgbClr val="000000"/>
                </a:solidFill>
                <a:effectLst/>
                <a:latin typeface="Times New Roman" panose="02020603050405020304" pitchFamily="18" charset="0"/>
                <a:ea typeface="Calibri" panose="020F0502020204030204" pitchFamily="34" charset="0"/>
              </a:rPr>
              <a:t> công thức hoá học của hợp chất tạo bởi carbon và hydrogen</a:t>
            </a: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Biết - phần trăm khối lượng của C và H lần lượt là 75%, 25% </a:t>
            </a: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        - khối lượng phân tử của hợp chất là 16 amu</a:t>
            </a:r>
            <a:endParaRPr lang="vi-VN" sz="2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4B381BA1-0A2A-4065-A008-4107EFEA39D7}"/>
                  </a:ext>
                </a:extLst>
              </p:cNvPr>
              <p:cNvSpPr txBox="1"/>
              <p:nvPr/>
            </p:nvSpPr>
            <p:spPr>
              <a:xfrm>
                <a:off x="993913" y="1747814"/>
                <a:ext cx="10880035" cy="4018023"/>
              </a:xfrm>
              <a:prstGeom prst="rect">
                <a:avLst/>
              </a:prstGeom>
              <a:noFill/>
            </p:spPr>
            <p:txBody>
              <a:bodyPr wrap="square">
                <a:spAutoFit/>
              </a:bodyPr>
              <a:lstStyle/>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Viết CTHH dạng chung: </a:t>
                </a:r>
                <a14:m>
                  <m:oMath xmlns:m="http://schemas.openxmlformats.org/officeDocument/2006/math">
                    <m:sSubSup>
                      <m:sSubSupPr>
                        <m:ctrlPr>
                          <a:rPr lang="vi-VN"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𝐶</m:t>
                        </m:r>
                      </m:e>
                      <m:sub>
                        <m:r>
                          <a:rPr lang="en-US" sz="2400" i="1">
                            <a:solidFill>
                              <a:srgbClr val="000000"/>
                            </a:solidFill>
                            <a:effectLst/>
                            <a:latin typeface="Cambria Math" panose="02040503050406030204" pitchFamily="18" charset="0"/>
                            <a:ea typeface="Times New Roman" panose="02020603050405020304" pitchFamily="18" charset="0"/>
                          </a:rPr>
                          <m:t>𝑥</m:t>
                        </m:r>
                      </m:sub>
                      <m:sup/>
                    </m:sSubSup>
                    <m:sSubSup>
                      <m:sSubSupPr>
                        <m:ctrlPr>
                          <a:rPr lang="vi-VN" sz="2400" i="1">
                            <a:solidFill>
                              <a:srgbClr val="000000"/>
                            </a:solidFill>
                            <a:effectLst/>
                            <a:latin typeface="Cambria Math" panose="02040503050406030204" pitchFamily="18" charset="0"/>
                            <a:ea typeface="Times New Roman" panose="02020603050405020304" pitchFamily="18" charset="0"/>
                          </a:rPr>
                        </m:ctrlPr>
                      </m:sSubSupPr>
                      <m:e>
                        <m:r>
                          <a:rPr lang="en-US" sz="2400" i="1">
                            <a:solidFill>
                              <a:srgbClr val="000000"/>
                            </a:solidFill>
                            <a:effectLst/>
                            <a:latin typeface="Cambria Math" panose="02040503050406030204" pitchFamily="18" charset="0"/>
                            <a:ea typeface="Times New Roman" panose="02020603050405020304" pitchFamily="18" charset="0"/>
                          </a:rPr>
                          <m:t>𝐻</m:t>
                        </m:r>
                      </m:e>
                      <m:sub>
                        <m:r>
                          <a:rPr lang="en-US" sz="2400" i="1">
                            <a:solidFill>
                              <a:srgbClr val="000000"/>
                            </a:solidFill>
                            <a:effectLst/>
                            <a:latin typeface="Cambria Math" panose="02040503050406030204" pitchFamily="18" charset="0"/>
                            <a:ea typeface="Times New Roman" panose="02020603050405020304" pitchFamily="18" charset="0"/>
                          </a:rPr>
                          <m:t>𝑦</m:t>
                        </m:r>
                      </m:sub>
                      <m:sup/>
                    </m:sSubSup>
                  </m:oMath>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Khối lượng phân tử của hợp chất là: 12.x + 1.y = 16</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B3: Lập biểu thức tính phần trăm khối lượng của C, H để tìm x, y:</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𝐶</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12.</m:t>
                          </m:r>
                          <m:r>
                            <a:rPr lang="en-US" sz="2400" i="1">
                              <a:solidFill>
                                <a:srgbClr val="000000"/>
                              </a:solidFill>
                              <a:effectLst/>
                              <a:latin typeface="Cambria Math" panose="02040503050406030204" pitchFamily="18" charset="0"/>
                              <a:ea typeface="Times New Roman" panose="02020603050405020304" pitchFamily="18" charset="0"/>
                            </a:rPr>
                            <m:t>𝑥</m:t>
                          </m:r>
                        </m:num>
                        <m:den>
                          <m:r>
                            <a:rPr lang="en-US" sz="2400" i="1">
                              <a:solidFill>
                                <a:srgbClr val="000000"/>
                              </a:solidFill>
                              <a:effectLst/>
                              <a:latin typeface="Cambria Math" panose="02040503050406030204" pitchFamily="18" charset="0"/>
                              <a:ea typeface="Times New Roman" panose="02020603050405020304" pitchFamily="18" charset="0"/>
                            </a:rPr>
                            <m:t>16</m:t>
                          </m:r>
                        </m:den>
                      </m:f>
                      <m:r>
                        <a:rPr lang="en-US" sz="2400" i="1">
                          <a:solidFill>
                            <a:srgbClr val="000000"/>
                          </a:solidFill>
                          <a:effectLst/>
                          <a:latin typeface="Cambria Math" panose="02040503050406030204" pitchFamily="18" charset="0"/>
                          <a:ea typeface="Times New Roman" panose="02020603050405020304" pitchFamily="18" charset="0"/>
                        </a:rPr>
                        <m:t>.100%=75%</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𝐻</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m:t>
                          </m:r>
                          <m:r>
                            <a:rPr lang="en-US" sz="2400" i="1">
                              <a:solidFill>
                                <a:srgbClr val="000000"/>
                              </a:solidFill>
                              <a:effectLst/>
                              <a:latin typeface="Cambria Math" panose="02040503050406030204" pitchFamily="18" charset="0"/>
                              <a:ea typeface="Times New Roman" panose="02020603050405020304" pitchFamily="18" charset="0"/>
                            </a:rPr>
                            <m:t>𝑦</m:t>
                          </m:r>
                        </m:num>
                        <m:den>
                          <m:r>
                            <a:rPr lang="en-US" sz="2400" i="1">
                              <a:solidFill>
                                <a:srgbClr val="000000"/>
                              </a:solidFill>
                              <a:effectLst/>
                              <a:latin typeface="Cambria Math" panose="02040503050406030204" pitchFamily="18" charset="0"/>
                              <a:ea typeface="Times New Roman" panose="02020603050405020304" pitchFamily="18" charset="0"/>
                            </a:rPr>
                            <m:t>16</m:t>
                          </m:r>
                        </m:den>
                      </m:f>
                      <m:r>
                        <a:rPr lang="en-US" sz="2400" i="1">
                          <a:solidFill>
                            <a:srgbClr val="000000"/>
                          </a:solidFill>
                          <a:effectLst/>
                          <a:latin typeface="Cambria Math" panose="02040503050406030204" pitchFamily="18" charset="0"/>
                          <a:ea typeface="Times New Roman" panose="02020603050405020304" pitchFamily="18" charset="0"/>
                        </a:rPr>
                        <m:t>.100%=25%</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x=1; y=4</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B4: Viết CTHH của hợp chất: CH</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Hộp Văn bản 6">
                <a:extLst>
                  <a:ext uri="{FF2B5EF4-FFF2-40B4-BE49-F238E27FC236}">
                    <a16:creationId xmlns:a16="http://schemas.microsoft.com/office/drawing/2014/main" id="{4B381BA1-0A2A-4065-A008-4107EFEA39D7}"/>
                  </a:ext>
                </a:extLst>
              </p:cNvPr>
              <p:cNvSpPr txBox="1">
                <a:spLocks noRot="1" noChangeAspect="1" noMove="1" noResize="1" noEditPoints="1" noAdjustHandles="1" noChangeArrowheads="1" noChangeShapeType="1" noTextEdit="1"/>
              </p:cNvSpPr>
              <p:nvPr/>
            </p:nvSpPr>
            <p:spPr>
              <a:xfrm>
                <a:off x="993913" y="1747814"/>
                <a:ext cx="10880035" cy="4018023"/>
              </a:xfrm>
              <a:prstGeom prst="rect">
                <a:avLst/>
              </a:prstGeom>
              <a:blipFill>
                <a:blip r:embed="rId2"/>
                <a:stretch>
                  <a:fillRect l="-840" b="-2580"/>
                </a:stretch>
              </a:blipFill>
            </p:spPr>
            <p:txBody>
              <a:bodyPr/>
              <a:lstStyle/>
              <a:p>
                <a:r>
                  <a:rPr lang="vi-VN">
                    <a:noFill/>
                  </a:rPr>
                  <a:t> </a:t>
                </a:r>
              </a:p>
            </p:txBody>
          </p:sp>
        </mc:Fallback>
      </mc:AlternateContent>
    </p:spTree>
    <p:extLst>
      <p:ext uri="{BB962C8B-B14F-4D97-AF65-F5344CB8AC3E}">
        <p14:creationId xmlns:p14="http://schemas.microsoft.com/office/powerpoint/2010/main" val="316983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60EB498-354C-4558-9F49-FB8914515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37" y="645834"/>
            <a:ext cx="11430184" cy="4376739"/>
          </a:xfrm>
          <a:prstGeom prst="rect">
            <a:avLst/>
          </a:prstGeom>
        </p:spPr>
      </p:pic>
    </p:spTree>
    <p:extLst>
      <p:ext uri="{BB962C8B-B14F-4D97-AF65-F5344CB8AC3E}">
        <p14:creationId xmlns:p14="http://schemas.microsoft.com/office/powerpoint/2010/main" val="2524020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7901C38-ED8C-4570-B842-45F2BA760E20}"/>
              </a:ext>
            </a:extLst>
          </p:cNvPr>
          <p:cNvSpPr txBox="1"/>
          <p:nvPr/>
        </p:nvSpPr>
        <p:spPr>
          <a:xfrm>
            <a:off x="430695" y="456468"/>
            <a:ext cx="11330609" cy="1383264"/>
          </a:xfrm>
          <a:prstGeom prst="rect">
            <a:avLst/>
          </a:prstGeom>
          <a:noFill/>
        </p:spPr>
        <p:txBody>
          <a:bodyPr wrap="square">
            <a:spAutoFit/>
          </a:bodyPr>
          <a:lstStyle/>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 Khí carbon dioxide luôn có thành phần như sau: </a:t>
            </a:r>
          </a:p>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Cứ 1 phần khối lượng carbon tương ứng với 2,667 phần khối lượng oxygen. </a:t>
            </a:r>
          </a:p>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Hãy lập CTHH của khí carbon dioxide, biết khối lượng phân tử của nó là 44 amu.</a:t>
            </a:r>
            <a:endParaRPr lang="vi-VN" sz="2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77D22593-55D3-4973-8845-5FF2C4B4A280}"/>
                  </a:ext>
                </a:extLst>
              </p:cNvPr>
              <p:cNvSpPr txBox="1"/>
              <p:nvPr/>
            </p:nvSpPr>
            <p:spPr>
              <a:xfrm>
                <a:off x="3048000" y="2076173"/>
                <a:ext cx="6096000" cy="3585533"/>
              </a:xfrm>
              <a:prstGeom prst="rect">
                <a:avLst/>
              </a:prstGeom>
              <a:noFill/>
            </p:spPr>
            <p:txBody>
              <a:bodyPr wrap="square">
                <a:spAutoFit/>
              </a:bodyPr>
              <a:lstStyle/>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Viết công thức của hợp chất là: C</a:t>
                </a:r>
                <a:r>
                  <a:rPr lang="de-DE"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t>
                </a: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t>
                </a:r>
                <a:r>
                  <a:rPr lang="de-DE"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Khối lượng phân tử là:  x. 12 + y.16 = 44</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𝐶</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12.</m:t>
                          </m:r>
                          <m:r>
                            <a:rPr lang="en-US" sz="2400" i="1">
                              <a:solidFill>
                                <a:srgbClr val="000000"/>
                              </a:solidFill>
                              <a:effectLst/>
                              <a:latin typeface="Cambria Math" panose="02040503050406030204" pitchFamily="18" charset="0"/>
                              <a:ea typeface="Times New Roman" panose="02020603050405020304" pitchFamily="18" charset="0"/>
                            </a:rPr>
                            <m:t>𝑥</m:t>
                          </m:r>
                        </m:num>
                        <m:den>
                          <m:r>
                            <a:rPr lang="en-US" sz="2400" i="1">
                              <a:solidFill>
                                <a:srgbClr val="000000"/>
                              </a:solidFill>
                              <a:effectLst/>
                              <a:latin typeface="Cambria Math" panose="02040503050406030204" pitchFamily="18" charset="0"/>
                              <a:ea typeface="Times New Roman" panose="02020603050405020304" pitchFamily="18" charset="0"/>
                            </a:rPr>
                            <m:t>44</m:t>
                          </m:r>
                        </m:den>
                      </m:f>
                      <m:r>
                        <a:rPr lang="en-US" sz="2400" i="1">
                          <a:solidFill>
                            <a:srgbClr val="000000"/>
                          </a:solidFill>
                          <a:effectLst/>
                          <a:latin typeface="Cambria Math" panose="02040503050406030204" pitchFamily="18" charset="0"/>
                          <a:ea typeface="Times New Roman" panose="02020603050405020304" pitchFamily="18" charset="0"/>
                        </a:rPr>
                        <m:t>.100%=</m:t>
                      </m:r>
                      <m:f>
                        <m:fPr>
                          <m:ctrlPr>
                            <a:rPr lang="vi-VN" sz="2400" i="1">
                              <a:solidFill>
                                <a:srgbClr val="000000"/>
                              </a:solidFill>
                              <a:effectLst/>
                              <a:latin typeface="Cambria Math" panose="02040503050406030204" pitchFamily="18" charset="0"/>
                              <a:ea typeface="Calibri" panose="020F0502020204030204" pitchFamily="34" charset="0"/>
                            </a:rPr>
                          </m:ctrlPr>
                        </m:fPr>
                        <m:num>
                          <m:r>
                            <a:rPr lang="en-US" sz="2400" i="1">
                              <a:solidFill>
                                <a:srgbClr val="000000"/>
                              </a:solidFill>
                              <a:effectLst/>
                              <a:latin typeface="Cambria Math" panose="02040503050406030204" pitchFamily="18" charset="0"/>
                              <a:ea typeface="Calibri" panose="020F0502020204030204" pitchFamily="34" charset="0"/>
                            </a:rPr>
                            <m:t>1</m:t>
                          </m:r>
                        </m:num>
                        <m:den>
                          <m:r>
                            <a:rPr lang="en-US" sz="2400" i="1">
                              <a:solidFill>
                                <a:srgbClr val="000000"/>
                              </a:solidFill>
                              <a:effectLst/>
                              <a:latin typeface="Cambria Math" panose="02040503050406030204" pitchFamily="18" charset="0"/>
                              <a:ea typeface="Calibri" panose="020F0502020204030204" pitchFamily="34" charset="0"/>
                            </a:rPr>
                            <m:t>1+2,667</m:t>
                          </m:r>
                        </m:den>
                      </m:f>
                      <m:r>
                        <a:rPr lang="en-US" sz="2400" i="1">
                          <a:solidFill>
                            <a:srgbClr val="000000"/>
                          </a:solidFill>
                          <a:effectLst/>
                          <a:latin typeface="Cambria Math" panose="02040503050406030204" pitchFamily="18" charset="0"/>
                          <a:ea typeface="Times New Roman" panose="02020603050405020304" pitchFamily="18" charset="0"/>
                        </a:rPr>
                        <m:t>.100%</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𝑂</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16.</m:t>
                          </m:r>
                          <m:r>
                            <a:rPr lang="en-US" sz="2400" i="1">
                              <a:solidFill>
                                <a:srgbClr val="000000"/>
                              </a:solidFill>
                              <a:effectLst/>
                              <a:latin typeface="Cambria Math" panose="02040503050406030204" pitchFamily="18" charset="0"/>
                              <a:ea typeface="Times New Roman" panose="02020603050405020304" pitchFamily="18" charset="0"/>
                            </a:rPr>
                            <m:t>𝑥</m:t>
                          </m:r>
                        </m:num>
                        <m:den>
                          <m:r>
                            <a:rPr lang="en-US" sz="2400" i="1">
                              <a:solidFill>
                                <a:srgbClr val="000000"/>
                              </a:solidFill>
                              <a:effectLst/>
                              <a:latin typeface="Cambria Math" panose="02040503050406030204" pitchFamily="18" charset="0"/>
                              <a:ea typeface="Times New Roman" panose="02020603050405020304" pitchFamily="18" charset="0"/>
                            </a:rPr>
                            <m:t>44</m:t>
                          </m:r>
                        </m:den>
                      </m:f>
                      <m:r>
                        <a:rPr lang="en-US" sz="2400" i="1">
                          <a:solidFill>
                            <a:srgbClr val="000000"/>
                          </a:solidFill>
                          <a:effectLst/>
                          <a:latin typeface="Cambria Math" panose="02040503050406030204" pitchFamily="18" charset="0"/>
                          <a:ea typeface="Times New Roman" panose="02020603050405020304" pitchFamily="18" charset="0"/>
                        </a:rPr>
                        <m:t>.100%=</m:t>
                      </m:r>
                      <m:f>
                        <m:fPr>
                          <m:ctrlPr>
                            <a:rPr lang="vi-VN" sz="2400" i="1">
                              <a:solidFill>
                                <a:srgbClr val="000000"/>
                              </a:solidFill>
                              <a:effectLst/>
                              <a:latin typeface="Cambria Math" panose="02040503050406030204" pitchFamily="18" charset="0"/>
                              <a:ea typeface="Calibri" panose="020F0502020204030204" pitchFamily="34" charset="0"/>
                            </a:rPr>
                          </m:ctrlPr>
                        </m:fPr>
                        <m:num>
                          <m:r>
                            <a:rPr lang="en-US" sz="2400" i="1">
                              <a:solidFill>
                                <a:srgbClr val="000000"/>
                              </a:solidFill>
                              <a:effectLst/>
                              <a:latin typeface="Cambria Math" panose="02040503050406030204" pitchFamily="18" charset="0"/>
                              <a:ea typeface="Calibri" panose="020F0502020204030204" pitchFamily="34" charset="0"/>
                            </a:rPr>
                            <m:t>2,667</m:t>
                          </m:r>
                        </m:num>
                        <m:den>
                          <m:r>
                            <a:rPr lang="en-US" sz="2400" i="1">
                              <a:solidFill>
                                <a:srgbClr val="000000"/>
                              </a:solidFill>
                              <a:effectLst/>
                              <a:latin typeface="Cambria Math" panose="02040503050406030204" pitchFamily="18" charset="0"/>
                              <a:ea typeface="Calibri" panose="020F0502020204030204" pitchFamily="34" charset="0"/>
                            </a:rPr>
                            <m:t>1+2,667</m:t>
                          </m:r>
                        </m:den>
                      </m:f>
                      <m:r>
                        <a:rPr lang="en-US" sz="2400" i="1">
                          <a:solidFill>
                            <a:srgbClr val="000000"/>
                          </a:solidFill>
                          <a:effectLst/>
                          <a:latin typeface="Cambria Math" panose="02040503050406030204" pitchFamily="18" charset="0"/>
                          <a:ea typeface="Times New Roman" panose="02020603050405020304" pitchFamily="18" charset="0"/>
                        </a:rPr>
                        <m:t>.100%</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x=1; y=2</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Vậy công thức của hợp chất là: CO</a:t>
                </a:r>
                <a:r>
                  <a:rPr lang="de-DE"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Hộp Văn bản 6">
                <a:extLst>
                  <a:ext uri="{FF2B5EF4-FFF2-40B4-BE49-F238E27FC236}">
                    <a16:creationId xmlns:a16="http://schemas.microsoft.com/office/drawing/2014/main" id="{77D22593-55D3-4973-8845-5FF2C4B4A280}"/>
                  </a:ext>
                </a:extLst>
              </p:cNvPr>
              <p:cNvSpPr txBox="1">
                <a:spLocks noRot="1" noChangeAspect="1" noMove="1" noResize="1" noEditPoints="1" noAdjustHandles="1" noChangeArrowheads="1" noChangeShapeType="1" noTextEdit="1"/>
              </p:cNvSpPr>
              <p:nvPr/>
            </p:nvSpPr>
            <p:spPr>
              <a:xfrm>
                <a:off x="3048000" y="2076173"/>
                <a:ext cx="6096000" cy="3585533"/>
              </a:xfrm>
              <a:prstGeom prst="rect">
                <a:avLst/>
              </a:prstGeom>
              <a:blipFill>
                <a:blip r:embed="rId2"/>
                <a:stretch>
                  <a:fillRect l="-1500" t="-340" b="-3061"/>
                </a:stretch>
              </a:blipFill>
            </p:spPr>
            <p:txBody>
              <a:bodyPr/>
              <a:lstStyle/>
              <a:p>
                <a:r>
                  <a:rPr lang="vi-VN">
                    <a:noFill/>
                  </a:rPr>
                  <a:t> </a:t>
                </a:r>
              </a:p>
            </p:txBody>
          </p:sp>
        </mc:Fallback>
      </mc:AlternateContent>
    </p:spTree>
    <p:extLst>
      <p:ext uri="{BB962C8B-B14F-4D97-AF65-F5344CB8AC3E}">
        <p14:creationId xmlns:p14="http://schemas.microsoft.com/office/powerpoint/2010/main" val="330460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3F26634-F40D-4FEB-A6EF-A4D624A07369}"/>
              </a:ext>
            </a:extLst>
          </p:cNvPr>
          <p:cNvSpPr txBox="1"/>
          <p:nvPr/>
        </p:nvSpPr>
        <p:spPr>
          <a:xfrm>
            <a:off x="1139688" y="410819"/>
            <a:ext cx="10402957" cy="1383264"/>
          </a:xfrm>
          <a:prstGeom prst="rect">
            <a:avLst/>
          </a:prstGeom>
          <a:noFill/>
        </p:spPr>
        <p:txBody>
          <a:bodyPr wrap="square">
            <a:spAutoFit/>
          </a:bodyPr>
          <a:lstStyle/>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 Hãy lập công thức phân tử của khí hydrogen sulfide, </a:t>
            </a:r>
          </a:p>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   biết lưu huỳnh trong hợp chất này có hóa trị II. </a:t>
            </a:r>
          </a:p>
          <a:p>
            <a:pPr marL="0" marR="0" algn="just">
              <a:lnSpc>
                <a:spcPct val="120000"/>
              </a:lnSpc>
              <a:spcBef>
                <a:spcPts val="0"/>
              </a:spcBef>
              <a:spcAft>
                <a:spcPts val="0"/>
              </a:spcAft>
            </a:pPr>
            <a:r>
              <a:rPr lang="de-DE" sz="2400" b="1">
                <a:solidFill>
                  <a:srgbClr val="000000"/>
                </a:solidFill>
                <a:effectLst/>
                <a:latin typeface="Times New Roman" panose="02020603050405020304" pitchFamily="18" charset="0"/>
                <a:ea typeface="Calibri" panose="020F0502020204030204" pitchFamily="34" charset="0"/>
              </a:rPr>
              <a:t>Tính phần trăm về khối lượng của lưu huỳnh và hydrogen trong hợp chất đó.</a:t>
            </a:r>
            <a:endParaRPr lang="vi-VN" sz="2400" b="1">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006DAA8B-36FC-4751-9AF5-8AFE60618BA1}"/>
                  </a:ext>
                </a:extLst>
              </p:cNvPr>
              <p:cNvSpPr txBox="1"/>
              <p:nvPr/>
            </p:nvSpPr>
            <p:spPr>
              <a:xfrm>
                <a:off x="3048000" y="2170318"/>
                <a:ext cx="6096000" cy="3087127"/>
              </a:xfrm>
              <a:prstGeom prst="rect">
                <a:avLst/>
              </a:prstGeom>
              <a:noFill/>
            </p:spPr>
            <p:txBody>
              <a:bodyPr wrap="square">
                <a:spAutoFit/>
              </a:bodyPr>
              <a:lstStyle/>
              <a:p>
                <a:pPr marL="0" marR="0">
                  <a:lnSpc>
                    <a:spcPct val="12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 của </a:t>
                </a: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 hydrogen sulfide: H</a:t>
                </a:r>
                <a:r>
                  <a:rPr lang="de-DE"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de-DE"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de-DE"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de-DE"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là: 2 . 1 + 32 = 34</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𝐻</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1 .2 </m:t>
                          </m:r>
                        </m:num>
                        <m:den>
                          <m:r>
                            <a:rPr lang="en-US" sz="2400" i="1">
                              <a:solidFill>
                                <a:srgbClr val="000000"/>
                              </a:solidFill>
                              <a:effectLst/>
                              <a:latin typeface="Cambria Math" panose="02040503050406030204" pitchFamily="18" charset="0"/>
                              <a:ea typeface="Times New Roman" panose="02020603050405020304" pitchFamily="18" charset="0"/>
                            </a:rPr>
                            <m:t>34</m:t>
                          </m:r>
                        </m:den>
                      </m:f>
                      <m:r>
                        <a:rPr lang="en-US" sz="2400" i="1">
                          <a:solidFill>
                            <a:srgbClr val="000000"/>
                          </a:solidFill>
                          <a:effectLst/>
                          <a:latin typeface="Cambria Math" panose="02040503050406030204" pitchFamily="18" charset="0"/>
                          <a:ea typeface="Times New Roman" panose="02020603050405020304" pitchFamily="18" charset="0"/>
                        </a:rPr>
                        <m:t>.100%=6%</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r>
                        <a:rPr lang="en-US" sz="2400" i="1">
                          <a:solidFill>
                            <a:srgbClr val="000000"/>
                          </a:solidFill>
                          <a:effectLst/>
                          <a:latin typeface="Cambria Math" panose="02040503050406030204" pitchFamily="18" charset="0"/>
                          <a:ea typeface="Times New Roman" panose="02020603050405020304" pitchFamily="18" charset="0"/>
                        </a:rPr>
                        <m:t>𝑆</m:t>
                      </m:r>
                      <m:r>
                        <a:rPr lang="en-US" sz="2400" i="1">
                          <a:solidFill>
                            <a:srgbClr val="000000"/>
                          </a:solidFill>
                          <a:effectLst/>
                          <a:latin typeface="Cambria Math" panose="02040503050406030204" pitchFamily="18" charset="0"/>
                          <a:ea typeface="Times New Roman" panose="02020603050405020304" pitchFamily="18" charset="0"/>
                        </a:rPr>
                        <m:t>=</m:t>
                      </m:r>
                      <m:f>
                        <m:fPr>
                          <m:ctrlPr>
                            <a:rPr lang="vi-VN" sz="2400" i="1">
                              <a:solidFill>
                                <a:srgbClr val="000000"/>
                              </a:solidFill>
                              <a:effectLst/>
                              <a:latin typeface="Cambria Math" panose="02040503050406030204" pitchFamily="18" charset="0"/>
                              <a:ea typeface="Times New Roman" panose="02020603050405020304" pitchFamily="18" charset="0"/>
                            </a:rPr>
                          </m:ctrlPr>
                        </m:fPr>
                        <m:num>
                          <m:r>
                            <a:rPr lang="en-US" sz="2400" i="1">
                              <a:solidFill>
                                <a:srgbClr val="000000"/>
                              </a:solidFill>
                              <a:effectLst/>
                              <a:latin typeface="Cambria Math" panose="02040503050406030204" pitchFamily="18" charset="0"/>
                              <a:ea typeface="Times New Roman" panose="02020603050405020304" pitchFamily="18" charset="0"/>
                            </a:rPr>
                            <m:t>32 .1 </m:t>
                          </m:r>
                        </m:num>
                        <m:den>
                          <m:r>
                            <a:rPr lang="en-US" sz="2400" i="1">
                              <a:solidFill>
                                <a:srgbClr val="000000"/>
                              </a:solidFill>
                              <a:effectLst/>
                              <a:latin typeface="Cambria Math" panose="02040503050406030204" pitchFamily="18" charset="0"/>
                              <a:ea typeface="Times New Roman" panose="02020603050405020304" pitchFamily="18" charset="0"/>
                            </a:rPr>
                            <m:t>34</m:t>
                          </m:r>
                        </m:den>
                      </m:f>
                      <m:r>
                        <a:rPr lang="en-US" sz="2400" i="1">
                          <a:solidFill>
                            <a:srgbClr val="000000"/>
                          </a:solidFill>
                          <a:effectLst/>
                          <a:latin typeface="Cambria Math" panose="02040503050406030204" pitchFamily="18" charset="0"/>
                          <a:ea typeface="Times New Roman" panose="02020603050405020304" pitchFamily="18" charset="0"/>
                        </a:rPr>
                        <m:t>.100%=94%</m:t>
                      </m:r>
                    </m:oMath>
                  </m:oMathPara>
                </a14:m>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7" name="Hộp Văn bản 6">
                <a:extLst>
                  <a:ext uri="{FF2B5EF4-FFF2-40B4-BE49-F238E27FC236}">
                    <a16:creationId xmlns:a16="http://schemas.microsoft.com/office/drawing/2014/main" id="{006DAA8B-36FC-4751-9AF5-8AFE60618BA1}"/>
                  </a:ext>
                </a:extLst>
              </p:cNvPr>
              <p:cNvSpPr txBox="1">
                <a:spLocks noRot="1" noChangeAspect="1" noMove="1" noResize="1" noEditPoints="1" noAdjustHandles="1" noChangeArrowheads="1" noChangeShapeType="1" noTextEdit="1"/>
              </p:cNvSpPr>
              <p:nvPr/>
            </p:nvSpPr>
            <p:spPr>
              <a:xfrm>
                <a:off x="3048000" y="2170318"/>
                <a:ext cx="6096000" cy="3087127"/>
              </a:xfrm>
              <a:prstGeom prst="rect">
                <a:avLst/>
              </a:prstGeom>
              <a:blipFill>
                <a:blip r:embed="rId2"/>
                <a:stretch>
                  <a:fillRect l="-1500" t="-395"/>
                </a:stretch>
              </a:blipFill>
            </p:spPr>
            <p:txBody>
              <a:bodyPr/>
              <a:lstStyle/>
              <a:p>
                <a:r>
                  <a:rPr lang="vi-VN">
                    <a:noFill/>
                  </a:rPr>
                  <a:t> </a:t>
                </a:r>
              </a:p>
            </p:txBody>
          </p:sp>
        </mc:Fallback>
      </mc:AlternateContent>
    </p:spTree>
    <p:extLst>
      <p:ext uri="{BB962C8B-B14F-4D97-AF65-F5344CB8AC3E}">
        <p14:creationId xmlns:p14="http://schemas.microsoft.com/office/powerpoint/2010/main" val="26512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593799" y="2881394"/>
            <a:ext cx="8984794" cy="632651"/>
          </a:xfrm>
          <a:prstGeom prst="rect">
            <a:avLst/>
          </a:prstGeom>
        </p:spPr>
        <p:txBody>
          <a:bodyPr vert="horz" wrap="square" lIns="0" tIns="16933" rIns="0" bIns="0" rtlCol="0">
            <a:spAutoFit/>
          </a:bodyPr>
          <a:lstStyle/>
          <a:p>
            <a:pPr algn="ctr"/>
            <a:r>
              <a:rPr lang="en-US" sz="4000" b="1" kern="0">
                <a:solidFill>
                  <a:srgbClr val="253D68"/>
                </a:solidFill>
                <a:latin typeface="Times New Roman" panose="02020603050405020304" pitchFamily="18" charset="0"/>
                <a:cs typeface="Times New Roman" panose="02020603050405020304" pitchFamily="18" charset="0"/>
              </a:rPr>
              <a:t>Tiết 6</a:t>
            </a:r>
            <a:endParaRPr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790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25" y="528899"/>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804917"/>
            <a:ext cx="10972800" cy="3886200"/>
          </a:xfrm>
        </p:spPr>
        <p:txBody>
          <a:bodyPr>
            <a:noAutofit/>
          </a:bodyPr>
          <a:lstStyle/>
          <a:p>
            <a:pPr marL="0" indent="0" algn="ctr">
              <a:buNone/>
              <a:defRPr/>
            </a:pPr>
            <a:r>
              <a:rPr lang="en-US" sz="2400">
                <a:solidFill>
                  <a:srgbClr val="000000"/>
                </a:solidFill>
                <a:effectLst/>
                <a:latin typeface="Times New Roman" panose="02020603050405020304" pitchFamily="18" charset="0"/>
                <a:ea typeface="Calibri" panose="020F0502020204030204" pitchFamily="34" charset="0"/>
              </a:rPr>
              <a:t>3 đội chơi trả lời các câu hỏi. </a:t>
            </a:r>
          </a:p>
          <a:p>
            <a:pPr marL="0" indent="0" algn="just">
              <a:buNone/>
              <a:defRPr/>
            </a:pPr>
            <a:r>
              <a:rPr lang="en-US" sz="2400">
                <a:solidFill>
                  <a:srgbClr val="000000"/>
                </a:solidFill>
                <a:effectLst/>
                <a:latin typeface="Times New Roman" panose="02020603050405020304" pitchFamily="18" charset="0"/>
                <a:ea typeface="Calibri" panose="020F0502020204030204" pitchFamily="34" charset="0"/>
              </a:rPr>
              <a:t>Câu 1 có thời gian suy nghĩ tối đa là 1 phút; </a:t>
            </a:r>
          </a:p>
          <a:p>
            <a:pPr marL="0" indent="0" algn="just">
              <a:buNone/>
              <a:defRPr/>
            </a:pPr>
            <a:r>
              <a:rPr lang="en-US" sz="2400">
                <a:solidFill>
                  <a:srgbClr val="000000"/>
                </a:solidFill>
                <a:effectLst/>
                <a:latin typeface="Times New Roman" panose="02020603050405020304" pitchFamily="18" charset="0"/>
                <a:ea typeface="Calibri" panose="020F0502020204030204" pitchFamily="34" charset="0"/>
              </a:rPr>
              <a:t>câu 2 có thời gian suy nghĩ tối đa là 3 phút; </a:t>
            </a:r>
          </a:p>
          <a:p>
            <a:pPr marL="0" indent="0" algn="just">
              <a:buNone/>
              <a:defRPr/>
            </a:pPr>
            <a:r>
              <a:rPr lang="en-US" sz="2400">
                <a:solidFill>
                  <a:srgbClr val="000000"/>
                </a:solidFill>
                <a:effectLst/>
                <a:latin typeface="Times New Roman" panose="02020603050405020304" pitchFamily="18" charset="0"/>
                <a:ea typeface="Calibri" panose="020F0502020204030204" pitchFamily="34" charset="0"/>
              </a:rPr>
              <a:t>câu 3, 4 có thời gian suy nghĩ tối đa là 5 phút. </a:t>
            </a:r>
          </a:p>
          <a:p>
            <a:pPr marL="0" indent="0" algn="just">
              <a:buNone/>
              <a:defRPr/>
            </a:pPr>
            <a:r>
              <a:rPr lang="en-US" sz="2400">
                <a:solidFill>
                  <a:srgbClr val="000000"/>
                </a:solidFill>
                <a:effectLst/>
                <a:latin typeface="Times New Roman" panose="02020603050405020304" pitchFamily="18" charset="0"/>
                <a:ea typeface="Calibri" panose="020F0502020204030204" pitchFamily="34" charset="0"/>
              </a:rPr>
              <a:t>Trong thời gian suy nghĩ, đội nào đưa ra câu trả lời nhanh và chính xác nhất được 10đ, đội đưa ra câu trả lời nhanh và chính xác thứ 2 được 8đ, </a:t>
            </a:r>
          </a:p>
          <a:p>
            <a:pPr marL="0" indent="0" algn="just">
              <a:buNone/>
              <a:defRPr/>
            </a:pPr>
            <a:r>
              <a:rPr lang="en-US" sz="2400">
                <a:solidFill>
                  <a:srgbClr val="000000"/>
                </a:solidFill>
                <a:effectLst/>
                <a:latin typeface="Times New Roman" panose="02020603050405020304" pitchFamily="18" charset="0"/>
                <a:ea typeface="Calibri" panose="020F0502020204030204" pitchFamily="34" charset="0"/>
              </a:rPr>
              <a:t>đội đưa ra câu trả lời chính xác cuối cùng được 5đ.</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07673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2731770" y="1712073"/>
            <a:ext cx="6728460" cy="2637624"/>
          </a:xfrm>
          <a:prstGeom prst="rect">
            <a:avLst/>
          </a:prstGeom>
        </p:spPr>
        <p:txBody>
          <a:bodyPr vert="horz" wrap="square" lIns="0" tIns="16933" rIns="0" bIns="0" rtlCol="0">
            <a:spAutoFit/>
          </a:bodyPr>
          <a:lstStyle/>
          <a:p>
            <a:pPr marL="0" marR="0">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Câu 1:</a:t>
            </a:r>
            <a:r>
              <a:rPr lang="en-US" sz="2400">
                <a:solidFill>
                  <a:srgbClr val="000000"/>
                </a:solidFill>
                <a:effectLst/>
                <a:latin typeface="Times New Roman" panose="02020603050405020304" pitchFamily="18" charset="0"/>
                <a:ea typeface="Calibri" panose="020F0502020204030204" pitchFamily="34" charset="0"/>
              </a:rPr>
              <a:t> Một phân tử của hợp chất Sodium oxide chứa 2 nguyên tử Sodium và 1 nguyên tử oxygen.</a:t>
            </a:r>
          </a:p>
          <a:p>
            <a:pPr marL="0" marR="0">
              <a:lnSpc>
                <a:spcPct val="120000"/>
              </a:lnSpc>
              <a:spcBef>
                <a:spcPts val="0"/>
              </a:spcBef>
              <a:spcAft>
                <a:spcPts val="0"/>
              </a:spcAft>
            </a:pPr>
            <a:endParaRPr lang="en-US" sz="2400">
              <a:solidFill>
                <a:srgbClr val="000000"/>
              </a:solidFill>
              <a:latin typeface="Times New Roman" panose="02020603050405020304" pitchFamily="18" charset="0"/>
              <a:ea typeface="Calibri" panose="020F0502020204030204" pitchFamily="34" charset="0"/>
            </a:endParaRPr>
          </a:p>
          <a:p>
            <a:pPr marL="0" marR="0">
              <a:lnSpc>
                <a:spcPct val="120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CTHH của hợp chất Sodium oxide là: </a:t>
            </a:r>
            <a:endParaRPr lang="vi-VN" sz="240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lphaUcPeriod"/>
            </a:pPr>
            <a:r>
              <a:rPr lang="en-US" sz="2400">
                <a:solidFill>
                  <a:srgbClr val="000000"/>
                </a:solidFill>
                <a:effectLst/>
                <a:latin typeface="Times New Roman" panose="02020603050405020304" pitchFamily="18" charset="0"/>
                <a:ea typeface="Calibri" panose="020F0502020204030204" pitchFamily="34" charset="0"/>
              </a:rPr>
              <a:t>Na</a:t>
            </a:r>
            <a:r>
              <a:rPr lang="en-US" sz="2400" baseline="30000">
                <a:solidFill>
                  <a:srgbClr val="000000"/>
                </a:solidFill>
                <a:effectLst/>
                <a:latin typeface="Times New Roman" panose="02020603050405020304" pitchFamily="18" charset="0"/>
                <a:ea typeface="Calibri" panose="020F0502020204030204" pitchFamily="34" charset="0"/>
              </a:rPr>
              <a:t>2</a:t>
            </a:r>
            <a:r>
              <a:rPr lang="en-US" sz="2400">
                <a:solidFill>
                  <a:srgbClr val="000000"/>
                </a:solidFill>
                <a:effectLst/>
                <a:latin typeface="Times New Roman" panose="02020603050405020304" pitchFamily="18" charset="0"/>
                <a:ea typeface="Calibri" panose="020F0502020204030204" pitchFamily="34" charset="0"/>
              </a:rPr>
              <a:t>O                                         B. </a:t>
            </a:r>
            <a:r>
              <a:rPr lang="vi-VN" sz="2400">
                <a:solidFill>
                  <a:srgbClr val="000000"/>
                </a:solidFill>
                <a:effectLst/>
                <a:latin typeface="Times New Roman" panose="02020603050405020304" pitchFamily="18" charset="0"/>
                <a:ea typeface="Calibri" panose="020F0502020204030204" pitchFamily="34" charset="0"/>
              </a:rPr>
              <a:t>Na</a:t>
            </a:r>
            <a:r>
              <a:rPr lang="vi-VN" sz="2400" baseline="-25000">
                <a:solidFill>
                  <a:srgbClr val="000000"/>
                </a:solidFill>
                <a:effectLst/>
                <a:latin typeface="Times New Roman" panose="02020603050405020304" pitchFamily="18" charset="0"/>
                <a:ea typeface="Calibri" panose="020F0502020204030204" pitchFamily="34" charset="0"/>
              </a:rPr>
              <a:t>2</a:t>
            </a:r>
            <a:r>
              <a:rPr lang="vi-VN" sz="2400">
                <a:solidFill>
                  <a:srgbClr val="000000"/>
                </a:solidFill>
                <a:effectLst/>
                <a:latin typeface="Times New Roman" panose="02020603050405020304" pitchFamily="18" charset="0"/>
                <a:ea typeface="Calibri" panose="020F0502020204030204" pitchFamily="34" charset="0"/>
              </a:rPr>
              <a:t>O</a:t>
            </a:r>
            <a:r>
              <a:rPr lang="en-US" sz="2400">
                <a:solidFill>
                  <a:srgbClr val="000000"/>
                </a:solidFill>
                <a:effectLst/>
                <a:latin typeface="Times New Roman" panose="02020603050405020304" pitchFamily="18" charset="0"/>
                <a:ea typeface="Calibri" panose="020F0502020204030204" pitchFamily="34" charset="0"/>
              </a:rPr>
              <a:t>                   </a:t>
            </a:r>
          </a:p>
          <a:p>
            <a:pPr marR="0" lvl="0">
              <a:lnSpc>
                <a:spcPct val="120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C. 2NaO                                        D. Na2O</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9090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2578501" y="1898022"/>
            <a:ext cx="7881801" cy="2194426"/>
          </a:xfrm>
          <a:prstGeom prst="rect">
            <a:avLst/>
          </a:prstGeom>
        </p:spPr>
        <p:txBody>
          <a:bodyPr vert="horz" wrap="square" lIns="0" tIns="16933" rIns="0" bIns="0" rtlCol="0">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Câu 2:</a:t>
            </a:r>
            <a:r>
              <a:rPr lang="en-US" sz="2400">
                <a:solidFill>
                  <a:srgbClr val="000000"/>
                </a:solidFill>
                <a:effectLst/>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Xác định hoá trị của nguyên tố Si trong hợp chất SiO</a:t>
            </a:r>
            <a:r>
              <a:rPr lang="vi-VN" sz="2400" baseline="-25000">
                <a:solidFill>
                  <a:srgbClr val="000000"/>
                </a:solidFill>
                <a:effectLst/>
                <a:latin typeface="Times New Roman" panose="02020603050405020304" pitchFamily="18" charset="0"/>
                <a:ea typeface="Calibri" panose="020F0502020204030204" pitchFamily="34" charset="0"/>
              </a:rPr>
              <a:t>2</a:t>
            </a:r>
            <a:endParaRPr lang="en-US" sz="2400" baseline="-25000">
              <a:solidFill>
                <a:srgbClr val="000000"/>
              </a:solidFill>
              <a:effectLst/>
              <a:latin typeface="Times New Roman" panose="02020603050405020304" pitchFamily="18" charset="0"/>
              <a:ea typeface="Calibri" panose="020F0502020204030204" pitchFamily="34" charset="0"/>
            </a:endParaRPr>
          </a:p>
          <a:p>
            <a:pPr marL="0" marR="0" algn="just">
              <a:lnSpc>
                <a:spcPct val="120000"/>
              </a:lnSpc>
              <a:spcBef>
                <a:spcPts val="0"/>
              </a:spcBef>
              <a:spcAft>
                <a:spcPts val="0"/>
              </a:spcAft>
            </a:pPr>
            <a:endParaRPr lang="vi-VN" sz="2400">
              <a:effectLst/>
              <a:latin typeface="Times New Roman" panose="02020603050405020304" pitchFamily="18" charset="0"/>
              <a:ea typeface="Times New Roman" panose="02020603050405020304" pitchFamily="18" charset="0"/>
            </a:endParaRPr>
          </a:p>
          <a:p>
            <a:pPr marL="342900" marR="0" lvl="0" indent="-342900" algn="just">
              <a:lnSpc>
                <a:spcPct val="120000"/>
              </a:lnSpc>
              <a:spcBef>
                <a:spcPts val="0"/>
              </a:spcBef>
              <a:spcAft>
                <a:spcPts val="0"/>
              </a:spcAft>
              <a:buFont typeface="+mj-lt"/>
              <a:buAutoNum type="alphaUcPeriod"/>
            </a:pPr>
            <a:r>
              <a:rPr lang="en-US" sz="2400">
                <a:solidFill>
                  <a:srgbClr val="000000"/>
                </a:solidFill>
                <a:effectLst/>
                <a:latin typeface="Times New Roman" panose="02020603050405020304" pitchFamily="18" charset="0"/>
                <a:ea typeface="Calibri" panose="020F0502020204030204" pitchFamily="34" charset="0"/>
              </a:rPr>
              <a:t>IV                                                   B. I   </a:t>
            </a:r>
          </a:p>
          <a:p>
            <a:pPr marR="0" lvl="0" algn="just">
              <a:lnSpc>
                <a:spcPct val="120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                           </a:t>
            </a:r>
          </a:p>
          <a:p>
            <a:pPr marR="0" lvl="0" algn="just">
              <a:lnSpc>
                <a:spcPct val="120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C. II                                                    D. III</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081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D2C18DD8-1186-42B6-92DE-B7F10777DCA4}"/>
              </a:ext>
            </a:extLst>
          </p:cNvPr>
          <p:cNvGraphicFramePr>
            <a:graphicFrameLocks noGrp="1"/>
          </p:cNvGraphicFramePr>
          <p:nvPr>
            <p:extLst>
              <p:ext uri="{D42A27DB-BD31-4B8C-83A1-F6EECF244321}">
                <p14:modId xmlns:p14="http://schemas.microsoft.com/office/powerpoint/2010/main" val="3558185898"/>
              </p:ext>
            </p:extLst>
          </p:nvPr>
        </p:nvGraphicFramePr>
        <p:xfrm>
          <a:off x="5198808" y="-33599"/>
          <a:ext cx="6993192" cy="6891599"/>
        </p:xfrm>
        <a:graphic>
          <a:graphicData uri="http://schemas.openxmlformats.org/drawingml/2006/table">
            <a:tbl>
              <a:tblPr firstRow="1" bandRow="1">
                <a:tableStyleId>{5C22544A-7EE6-4342-B048-85BDC9FD1C3A}</a:tableStyleId>
              </a:tblPr>
              <a:tblGrid>
                <a:gridCol w="892643">
                  <a:extLst>
                    <a:ext uri="{9D8B030D-6E8A-4147-A177-3AD203B41FA5}">
                      <a16:colId xmlns:a16="http://schemas.microsoft.com/office/drawing/2014/main" val="2753658750"/>
                    </a:ext>
                  </a:extLst>
                </a:gridCol>
                <a:gridCol w="1323833">
                  <a:extLst>
                    <a:ext uri="{9D8B030D-6E8A-4147-A177-3AD203B41FA5}">
                      <a16:colId xmlns:a16="http://schemas.microsoft.com/office/drawing/2014/main" val="2684242734"/>
                    </a:ext>
                  </a:extLst>
                </a:gridCol>
                <a:gridCol w="1132764">
                  <a:extLst>
                    <a:ext uri="{9D8B030D-6E8A-4147-A177-3AD203B41FA5}">
                      <a16:colId xmlns:a16="http://schemas.microsoft.com/office/drawing/2014/main" val="129847319"/>
                    </a:ext>
                  </a:extLst>
                </a:gridCol>
                <a:gridCol w="2047164">
                  <a:extLst>
                    <a:ext uri="{9D8B030D-6E8A-4147-A177-3AD203B41FA5}">
                      <a16:colId xmlns:a16="http://schemas.microsoft.com/office/drawing/2014/main" val="647809743"/>
                    </a:ext>
                  </a:extLst>
                </a:gridCol>
                <a:gridCol w="1596788">
                  <a:extLst>
                    <a:ext uri="{9D8B030D-6E8A-4147-A177-3AD203B41FA5}">
                      <a16:colId xmlns:a16="http://schemas.microsoft.com/office/drawing/2014/main" val="1093337488"/>
                    </a:ext>
                  </a:extLst>
                </a:gridCol>
              </a:tblGrid>
              <a:tr h="1345641">
                <a:tc gridSpan="2">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hMerge="1">
                  <a:txBody>
                    <a:bodyPr/>
                    <a:lstStyle/>
                    <a:p>
                      <a:endParaRPr lang="vi-VN"/>
                    </a:p>
                  </a:txBody>
                  <a:tcP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a:t>
                      </a:r>
                      <a:endParaRPr lang="vi-VN" sz="22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nguyên tố</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nguyên tử </a:t>
                      </a: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cấu tạo</a:t>
                      </a:r>
                      <a:endParaRPr lang="vi-VN" sz="22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nên 1 phân tử </a:t>
                      </a: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của 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Công thức</a:t>
                      </a: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hóa học</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75989248"/>
                  </a:ext>
                </a:extLst>
              </a:tr>
              <a:tr h="634503">
                <a:tc rowSpan="2">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Kim loại</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Copper</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761828419"/>
                  </a:ext>
                </a:extLst>
              </a:tr>
              <a:tr h="525455">
                <a:tc vMerge="1">
                  <a:txBody>
                    <a:bodyPr/>
                    <a:lstStyle/>
                    <a:p>
                      <a:endParaRPr lang="vi-VN"/>
                    </a:p>
                  </a:txBody>
                  <a:tcP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Gold</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224839009"/>
                  </a:ext>
                </a:extLst>
              </a:tr>
              <a:tr h="603362">
                <a:tc rowSpan="4">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Phi kim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Cacbon</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632143608"/>
                  </a:ext>
                </a:extLst>
              </a:tr>
              <a:tr h="828122">
                <a:tc vMerge="1">
                  <a:txBody>
                    <a:bodyPr/>
                    <a:lstStyle/>
                    <a:p>
                      <a:endParaRPr lang="vi-VN"/>
                    </a:p>
                  </a:txBody>
                  <a:tcP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Khí Oxygen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654642905"/>
                  </a:ext>
                </a:extLst>
              </a:tr>
              <a:tr h="935962">
                <a:tc vMerge="1">
                  <a:txBody>
                    <a:bodyPr/>
                    <a:lstStyle/>
                    <a:p>
                      <a:endParaRPr lang="vi-VN"/>
                    </a:p>
                  </a:txBody>
                  <a:tcP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Khí Nitrogen</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132854967"/>
                  </a:ext>
                </a:extLst>
              </a:tr>
              <a:tr h="487320">
                <a:tc vMerge="1">
                  <a:txBody>
                    <a:bodyPr/>
                    <a:lstStyle/>
                    <a:p>
                      <a:endParaRPr lang="vi-VN"/>
                    </a:p>
                  </a:txBody>
                  <a:tcP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Khí Ozon</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tc>
                  <a:txBody>
                    <a:bodyPr/>
                    <a:lstStyle/>
                    <a:p>
                      <a:pPr algn="just">
                        <a:lnSpc>
                          <a:spcPct val="107000"/>
                        </a:lnSpc>
                      </a:pPr>
                      <a:endParaRPr lang="vi-VN" sz="2400">
                        <a:effectLst/>
                        <a:latin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4288867155"/>
                  </a:ext>
                </a:extLst>
              </a:tr>
              <a:tr h="695639">
                <a:tc gridSpan="2">
                  <a:txBody>
                    <a:bodyPr/>
                    <a:lstStyle/>
                    <a:p>
                      <a:pPr marL="9525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Carbon dioxide</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vi-VN"/>
                    </a:p>
                  </a:txBody>
                  <a:tcP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tc>
                  <a:txBody>
                    <a:bodyPr/>
                    <a:lstStyle/>
                    <a:p>
                      <a:pPr marL="0" marR="0" algn="just">
                        <a:lnSpc>
                          <a:spcPct val="12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vi-VN"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106" marR="81106" marT="40553" marB="40553" anchor="ctr"/>
                </a:tc>
                <a:extLst>
                  <a:ext uri="{0D108BD9-81ED-4DB2-BD59-A6C34878D82A}">
                    <a16:rowId xmlns:a16="http://schemas.microsoft.com/office/drawing/2014/main" val="3192386516"/>
                  </a:ext>
                </a:extLst>
              </a:tr>
            </a:tbl>
          </a:graphicData>
        </a:graphic>
      </p:graphicFrame>
      <p:pic>
        <p:nvPicPr>
          <p:cNvPr id="6" name="Hình ảnh 5">
            <a:extLst>
              <a:ext uri="{FF2B5EF4-FFF2-40B4-BE49-F238E27FC236}">
                <a16:creationId xmlns:a16="http://schemas.microsoft.com/office/drawing/2014/main" id="{A5411418-FB55-413B-97C6-896655911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652" y="4575966"/>
            <a:ext cx="3403822" cy="2109756"/>
          </a:xfrm>
          <a:prstGeom prst="rect">
            <a:avLst/>
          </a:prstGeom>
          <a:noFill/>
          <a:ln>
            <a:noFill/>
          </a:ln>
        </p:spPr>
      </p:pic>
      <p:pic>
        <p:nvPicPr>
          <p:cNvPr id="7" name="Picture 7">
            <a:extLst>
              <a:ext uri="{FF2B5EF4-FFF2-40B4-BE49-F238E27FC236}">
                <a16:creationId xmlns:a16="http://schemas.microsoft.com/office/drawing/2014/main" id="{DF7D1C9B-0D0C-434A-AB9E-1594E9B48E46}"/>
              </a:ext>
            </a:extLst>
          </p:cNvPr>
          <p:cNvPicPr>
            <a:picLocks noChangeAspect="1"/>
          </p:cNvPicPr>
          <p:nvPr/>
        </p:nvPicPr>
        <p:blipFill>
          <a:blip r:embed="rId3"/>
          <a:stretch>
            <a:fillRect/>
          </a:stretch>
        </p:blipFill>
        <p:spPr>
          <a:xfrm>
            <a:off x="0" y="1573885"/>
            <a:ext cx="5023381" cy="2825086"/>
          </a:xfrm>
          <a:prstGeom prst="rect">
            <a:avLst/>
          </a:prstGeom>
        </p:spPr>
      </p:pic>
      <p:sp>
        <p:nvSpPr>
          <p:cNvPr id="8" name="Hộp Văn bản 7">
            <a:extLst>
              <a:ext uri="{FF2B5EF4-FFF2-40B4-BE49-F238E27FC236}">
                <a16:creationId xmlns:a16="http://schemas.microsoft.com/office/drawing/2014/main" id="{466AEA35-45B3-4E3B-8A73-615817743879}"/>
              </a:ext>
            </a:extLst>
          </p:cNvPr>
          <p:cNvSpPr txBox="1"/>
          <p:nvPr/>
        </p:nvSpPr>
        <p:spPr>
          <a:xfrm>
            <a:off x="276600" y="331158"/>
            <a:ext cx="4087874" cy="940066"/>
          </a:xfrm>
          <a:prstGeom prst="rect">
            <a:avLst/>
          </a:prstGeom>
          <a:noFill/>
        </p:spPr>
        <p:txBody>
          <a:bodyPr wrap="square">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 Quan sát hình, </a:t>
            </a:r>
          </a:p>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hoàn thành bảng thông tin.</a:t>
            </a:r>
            <a:endParaRPr lang="vi-VN" sz="24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471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2380070" y="2401099"/>
            <a:ext cx="7727099" cy="864831"/>
          </a:xfrm>
          <a:prstGeom prst="rect">
            <a:avLst/>
          </a:prstGeom>
        </p:spPr>
        <p:txBody>
          <a:bodyPr vert="horz" wrap="square" lIns="0" tIns="16933" rIns="0" bIns="0" rtlCol="0">
            <a:spAutoFit/>
          </a:bodyPr>
          <a:lstStyle/>
          <a:p>
            <a:pPr marL="0" marR="0" algn="just">
              <a:lnSpc>
                <a:spcPct val="12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Câu 3:</a:t>
            </a:r>
            <a:r>
              <a:rPr lang="en-US" sz="2400">
                <a:solidFill>
                  <a:srgbClr val="000000"/>
                </a:solidFill>
                <a:effectLst/>
                <a:latin typeface="Times New Roman" panose="02020603050405020304" pitchFamily="18" charset="0"/>
                <a:ea typeface="Calibri" panose="020F0502020204030204" pitchFamily="34" charset="0"/>
              </a:rPr>
              <a:t> </a:t>
            </a:r>
            <a:r>
              <a:rPr lang="en-GB" sz="2400">
                <a:solidFill>
                  <a:srgbClr val="000000"/>
                </a:solidFill>
                <a:effectLst/>
                <a:latin typeface="Times New Roman" panose="02020603050405020304" pitchFamily="18" charset="0"/>
                <a:ea typeface="Calibri" panose="020F0502020204030204" pitchFamily="34" charset="0"/>
              </a:rPr>
              <a:t>Lập công thức hoá học và tính khối lượng phân tử của hợp chất tạo bởi nguyên tố K hoá trị I và nhóm SO</a:t>
            </a:r>
            <a:r>
              <a:rPr lang="en-GB" sz="2400" baseline="-25000">
                <a:solidFill>
                  <a:srgbClr val="000000"/>
                </a:solidFill>
                <a:effectLst/>
                <a:latin typeface="Times New Roman" panose="02020603050405020304" pitchFamily="18" charset="0"/>
                <a:ea typeface="Calibri" panose="020F0502020204030204" pitchFamily="34" charset="0"/>
              </a:rPr>
              <a:t>4</a:t>
            </a:r>
            <a:r>
              <a:rPr lang="en-GB" sz="2400">
                <a:solidFill>
                  <a:srgbClr val="000000"/>
                </a:solidFill>
                <a:effectLst/>
                <a:latin typeface="Times New Roman" panose="02020603050405020304" pitchFamily="18" charset="0"/>
                <a:ea typeface="Calibri" panose="020F0502020204030204" pitchFamily="34" charset="0"/>
              </a:rPr>
              <a:t> hoá trị II. </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1654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54759" y="2554561"/>
            <a:ext cx="8984794" cy="755762"/>
          </a:xfrm>
          <a:prstGeom prst="rect">
            <a:avLst/>
          </a:prstGeom>
        </p:spPr>
        <p:txBody>
          <a:bodyPr vert="horz" wrap="square" lIns="0" tIns="16933" rIns="0" bIns="0" rtlCol="0">
            <a:spAutoFit/>
          </a:bodyPr>
          <a:lstStyle/>
          <a:p>
            <a:pPr algn="ctr"/>
            <a:r>
              <a:rPr lang="en-US" sz="2400" b="1">
                <a:solidFill>
                  <a:srgbClr val="000000"/>
                </a:solidFill>
                <a:effectLst/>
                <a:latin typeface="Times New Roman" panose="02020603050405020304" pitchFamily="18" charset="0"/>
                <a:ea typeface="Calibri" panose="020F0502020204030204" pitchFamily="34" charset="0"/>
              </a:rPr>
              <a:t>Câu 4:</a:t>
            </a:r>
            <a:r>
              <a:rPr lang="en-US" sz="2400">
                <a:solidFill>
                  <a:srgbClr val="000000"/>
                </a:solidFill>
                <a:effectLst/>
                <a:latin typeface="Times New Roman" panose="02020603050405020304" pitchFamily="18" charset="0"/>
                <a:ea typeface="Calibri" panose="020F0502020204030204" pitchFamily="34" charset="0"/>
              </a:rPr>
              <a:t> </a:t>
            </a:r>
            <a:r>
              <a:rPr lang="en-GB" sz="2400">
                <a:solidFill>
                  <a:srgbClr val="000000"/>
                </a:solidFill>
                <a:effectLst/>
                <a:latin typeface="Times New Roman" panose="02020603050405020304" pitchFamily="18" charset="0"/>
                <a:ea typeface="Calibri" panose="020F0502020204030204" pitchFamily="34" charset="0"/>
              </a:rPr>
              <a:t>Tính phần trăm theo khối lượng của các nguyên tố trong</a:t>
            </a:r>
          </a:p>
          <a:p>
            <a:pPr algn="ctr"/>
            <a:r>
              <a:rPr lang="en-GB" sz="2400">
                <a:solidFill>
                  <a:srgbClr val="000000"/>
                </a:solidFill>
                <a:effectLst/>
                <a:latin typeface="Times New Roman" panose="02020603050405020304" pitchFamily="18" charset="0"/>
                <a:ea typeface="Calibri" panose="020F0502020204030204" pitchFamily="34" charset="0"/>
              </a:rPr>
              <a:t>hợp chất Fe</a:t>
            </a:r>
            <a:r>
              <a:rPr lang="en-GB" sz="2400" baseline="-25000">
                <a:solidFill>
                  <a:srgbClr val="000000"/>
                </a:solidFill>
                <a:effectLst/>
                <a:latin typeface="Times New Roman" panose="02020603050405020304" pitchFamily="18" charset="0"/>
                <a:ea typeface="Calibri" panose="020F0502020204030204" pitchFamily="34" charset="0"/>
              </a:rPr>
              <a:t>2</a:t>
            </a:r>
            <a:r>
              <a:rPr lang="en-GB" sz="2400">
                <a:solidFill>
                  <a:srgbClr val="000000"/>
                </a:solidFill>
                <a:effectLst/>
                <a:latin typeface="Times New Roman" panose="02020603050405020304" pitchFamily="18" charset="0"/>
                <a:ea typeface="Calibri" panose="020F0502020204030204" pitchFamily="34" charset="0"/>
              </a:rPr>
              <a:t>O</a:t>
            </a:r>
            <a:r>
              <a:rPr lang="en-GB" sz="2400" baseline="-25000">
                <a:solidFill>
                  <a:srgbClr val="000000"/>
                </a:solidFill>
                <a:effectLst/>
                <a:latin typeface="Times New Roman" panose="02020603050405020304" pitchFamily="18" charset="0"/>
                <a:ea typeface="Calibri" panose="020F0502020204030204" pitchFamily="34" charset="0"/>
              </a:rPr>
              <a:t>3</a:t>
            </a:r>
            <a:r>
              <a:rPr lang="en-GB" sz="2400">
                <a:solidFill>
                  <a:srgbClr val="000000"/>
                </a:solidFill>
                <a:effectLst/>
                <a:latin typeface="Times New Roman" panose="02020603050405020304" pitchFamily="18" charset="0"/>
                <a:ea typeface="Calibri" panose="020F0502020204030204" pitchFamily="34" charset="0"/>
              </a:rPr>
              <a:t>.</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9652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62FE9865-0FF9-4654-9D25-0AD8AC4532CF}"/>
              </a:ext>
            </a:extLst>
          </p:cNvPr>
          <p:cNvGraphicFramePr>
            <a:graphicFrameLocks noGrp="1"/>
          </p:cNvGraphicFramePr>
          <p:nvPr>
            <p:extLst>
              <p:ext uri="{D42A27DB-BD31-4B8C-83A1-F6EECF244321}">
                <p14:modId xmlns:p14="http://schemas.microsoft.com/office/powerpoint/2010/main" val="220122290"/>
              </p:ext>
            </p:extLst>
          </p:nvPr>
        </p:nvGraphicFramePr>
        <p:xfrm>
          <a:off x="887895" y="928571"/>
          <a:ext cx="10601739" cy="5088700"/>
        </p:xfrm>
        <a:graphic>
          <a:graphicData uri="http://schemas.openxmlformats.org/drawingml/2006/table">
            <a:tbl>
              <a:tblPr bandRow="1">
                <a:tableStyleId>{5C22544A-7EE6-4342-B048-85BDC9FD1C3A}</a:tableStyleId>
              </a:tblPr>
              <a:tblGrid>
                <a:gridCol w="10601739">
                  <a:extLst>
                    <a:ext uri="{9D8B030D-6E8A-4147-A177-3AD203B41FA5}">
                      <a16:colId xmlns:a16="http://schemas.microsoft.com/office/drawing/2014/main" val="3799169977"/>
                    </a:ext>
                  </a:extLst>
                </a:gridCol>
              </a:tblGrid>
              <a:tr h="4034812">
                <a:tc>
                  <a:txBody>
                    <a:bodyPr/>
                    <a:lstStyle/>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1. </a:t>
                      </a:r>
                      <a:r>
                        <a:rPr lang="vi-VN" sz="2000">
                          <a:effectLst/>
                          <a:latin typeface="Times New Roman" panose="02020603050405020304" pitchFamily="18" charset="0"/>
                          <a:cs typeface="Times New Roman" panose="02020603050405020304" pitchFamily="18" charset="0"/>
                        </a:rPr>
                        <a:t>Lập nhanh CTHH của hợp chất tạo bởi:</a:t>
                      </a:r>
                    </a:p>
                    <a:p>
                      <a:pPr marL="0" marR="0" algn="just">
                        <a:lnSpc>
                          <a:spcPct val="120000"/>
                        </a:lnSpc>
                        <a:spcBef>
                          <a:spcPts val="0"/>
                        </a:spcBef>
                        <a:spcAft>
                          <a:spcPts val="0"/>
                        </a:spcAft>
                      </a:pPr>
                      <a:r>
                        <a:rPr lang="vi-VN" sz="2000">
                          <a:effectLst/>
                          <a:latin typeface="Times New Roman" panose="02020603050405020304" pitchFamily="18" charset="0"/>
                          <a:cs typeface="Times New Roman" panose="02020603050405020304" pitchFamily="18" charset="0"/>
                        </a:rPr>
                        <a:t>a. </a:t>
                      </a:r>
                      <a:r>
                        <a:rPr lang="en-US" sz="2000">
                          <a:effectLst/>
                          <a:latin typeface="Times New Roman" panose="02020603050405020304" pitchFamily="18" charset="0"/>
                          <a:cs typeface="Times New Roman" panose="02020603050405020304" pitchFamily="18" charset="0"/>
                        </a:rPr>
                        <a:t>Nguyên </a:t>
                      </a:r>
                      <a:r>
                        <a:rPr lang="vi-VN" sz="2000">
                          <a:effectLst/>
                          <a:latin typeface="Times New Roman" panose="02020603050405020304" pitchFamily="18" charset="0"/>
                          <a:cs typeface="Times New Roman" panose="02020603050405020304" pitchFamily="18" charset="0"/>
                        </a:rPr>
                        <a:t>tố hóa học là Mg hóa trị II, O hóa trị II.</a:t>
                      </a:r>
                    </a:p>
                    <a:p>
                      <a:pPr marL="0" marR="0" algn="just">
                        <a:lnSpc>
                          <a:spcPct val="120000"/>
                        </a:lnSpc>
                        <a:spcBef>
                          <a:spcPts val="0"/>
                        </a:spcBef>
                        <a:spcAft>
                          <a:spcPts val="0"/>
                        </a:spcAft>
                      </a:pPr>
                      <a:r>
                        <a:rPr lang="vi-VN" sz="2000">
                          <a:effectLst/>
                          <a:latin typeface="Times New Roman" panose="02020603050405020304" pitchFamily="18" charset="0"/>
                          <a:cs typeface="Times New Roman" panose="02020603050405020304" pitchFamily="18" charset="0"/>
                        </a:rPr>
                        <a:t>b. Nguyên tố hóa học là Fe hóa trị III, O hóa trị II.</a:t>
                      </a: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c</a:t>
                      </a:r>
                      <a:r>
                        <a:rPr lang="vi-VN" sz="2000">
                          <a:effectLst/>
                          <a:latin typeface="Times New Roman" panose="02020603050405020304" pitchFamily="18" charset="0"/>
                          <a:cs typeface="Times New Roman" panose="02020603050405020304" pitchFamily="18" charset="0"/>
                        </a:rPr>
                        <a:t>. Nguyên tố hóa học là </a:t>
                      </a:r>
                      <a:r>
                        <a:rPr lang="en-US" sz="2000">
                          <a:effectLst/>
                          <a:latin typeface="Times New Roman" panose="02020603050405020304" pitchFamily="18" charset="0"/>
                          <a:cs typeface="Times New Roman" panose="02020603050405020304" pitchFamily="18" charset="0"/>
                        </a:rPr>
                        <a:t>H</a:t>
                      </a:r>
                      <a:r>
                        <a:rPr lang="vi-VN" sz="2000">
                          <a:effectLst/>
                          <a:latin typeface="Times New Roman" panose="02020603050405020304" pitchFamily="18" charset="0"/>
                          <a:cs typeface="Times New Roman" panose="02020603050405020304" pitchFamily="18" charset="0"/>
                        </a:rPr>
                        <a:t> hóa trị I, </a:t>
                      </a:r>
                      <a:r>
                        <a:rPr lang="en-US" sz="2000">
                          <a:effectLst/>
                          <a:latin typeface="Times New Roman" panose="02020603050405020304" pitchFamily="18" charset="0"/>
                          <a:cs typeface="Times New Roman" panose="02020603050405020304" pitchFamily="18" charset="0"/>
                        </a:rPr>
                        <a:t>nhóm S</a:t>
                      </a:r>
                      <a:r>
                        <a:rPr lang="vi-VN" sz="2000">
                          <a:effectLst/>
                          <a:latin typeface="Times New Roman" panose="02020603050405020304" pitchFamily="18" charset="0"/>
                          <a:cs typeface="Times New Roman" panose="02020603050405020304" pitchFamily="18" charset="0"/>
                        </a:rPr>
                        <a:t>O</a:t>
                      </a:r>
                      <a:r>
                        <a:rPr lang="en-US" sz="2000" baseline="-25000">
                          <a:effectLst/>
                          <a:latin typeface="Times New Roman" panose="02020603050405020304" pitchFamily="18" charset="0"/>
                          <a:cs typeface="Times New Roman" panose="02020603050405020304" pitchFamily="18" charset="0"/>
                        </a:rPr>
                        <a:t>4</a:t>
                      </a:r>
                      <a:r>
                        <a:rPr lang="vi-VN" sz="2000">
                          <a:effectLst/>
                          <a:latin typeface="Times New Roman" panose="02020603050405020304" pitchFamily="18" charset="0"/>
                          <a:cs typeface="Times New Roman" panose="02020603050405020304" pitchFamily="18" charset="0"/>
                        </a:rPr>
                        <a:t> hóa trị II.</a:t>
                      </a: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2. Xác định hóa trị của Fe có trong hợp chất Fe</a:t>
                      </a:r>
                      <a:r>
                        <a:rPr lang="en-US" sz="2000" baseline="-25000">
                          <a:effectLst/>
                          <a:latin typeface="Times New Roman" panose="02020603050405020304" pitchFamily="18" charset="0"/>
                          <a:cs typeface="Times New Roman" panose="02020603050405020304" pitchFamily="18" charset="0"/>
                        </a:rPr>
                        <a:t>2</a:t>
                      </a:r>
                      <a:r>
                        <a:rPr lang="en-US" sz="2000">
                          <a:effectLst/>
                          <a:latin typeface="Times New Roman" panose="02020603050405020304" pitchFamily="18" charset="0"/>
                          <a:cs typeface="Times New Roman" panose="02020603050405020304" pitchFamily="18" charset="0"/>
                        </a:rPr>
                        <a:t>O</a:t>
                      </a:r>
                      <a:r>
                        <a:rPr lang="en-US" sz="2000" baseline="-25000">
                          <a:effectLst/>
                          <a:latin typeface="Times New Roman" panose="02020603050405020304" pitchFamily="18" charset="0"/>
                          <a:cs typeface="Times New Roman" panose="02020603050405020304" pitchFamily="18" charset="0"/>
                        </a:rPr>
                        <a:t>3</a:t>
                      </a:r>
                      <a:r>
                        <a:rPr lang="en-US" sz="2000">
                          <a:effectLst/>
                          <a:latin typeface="Times New Roman" panose="02020603050405020304" pitchFamily="18" charset="0"/>
                          <a:cs typeface="Times New Roman" panose="02020603050405020304" pitchFamily="18" charset="0"/>
                        </a:rPr>
                        <a:t> và FeCl</a:t>
                      </a:r>
                      <a:r>
                        <a:rPr lang="en-US" sz="2000" baseline="-25000">
                          <a:effectLst/>
                          <a:latin typeface="Times New Roman" panose="02020603050405020304" pitchFamily="18" charset="0"/>
                          <a:cs typeface="Times New Roman" panose="02020603050405020304" pitchFamily="18" charset="0"/>
                        </a:rPr>
                        <a:t>2</a:t>
                      </a:r>
                      <a:r>
                        <a:rPr lang="en-US"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Biết Cl hóa trị I, O hóa trị II.</a:t>
                      </a:r>
                      <a:endParaRPr lang="vi-VN" sz="2000">
                        <a:effectLst/>
                        <a:latin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3. Lập công thức hóa học của khí tạo bởi Carbon và Oxygen trong đó Carbon chiếm 43%, </a:t>
                      </a: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còn lại là Oxygen và khối lượng phân tử là 28 amu.</a:t>
                      </a:r>
                      <a:endParaRPr lang="vi-VN" sz="2000">
                        <a:effectLst/>
                        <a:latin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vi-VN"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389964574"/>
                  </a:ext>
                </a:extLst>
              </a:tr>
            </a:tbl>
          </a:graphicData>
        </a:graphic>
      </p:graphicFrame>
      <p:sp>
        <p:nvSpPr>
          <p:cNvPr id="5" name="Rectangle 1">
            <a:extLst>
              <a:ext uri="{FF2B5EF4-FFF2-40B4-BE49-F238E27FC236}">
                <a16:creationId xmlns:a16="http://schemas.microsoft.com/office/drawing/2014/main" id="{4C8E2500-FDD1-4E3C-AEC3-E7AB78312F2A}"/>
              </a:ext>
            </a:extLst>
          </p:cNvPr>
          <p:cNvSpPr>
            <a:spLocks noChangeArrowheads="1"/>
          </p:cNvSpPr>
          <p:nvPr/>
        </p:nvSpPr>
        <p:spPr bwMode="auto">
          <a:xfrm>
            <a:off x="4623504" y="466906"/>
            <a:ext cx="256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6</a:t>
            </a:r>
            <a:endParaRPr kumimoji="0" lang="en-US" altLang="vi-V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548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609" y="716741"/>
            <a:ext cx="11237843" cy="830997"/>
          </a:xfrm>
          <a:prstGeom prst="rect">
            <a:avLst/>
          </a:prstGeom>
        </p:spPr>
        <p:txBody>
          <a:bodyPr wrap="square">
            <a:spAutoFit/>
          </a:bodyPr>
          <a:lstStyle/>
          <a:p>
            <a:pPr marR="70485" algn="just">
              <a:spcAft>
                <a:spcPts val="0"/>
              </a:spcAft>
            </a:pPr>
            <a:r>
              <a:rPr lang="vi-VN" sz="2400"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993912" y="1788908"/>
            <a:ext cx="10798629" cy="830997"/>
          </a:xfrm>
          <a:prstGeom prst="rect">
            <a:avLst/>
          </a:prstGeom>
        </p:spPr>
        <p:txBody>
          <a:bodyPr wrap="square">
            <a:spAutoFit/>
          </a:bodyPr>
          <a:lstStyle/>
          <a:p>
            <a:pPr marR="71120" algn="just"/>
            <a:r>
              <a:rPr lang="vi-VN" sz="2400" b="1">
                <a:latin typeface="Times New Roman" panose="02020603050405020304" pitchFamily="18" charset="0"/>
                <a:ea typeface="Times New Roman" panose="02020603050405020304" pitchFamily="18" charset="0"/>
              </a:rPr>
              <a:t>Bột </a:t>
            </a:r>
            <a:r>
              <a:rPr lang="vi-VN" sz="2400" b="1" dirty="0">
                <a:latin typeface="Times New Roman" panose="02020603050405020304" pitchFamily="18" charset="0"/>
                <a:ea typeface="Times New Roman" panose="02020603050405020304" pitchFamily="18" charset="0"/>
              </a:rPr>
              <a:t>thuốc muối chữa đau dạ dày có công thức hóa học là </a:t>
            </a:r>
            <a:r>
              <a:rPr lang="vi-VN" sz="2400" b="1">
                <a:latin typeface="Times New Roman" panose="02020603050405020304" pitchFamily="18" charset="0"/>
                <a:ea typeface="Times New Roman" panose="02020603050405020304" pitchFamily="18" charset="0"/>
              </a:rPr>
              <a:t>NaHCO</a:t>
            </a:r>
            <a:r>
              <a:rPr lang="vi-VN" sz="2400" b="1" baseline="-25000">
                <a:latin typeface="Times New Roman" panose="02020603050405020304" pitchFamily="18" charset="0"/>
                <a:ea typeface="Times New Roman" panose="02020603050405020304" pitchFamily="18" charset="0"/>
              </a:rPr>
              <a:t>3</a:t>
            </a:r>
            <a:r>
              <a:rPr lang="vi-VN" sz="2400" b="1">
                <a:latin typeface="Times New Roman" panose="02020603050405020304" pitchFamily="18" charset="0"/>
                <a:ea typeface="Times New Roman" panose="02020603050405020304" pitchFamily="18" charset="0"/>
              </a:rPr>
              <a:t> </a:t>
            </a:r>
            <a:endParaRPr lang="en-US" sz="2400" b="1">
              <a:latin typeface="Times New Roman" panose="02020603050405020304" pitchFamily="18" charset="0"/>
              <a:ea typeface="Times New Roman" panose="02020603050405020304" pitchFamily="18" charset="0"/>
            </a:endParaRPr>
          </a:p>
          <a:p>
            <a:pPr marR="71120" algn="ctr"/>
            <a:r>
              <a:rPr lang="vi-VN" sz="2400" b="1">
                <a:latin typeface="Times New Roman" panose="02020603050405020304" pitchFamily="18" charset="0"/>
                <a:ea typeface="Times New Roman" panose="02020603050405020304" pitchFamily="18" charset="0"/>
              </a:rPr>
              <a:t>(</a:t>
            </a:r>
            <a:r>
              <a:rPr lang="vi-VN" sz="2400" b="1" dirty="0">
                <a:latin typeface="Times New Roman" panose="02020603050405020304" pitchFamily="18" charset="0"/>
                <a:ea typeface="Times New Roman" panose="02020603050405020304" pitchFamily="18" charset="0"/>
              </a:rPr>
              <a:t>natri hydrocarbonat hay sodium </a:t>
            </a:r>
            <a:r>
              <a:rPr lang="vi-VN" sz="2400" b="1">
                <a:latin typeface="Times New Roman" panose="02020603050405020304" pitchFamily="18" charset="0"/>
                <a:ea typeface="Times New Roman" panose="02020603050405020304" pitchFamily="18" charset="0"/>
              </a:rPr>
              <a:t>hydrocarbonate)</a:t>
            </a:r>
            <a:endParaRPr lang="en-US" sz="2400" b="1"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31444" y="2787554"/>
            <a:ext cx="3426249" cy="2578832"/>
          </a:xfrm>
          <a:prstGeom prst="rect">
            <a:avLst/>
          </a:prstGeom>
        </p:spPr>
      </p:pic>
      <p:sp>
        <p:nvSpPr>
          <p:cNvPr id="9" name="Rectangle 4"/>
          <p:cNvSpPr>
            <a:spLocks noChangeArrowheads="1"/>
          </p:cNvSpPr>
          <p:nvPr/>
        </p:nvSpPr>
        <p:spPr bwMode="auto">
          <a:xfrm>
            <a:off x="3855719" y="2816082"/>
            <a:ext cx="8336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NaHCO</a:t>
            </a:r>
            <a:r>
              <a:rPr kumimoji="0" lang="vi-VN" altLang="en-US" sz="24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là</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23.1 + 1.1 + 12 + 16.3 = 84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amu </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5"/>
          <p:cNvSpPr>
            <a:spLocks noChangeArrowheads="1"/>
          </p:cNvSpPr>
          <p:nvPr/>
        </p:nvSpPr>
        <p:spPr bwMode="auto">
          <a:xfrm>
            <a:off x="5485829" y="3954362"/>
            <a:ext cx="404191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 </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23.1.100% = 27,38%</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a:r>
              <a:rPr lang="vi-VN" altLang="en-US" sz="2400" dirty="0">
                <a:latin typeface="Times New Roman" panose="02020603050405020304" pitchFamily="18" charset="0"/>
                <a:ea typeface="Times New Roman" panose="02020603050405020304" pitchFamily="18" charset="0"/>
                <a:cs typeface="Times New Roman" panose="02020603050405020304" pitchFamily="18" charset="0"/>
              </a:rPr>
              <a:t>%C = 12.1.100% = 14, 29%</a:t>
            </a:r>
            <a:endParaRPr lang="en-US" altLang="en-US" sz="2400" dirty="0">
              <a:latin typeface="Times New Roman" panose="02020603050405020304" pitchFamily="18" charset="0"/>
              <a:cs typeface="Times New Roman" panose="02020603050405020304" pitchFamily="18" charset="0"/>
            </a:endParaRPr>
          </a:p>
          <a:p>
            <a:pPr lvl="0"/>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ea typeface="Times New Roman" panose="02020603050405020304" pitchFamily="18" charset="0"/>
                <a:cs typeface="Times New Roman" panose="02020603050405020304" pitchFamily="18" charset="0"/>
              </a:rPr>
              <a:t>84</a:t>
            </a:r>
            <a:endParaRPr lang="en-US" altLang="en-US" sz="2400" dirty="0">
              <a:latin typeface="Times New Roman" panose="02020603050405020304" pitchFamily="18" charset="0"/>
              <a:cs typeface="Times New Roman" panose="02020603050405020304" pitchFamily="18" charset="0"/>
            </a:endParaRPr>
          </a:p>
          <a:p>
            <a:pPr lvl="0"/>
            <a:r>
              <a:rPr lang="vi-VN" altLang="en-US" sz="2400" dirty="0">
                <a:latin typeface="Times New Roman" panose="02020603050405020304" pitchFamily="18" charset="0"/>
                <a:ea typeface="Times New Roman" panose="02020603050405020304" pitchFamily="18" charset="0"/>
                <a:cs typeface="Times New Roman" panose="02020603050405020304" pitchFamily="18" charset="0"/>
              </a:rPr>
              <a:t>%H = 1.1.100% = 1,19</a:t>
            </a:r>
            <a:r>
              <a:rPr lang="vi-VN" altLang="en-US" sz="2400">
                <a:latin typeface="Times New Roman" panose="02020603050405020304" pitchFamily="18" charset="0"/>
                <a:ea typeface="Times New Roman" panose="02020603050405020304" pitchFamily="18" charset="0"/>
                <a:cs typeface="Times New Roman" panose="02020603050405020304" pitchFamily="18" charset="0"/>
              </a:rPr>
              <a:t>% 84</a:t>
            </a:r>
            <a:endParaRPr lang="en-US" altLang="en-US" sz="2400">
              <a:latin typeface="Times New Roman" panose="02020603050405020304" pitchFamily="18" charset="0"/>
              <a:cs typeface="Times New Roman" panose="02020603050405020304" pitchFamily="18" charset="0"/>
            </a:endParaRPr>
          </a:p>
          <a:p>
            <a:pPr lvl="0"/>
            <a:r>
              <a:rPr lang="en-US" altLang="en-US" sz="2400">
                <a:latin typeface="Times New Roman" panose="02020603050405020304" pitchFamily="18" charset="0"/>
                <a:cs typeface="Times New Roman" panose="02020603050405020304" pitchFamily="18" charset="0"/>
              </a:rPr>
              <a:t>                84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6"/>
          <p:cNvSpPr>
            <a:spLocks noChangeArrowheads="1"/>
          </p:cNvSpPr>
          <p:nvPr/>
        </p:nvSpPr>
        <p:spPr bwMode="auto">
          <a:xfrm>
            <a:off x="5452853" y="6170353"/>
            <a:ext cx="64475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vi-VN" altLang="en-US" sz="2400">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400" dirty="0">
                <a:latin typeface="Times New Roman" panose="02020603050405020304" pitchFamily="18" charset="0"/>
                <a:ea typeface="Times New Roman" panose="02020603050405020304" pitchFamily="18" charset="0"/>
                <a:cs typeface="Times New Roman" panose="02020603050405020304" pitchFamily="18" charset="0"/>
              </a:rPr>
              <a:t>O = 100% - 27,38% - 1,19% - 14,29% = </a:t>
            </a:r>
            <a:r>
              <a:rPr lang="vi-VN" altLang="en-US" sz="2400">
                <a:latin typeface="Times New Roman" panose="02020603050405020304" pitchFamily="18" charset="0"/>
                <a:ea typeface="Times New Roman" panose="02020603050405020304" pitchFamily="18" charset="0"/>
                <a:cs typeface="Times New Roman" panose="02020603050405020304" pitchFamily="18" charset="0"/>
              </a:rPr>
              <a:t>57,14%</a:t>
            </a:r>
            <a:endParaRPr lang="vi-VN" altLang="en-US" sz="2400" dirty="0">
              <a:latin typeface="Times New Roman" panose="02020603050405020304" pitchFamily="18" charset="0"/>
              <a:cs typeface="Times New Roman" panose="02020603050405020304" pitchFamily="18" charset="0"/>
            </a:endParaRPr>
          </a:p>
        </p:txBody>
      </p:sp>
      <p:cxnSp>
        <p:nvCxnSpPr>
          <p:cNvPr id="14" name="Straight Connector 13"/>
          <p:cNvCxnSpPr>
            <a:cxnSpLocks/>
          </p:cNvCxnSpPr>
          <p:nvPr/>
        </p:nvCxnSpPr>
        <p:spPr>
          <a:xfrm>
            <a:off x="6662967" y="4371281"/>
            <a:ext cx="978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71898" y="5104879"/>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71897" y="5873749"/>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EM CÓ THỂ</a:t>
            </a:r>
          </a:p>
        </p:txBody>
      </p:sp>
      <p:sp>
        <p:nvSpPr>
          <p:cNvPr id="13" name="Hộp Văn bản 12">
            <a:extLst>
              <a:ext uri="{FF2B5EF4-FFF2-40B4-BE49-F238E27FC236}">
                <a16:creationId xmlns:a16="http://schemas.microsoft.com/office/drawing/2014/main" id="{DA61287A-2A2E-4174-B661-309746EFDDF4}"/>
              </a:ext>
            </a:extLst>
          </p:cNvPr>
          <p:cNvSpPr txBox="1"/>
          <p:nvPr/>
        </p:nvSpPr>
        <p:spPr>
          <a:xfrm>
            <a:off x="3855719" y="3468933"/>
            <a:ext cx="853644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4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6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A5411418-FB55-413B-97C6-896655911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668" y="3838362"/>
            <a:ext cx="4277287" cy="2651147"/>
          </a:xfrm>
          <a:prstGeom prst="rect">
            <a:avLst/>
          </a:prstGeom>
          <a:noFill/>
          <a:ln>
            <a:noFill/>
          </a:ln>
        </p:spPr>
      </p:pic>
      <p:pic>
        <p:nvPicPr>
          <p:cNvPr id="7" name="Picture 7">
            <a:extLst>
              <a:ext uri="{FF2B5EF4-FFF2-40B4-BE49-F238E27FC236}">
                <a16:creationId xmlns:a16="http://schemas.microsoft.com/office/drawing/2014/main" id="{DF7D1C9B-0D0C-434A-AB9E-1594E9B48E46}"/>
              </a:ext>
            </a:extLst>
          </p:cNvPr>
          <p:cNvPicPr>
            <a:picLocks noChangeAspect="1"/>
          </p:cNvPicPr>
          <p:nvPr/>
        </p:nvPicPr>
        <p:blipFill>
          <a:blip r:embed="rId3"/>
          <a:stretch>
            <a:fillRect/>
          </a:stretch>
        </p:blipFill>
        <p:spPr>
          <a:xfrm>
            <a:off x="0" y="818867"/>
            <a:ext cx="5023381" cy="2825086"/>
          </a:xfrm>
          <a:prstGeom prst="rect">
            <a:avLst/>
          </a:prstGeom>
        </p:spPr>
      </p:pic>
      <p:graphicFrame>
        <p:nvGraphicFramePr>
          <p:cNvPr id="2" name="Bảng 1">
            <a:extLst>
              <a:ext uri="{FF2B5EF4-FFF2-40B4-BE49-F238E27FC236}">
                <a16:creationId xmlns:a16="http://schemas.microsoft.com/office/drawing/2014/main" id="{4B705180-D858-480B-8496-FD89BBDA5ADF}"/>
              </a:ext>
            </a:extLst>
          </p:cNvPr>
          <p:cNvGraphicFramePr>
            <a:graphicFrameLocks noGrp="1"/>
          </p:cNvGraphicFramePr>
          <p:nvPr>
            <p:extLst>
              <p:ext uri="{D42A27DB-BD31-4B8C-83A1-F6EECF244321}">
                <p14:modId xmlns:p14="http://schemas.microsoft.com/office/powerpoint/2010/main" val="4170704971"/>
              </p:ext>
            </p:extLst>
          </p:nvPr>
        </p:nvGraphicFramePr>
        <p:xfrm>
          <a:off x="5232950" y="0"/>
          <a:ext cx="6959049" cy="6858000"/>
        </p:xfrm>
        <a:graphic>
          <a:graphicData uri="http://schemas.openxmlformats.org/drawingml/2006/table">
            <a:tbl>
              <a:tblPr firstRow="1" bandRow="1">
                <a:tableStyleId>{5C22544A-7EE6-4342-B048-85BDC9FD1C3A}</a:tableStyleId>
              </a:tblPr>
              <a:tblGrid>
                <a:gridCol w="700103">
                  <a:extLst>
                    <a:ext uri="{9D8B030D-6E8A-4147-A177-3AD203B41FA5}">
                      <a16:colId xmlns:a16="http://schemas.microsoft.com/office/drawing/2014/main" val="4263012886"/>
                    </a:ext>
                  </a:extLst>
                </a:gridCol>
                <a:gridCol w="1369983">
                  <a:extLst>
                    <a:ext uri="{9D8B030D-6E8A-4147-A177-3AD203B41FA5}">
                      <a16:colId xmlns:a16="http://schemas.microsoft.com/office/drawing/2014/main" val="367521893"/>
                    </a:ext>
                  </a:extLst>
                </a:gridCol>
                <a:gridCol w="1087929">
                  <a:extLst>
                    <a:ext uri="{9D8B030D-6E8A-4147-A177-3AD203B41FA5}">
                      <a16:colId xmlns:a16="http://schemas.microsoft.com/office/drawing/2014/main" val="2270137973"/>
                    </a:ext>
                  </a:extLst>
                </a:gridCol>
                <a:gridCol w="1907232">
                  <a:extLst>
                    <a:ext uri="{9D8B030D-6E8A-4147-A177-3AD203B41FA5}">
                      <a16:colId xmlns:a16="http://schemas.microsoft.com/office/drawing/2014/main" val="3737402948"/>
                    </a:ext>
                  </a:extLst>
                </a:gridCol>
                <a:gridCol w="1893802">
                  <a:extLst>
                    <a:ext uri="{9D8B030D-6E8A-4147-A177-3AD203B41FA5}">
                      <a16:colId xmlns:a16="http://schemas.microsoft.com/office/drawing/2014/main" val="3445808901"/>
                    </a:ext>
                  </a:extLst>
                </a:gridCol>
              </a:tblGrid>
              <a:tr h="2087225">
                <a:tc gridSpan="2">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hMerge="1">
                  <a:txBody>
                    <a:bodyPr/>
                    <a:lstStyle/>
                    <a:p>
                      <a:endParaRPr lang="vi-VN"/>
                    </a:p>
                  </a:txBody>
                  <a:tcP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a:t>
                      </a:r>
                      <a:endParaRPr lang="vi-VN" sz="22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nguyên tố</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nguyên tử cấu tạo</a:t>
                      </a:r>
                      <a:endParaRPr lang="vi-VN" sz="22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nên 1 phân tử của 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Công thức hóa học</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58472735"/>
                  </a:ext>
                </a:extLst>
              </a:tr>
              <a:tr h="715157">
                <a:tc rowSpan="2">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Kim loại</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Copper</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Cu</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3136712"/>
                  </a:ext>
                </a:extLst>
              </a:tr>
              <a:tr h="499260">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Gold</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Au</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89904458"/>
                  </a:ext>
                </a:extLst>
              </a:tr>
              <a:tr h="561696">
                <a:tc rowSpan="4">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Phi kim </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Carbon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203543053"/>
                  </a:ext>
                </a:extLst>
              </a:tr>
              <a:tr h="876742">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Oxygen </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O</a:t>
                      </a:r>
                      <a:r>
                        <a:rPr lang="en-US" sz="2200" baseline="-250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46309128"/>
                  </a:ext>
                </a:extLst>
              </a:tr>
              <a:tr h="876742">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Nitrogen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a:t>
                      </a:r>
                      <a:r>
                        <a:rPr lang="en-US" sz="2200" baseline="-250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04488723"/>
                  </a:ext>
                </a:extLst>
              </a:tr>
              <a:tr h="652757">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Ozon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3</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O</a:t>
                      </a:r>
                      <a:r>
                        <a:rPr lang="en-US" sz="2200" baseline="-25000">
                          <a:effectLst/>
                          <a:latin typeface="Times New Roman" panose="02020603050405020304" pitchFamily="18" charset="0"/>
                          <a:cs typeface="Times New Roman" panose="02020603050405020304" pitchFamily="18" charset="0"/>
                        </a:rPr>
                        <a:t>3</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0395686"/>
                  </a:ext>
                </a:extLst>
              </a:tr>
              <a:tr h="588421">
                <a:tc gridSpan="2">
                  <a:txBody>
                    <a:bodyPr/>
                    <a:lstStyle/>
                    <a:p>
                      <a:pPr marL="9525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Carbon dioxide</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vi-VN"/>
                    </a:p>
                  </a:txBody>
                  <a:tcP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1C, 2O</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CO</a:t>
                      </a:r>
                      <a:r>
                        <a:rPr lang="en-US" sz="2200" baseline="-250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93326746"/>
                  </a:ext>
                </a:extLst>
              </a:tr>
            </a:tbl>
          </a:graphicData>
        </a:graphic>
      </p:graphicFrame>
    </p:spTree>
    <p:extLst>
      <p:ext uri="{BB962C8B-B14F-4D97-AF65-F5344CB8AC3E}">
        <p14:creationId xmlns:p14="http://schemas.microsoft.com/office/powerpoint/2010/main" val="421147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792" y="3121200"/>
            <a:ext cx="2499577" cy="3736800"/>
          </a:xfrm>
          <a:prstGeom prst="rect">
            <a:avLst/>
          </a:prstGeom>
        </p:spPr>
      </p:pic>
      <p:sp>
        <p:nvSpPr>
          <p:cNvPr id="6" name="Cloud Callout 5"/>
          <p:cNvSpPr/>
          <p:nvPr/>
        </p:nvSpPr>
        <p:spPr>
          <a:xfrm>
            <a:off x="5791200" y="458810"/>
            <a:ext cx="5023381"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a:latin typeface="Times New Roman" panose="02020603050405020304" pitchFamily="18" charset="0"/>
                <a:cs typeface="Times New Roman" panose="02020603050405020304" pitchFamily="18" charset="0"/>
              </a:rPr>
              <a:t>Công thức hóa học của một chất được</a:t>
            </a:r>
          </a:p>
          <a:p>
            <a:pPr algn="ctr"/>
            <a:r>
              <a:rPr lang="de-DE" sz="2400" b="1">
                <a:latin typeface="Times New Roman" panose="02020603050405020304" pitchFamily="18" charset="0"/>
                <a:cs typeface="Times New Roman" panose="02020603050405020304" pitchFamily="18" charset="0"/>
              </a:rPr>
              <a:t>biểu diễn như thế nào?</a:t>
            </a:r>
            <a:endParaRPr lang="vi-VN" sz="2400" b="1" dirty="0">
              <a:latin typeface="Times New Roman" panose="02020603050405020304" pitchFamily="18" charset="0"/>
              <a:cs typeface="Times New Roman" panose="02020603050405020304" pitchFamily="18" charset="0"/>
            </a:endParaRPr>
          </a:p>
        </p:txBody>
      </p:sp>
      <p:pic>
        <p:nvPicPr>
          <p:cNvPr id="7" name="Picture 7">
            <a:extLst>
              <a:ext uri="{FF2B5EF4-FFF2-40B4-BE49-F238E27FC236}">
                <a16:creationId xmlns:a16="http://schemas.microsoft.com/office/drawing/2014/main" id="{05A1DE79-8592-494E-AC9A-E3FE1928F034}"/>
              </a:ext>
            </a:extLst>
          </p:cNvPr>
          <p:cNvPicPr>
            <a:picLocks noChangeAspect="1"/>
          </p:cNvPicPr>
          <p:nvPr/>
        </p:nvPicPr>
        <p:blipFill>
          <a:blip r:embed="rId3"/>
          <a:stretch>
            <a:fillRect/>
          </a:stretch>
        </p:blipFill>
        <p:spPr>
          <a:xfrm>
            <a:off x="410817" y="845372"/>
            <a:ext cx="5023381" cy="2825086"/>
          </a:xfrm>
          <a:prstGeom prst="rect">
            <a:avLst/>
          </a:prstGeom>
        </p:spPr>
      </p:pic>
      <p:pic>
        <p:nvPicPr>
          <p:cNvPr id="8" name="Hình ảnh 7">
            <a:extLst>
              <a:ext uri="{FF2B5EF4-FFF2-40B4-BE49-F238E27FC236}">
                <a16:creationId xmlns:a16="http://schemas.microsoft.com/office/drawing/2014/main" id="{728E24D0-31F2-49E8-942A-DFBBBBAB5E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3863" y="3798606"/>
            <a:ext cx="4277287" cy="2651147"/>
          </a:xfrm>
          <a:prstGeom prst="rect">
            <a:avLst/>
          </a:prstGeom>
          <a:noFill/>
          <a:ln>
            <a:noFill/>
          </a:ln>
        </p:spPr>
      </p:pic>
    </p:spTree>
    <p:extLst>
      <p:ext uri="{BB962C8B-B14F-4D97-AF65-F5344CB8AC3E}">
        <p14:creationId xmlns:p14="http://schemas.microsoft.com/office/powerpoint/2010/main" val="1820194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7C46165-4BD1-4306-B9AD-A61AA34A75D6}"/>
              </a:ext>
            </a:extLst>
          </p:cNvPr>
          <p:cNvSpPr txBox="1"/>
          <p:nvPr/>
        </p:nvSpPr>
        <p:spPr>
          <a:xfrm>
            <a:off x="479517" y="423442"/>
            <a:ext cx="11447439" cy="1569660"/>
          </a:xfrm>
          <a:prstGeom prst="rect">
            <a:avLst/>
          </a:prstGeom>
          <a:noFill/>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I. CÔNG THỨC HOÁ HỌC</a:t>
            </a:r>
          </a:p>
          <a:p>
            <a:endParaRPr lang="en-US" sz="2400">
              <a:solidFill>
                <a:srgbClr val="FF0000"/>
              </a:solidFill>
              <a:latin typeface="Times New Roman" panose="02020603050405020304" pitchFamily="18" charset="0"/>
              <a:cs typeface="Times New Roman" panose="02020603050405020304" pitchFamily="18" charset="0"/>
            </a:endParaRPr>
          </a:p>
          <a:p>
            <a:r>
              <a:rPr lang="en-US" sz="2400" b="1" i="1">
                <a:effectLst/>
                <a:latin typeface="Times New Roman" panose="02020603050405020304" pitchFamily="18" charset="0"/>
                <a:ea typeface="Times New Roman" panose="02020603050405020304" pitchFamily="18" charset="0"/>
              </a:rPr>
              <a:t>* CTHH của một chất là cách biểu diễn chất bằng KHHH của nguyên tố kèm theo</a:t>
            </a:r>
          </a:p>
          <a:p>
            <a:r>
              <a:rPr lang="en-US" sz="2400" b="1" i="1">
                <a:effectLst/>
                <a:latin typeface="Times New Roman" panose="02020603050405020304" pitchFamily="18" charset="0"/>
                <a:ea typeface="Times New Roman" panose="02020603050405020304" pitchFamily="18" charset="0"/>
              </a:rPr>
              <a:t>chỉ số (số nguyên tử) ở chân bên phải KHHH (chỉ số bằng 1 không ghi).</a:t>
            </a:r>
            <a:endParaRPr lang="vi-VN" sz="2400" b="1"/>
          </a:p>
        </p:txBody>
      </p:sp>
      <p:sp>
        <p:nvSpPr>
          <p:cNvPr id="5" name="Hộp Văn bản 4">
            <a:extLst>
              <a:ext uri="{FF2B5EF4-FFF2-40B4-BE49-F238E27FC236}">
                <a16:creationId xmlns:a16="http://schemas.microsoft.com/office/drawing/2014/main" id="{832CFA75-2E25-42D6-8CCB-4F460E9A01CE}"/>
              </a:ext>
            </a:extLst>
          </p:cNvPr>
          <p:cNvSpPr txBox="1"/>
          <p:nvPr/>
        </p:nvSpPr>
        <p:spPr>
          <a:xfrm>
            <a:off x="479517" y="2235288"/>
            <a:ext cx="4814376"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1. Công thức hóa học của đơn chất</a:t>
            </a: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5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4B705180-D858-480B-8496-FD89BBDA5ADF}"/>
              </a:ext>
            </a:extLst>
          </p:cNvPr>
          <p:cNvGraphicFramePr>
            <a:graphicFrameLocks noGrp="1"/>
          </p:cNvGraphicFramePr>
          <p:nvPr>
            <p:extLst>
              <p:ext uri="{D42A27DB-BD31-4B8C-83A1-F6EECF244321}">
                <p14:modId xmlns:p14="http://schemas.microsoft.com/office/powerpoint/2010/main" val="2401250576"/>
              </p:ext>
            </p:extLst>
          </p:nvPr>
        </p:nvGraphicFramePr>
        <p:xfrm>
          <a:off x="6291617" y="321020"/>
          <a:ext cx="5832143" cy="6167705"/>
        </p:xfrm>
        <a:graphic>
          <a:graphicData uri="http://schemas.openxmlformats.org/drawingml/2006/table">
            <a:tbl>
              <a:tblPr firstRow="1" bandRow="1">
                <a:tableStyleId>{5C22544A-7EE6-4342-B048-85BDC9FD1C3A}</a:tableStyleId>
              </a:tblPr>
              <a:tblGrid>
                <a:gridCol w="695163">
                  <a:extLst>
                    <a:ext uri="{9D8B030D-6E8A-4147-A177-3AD203B41FA5}">
                      <a16:colId xmlns:a16="http://schemas.microsoft.com/office/drawing/2014/main" val="4263012886"/>
                    </a:ext>
                  </a:extLst>
                </a:gridCol>
                <a:gridCol w="1200080">
                  <a:extLst>
                    <a:ext uri="{9D8B030D-6E8A-4147-A177-3AD203B41FA5}">
                      <a16:colId xmlns:a16="http://schemas.microsoft.com/office/drawing/2014/main" val="367521893"/>
                    </a:ext>
                  </a:extLst>
                </a:gridCol>
                <a:gridCol w="1098165">
                  <a:extLst>
                    <a:ext uri="{9D8B030D-6E8A-4147-A177-3AD203B41FA5}">
                      <a16:colId xmlns:a16="http://schemas.microsoft.com/office/drawing/2014/main" val="2270137973"/>
                    </a:ext>
                  </a:extLst>
                </a:gridCol>
                <a:gridCol w="1924335">
                  <a:extLst>
                    <a:ext uri="{9D8B030D-6E8A-4147-A177-3AD203B41FA5}">
                      <a16:colId xmlns:a16="http://schemas.microsoft.com/office/drawing/2014/main" val="3737402948"/>
                    </a:ext>
                  </a:extLst>
                </a:gridCol>
                <a:gridCol w="914400">
                  <a:extLst>
                    <a:ext uri="{9D8B030D-6E8A-4147-A177-3AD203B41FA5}">
                      <a16:colId xmlns:a16="http://schemas.microsoft.com/office/drawing/2014/main" val="3445808901"/>
                    </a:ext>
                  </a:extLst>
                </a:gridCol>
              </a:tblGrid>
              <a:tr h="1936592">
                <a:tc gridSpan="2">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hMerge="1">
                  <a:txBody>
                    <a:bodyPr/>
                    <a:lstStyle/>
                    <a:p>
                      <a:endParaRPr lang="vi-VN"/>
                    </a:p>
                  </a:txBody>
                  <a:tcP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a:t>
                      </a:r>
                      <a:endParaRPr lang="vi-VN" sz="2200">
                        <a:effectLst/>
                        <a:latin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nguyên tố</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Số nguyên tử cấu tạo nên </a:t>
                      </a: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 phân tử</a:t>
                      </a:r>
                    </a:p>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của chất</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Công thức hóa học</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58472735"/>
                  </a:ext>
                </a:extLst>
              </a:tr>
              <a:tr h="663545">
                <a:tc rowSpan="2">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Kim loại</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Copper</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Cu</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3136712"/>
                  </a:ext>
                </a:extLst>
              </a:tr>
              <a:tr h="463229">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Gold</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Au</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89904458"/>
                  </a:ext>
                </a:extLst>
              </a:tr>
              <a:tr h="521159">
                <a:tc rowSpan="4">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Phi kim </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Carbon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C</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203543053"/>
                  </a:ext>
                </a:extLst>
              </a:tr>
              <a:tr h="813469">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Oxygen </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O</a:t>
                      </a:r>
                      <a:r>
                        <a:rPr lang="en-US" sz="2200" baseline="-250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46309128"/>
                  </a:ext>
                </a:extLst>
              </a:tr>
              <a:tr h="813469">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Nitrogen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N</a:t>
                      </a:r>
                      <a:r>
                        <a:rPr lang="en-US" sz="2200" baseline="-25000">
                          <a:effectLst/>
                          <a:latin typeface="Times New Roman" panose="02020603050405020304" pitchFamily="18" charset="0"/>
                          <a:cs typeface="Times New Roman" panose="02020603050405020304" pitchFamily="18" charset="0"/>
                        </a:rPr>
                        <a:t>2</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04488723"/>
                  </a:ext>
                </a:extLst>
              </a:tr>
              <a:tr h="605648">
                <a:tc vMerge="1">
                  <a:txBody>
                    <a:bodyPr/>
                    <a:lstStyle/>
                    <a:p>
                      <a:endParaRPr lang="vi-VN"/>
                    </a:p>
                  </a:txBody>
                  <a:tcPr/>
                </a:tc>
                <a:tc>
                  <a:txBody>
                    <a:bodyPr/>
                    <a:lstStyle/>
                    <a:p>
                      <a:pPr marL="0" marR="0" algn="just">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Khí Ozon</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1</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3</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tc>
                  <a:txBody>
                    <a:bodyPr/>
                    <a:lstStyle/>
                    <a:p>
                      <a:pPr marL="0" marR="0" algn="ctr">
                        <a:lnSpc>
                          <a:spcPct val="120000"/>
                        </a:lnSpc>
                        <a:spcBef>
                          <a:spcPts val="0"/>
                        </a:spcBef>
                        <a:spcAft>
                          <a:spcPts val="0"/>
                        </a:spcAft>
                      </a:pPr>
                      <a:r>
                        <a:rPr lang="en-US" sz="2200">
                          <a:effectLst/>
                          <a:latin typeface="Times New Roman" panose="02020603050405020304" pitchFamily="18" charset="0"/>
                          <a:cs typeface="Times New Roman" panose="02020603050405020304" pitchFamily="18" charset="0"/>
                        </a:rPr>
                        <a:t>O</a:t>
                      </a:r>
                      <a:r>
                        <a:rPr lang="en-US" sz="2200" baseline="-25000">
                          <a:effectLst/>
                          <a:latin typeface="Times New Roman" panose="02020603050405020304" pitchFamily="18" charset="0"/>
                          <a:cs typeface="Times New Roman" panose="02020603050405020304" pitchFamily="18" charset="0"/>
                        </a:rPr>
                        <a:t>3</a:t>
                      </a:r>
                      <a:endParaRPr lang="vi-VN"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0395686"/>
                  </a:ext>
                </a:extLst>
              </a:tr>
            </a:tbl>
          </a:graphicData>
        </a:graphic>
      </p:graphicFrame>
      <p:sp>
        <p:nvSpPr>
          <p:cNvPr id="5" name="Cloud Callout 3">
            <a:extLst>
              <a:ext uri="{FF2B5EF4-FFF2-40B4-BE49-F238E27FC236}">
                <a16:creationId xmlns:a16="http://schemas.microsoft.com/office/drawing/2014/main" id="{760BEAA7-9B66-43AC-92B0-0C3965C53B65}"/>
              </a:ext>
            </a:extLst>
          </p:cNvPr>
          <p:cNvSpPr/>
          <p:nvPr/>
        </p:nvSpPr>
        <p:spPr>
          <a:xfrm>
            <a:off x="195617" y="321020"/>
            <a:ext cx="6096000" cy="2531363"/>
          </a:xfrm>
          <a:prstGeom prst="cloudCallout">
            <a:avLst>
              <a:gd name="adj1" fmla="val -47422"/>
              <a:gd name="adj2" fmla="val 7980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Nếu đơn chất được tạo nên từ nguyên tố có KHHH là A,</a:t>
            </a:r>
          </a:p>
          <a:p>
            <a:pPr algn="ctr"/>
            <a:r>
              <a:rPr lang="en-US" sz="2400">
                <a:latin typeface="Times New Roman" panose="02020603050405020304" pitchFamily="18" charset="0"/>
                <a:cs typeface="Times New Roman" panose="02020603050405020304" pitchFamily="18" charset="0"/>
              </a:rPr>
              <a:t>trong phân tử có x nguyên tử,</a:t>
            </a:r>
          </a:p>
          <a:p>
            <a:pPr algn="ctr"/>
            <a:r>
              <a:rPr lang="en-US" sz="2400">
                <a:latin typeface="Times New Roman" panose="02020603050405020304" pitchFamily="18" charset="0"/>
                <a:cs typeface="Times New Roman" panose="02020603050405020304" pitchFamily="18" charset="0"/>
              </a:rPr>
              <a:t>thì CTHH của đơn chất </a:t>
            </a:r>
          </a:p>
          <a:p>
            <a:pPr algn="ctr"/>
            <a:r>
              <a:rPr lang="en-US" sz="2400">
                <a:latin typeface="Times New Roman" panose="02020603050405020304" pitchFamily="18" charset="0"/>
                <a:cs typeface="Times New Roman" panose="02020603050405020304" pitchFamily="18" charset="0"/>
              </a:rPr>
              <a:t>có dạng như thế nào?</a:t>
            </a:r>
            <a:endParaRPr lang="vi-VN" sz="2400" i="1"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B80B64B1-EBE1-47AF-B808-7B52088872A3}"/>
              </a:ext>
            </a:extLst>
          </p:cNvPr>
          <p:cNvSpPr txBox="1"/>
          <p:nvPr/>
        </p:nvSpPr>
        <p:spPr>
          <a:xfrm>
            <a:off x="2866031" y="2825088"/>
            <a:ext cx="1378424"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A</a:t>
            </a:r>
            <a:r>
              <a:rPr lang="en-US" sz="4000" b="1" baseline="-25000">
                <a:solidFill>
                  <a:srgbClr val="FF0000"/>
                </a:solidFill>
                <a:latin typeface="Times New Roman" panose="02020603050405020304" pitchFamily="18" charset="0"/>
                <a:cs typeface="Times New Roman" panose="02020603050405020304" pitchFamily="18" charset="0"/>
              </a:rPr>
              <a:t>x</a:t>
            </a:r>
            <a:endParaRPr lang="vi-VN" sz="4000" b="1" baseline="-25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15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3079</Words>
  <Application>Microsoft Office PowerPoint</Application>
  <PresentationFormat>Màn hình rộng</PresentationFormat>
  <Paragraphs>444</Paragraphs>
  <Slides>53</Slides>
  <Notes>0</Notes>
  <HiddenSlides>0</HiddenSlides>
  <MMClips>1</MMClips>
  <ScaleCrop>false</ScaleCrop>
  <HeadingPairs>
    <vt:vector size="8" baseType="variant">
      <vt:variant>
        <vt:lpstr>Phông được Dùng</vt:lpstr>
      </vt:variant>
      <vt:variant>
        <vt:i4>4</vt:i4>
      </vt:variant>
      <vt:variant>
        <vt:lpstr>Chủ đề</vt:lpstr>
      </vt:variant>
      <vt:variant>
        <vt:i4>1</vt:i4>
      </vt:variant>
      <vt:variant>
        <vt:lpstr>Máy chủ nhúng OLE</vt:lpstr>
      </vt:variant>
      <vt:variant>
        <vt:i4>1</vt:i4>
      </vt:variant>
      <vt:variant>
        <vt:lpstr>Tiêu đề Bản chiếu</vt:lpstr>
      </vt:variant>
      <vt:variant>
        <vt:i4>53</vt:i4>
      </vt:variant>
    </vt:vector>
  </HeadingPairs>
  <TitlesOfParts>
    <vt:vector size="59" baseType="lpstr">
      <vt:lpstr>Arial</vt:lpstr>
      <vt:lpstr>Calibri</vt:lpstr>
      <vt:lpstr>Cambria Math</vt:lpstr>
      <vt:lpstr>Times New Roman</vt:lpstr>
      <vt:lpstr>Chủ đề Office</vt:lpstr>
      <vt:lpstr>Equation.DSMT4</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THỂ LỆ CUỘC THI</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Tr?n Th? Th�y Dung</dc:creator>
  <cp:lastModifiedBy>Tr?n Th? Th�y Dung</cp:lastModifiedBy>
  <cp:revision>31</cp:revision>
  <dcterms:created xsi:type="dcterms:W3CDTF">2022-09-03T13:35:05Z</dcterms:created>
  <dcterms:modified xsi:type="dcterms:W3CDTF">2022-09-03T18:33:17Z</dcterms:modified>
</cp:coreProperties>
</file>