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media/image3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0" r:id="rId2"/>
    <p:sldId id="401" r:id="rId3"/>
    <p:sldId id="412" r:id="rId4"/>
    <p:sldId id="256" r:id="rId5"/>
    <p:sldId id="269" r:id="rId6"/>
    <p:sldId id="400" r:id="rId7"/>
    <p:sldId id="398" r:id="rId8"/>
    <p:sldId id="407" r:id="rId9"/>
    <p:sldId id="399" r:id="rId10"/>
    <p:sldId id="410" r:id="rId11"/>
    <p:sldId id="404" r:id="rId12"/>
    <p:sldId id="405" r:id="rId13"/>
    <p:sldId id="406" r:id="rId14"/>
    <p:sldId id="413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1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5C9F3-3192-452F-AC53-F9EC0CC4CB0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3EA44-D070-4C02-A677-9CB5D1111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70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….</a:t>
            </a:r>
          </a:p>
          <a:p>
            <a:pPr algn="ctr"/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ý </a:t>
            </a:r>
            <a:r>
              <a:rPr lang="en-US" dirty="0" err="1"/>
              <a:t>thức</a:t>
            </a:r>
            <a:r>
              <a:rPr lang="en-US" dirty="0"/>
              <a:t>….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4E214-7F37-4BA6-BCEC-DD5A7CFAFA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1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2D859-7849-40DB-8C93-089F893971E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97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6C0A-761B-40DC-A01D-CA310D3E1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13698-3F30-4A2D-956B-E49483409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1ABD2-5098-4B81-9DD3-29F856D4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4C89D-1D28-46D9-BE2C-6911F6436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893A1-45C5-4DBE-BBCB-BF858A8B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2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68E61-4307-4DBE-87EF-C1E63153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02C0B-01DA-4D81-8D3A-95DF51D25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0C2BF-E36F-47DA-B443-496B1093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AF1EA-282E-48DF-AEE3-89C1E9C1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47BE2-B36C-4726-8F30-D94B4BF6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6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72809-C41B-4BF9-B0E6-1DA5EEA1D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66F1E-88DD-4311-BB08-BE86BAC91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31D20-D7D0-4CB5-A727-46217D52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DE9B0-553F-4AF3-A6AB-4112E3BE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C00F2-EE2F-4018-AE57-24A9BD49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1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2FF2-F3F8-4052-A4F6-3E9FC09E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E2EED-FE1D-40E5-BD73-6C4860015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BC7BD-9765-452D-AA45-3C597933C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F0EAF-7B38-4327-B6C9-B21E53ED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F5BBC-133D-4B2D-B4B0-A0DBF8F6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1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3F1D-CA08-40D7-B3D2-6A416B11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81D7A-6B86-4AC7-A735-D637F9BF5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23D84-CB15-4555-B2F6-739FA762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85630-13E9-4FDF-872A-B59B74A8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4C485-8FB3-42FB-AA29-EBF4A253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8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EC4C3-5442-4F02-A1DC-D735B69F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D48EB-00B9-4F5E-A028-CED74A860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FCB16-00A4-4A51-B6EB-5E44968FD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AB1F1-5730-4BA9-8A5F-3D5AB9D5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31AAD-E03B-4B22-AB46-727DCA18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2AAFB-6133-41B4-99EC-4AE4C901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0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4693-AA75-465F-BA5C-91CB41DCD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EE83-F454-4097-9962-D5110F40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3FD8B-3ABA-4850-A3A7-A1851E307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A283ED-93C2-4E03-8CC1-43DD4B958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76E50-6E59-4D68-B639-2270D1D9E5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DF07D5-32A5-45D6-A2BE-D1F3AAB6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CB7DB6-33D6-44AE-A17E-80D1929F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6FB49-4416-4491-AF6E-D3D7B3E1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72B5-8A3B-4619-8438-A4FCB5FD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17E8B-FEAB-4F6A-9636-80398CE5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620D9-F70C-487B-AEB4-34BD5BB0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6077F-221B-48E3-8D5D-7C391C50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2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75EC7-CD3C-4C15-A5B8-D2C2226F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426FFD-077E-4C4D-8EE4-A86D4FA5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52B1D-1390-402A-8714-C285981DB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7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C152-6910-447D-B393-670EC8A7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E9A9C-1383-4370-9E4F-4B372EEC1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00ECA-6578-49B7-BD1C-E7E35C51B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F17B4-6F32-412F-B3CC-7CDA6722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97232-33B8-4EC9-AA15-144A4C59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06A83-0B21-436A-A229-CE2F25C8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0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E340-0472-4197-9326-E0D1CED5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04511C-2D63-4B17-A4D0-57B31EA6F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E7175-7688-4EE2-972B-A479F17AE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F1ED0-1AE1-4877-B411-EFD8240F0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2018A-2FD1-4A81-AE08-332826D1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89549-83D8-4B63-9F44-8B38F9EA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9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03DB4-9A24-4B83-9467-844C5B2F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1CA99-9D51-408E-8957-E9B524700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E8E1-1EFF-4D00-8893-E124B0CEC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7B49-59F0-450E-AC12-252102FD94D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0F52A-3484-46B3-98FC-C4C24F01F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D27E4-C179-43AC-8C84-0839AA391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2E24-9B6E-4F23-8103-1C4991A9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8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f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fif"/><Relationship Id="rId5" Type="http://schemas.openxmlformats.org/officeDocument/2006/relationships/image" Target="../media/image22.jpeg"/><Relationship Id="rId4" Type="http://schemas.openxmlformats.org/officeDocument/2006/relationships/image" Target="../media/image14.jp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50CC125B-A4FD-4AA6-9E65-7BC462D7B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D56FBECB-766D-44E7-AE32-238DC7AB4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6" name="AutoShape 6" descr="Káº¿t quáº£ hÃ¬nh áº£nh cho slide mÃ n sÃ¢n kháº¥u">
            <a:extLst>
              <a:ext uri="{FF2B5EF4-FFF2-40B4-BE49-F238E27FC236}">
                <a16:creationId xmlns:a16="http://schemas.microsoft.com/office/drawing/2014/main" id="{1DEF724C-7171-4447-9FA5-B1744481C8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AutoShape 8" descr="Káº¿t quáº£ hÃ¬nh áº£nh cho slide mÃ n sÃ¢n kháº¥u">
            <a:extLst>
              <a:ext uri="{FF2B5EF4-FFF2-40B4-BE49-F238E27FC236}">
                <a16:creationId xmlns:a16="http://schemas.microsoft.com/office/drawing/2014/main" id="{08D8FC6B-8629-4A63-8B4C-8D9613E01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78" name="Picture 10" descr="HÃ¬nh áº£nh cÃ³ liÃªn quan">
            <a:extLst>
              <a:ext uri="{FF2B5EF4-FFF2-40B4-BE49-F238E27FC236}">
                <a16:creationId xmlns:a16="http://schemas.microsoft.com/office/drawing/2014/main" id="{93F70465-2B1E-4E11-973F-BEF0BD78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D9CF49-CE6A-4490-B898-A3D39E03C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763"/>
            <a:ext cx="12191999" cy="6843617"/>
          </a:xfr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A90B64-EC4B-455C-A061-8ACE0F86D9DD}"/>
              </a:ext>
            </a:extLst>
          </p:cNvPr>
          <p:cNvSpPr txBox="1"/>
          <p:nvPr/>
        </p:nvSpPr>
        <p:spPr>
          <a:xfrm>
            <a:off x="0" y="1092247"/>
            <a:ext cx="7390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QUAN SÁT TẾ BÀO BIỂU BÌ VẢY HÀNH</a:t>
            </a:r>
            <a:endParaRPr lang="en-US" sz="2800" b="1" u="sng" dirty="0"/>
          </a:p>
        </p:txBody>
      </p:sp>
      <p:pic>
        <p:nvPicPr>
          <p:cNvPr id="21" name="Picture 13" descr="Cu hanh va te bao bieu bi vay hanh quan sat duoc">
            <a:extLst>
              <a:ext uri="{FF2B5EF4-FFF2-40B4-BE49-F238E27FC236}">
                <a16:creationId xmlns:a16="http://schemas.microsoft.com/office/drawing/2014/main" id="{6F596F2C-9882-4383-B597-7B6270856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73" y="1005347"/>
            <a:ext cx="2108082" cy="17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193658-B641-4DB1-929A-EECCE47DB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72" y="2947457"/>
            <a:ext cx="4331383" cy="35961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41B13E-D642-4040-B298-33BE747CA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61" y="1703819"/>
            <a:ext cx="7660433" cy="5051445"/>
          </a:xfrm>
          <a:prstGeom prst="rect">
            <a:avLst/>
          </a:prstGeom>
        </p:spPr>
      </p:pic>
      <p:pic>
        <p:nvPicPr>
          <p:cNvPr id="19" name="QUAN SÁT VẢY HÀNH">
            <a:hlinkClick r:id="" action="ppaction://media"/>
            <a:extLst>
              <a:ext uri="{FF2B5EF4-FFF2-40B4-BE49-F238E27FC236}">
                <a16:creationId xmlns:a16="http://schemas.microsoft.com/office/drawing/2014/main" id="{477E6142-D115-46C9-B4D2-3679858649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1247" y="1904735"/>
            <a:ext cx="6891415" cy="342863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7B57A3E-6DC5-451E-9636-9617D14AF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78" y="1703818"/>
            <a:ext cx="2222846" cy="86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135953D2-AD52-1C40-52CE-E738FB56E5A9}"/>
              </a:ext>
            </a:extLst>
          </p:cNvPr>
          <p:cNvSpPr/>
          <p:nvPr/>
        </p:nvSpPr>
        <p:spPr>
          <a:xfrm>
            <a:off x="326967" y="255734"/>
            <a:ext cx="11538065" cy="624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BÀI 21: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HÀNH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QUAN SÁT VÀ PHÂN BIỆT MỘT SỐ LOẠI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TẾ BÀO SINH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VẬT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3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D9CF49-CE6A-4490-B898-A3D39E03C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3617"/>
          </a:xfr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A90B64-EC4B-455C-A061-8ACE0F86D9DD}"/>
              </a:ext>
            </a:extLst>
          </p:cNvPr>
          <p:cNvSpPr txBox="1"/>
          <p:nvPr/>
        </p:nvSpPr>
        <p:spPr>
          <a:xfrm>
            <a:off x="0" y="1253612"/>
            <a:ext cx="6226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QUAN SÁT TẾ BÀO TRỨNG CÁ</a:t>
            </a:r>
            <a:endParaRPr lang="en-US" sz="2800" b="1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1B3581-06D1-4B0B-B581-DD2C3D2F1A40}"/>
              </a:ext>
            </a:extLst>
          </p:cNvPr>
          <p:cNvSpPr txBox="1"/>
          <p:nvPr/>
        </p:nvSpPr>
        <p:spPr>
          <a:xfrm>
            <a:off x="1745673" y="5780782"/>
            <a:ext cx="8312727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TRỨNG CÁ.png">
            <a:extLst>
              <a:ext uri="{FF2B5EF4-FFF2-40B4-BE49-F238E27FC236}">
                <a16:creationId xmlns:a16="http://schemas.microsoft.com/office/drawing/2014/main" id="{20D628C2-DB2B-498D-853C-0256C3F89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32" y="1838106"/>
            <a:ext cx="5334000" cy="3505200"/>
          </a:xfrm>
          <a:prstGeom prst="rect">
            <a:avLst/>
          </a:prstGeom>
        </p:spPr>
      </p:pic>
      <p:pic>
        <p:nvPicPr>
          <p:cNvPr id="20" name="Picture 19" descr="QUAN SÁT.png">
            <a:extLst>
              <a:ext uri="{FF2B5EF4-FFF2-40B4-BE49-F238E27FC236}">
                <a16:creationId xmlns:a16="http://schemas.microsoft.com/office/drawing/2014/main" id="{BBACAA56-22DE-4FFC-8D8C-6069CD857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426" y="1371600"/>
            <a:ext cx="3810000" cy="3810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CFAD6347-AA96-4981-48A1-8936844CC18F}"/>
              </a:ext>
            </a:extLst>
          </p:cNvPr>
          <p:cNvSpPr/>
          <p:nvPr/>
        </p:nvSpPr>
        <p:spPr>
          <a:xfrm>
            <a:off x="326966" y="329138"/>
            <a:ext cx="11538065" cy="624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BÀI 21: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HÀNH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QUAN SÁT VÀ PHÂN BIỆT MỘT SỐ LOẠI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TẾ BÀO SINH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VẬT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8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D9CF49-CE6A-4490-B898-A3D39E03C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3617"/>
          </a:xfr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A90B64-EC4B-455C-A061-8ACE0F86D9DD}"/>
              </a:ext>
            </a:extLst>
          </p:cNvPr>
          <p:cNvSpPr txBox="1"/>
          <p:nvPr/>
        </p:nvSpPr>
        <p:spPr>
          <a:xfrm>
            <a:off x="0" y="1096430"/>
            <a:ext cx="6226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QUAN SÁT TẾ BÀO TRỨNG CÁ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Trứng cá giàu dinh dưỡng hơn thịt cá, khó tin nhưng có thật">
            <a:extLst>
              <a:ext uri="{FF2B5EF4-FFF2-40B4-BE49-F238E27FC236}">
                <a16:creationId xmlns:a16="http://schemas.microsoft.com/office/drawing/2014/main" id="{2506B4B1-1419-4500-B528-EFFC8331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736" y="1635020"/>
            <a:ext cx="2444823" cy="1878526"/>
          </a:xfrm>
          <a:prstGeom prst="rect">
            <a:avLst/>
          </a:prstGeom>
          <a:noFill/>
        </p:spPr>
      </p:pic>
      <p:pic>
        <p:nvPicPr>
          <p:cNvPr id="15" name="Picture 8" descr="Trứng cá hồi – Nguyên liệu tuyệt vời cho những món ăn ngon hảo hạng">
            <a:extLst>
              <a:ext uri="{FF2B5EF4-FFF2-40B4-BE49-F238E27FC236}">
                <a16:creationId xmlns:a16="http://schemas.microsoft.com/office/drawing/2014/main" id="{25E55422-A4E2-4F14-A508-FB680B84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3967" y="1576209"/>
            <a:ext cx="2204783" cy="174278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FFFF98-4616-49FC-AA50-9462EDCBFE74}"/>
              </a:ext>
            </a:extLst>
          </p:cNvPr>
          <p:cNvSpPr txBox="1"/>
          <p:nvPr/>
        </p:nvSpPr>
        <p:spPr>
          <a:xfrm>
            <a:off x="7465975" y="3648226"/>
            <a:ext cx="4511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FE6341-DAFE-414D-892B-C4401F325CE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59" y="1484576"/>
            <a:ext cx="3799406" cy="212821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987024-D595-4224-9FE0-05881462916C}"/>
              </a:ext>
            </a:extLst>
          </p:cNvPr>
          <p:cNvSpPr txBox="1"/>
          <p:nvPr/>
        </p:nvSpPr>
        <p:spPr>
          <a:xfrm>
            <a:off x="214388" y="3648226"/>
            <a:ext cx="6741193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indent="-432000">
              <a:spcBef>
                <a:spcPts val="600"/>
              </a:spcBef>
              <a:spcAft>
                <a:spcPts val="2700"/>
              </a:spcAft>
            </a:pPr>
            <a:r>
              <a:rPr lang="vi-VN" sz="2000" b="1" spc="0" dirty="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Bước 1</a:t>
            </a:r>
            <a:r>
              <a:rPr lang="vi-VN" sz="2000" b="1" spc="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vi-VN" sz="2000" b="1" u="none" strike="noStrike" spc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thìa lấy một ít trứng cá cho vào đĩa petri</a:t>
            </a:r>
            <a:r>
              <a:rPr lang="vi-VN" sz="2000" b="1" i="0" u="none" strike="noStrike" spc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 indent="-432000">
              <a:spcBef>
                <a:spcPts val="600"/>
              </a:spcBef>
              <a:spcAft>
                <a:spcPts val="2700"/>
              </a:spcAft>
            </a:pPr>
            <a:r>
              <a:rPr lang="vi-VN" sz="2000" b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Bước 2: Nhỏ một ít nước vào đĩa</a:t>
            </a:r>
          </a:p>
          <a:p>
            <a:pPr marL="12700" indent="-432000">
              <a:spcBef>
                <a:spcPts val="600"/>
              </a:spcBef>
              <a:spcAft>
                <a:spcPts val="2700"/>
              </a:spcAft>
            </a:pPr>
            <a:r>
              <a:rPr lang="vi-VN" sz="2000" b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Bước 3 : Dùng kim mũi mác khoắng nhẹ để trứng cá tách rời nhau</a:t>
            </a:r>
            <a:endParaRPr lang="en-US" sz="20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indent="-432000">
              <a:spcBef>
                <a:spcPts val="600"/>
              </a:spcBef>
              <a:spcAft>
                <a:spcPts val="2700"/>
              </a:spcAft>
            </a:pPr>
            <a:r>
              <a:rPr lang="vi-VN" sz="2000" b="1" spc="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Bước 4</a:t>
            </a:r>
            <a:r>
              <a:rPr lang="vi-VN" sz="2000" b="1" i="1" spc="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vi-VN" sz="2000" b="1" i="0" u="none" strike="noStrike" spc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u="none" strike="noStrike" spc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Quan sát bằng mắt thường và kính lúp cầm tay.</a:t>
            </a:r>
            <a:endParaRPr lang="en-US" sz="2000" b="1" u="none" strike="noStrike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88174-12B4-4033-9A73-9EFCB6F5E90C}"/>
              </a:ext>
            </a:extLst>
          </p:cNvPr>
          <p:cNvSpPr txBox="1"/>
          <p:nvPr/>
        </p:nvSpPr>
        <p:spPr>
          <a:xfrm>
            <a:off x="7414653" y="5164722"/>
            <a:ext cx="4378327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vi-VN" sz="2800" b="1" spc="0" dirty="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  <a:cs typeface="Times New Roman" panose="02020603050405020304" pitchFamily="18" charset="0"/>
              </a:rPr>
              <a:t>Nếu mạnh tay sẽ làm vỡ màng trứng, khó quan sát</a:t>
            </a:r>
            <a:endParaRPr lang="en-US" sz="2800" b="1" dirty="0"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673011-7EB7-422F-93C6-605EBC143E75}"/>
              </a:ext>
            </a:extLst>
          </p:cNvPr>
          <p:cNvCxnSpPr/>
          <p:nvPr/>
        </p:nvCxnSpPr>
        <p:spPr>
          <a:xfrm>
            <a:off x="7015633" y="3749966"/>
            <a:ext cx="0" cy="2766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1373D6FE-02A1-E3A7-F43D-110C574706B7}"/>
              </a:ext>
            </a:extLst>
          </p:cNvPr>
          <p:cNvSpPr/>
          <p:nvPr/>
        </p:nvSpPr>
        <p:spPr>
          <a:xfrm>
            <a:off x="254915" y="285464"/>
            <a:ext cx="11538065" cy="624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BÀI 21: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HÀNH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QUAN SÁT VÀ PHÂN BIỆT MỘT SỐ LOẠI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TẾ BÀO SINH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VẬT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82AB73CC-BD6A-369D-7718-81B0D32D3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750" y="1496539"/>
            <a:ext cx="3118862" cy="19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0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9E256-7B0D-4F02-87B3-6D7EAE0C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" y="-37711"/>
            <a:ext cx="12259041" cy="6895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D21BC-16C1-4E1D-BA64-233610D9AEE0}"/>
              </a:ext>
            </a:extLst>
          </p:cNvPr>
          <p:cNvSpPr txBox="1"/>
          <p:nvPr/>
        </p:nvSpPr>
        <p:spPr>
          <a:xfrm>
            <a:off x="2533852" y="330956"/>
            <a:ext cx="7713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vi-VN" sz="2800" b="1" i="0" u="sng" strike="noStrike" spc="0" dirty="0">
                <a:solidFill>
                  <a:srgbClr val="FF0000"/>
                </a:solidFill>
                <a:effectLst/>
                <a:latin typeface="+mj-lt"/>
                <a:ea typeface="Segoe UI" panose="020B0502040204020203" pitchFamily="34" charset="0"/>
                <a:cs typeface="Times New Roman" panose="02020603050405020304" pitchFamily="18" charset="0"/>
              </a:rPr>
              <a:t>BÁO CÁO KẾT QUẢ THỰC HÀNH</a:t>
            </a:r>
            <a:endParaRPr lang="en-US" sz="2800" b="1" u="sng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B930549-555C-7784-5BDA-12C0138B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6" y="854176"/>
            <a:ext cx="9920514" cy="506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03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6003F70-A9BF-E53A-132B-5F14D5EF8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9" y="0"/>
            <a:ext cx="12525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0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ón ngon từ trứng cá ngừ đại dươ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Món ngon từ trứng cá ngừ đại dươ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9D4804-BEF5-4051-96B8-D957025C3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125" y="1935135"/>
            <a:ext cx="632897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2,3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0" descr="Picture1">
            <a:extLst>
              <a:ext uri="{FF2B5EF4-FFF2-40B4-BE49-F238E27FC236}">
                <a16:creationId xmlns:a16="http://schemas.microsoft.com/office/drawing/2014/main" id="{76EFFA95-2212-4861-B855-20D97052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-525871" y="4586389"/>
            <a:ext cx="3311991" cy="2232141"/>
          </a:xfrm>
          <a:prstGeom prst="rect">
            <a:avLst/>
          </a:prstGeom>
          <a:noFill/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2855F8E2-44F0-8046-941C-956C4D50F8FD}"/>
              </a:ext>
            </a:extLst>
          </p:cNvPr>
          <p:cNvSpPr/>
          <p:nvPr/>
        </p:nvSpPr>
        <p:spPr>
          <a:xfrm>
            <a:off x="326967" y="11663"/>
            <a:ext cx="11538065" cy="624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BÀI 21: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HÀNH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QUAN SÁT VÀ PHÂN BIỆT MỘT SỐ LOẠI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TẾ BÀO SINH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VẬT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725270"/>
            <a:ext cx="8991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 ĐỘNG AI NHANH HƠN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1447801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NHÓM CHƠI TIẾP SỨC LÊN DÁN TÊN CÁC BỘ PHẬN CỦA TẾ BÀO NHÂN SƠ VÀ NHÂN THỰC VÀO HÌNH VẼ</a:t>
            </a:r>
          </a:p>
        </p:txBody>
      </p:sp>
      <p:pic>
        <p:nvPicPr>
          <p:cNvPr id="6" name="Picture 5" descr="NHÂN SƠ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05" y="2250133"/>
            <a:ext cx="3200401" cy="4238535"/>
          </a:xfrm>
          <a:prstGeom prst="rect">
            <a:avLst/>
          </a:prstGeom>
        </p:spPr>
      </p:pic>
      <p:pic>
        <p:nvPicPr>
          <p:cNvPr id="7" name="Picture 6" descr="đ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749" y="2250133"/>
            <a:ext cx="2819400" cy="4238535"/>
          </a:xfrm>
          <a:prstGeom prst="rect">
            <a:avLst/>
          </a:prstGeom>
        </p:spPr>
      </p:pic>
      <p:pic>
        <p:nvPicPr>
          <p:cNvPr id="8" name="Picture 7" descr="tv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173" y="2246530"/>
            <a:ext cx="3365269" cy="4242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6488668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GV SỬ DỤNG TRANH CHO HS TRẢ LỜI 2 CÂU HỎI TRONG GIÁO ÁN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AE537D-1E39-4AD9-A0DA-453BA439EE4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9983"/>
            <a:ext cx="12192000" cy="7652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glow rad="355600">
              <a:schemeClr val="accent1">
                <a:alpha val="40000"/>
              </a:schemeClr>
            </a:glow>
            <a:innerShdw blurRad="419100" dist="215900" dir="15000000">
              <a:srgbClr val="FF3399">
                <a:alpha val="80000"/>
              </a:srgb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61BC70B5-D41E-4162-8772-6FD19DA9FF68}"/>
              </a:ext>
            </a:extLst>
          </p:cNvPr>
          <p:cNvSpPr/>
          <p:nvPr/>
        </p:nvSpPr>
        <p:spPr>
          <a:xfrm>
            <a:off x="326967" y="11663"/>
            <a:ext cx="11538065" cy="624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BÀI 21: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HÀNH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QUAN SÁT VÀ PHÂN BIỆT MỘT SỐ LOẠI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TẾ BÀO SINH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VẬT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6A0CF3-3EF0-4585-A7D9-991AFB4A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8" y="575770"/>
            <a:ext cx="4786163" cy="466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AB2CAB7-EDF0-41DB-A53E-8EDC2C2AC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733101"/>
              </p:ext>
            </p:extLst>
          </p:nvPr>
        </p:nvGraphicFramePr>
        <p:xfrm>
          <a:off x="1631577" y="5380615"/>
          <a:ext cx="2381026" cy="486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1026">
                  <a:extLst>
                    <a:ext uri="{9D8B030D-6E8A-4147-A177-3AD203B41FA5}">
                      <a16:colId xmlns:a16="http://schemas.microsoft.com/office/drawing/2014/main" val="1794757388"/>
                    </a:ext>
                  </a:extLst>
                </a:gridCol>
              </a:tblGrid>
              <a:tr h="486079">
                <a:tc>
                  <a:txBody>
                    <a:bodyPr/>
                    <a:lstStyle/>
                    <a:p>
                      <a:pPr indent="-1206500" algn="l">
                        <a:lnSpc>
                          <a:spcPts val="750"/>
                        </a:lnSpc>
                      </a:pPr>
                      <a:endParaRPr lang="en-US" sz="2000" dirty="0">
                        <a:effectLst/>
                        <a:latin typeface="+mj-lt"/>
                        <a:ea typeface="Segoe UI" panose="020B0502040204020203" pitchFamily="34" charset="0"/>
                      </a:endParaRPr>
                    </a:p>
                    <a:p>
                      <a:pPr indent="-1206500" algn="l">
                        <a:lnSpc>
                          <a:spcPts val="750"/>
                        </a:lnSpc>
                      </a:pPr>
                      <a:endParaRPr lang="en-US" sz="2000" dirty="0">
                        <a:effectLst/>
                        <a:latin typeface="+mj-lt"/>
                        <a:ea typeface="Segoe UI" panose="020B0502040204020203" pitchFamily="34" charset="0"/>
                      </a:endParaRPr>
                    </a:p>
                    <a:p>
                      <a:pPr indent="-1206500" algn="ctr">
                        <a:lnSpc>
                          <a:spcPts val="75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1206500" algn="ctr">
                        <a:lnSpc>
                          <a:spcPts val="75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TB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35828998"/>
                  </a:ext>
                </a:extLst>
              </a:tr>
            </a:tbl>
          </a:graphicData>
        </a:graphic>
      </p:graphicFrame>
      <p:pic>
        <p:nvPicPr>
          <p:cNvPr id="1027" name="Picture 3">
            <a:extLst>
              <a:ext uri="{FF2B5EF4-FFF2-40B4-BE49-F238E27FC236}">
                <a16:creationId xmlns:a16="http://schemas.microsoft.com/office/drawing/2014/main" id="{CFE8C1D1-E058-4769-B3B0-BA8D091FE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934" y="575770"/>
            <a:ext cx="6199690" cy="466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6F3A89E-55A0-4ACF-B24E-3B6DAB291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230316"/>
              </p:ext>
            </p:extLst>
          </p:nvPr>
        </p:nvGraphicFramePr>
        <p:xfrm>
          <a:off x="6754009" y="5380616"/>
          <a:ext cx="2917115" cy="486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7115">
                  <a:extLst>
                    <a:ext uri="{9D8B030D-6E8A-4147-A177-3AD203B41FA5}">
                      <a16:colId xmlns:a16="http://schemas.microsoft.com/office/drawing/2014/main" val="1794757388"/>
                    </a:ext>
                  </a:extLst>
                </a:gridCol>
              </a:tblGrid>
              <a:tr h="486079">
                <a:tc>
                  <a:txBody>
                    <a:bodyPr/>
                    <a:lstStyle/>
                    <a:p>
                      <a:pPr indent="-1206500" algn="l">
                        <a:lnSpc>
                          <a:spcPts val="750"/>
                        </a:lnSpc>
                      </a:pPr>
                      <a:endParaRPr lang="en-US" sz="2000" dirty="0">
                        <a:effectLst/>
                        <a:latin typeface="+mj-lt"/>
                        <a:ea typeface="Segoe UI" panose="020B0502040204020203" pitchFamily="34" charset="0"/>
                      </a:endParaRPr>
                    </a:p>
                    <a:p>
                      <a:pPr indent="-1206500" algn="l">
                        <a:lnSpc>
                          <a:spcPts val="750"/>
                        </a:lnSpc>
                      </a:pPr>
                      <a:endParaRPr lang="en-US" sz="2000" dirty="0">
                        <a:effectLst/>
                        <a:latin typeface="+mj-lt"/>
                        <a:ea typeface="Segoe UI" panose="020B0502040204020203" pitchFamily="34" charset="0"/>
                      </a:endParaRPr>
                    </a:p>
                    <a:p>
                      <a:pPr indent="-1206500" algn="ctr">
                        <a:lnSpc>
                          <a:spcPts val="750"/>
                        </a:lnSpc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1206500" algn="ctr">
                        <a:lnSpc>
                          <a:spcPts val="75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TB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358289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155612-5F0E-4D6B-91C1-73421D6859E4}"/>
              </a:ext>
            </a:extLst>
          </p:cNvPr>
          <p:cNvSpPr txBox="1"/>
          <p:nvPr/>
        </p:nvSpPr>
        <p:spPr>
          <a:xfrm>
            <a:off x="9434457" y="806639"/>
            <a:ext cx="118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38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698A826D-E21A-48C5-82C9-A2920DA3A329}"/>
              </a:ext>
            </a:extLst>
          </p:cNvPr>
          <p:cNvSpPr/>
          <p:nvPr/>
        </p:nvSpPr>
        <p:spPr>
          <a:xfrm>
            <a:off x="2131251" y="726115"/>
            <a:ext cx="7929497" cy="18456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BÀI 18: </a:t>
            </a:r>
            <a:r>
              <a:rPr lang="en-US" sz="3600" dirty="0" err="1">
                <a:solidFill>
                  <a:srgbClr val="FF0000"/>
                </a:solidFill>
                <a:latin typeface="Algerian" panose="04020705040A02060702" pitchFamily="82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 HÀNH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QUAN </a:t>
            </a:r>
            <a:r>
              <a:rPr lang="en-US" sz="3600">
                <a:solidFill>
                  <a:srgbClr val="FF0000"/>
                </a:solidFill>
                <a:latin typeface="Algerian" panose="04020705040A02060702" pitchFamily="82" charset="0"/>
              </a:rPr>
              <a:t>SÁT VÀ PHÂN BIỆT MỘT SỐ LOẠI TẾ 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BÀO </a:t>
            </a:r>
            <a:r>
              <a:rPr lang="en-US" sz="3600">
                <a:solidFill>
                  <a:srgbClr val="FF0000"/>
                </a:solidFill>
                <a:latin typeface="Algerian" panose="04020705040A02060702" pitchFamily="82" charset="0"/>
              </a:rPr>
              <a:t>SINH VẬT</a:t>
            </a:r>
            <a:r>
              <a:rPr lang="en-US" sz="3600">
                <a:solidFill>
                  <a:srgbClr val="FF0000"/>
                </a:solidFill>
                <a:latin typeface="Sitka Small" panose="02000505000000020004" pitchFamily="2" charset="0"/>
              </a:rPr>
              <a:t>.  </a:t>
            </a:r>
            <a:endParaRPr lang="en-US" sz="3600" dirty="0">
              <a:solidFill>
                <a:srgbClr val="FF0000"/>
              </a:solidFill>
              <a:latin typeface="Sitka Small" panose="02000505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D9E3A-EEE1-4DD6-954C-2E5BDDFF8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8" y="2688609"/>
            <a:ext cx="3971705" cy="311169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D6565A3-B930-4309-8FB4-7FA5F25F6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60" y="2688609"/>
            <a:ext cx="5257966" cy="289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441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0" y="-39983"/>
            <a:ext cx="12192000" cy="9706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glow rad="355600">
              <a:schemeClr val="accent1">
                <a:alpha val="40000"/>
              </a:schemeClr>
            </a:glow>
            <a:innerShdw blurRad="419100" dist="215900" dir="15000000">
              <a:srgbClr val="FF3399">
                <a:alpha val="80000"/>
              </a:srgb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orizontal Scroll 1"/>
          <p:cNvSpPr/>
          <p:nvPr>
            <p:custDataLst>
              <p:tags r:id="rId3"/>
            </p:custDataLst>
          </p:nvPr>
        </p:nvSpPr>
        <p:spPr>
          <a:xfrm>
            <a:off x="931025" y="962837"/>
            <a:ext cx="10440786" cy="5304959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31750" cap="rnd" cmpd="thickThin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1937893" y="1859340"/>
            <a:ext cx="91007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.Yêu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được tế bào thực vật và tế bào động vật qua quan sát thực tế ( TB vảy hành,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TB trứng cá)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44ED15D6-97B6-3900-DBCB-D9A1C7CC98D9}"/>
              </a:ext>
            </a:extLst>
          </p:cNvPr>
          <p:cNvSpPr/>
          <p:nvPr/>
        </p:nvSpPr>
        <p:spPr>
          <a:xfrm>
            <a:off x="326967" y="11663"/>
            <a:ext cx="11538065" cy="624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BÀI 21: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HÀNH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QUAN SÁT VÀ PHÂN BIỆT MỘT SỐ LOẠI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TẾ BÀO SINH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VẬT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16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3F28D9-47BB-4682-B4FD-0E819B028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5140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58A28F5-7E87-4C8D-BFDA-0F98DB20A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80" y="866895"/>
            <a:ext cx="6648277" cy="532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800" b="1" u="sng" dirty="0">
                <a:latin typeface="Times New Roman" panose="02020603050405020304" pitchFamily="18" charset="0"/>
              </a:rPr>
              <a:t>*</a:t>
            </a:r>
            <a:r>
              <a:rPr lang="en-US" altLang="vi-VN" sz="2800" b="1" u="sng" dirty="0" err="1">
                <a:latin typeface="Times New Roman" panose="02020603050405020304" pitchFamily="18" charset="0"/>
              </a:rPr>
              <a:t>Chuẩn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latin typeface="Times New Roman" panose="02020603050405020304" pitchFamily="18" charset="0"/>
              </a:rPr>
              <a:t>bị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latin typeface="Times New Roman" panose="02020603050405020304" pitchFamily="18" charset="0"/>
              </a:rPr>
              <a:t>dụng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latin typeface="Times New Roman" panose="02020603050405020304" pitchFamily="18" charset="0"/>
              </a:rPr>
              <a:t>cụ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, </a:t>
            </a:r>
            <a:r>
              <a:rPr lang="en-US" altLang="vi-VN" sz="2800" b="1" u="sng" dirty="0" err="1">
                <a:latin typeface="Times New Roman" panose="02020603050405020304" pitchFamily="18" charset="0"/>
              </a:rPr>
              <a:t>vật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latin typeface="Times New Roman" panose="02020603050405020304" pitchFamily="18" charset="0"/>
              </a:rPr>
              <a:t>mẫu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( </a:t>
            </a:r>
            <a:r>
              <a:rPr lang="en-US" altLang="vi-VN" sz="2800" b="1" u="sng" dirty="0" err="1">
                <a:latin typeface="Times New Roman" panose="02020603050405020304" pitchFamily="18" charset="0"/>
              </a:rPr>
              <a:t>mỗi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latin typeface="Times New Roman" panose="02020603050405020304" pitchFamily="18" charset="0"/>
              </a:rPr>
              <a:t>nhóm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)</a:t>
            </a:r>
          </a:p>
          <a:p>
            <a:pPr marL="355600" marR="127000" indent="-342900" algn="just">
              <a:spcAft>
                <a:spcPts val="800"/>
              </a:spcAft>
              <a:buFontTx/>
              <a:buChar char="-"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cụ: Kính lúp cầm tay, kính hiển vi, đĩa kính đồng hồ, lam kính, lamen, pipette, kim mũi mác, panh, bình thuỷ tinh.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Lọ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đựng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nước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cất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ống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nhỏ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giọt</a:t>
            </a:r>
            <a:r>
              <a:rPr lang="en-US" altLang="vi-VN" sz="2800" b="1" dirty="0"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giấy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thấm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nước</a:t>
            </a:r>
            <a:endParaRPr lang="en-US" altLang="vi-VN" sz="2800" b="1" dirty="0">
              <a:latin typeface="Times New Roman" panose="02020603050405020304" pitchFamily="18" charset="0"/>
            </a:endParaRPr>
          </a:p>
          <a:p>
            <a:pPr marL="355600" marR="127000" indent="-342900" algn="just">
              <a:spcAft>
                <a:spcPts val="800"/>
              </a:spcAft>
              <a:buFontTx/>
              <a:buChar char="-"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 chất:: Xanh methylene, nước cất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127000" indent="-342900" algn="just">
              <a:spcAft>
                <a:spcPts val="800"/>
              </a:spcAft>
              <a:buFontTx/>
              <a:buChar char="-"/>
            </a:pPr>
            <a:r>
              <a:rPr lang="en-US" altLang="vi-VN" sz="2800" b="1" dirty="0" err="1">
                <a:latin typeface="Times New Roman" panose="02020603050405020304" pitchFamily="18" charset="0"/>
              </a:rPr>
              <a:t>Vật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mẫu</a:t>
            </a:r>
            <a:r>
              <a:rPr lang="en-US" altLang="vi-VN" sz="2800" b="1" dirty="0">
                <a:latin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Củ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hành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tươi</a:t>
            </a:r>
            <a:r>
              <a:rPr lang="en-US" altLang="vi-VN" sz="2800" b="1" dirty="0">
                <a:latin typeface="Times New Roman" panose="02020603050405020304" pitchFamily="18" charset="0"/>
              </a:rPr>
              <a:t>, </a:t>
            </a:r>
            <a:r>
              <a:rPr lang="en-US" altLang="vi-VN" sz="2800" b="1" err="1">
                <a:latin typeface="Times New Roman" panose="02020603050405020304" pitchFamily="18" charset="0"/>
              </a:rPr>
              <a:t>Trứng</a:t>
            </a:r>
            <a:r>
              <a:rPr lang="en-US" altLang="vi-VN" sz="2800" b="1">
                <a:latin typeface="Times New Roman" panose="02020603050405020304" pitchFamily="18" charset="0"/>
              </a:rPr>
              <a:t> cá.</a:t>
            </a:r>
            <a:endParaRPr lang="en-US" altLang="vi-VN" sz="2800" b="1" dirty="0">
              <a:latin typeface="Times New Roman" panose="02020603050405020304" pitchFamily="18" charset="0"/>
            </a:endParaRPr>
          </a:p>
          <a:p>
            <a:pPr marL="355600" marR="127000" indent="-342900" algn="just">
              <a:spcAft>
                <a:spcPts val="800"/>
              </a:spcAft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( 4 phiếu cho 4 nhóm )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marR="127000" indent="-342900" algn="just">
              <a:spcAft>
                <a:spcPts val="800"/>
              </a:spcAft>
              <a:buFontTx/>
              <a:buChar char="-"/>
            </a:pPr>
            <a:endParaRPr lang="en-US" altLang="vi-VN" b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5" descr="Twid542542">
            <a:extLst>
              <a:ext uri="{FF2B5EF4-FFF2-40B4-BE49-F238E27FC236}">
                <a16:creationId xmlns:a16="http://schemas.microsoft.com/office/drawing/2014/main" id="{3D756384-6520-4556-B91C-08927270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892" y="583759"/>
            <a:ext cx="1583575" cy="187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Onio431531">
            <a:extLst>
              <a:ext uri="{FF2B5EF4-FFF2-40B4-BE49-F238E27FC236}">
                <a16:creationId xmlns:a16="http://schemas.microsoft.com/office/drawing/2014/main" id="{305928C6-208B-4932-B5BB-5A1CEAC3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837" y="478724"/>
            <a:ext cx="1583575" cy="187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CAC4946-B683-4C5C-9A73-A38ED7D86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688" y="2370213"/>
            <a:ext cx="4188722" cy="17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69CEB6-AB23-411C-9553-309E345A48A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9983"/>
            <a:ext cx="12192000" cy="7652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glow rad="355600">
              <a:schemeClr val="accent1">
                <a:alpha val="40000"/>
              </a:schemeClr>
            </a:glow>
            <a:innerShdw blurRad="419100" dist="215900" dir="15000000">
              <a:srgbClr val="FF3399">
                <a:alpha val="80000"/>
              </a:srgb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CC2CC607-C348-8365-796A-BC21568B97B4}"/>
              </a:ext>
            </a:extLst>
          </p:cNvPr>
          <p:cNvSpPr/>
          <p:nvPr/>
        </p:nvSpPr>
        <p:spPr>
          <a:xfrm>
            <a:off x="326967" y="11663"/>
            <a:ext cx="11538065" cy="624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BÀI 21: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HÀNH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QUAN SÁT VÀ PHÂN BIỆT MỘT SỐ LOẠI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TẾ BÀO SINH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VẬT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4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64AFC-E099-40FF-8475-930569CAE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19"/>
            <a:ext cx="12192000" cy="698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D27217-0C07-4ECC-8EE8-C074C62D298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-101281"/>
            <a:ext cx="12192000" cy="1064220"/>
          </a:xfrm>
          <a:prstGeom prst="rect">
            <a:avLst/>
          </a:prstGeom>
          <a:solidFill>
            <a:srgbClr val="FFFF99"/>
          </a:solidFill>
          <a:ln w="19050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glow rad="355600">
              <a:schemeClr val="accent1">
                <a:alpha val="40000"/>
              </a:schemeClr>
            </a:glow>
            <a:innerShdw blurRad="419100" dist="215900" dir="15000000">
              <a:srgbClr val="FF3399">
                <a:alpha val="80000"/>
              </a:srgb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28DAC5-8989-4CC6-A34F-774156E65C40}"/>
              </a:ext>
            </a:extLst>
          </p:cNvPr>
          <p:cNvCxnSpPr>
            <a:cxnSpLocks/>
          </p:cNvCxnSpPr>
          <p:nvPr/>
        </p:nvCxnSpPr>
        <p:spPr>
          <a:xfrm flipH="1">
            <a:off x="2418081" y="2166902"/>
            <a:ext cx="3841212" cy="1010929"/>
          </a:xfrm>
          <a:prstGeom prst="straightConnector1">
            <a:avLst/>
          </a:prstGeom>
          <a:ln w="1270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C153249-EC91-4E69-BA52-F9CA7E290B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09597" y="1112371"/>
            <a:ext cx="6464323" cy="1056376"/>
          </a:xfrm>
          <a:prstGeom prst="ellipse">
            <a:avLst/>
          </a:prstGeom>
          <a:solidFill>
            <a:srgbClr val="FFFF00"/>
          </a:solidFill>
          <a:ln w="19050" cap="rnd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THỰC HÀNH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81041F-8BB3-4609-9708-67434BD1007F}"/>
              </a:ext>
            </a:extLst>
          </p:cNvPr>
          <p:cNvCxnSpPr>
            <a:cxnSpLocks/>
          </p:cNvCxnSpPr>
          <p:nvPr/>
        </p:nvCxnSpPr>
        <p:spPr>
          <a:xfrm>
            <a:off x="6200913" y="2166902"/>
            <a:ext cx="0" cy="1793720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id="{7D5A7888-730E-4AEA-BFED-B7C3B63ABA0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141887" y="3116225"/>
            <a:ext cx="4247994" cy="1588488"/>
          </a:xfrm>
          <a:prstGeom prst="flowChartPreparation">
            <a:avLst/>
          </a:prstGeom>
          <a:solidFill>
            <a:srgbClr val="FFC000"/>
          </a:solidFill>
          <a:ln w="19050" cap="rnd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id="{82FE05F4-E014-4480-9BAE-3EE1F47CE7E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869381" y="4023285"/>
            <a:ext cx="4095216" cy="1588488"/>
          </a:xfrm>
          <a:prstGeom prst="flowChartPreparation">
            <a:avLst/>
          </a:prstGeom>
          <a:solidFill>
            <a:schemeClr val="accent2"/>
          </a:solidFill>
          <a:ln w="19050" cap="rnd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9AA9AF-CBDC-4F86-BC86-C546F3836A06}"/>
              </a:ext>
            </a:extLst>
          </p:cNvPr>
          <p:cNvCxnSpPr>
            <a:cxnSpLocks/>
          </p:cNvCxnSpPr>
          <p:nvPr/>
        </p:nvCxnSpPr>
        <p:spPr>
          <a:xfrm>
            <a:off x="6259293" y="2221208"/>
            <a:ext cx="3035627" cy="811933"/>
          </a:xfrm>
          <a:prstGeom prst="straightConnector1">
            <a:avLst/>
          </a:prstGeom>
          <a:ln w="1270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Preparation 13">
            <a:extLst>
              <a:ext uri="{FF2B5EF4-FFF2-40B4-BE49-F238E27FC236}">
                <a16:creationId xmlns:a16="http://schemas.microsoft.com/office/drawing/2014/main" id="{19C120EC-94BC-454D-A5B6-8C4E8B37ABF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727870" y="3117916"/>
            <a:ext cx="4247994" cy="1667325"/>
          </a:xfrm>
          <a:prstGeom prst="flowChartPreparation">
            <a:avLst/>
          </a:prstGeom>
          <a:solidFill>
            <a:schemeClr val="accent4">
              <a:lumMod val="75000"/>
            </a:schemeClr>
          </a:solidFill>
          <a:ln w="19050" cap="rnd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Vẽ hình trả lời câu hỏi phần III thu hoạch.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A5037654-C904-BD75-42A4-0B4FF94AAB4A}"/>
              </a:ext>
            </a:extLst>
          </p:cNvPr>
          <p:cNvSpPr/>
          <p:nvPr/>
        </p:nvSpPr>
        <p:spPr>
          <a:xfrm>
            <a:off x="326967" y="11663"/>
            <a:ext cx="11538065" cy="624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BÀI 21: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HÀNH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QUAN SÁT VÀ PHÂN BIỆT MỘT SỐ LOẠI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TẾ BÀO SINH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VẬT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20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D9CF49-CE6A-4490-B898-A3D39E03C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808"/>
            <a:ext cx="12191999" cy="6843617"/>
          </a:xfr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A90B64-EC4B-455C-A061-8ACE0F86D9DD}"/>
              </a:ext>
            </a:extLst>
          </p:cNvPr>
          <p:cNvSpPr txBox="1"/>
          <p:nvPr/>
        </p:nvSpPr>
        <p:spPr>
          <a:xfrm>
            <a:off x="0" y="1010139"/>
            <a:ext cx="7476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SÁT TẾ BÀO BIỂU BÌ VẢY HÀNH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1B3581-06D1-4B0B-B581-DD2C3D2F1A40}"/>
              </a:ext>
            </a:extLst>
          </p:cNvPr>
          <p:cNvSpPr txBox="1"/>
          <p:nvPr/>
        </p:nvSpPr>
        <p:spPr>
          <a:xfrm>
            <a:off x="38552" y="1661851"/>
            <a:ext cx="811846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vảy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Twid542542">
            <a:extLst>
              <a:ext uri="{FF2B5EF4-FFF2-40B4-BE49-F238E27FC236}">
                <a16:creationId xmlns:a16="http://schemas.microsoft.com/office/drawing/2014/main" id="{8AAC9799-16B2-4D86-917C-F378732A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480" y="1053927"/>
            <a:ext cx="1833840" cy="16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Onio431531">
            <a:extLst>
              <a:ext uri="{FF2B5EF4-FFF2-40B4-BE49-F238E27FC236}">
                <a16:creationId xmlns:a16="http://schemas.microsoft.com/office/drawing/2014/main" id="{BF135004-11AF-487F-ACA2-79DBF556E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693" y="1053927"/>
            <a:ext cx="1715502" cy="16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C0249A-FC92-4BC4-ABB6-36B9E6FCA05B}"/>
              </a:ext>
            </a:extLst>
          </p:cNvPr>
          <p:cNvSpPr txBox="1"/>
          <p:nvPr/>
        </p:nvSpPr>
        <p:spPr>
          <a:xfrm>
            <a:off x="6950094" y="3119888"/>
            <a:ext cx="5055440" cy="34034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-152400" algn="just">
              <a:spcBef>
                <a:spcPts val="2700"/>
              </a:spcBef>
              <a:spcAft>
                <a:spcPts val="410"/>
              </a:spcAft>
            </a:pPr>
            <a:r>
              <a:rPr lang="vi-VN" sz="2800" b="1" i="1" spc="0" dirty="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1,Tại sao cần tách lớp tế bào vảy hành thật mỏng khi làm tiêu bản?</a:t>
            </a:r>
            <a:endParaRPr lang="en-US" sz="2800" b="1" dirty="0">
              <a:effectLst/>
              <a:latin typeface="+mj-lt"/>
              <a:ea typeface="Segoe UI" panose="020B0502040204020203" pitchFamily="34" charset="0"/>
            </a:endParaRPr>
          </a:p>
          <a:p>
            <a:pPr marL="12700" indent="-152400" algn="just">
              <a:spcBef>
                <a:spcPts val="2700"/>
              </a:spcBef>
              <a:spcAft>
                <a:spcPts val="410"/>
              </a:spcAft>
            </a:pPr>
            <a:r>
              <a:rPr lang="vi-VN" sz="2800" b="1" i="1" spc="0" dirty="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2, Khi tiến hành bước đậy </a:t>
            </a:r>
            <a:r>
              <a:rPr lang="es-ES" sz="2800" b="1" i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lamen</a:t>
            </a:r>
            <a:r>
              <a:rPr lang="es-ES" sz="2800" b="1" i="1" spc="0" dirty="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vi-VN" sz="2800" b="1" i="1" spc="0" dirty="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để hoàn thành tiêu bản quan sát, em cần lưu ý điều gì?</a:t>
            </a:r>
            <a:endParaRPr lang="en-US" sz="2800" b="1" dirty="0">
              <a:effectLst/>
              <a:latin typeface="+mj-lt"/>
              <a:ea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17" name="Picture 16" descr="CHÚ Ý.png">
            <a:extLst>
              <a:ext uri="{FF2B5EF4-FFF2-40B4-BE49-F238E27FC236}">
                <a16:creationId xmlns:a16="http://schemas.microsoft.com/office/drawing/2014/main" id="{78F824EF-3C52-430D-A5CB-616F0D2C1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829" y="3058575"/>
            <a:ext cx="5055440" cy="34960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99AD7FA-6B85-4356-BACA-2CCFE8DEF6BF}"/>
              </a:ext>
            </a:extLst>
          </p:cNvPr>
          <p:cNvGrpSpPr/>
          <p:nvPr/>
        </p:nvGrpSpPr>
        <p:grpSpPr>
          <a:xfrm>
            <a:off x="165598" y="2837263"/>
            <a:ext cx="6784496" cy="1219201"/>
            <a:chOff x="165598" y="2837263"/>
            <a:chExt cx="6784496" cy="1219201"/>
          </a:xfrm>
        </p:grpSpPr>
        <p:pic>
          <p:nvPicPr>
            <p:cNvPr id="12" name="Picture 11" descr="B2.png">
              <a:extLst>
                <a:ext uri="{FF2B5EF4-FFF2-40B4-BE49-F238E27FC236}">
                  <a16:creationId xmlns:a16="http://schemas.microsoft.com/office/drawing/2014/main" id="{A1890521-5F98-4E53-9B93-6CABD507C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0706" r="1701"/>
            <a:stretch/>
          </p:blipFill>
          <p:spPr>
            <a:xfrm>
              <a:off x="5085043" y="2837263"/>
              <a:ext cx="1865051" cy="121920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ACB085-36AD-4261-8A1A-E414CE4CAC17}"/>
                </a:ext>
              </a:extLst>
            </p:cNvPr>
            <p:cNvSpPr txBox="1"/>
            <p:nvPr/>
          </p:nvSpPr>
          <p:spPr>
            <a:xfrm>
              <a:off x="165598" y="3036169"/>
              <a:ext cx="477471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2700" indent="-432000">
                <a:spcBef>
                  <a:spcPts val="600"/>
                </a:spcBef>
                <a:spcAft>
                  <a:spcPts val="2700"/>
                </a:spcAft>
              </a:pPr>
              <a:endPara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2AF732-B590-4F9A-87BF-B7126F3154C4}"/>
              </a:ext>
            </a:extLst>
          </p:cNvPr>
          <p:cNvGrpSpPr/>
          <p:nvPr/>
        </p:nvGrpSpPr>
        <p:grpSpPr>
          <a:xfrm>
            <a:off x="183003" y="1394022"/>
            <a:ext cx="9536241" cy="3039328"/>
            <a:chOff x="-2565279" y="1515696"/>
            <a:chExt cx="9536241" cy="303932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6605E3-0CD4-4D33-9FD3-D71A12A0DE4B}"/>
                </a:ext>
              </a:extLst>
            </p:cNvPr>
            <p:cNvSpPr txBox="1"/>
            <p:nvPr/>
          </p:nvSpPr>
          <p:spPr>
            <a:xfrm>
              <a:off x="-2565279" y="2246700"/>
              <a:ext cx="4774715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2700" indent="-432000">
                <a:spcBef>
                  <a:spcPts val="600"/>
                </a:spcBef>
                <a:spcAft>
                  <a:spcPts val="2700"/>
                </a:spcAft>
              </a:pPr>
              <a:r>
                <a:rPr lang="vi-VN" sz="2400" b="1" spc="0" dirty="0">
                  <a:solidFill>
                    <a:srgbClr val="000000"/>
                  </a:solidFill>
                  <a:effectLst/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Bước </a:t>
              </a:r>
              <a:r>
                <a:rPr lang="vi-VN" sz="2400" b="1" spc="0">
                  <a:solidFill>
                    <a:srgbClr val="000000"/>
                  </a:solidFill>
                  <a:effectLst/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1:</a:t>
              </a:r>
              <a:r>
                <a:rPr lang="vi-VN" sz="2400" b="1">
                  <a:solidFill>
                    <a:srgbClr val="000000"/>
                  </a:solidFill>
                  <a:latin typeface="+mj-lt"/>
                  <a:ea typeface="Segoe UI" panose="020B0502040204020203" pitchFamily="34" charset="0"/>
                  <a:cs typeface="Times New Roman" panose="02020603050405020304" pitchFamily="18" charset="0"/>
                </a:rPr>
                <a:t>Dùng dao mổ tách lấy một vảy hành sau đó tạo một vết cắt hình vuông nhỏ kích thước 7-8mm . Sử dụng panh/ kim mũi mác lột nhẹ lớp tế bào trên cùng của vết cắt.</a:t>
              </a:r>
              <a:endPara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 descr="B1.png">
              <a:extLst>
                <a:ext uri="{FF2B5EF4-FFF2-40B4-BE49-F238E27FC236}">
                  <a16:creationId xmlns:a16="http://schemas.microsoft.com/office/drawing/2014/main" id="{4CEB1A93-1F86-4B54-A0F6-0B6A379C4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9771" r="1350"/>
            <a:stretch/>
          </p:blipFill>
          <p:spPr>
            <a:xfrm>
              <a:off x="4990901" y="1515696"/>
              <a:ext cx="1980061" cy="143076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574FF2-7B5C-4EBD-9187-AE1EAE672872}"/>
              </a:ext>
            </a:extLst>
          </p:cNvPr>
          <p:cNvGrpSpPr/>
          <p:nvPr/>
        </p:nvGrpSpPr>
        <p:grpSpPr>
          <a:xfrm>
            <a:off x="176032" y="4391868"/>
            <a:ext cx="6784496" cy="1143000"/>
            <a:chOff x="186466" y="3999537"/>
            <a:chExt cx="6784496" cy="1143000"/>
          </a:xfrm>
        </p:grpSpPr>
        <p:pic>
          <p:nvPicPr>
            <p:cNvPr id="13" name="Picture 12" descr="B3.png">
              <a:extLst>
                <a:ext uri="{FF2B5EF4-FFF2-40B4-BE49-F238E27FC236}">
                  <a16:creationId xmlns:a16="http://schemas.microsoft.com/office/drawing/2014/main" id="{F8124EB3-7B1D-4634-AAD1-077FF4BC0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1703"/>
            <a:stretch/>
          </p:blipFill>
          <p:spPr>
            <a:xfrm>
              <a:off x="5105910" y="3999537"/>
              <a:ext cx="1865052" cy="1143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2D4B3E-F7FA-4484-A68A-3F49C98C7C3A}"/>
                </a:ext>
              </a:extLst>
            </p:cNvPr>
            <p:cNvSpPr txBox="1"/>
            <p:nvPr/>
          </p:nvSpPr>
          <p:spPr>
            <a:xfrm>
              <a:off x="186466" y="4025923"/>
              <a:ext cx="475384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2700" indent="-432000">
                <a:spcBef>
                  <a:spcPts val="600"/>
                </a:spcBef>
                <a:spcAft>
                  <a:spcPts val="2700"/>
                </a:spcAft>
              </a:pPr>
              <a:r>
                <a:rPr lang="vi-VN" sz="2400" b="1" spc="0">
                  <a:solidFill>
                    <a:srgbClr val="000000"/>
                  </a:solidFill>
                  <a:effectLst/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Bước </a:t>
              </a:r>
              <a:r>
                <a:rPr lang="vi-V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egoe UI" panose="020B0502040204020203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400" b="1" spc="0">
                  <a:solidFill>
                    <a:srgbClr val="000000"/>
                  </a:solidFill>
                  <a:effectLst/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:</a:t>
              </a:r>
              <a:r>
                <a:rPr lang="vi-VN" sz="2400" b="1" u="none" strike="noStrike" spc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lớp TB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sẵn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giọt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đậy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lamen</a:t>
              </a:r>
              <a:endPara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4DA9BC-5D6E-4721-BF10-679138AC77A6}"/>
              </a:ext>
            </a:extLst>
          </p:cNvPr>
          <p:cNvGrpSpPr/>
          <p:nvPr/>
        </p:nvGrpSpPr>
        <p:grpSpPr>
          <a:xfrm>
            <a:off x="226707" y="5204926"/>
            <a:ext cx="6702519" cy="1504681"/>
            <a:chOff x="226707" y="5204926"/>
            <a:chExt cx="6702519" cy="1504681"/>
          </a:xfrm>
        </p:grpSpPr>
        <p:pic>
          <p:nvPicPr>
            <p:cNvPr id="14" name="Picture 13" descr="B4.png">
              <a:extLst>
                <a:ext uri="{FF2B5EF4-FFF2-40B4-BE49-F238E27FC236}">
                  <a16:creationId xmlns:a16="http://schemas.microsoft.com/office/drawing/2014/main" id="{517EDFFE-3FD6-4CE2-AF6A-929106823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9205" r="2802"/>
            <a:stretch/>
          </p:blipFill>
          <p:spPr>
            <a:xfrm>
              <a:off x="4990901" y="5204926"/>
              <a:ext cx="1938325" cy="150468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1E644D-7DF1-4F80-B8EB-E793F9F37C27}"/>
                </a:ext>
              </a:extLst>
            </p:cNvPr>
            <p:cNvSpPr txBox="1"/>
            <p:nvPr/>
          </p:nvSpPr>
          <p:spPr>
            <a:xfrm>
              <a:off x="226707" y="5368865"/>
              <a:ext cx="4753847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2700" indent="-432000">
                <a:spcBef>
                  <a:spcPts val="600"/>
                </a:spcBef>
                <a:spcAft>
                  <a:spcPts val="2700"/>
                </a:spcAft>
              </a:pPr>
              <a:r>
                <a:rPr lang="vi-VN" sz="2400" b="1" spc="0">
                  <a:solidFill>
                    <a:srgbClr val="000000"/>
                  </a:solidFill>
                  <a:effectLst/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Bước </a:t>
              </a:r>
              <a:r>
                <a:rPr lang="vi-V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egoe UI" panose="020B0502040204020203" pitchFamily="34" charset="0"/>
                  <a:cs typeface="Times New Roman" panose="02020603050405020304" pitchFamily="18" charset="0"/>
                </a:rPr>
                <a:t>3</a:t>
              </a:r>
              <a:r>
                <a:rPr lang="vi-VN" sz="2400" b="1" spc="0">
                  <a:solidFill>
                    <a:srgbClr val="000000"/>
                  </a:solidFill>
                  <a:effectLst/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:</a:t>
              </a:r>
              <a:r>
                <a:rPr lang="vi-VN" sz="2400" b="1" u="none" strike="noStrike" spc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bội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10x, 40x</a:t>
              </a:r>
              <a:endPara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33E0BAA-E053-8662-C40A-631384D146AF}"/>
              </a:ext>
            </a:extLst>
          </p:cNvPr>
          <p:cNvSpPr/>
          <p:nvPr/>
        </p:nvSpPr>
        <p:spPr>
          <a:xfrm>
            <a:off x="165598" y="105496"/>
            <a:ext cx="11538065" cy="624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BÀI 21: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HÀNH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QUAN SÁT VÀ PHÂN BIỆT MỘT SỐ LOẠI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TẾ BÀO SINH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VẬT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60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2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inh hien vi va cac buoc quan sat tbtv">
            <a:extLst>
              <a:ext uri="{FF2B5EF4-FFF2-40B4-BE49-F238E27FC236}">
                <a16:creationId xmlns:a16="http://schemas.microsoft.com/office/drawing/2014/main" id="{A83A7D42-6E34-4FD6-828D-CEFBCF4D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705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695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7B750D6B-2766-42FF-BEC1-80A93ACAA688}_10.png&quot;/&gt;&lt;left val=&quot;-28&quot;/&gt;&lt;top val=&quot;-31&quot;/&gt;&lt;width val=&quot;1017&quot;/&gt;&lt;height val=&quot;133&quot;/&gt;&lt;hasText val=&quot;1&quot;/&gt;&lt;/Image&gt;&lt;/ThreeDShapeInfo&gt;"/>
  <p:tag name="PRESENTER_SHAPEINFO" val="&lt;ThreeDShapeInfo&gt;&lt;uuid val=&quot;{750BB283-9141-42A4-9FD9-4BE2FB5C6A39}&quot;/&gt;&lt;isInvalidForFieldText val=&quot;0&quot;/&gt;&lt;Image&gt;&lt;filename val=&quot;C:\Users\Admin\AppData\Local\Temp\PR\data\asimages\{750BB283-9141-42A4-9FD9-4BE2FB5C6A39}_10.png&quot;/&gt;&lt;left val=&quot;-29&quot;/&gt;&lt;top val=&quot;-32&quot;/&gt;&lt;width val=&quot;1018&quot;/&gt;&lt;height val=&quot;134&quot;/&gt;&lt;hasText val=&quot;0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3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363779BA-EEED-4A79-B890-FBC56043768D}_11.png&quot;/&gt;&lt;left val=&quot;293&quot;/&gt;&lt;top val=&quot;179&quot;/&gt;&lt;width val=&quot;333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4&quot;/&gt;&lt;lineCharCount val=&quot;13&quot;/&gt;&lt;lineCharCount val=&quot;13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57951D66-BE28-4A06-B7F4-B447D8688EC4}_11.png&quot;/&gt;&lt;left val=&quot;483&quot;/&gt;&lt;top val=&quot;327&quot;/&gt;&lt;width val=&quot;304&quot;/&gt;&lt;height val=&quot;137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3&quot;/&gt;&lt;lineCharCount val=&quot;13&quot;/&gt;&lt;lineCharCount val=&quot;13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24C31C9D-A158-4BED-B341-35F850C6CB6A}_11.png&quot;/&gt;&lt;left val=&quot;141&quot;/&gt;&lt;top val=&quot;327&quot;/&gt;&lt;width val=&quot;304&quot;/&gt;&lt;height val=&quot;137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4&quot;/&gt;&lt;lineCharCount val=&quot;13&quot;/&gt;&lt;lineCharCount val=&quot;13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57951D66-BE28-4A06-B7F4-B447D8688EC4}_11.png&quot;/&gt;&lt;left val=&quot;483&quot;/&gt;&lt;top val=&quot;327&quot;/&gt;&lt;width val=&quot;304&quot;/&gt;&lt;height val=&quot;1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O SO CHONG\Du lieu E Learning\Bai giang mau 1\Tep nguon\ghi am\10 mtbh.mp3"/>
  <p:tag name="PPSNARRATION" val="10,695317440,C:\Users\Admin\Desktop\BÀI DỰ THI\TEPNGUON\Bài giảng Ảnh hưởng của ánh sáng lên đời sống sinh vật_pptx\Media.ppcx"/>
  <p:tag name="HTML_SHAPEINFO" val="&lt;SlideThumbPath val=&quot;Slide10.PNG&quot;/&gt;"/>
  <p:tag name="ISPRING_CUSTOM_TIMING_USED" val="1"/>
  <p:tag name="GENSWF_SLIDE_TITLE" val="Mục tiêu"/>
  <p:tag name="ISPRING_SLIDE_INDENT_LEVEL" val="0"/>
  <p:tag name="GENSWF_ADVANCE_TIME" val="29.440"/>
  <p:tag name="TIMING" val="|0.001|0.5|2|1|3.31"/>
  <p:tag name="ISPRING_SLIDE_ID_2" val="{A4213546-9121-479F-862D-BB99CD1F4DD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7B750D6B-2766-42FF-BEC1-80A93ACAA688}_10.png&quot;/&gt;&lt;left val=&quot;-28&quot;/&gt;&lt;top val=&quot;-31&quot;/&gt;&lt;width val=&quot;1017&quot;/&gt;&lt;height val=&quot;133&quot;/&gt;&lt;hasText val=&quot;1&quot;/&gt;&lt;/Image&gt;&lt;/ThreeDShapeInfo&gt;"/>
  <p:tag name="PRESENTER_SHAPEINFO" val="&lt;ThreeDShapeInfo&gt;&lt;uuid val=&quot;{750BB283-9141-42A4-9FD9-4BE2FB5C6A39}&quot;/&gt;&lt;isInvalidForFieldText val=&quot;0&quot;/&gt;&lt;Image&gt;&lt;filename val=&quot;C:\Users\Admin\AppData\Local\Temp\PR\data\asimages\{750BB283-9141-42A4-9FD9-4BE2FB5C6A39}_10.png&quot;/&gt;&lt;left val=&quot;-29&quot;/&gt;&lt;top val=&quot;-32&quot;/&gt;&lt;width val=&quot;1018&quot;/&gt;&lt;height val=&quot;134&quot;/&gt;&lt;hasText val=&quot;0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AUTOSHAPE_INFO" val="&lt;ThreeDShapeInfo&gt;&lt;uuid val=&quot;{66AD3E32-92B3-4736-91E1-43E776E63710}&quot;/&gt;&lt;isInvalidForFieldText val=&quot;1&quot;/&gt;&lt;Image&gt;&lt;filename val=&quot;C:\Users\Admin\AppData\Local\Temp\PR\data\asimages\{66AD3E32-92B3-4736-91E1-43E776E63710}_10_S.png&quot;/&gt;&lt;left val=&quot;101&quot;/&gt;&lt;top val=&quot;74&quot;/&gt;&lt;width val=&quot;749&quot;/&gt;&lt;height val=&quot;467&quot;/&gt;&lt;hasText val=&quot;0&quot;/&gt;&lt;/Image&gt;&lt;Image&gt;&lt;filename val=&quot;C:\Users\Admin\AppData\Local\Temp\PR\data\asimages\{66AD3E32-92B3-4736-91E1-43E776E63710}_10_T.png&quot;/&gt;&lt;left val=&quot;102&quot;/&gt;&lt;top val=&quot;75&quot;/&gt;&lt;width val=&quot;746&quot;/&gt;&lt;height val=&quot;4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4&quot;/&gt;&lt;lineCharCount val=&quot;56&quot;/&gt;&lt;lineCharCount val=&quot;14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962742D0-A112-4411-A3E7-6A47DE996979}_10.png&quot;/&gt;&lt;left val=&quot;163&quot;/&gt;&lt;top val=&quot;138&quot;/&gt;&lt;width val=&quot;665&quot;/&gt;&lt;height val=&quot;137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Admin\Desktop\Eleaning 2016\Eleaning 2016\TEPNGUON\Bài giảng Ảnh hưởng của ánh sáng lên đời sống sinh vật_pptx\Assets\Collaboration57264\"/>
  <p:tag name="MMPROD_INTERACTION_RESOURCE_COUNT" val="0"/>
  <p:tag name="MMPROD_SWF_SOURCE" val="C:\Program Files (x86)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ID&quot;&gt;&lt;string&gt;ModuleID&lt;/string&gt;&lt;/property&gt;&lt;property id=&quot;registrationDone&quot;&gt;&lt;false/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adobeID&quot;&gt;&lt;string&gt;&lt;/string&gt;&lt;/property&gt;&lt;property id=&quot;module_name&quot;&gt;&lt;string&gt;Bài giảng Ảnh hưởng của ánh sáng lên đời sống sinh vật&lt;/string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collaborationEnabled&quot;&gt;&lt;false/&gt;&lt;/property&gt;&lt;/object&gt;i㈜헁&#10;붠⊽빀⌥C䌀헏&#10;婰᷂豐⋅ty id=&quot;10191&quot; value=&quot;-1&quot;/&gt;&lt;/object&gt;&lt;/object&gt;&lt;object type=&quot;10061&quot; unique_id=&quot;20000&quot;/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\Desktop\BÀI DỰ THI\TEPNGUON\Bài giảng Ảnh hưởng của ánh sáng lên đời sống sinh vật_pptx\Assets\Collaboration57264\Collaboration.swf"/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7B750D6B-2766-42FF-BEC1-80A93ACAA688}_10.png&quot;/&gt;&lt;left val=&quot;-28&quot;/&gt;&lt;top val=&quot;-31&quot;/&gt;&lt;width val=&quot;1017&quot;/&gt;&lt;height val=&quot;133&quot;/&gt;&lt;hasText val=&quot;1&quot;/&gt;&lt;/Image&gt;&lt;/ThreeDShapeInfo&gt;"/>
  <p:tag name="PRESENTER_SHAPEINFO" val="&lt;ThreeDShapeInfo&gt;&lt;uuid val=&quot;{750BB283-9141-42A4-9FD9-4BE2FB5C6A39}&quot;/&gt;&lt;isInvalidForFieldText val=&quot;0&quot;/&gt;&lt;Image&gt;&lt;filename val=&quot;C:\Users\Admin\AppData\Local\Temp\PR\data\asimages\{750BB283-9141-42A4-9FD9-4BE2FB5C6A39}_10.png&quot;/&gt;&lt;left val=&quot;-29&quot;/&gt;&lt;top val=&quot;-32&quot;/&gt;&lt;width val=&quot;1018&quot;/&gt;&lt;height val=&quot;134&quot;/&gt;&lt;hasText val=&quot;0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|2|0.5"/>
  <p:tag name="GENSWF_SLIDE_TITLE" val="Bố cục"/>
  <p:tag name="ISPRING_SLIDE_INDENT_LEVEL" val="0"/>
  <p:tag name="GENSWF_ADVANCE_TIME" val="15.640"/>
  <p:tag name="ISPRING_SLIDE_ID_2" val="{1D99BBD3-E7B6-4608-BAC2-7B151FFCEF1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7B750D6B-2766-42FF-BEC1-80A93ACAA688}_10.png&quot;/&gt;&lt;left val=&quot;-28&quot;/&gt;&lt;top val=&quot;-31&quot;/&gt;&lt;width val=&quot;1017&quot;/&gt;&lt;height val=&quot;133&quot;/&gt;&lt;hasText val=&quot;1&quot;/&gt;&lt;/Image&gt;&lt;/ThreeDShapeInfo&gt;"/>
  <p:tag name="PRESENTER_SHAPEINFO" val="&lt;ThreeDShapeInfo&gt;&lt;uuid val=&quot;{750BB283-9141-42A4-9FD9-4BE2FB5C6A39}&quot;/&gt;&lt;isInvalidForFieldText val=&quot;0&quot;/&gt;&lt;Image&gt;&lt;filename val=&quot;C:\Users\Admin\AppData\Local\Temp\PR\data\asimages\{750BB283-9141-42A4-9FD9-4BE2FB5C6A39}_10.png&quot;/&gt;&lt;left val=&quot;-29&quot;/&gt;&lt;top val=&quot;-32&quot;/&gt;&lt;width val=&quot;1018&quot;/&gt;&lt;height val=&quot;134&quot;/&gt;&lt;hasText val=&quot;0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1315</TotalTime>
  <Words>799</Words>
  <Application>Microsoft Office PowerPoint</Application>
  <PresentationFormat>Widescreen</PresentationFormat>
  <Paragraphs>65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Algerian</vt:lpstr>
      <vt:lpstr>Arial</vt:lpstr>
      <vt:lpstr>Calibri</vt:lpstr>
      <vt:lpstr>Calibri Light</vt:lpstr>
      <vt:lpstr>Segoe UI</vt:lpstr>
      <vt:lpstr>Sitka Small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 thuy</dc:creator>
  <cp:lastModifiedBy>ADMIN</cp:lastModifiedBy>
  <cp:revision>11</cp:revision>
  <dcterms:created xsi:type="dcterms:W3CDTF">2021-07-28T08:42:43Z</dcterms:created>
  <dcterms:modified xsi:type="dcterms:W3CDTF">2022-11-20T16:04:40Z</dcterms:modified>
</cp:coreProperties>
</file>