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334" r:id="rId4"/>
    <p:sldId id="260" r:id="rId5"/>
    <p:sldId id="339" r:id="rId6"/>
    <p:sldId id="412" r:id="rId7"/>
    <p:sldId id="411" r:id="rId8"/>
    <p:sldId id="337" r:id="rId9"/>
    <p:sldId id="355" r:id="rId10"/>
    <p:sldId id="360" r:id="rId11"/>
    <p:sldId id="399" r:id="rId12"/>
    <p:sldId id="361" r:id="rId13"/>
    <p:sldId id="354" r:id="rId14"/>
    <p:sldId id="364" r:id="rId15"/>
    <p:sldId id="362" r:id="rId16"/>
    <p:sldId id="363" r:id="rId17"/>
    <p:sldId id="358" r:id="rId18"/>
    <p:sldId id="338" r:id="rId19"/>
    <p:sldId id="365" r:id="rId20"/>
    <p:sldId id="366" r:id="rId21"/>
    <p:sldId id="414" r:id="rId22"/>
    <p:sldId id="274" r:id="rId23"/>
    <p:sldId id="415" r:id="rId24"/>
    <p:sldId id="340" r:id="rId25"/>
    <p:sldId id="342" r:id="rId26"/>
    <p:sldId id="417" r:id="rId27"/>
    <p:sldId id="419" r:id="rId28"/>
    <p:sldId id="421" r:id="rId29"/>
    <p:sldId id="423" r:id="rId30"/>
    <p:sldId id="341" r:id="rId31"/>
    <p:sldId id="388" r:id="rId32"/>
    <p:sldId id="369" r:id="rId33"/>
    <p:sldId id="344" r:id="rId34"/>
    <p:sldId id="346" r:id="rId35"/>
    <p:sldId id="350" r:id="rId36"/>
    <p:sldId id="351" r:id="rId37"/>
    <p:sldId id="349" r:id="rId38"/>
    <p:sldId id="370" r:id="rId39"/>
    <p:sldId id="382" r:id="rId40"/>
    <p:sldId id="404" r:id="rId41"/>
    <p:sldId id="410" r:id="rId42"/>
    <p:sldId id="33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CD7D3-7996-492C-AA18-C864A361789A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06CB1-B0F3-4431-828A-92DE94732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0"/>
            <a:ext cx="9144093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1" y="5514847"/>
            <a:ext cx="1085915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1" y="1"/>
            <a:ext cx="1936023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2221666" y="1"/>
            <a:ext cx="971649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2655800"/>
            <a:ext cx="39579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6784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"/>
            <a:ext cx="9143954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3"/>
          <p:cNvSpPr/>
          <p:nvPr/>
        </p:nvSpPr>
        <p:spPr>
          <a:xfrm>
            <a:off x="235803" y="3736104"/>
            <a:ext cx="1905613" cy="1674048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3"/>
          <p:cNvSpPr/>
          <p:nvPr/>
        </p:nvSpPr>
        <p:spPr>
          <a:xfrm>
            <a:off x="0" y="5514789"/>
            <a:ext cx="1085984" cy="1343092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1"/>
            <a:ext cx="1936070" cy="3333740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1"/>
            <a:ext cx="971624" cy="112400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8" y="5219527"/>
            <a:ext cx="1491337" cy="1638352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2619133"/>
            <a:ext cx="31089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4294739"/>
            <a:ext cx="31089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2832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" y="0"/>
            <a:ext cx="9144093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650245" y="4317103"/>
            <a:ext cx="930521" cy="1807563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7602686" y="4683888"/>
            <a:ext cx="1278848" cy="136213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6991883" y="5281533"/>
            <a:ext cx="566286" cy="123603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" y="3352803"/>
            <a:ext cx="1378855" cy="2543211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2114578" y="1"/>
            <a:ext cx="1107352" cy="128596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7600940" y="561948"/>
            <a:ext cx="1543076" cy="3581499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764800"/>
            <a:ext cx="3859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4562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0120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" y="0"/>
            <a:ext cx="9144093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5"/>
          <p:cNvSpPr/>
          <p:nvPr/>
        </p:nvSpPr>
        <p:spPr>
          <a:xfrm>
            <a:off x="528548" y="1428602"/>
            <a:ext cx="1164582" cy="2443365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5"/>
          <p:cNvSpPr/>
          <p:nvPr/>
        </p:nvSpPr>
        <p:spPr>
          <a:xfrm>
            <a:off x="1192992" y="1"/>
            <a:ext cx="2343229" cy="180976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5"/>
          <p:cNvSpPr/>
          <p:nvPr/>
        </p:nvSpPr>
        <p:spPr>
          <a:xfrm>
            <a:off x="0" y="4467128"/>
            <a:ext cx="1257314" cy="2390856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1190967"/>
            <a:ext cx="43668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2258900"/>
            <a:ext cx="4366800" cy="40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46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1" y="0"/>
            <a:ext cx="9144093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6"/>
          <p:cNvSpPr/>
          <p:nvPr/>
        </p:nvSpPr>
        <p:spPr>
          <a:xfrm>
            <a:off x="1" y="5514847"/>
            <a:ext cx="1085915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6"/>
          <p:cNvSpPr/>
          <p:nvPr/>
        </p:nvSpPr>
        <p:spPr>
          <a:xfrm>
            <a:off x="1" y="1"/>
            <a:ext cx="1936023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6"/>
          <p:cNvSpPr/>
          <p:nvPr/>
        </p:nvSpPr>
        <p:spPr>
          <a:xfrm>
            <a:off x="2221666" y="1"/>
            <a:ext cx="971649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597367"/>
            <a:ext cx="34449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2665300"/>
            <a:ext cx="3444900" cy="2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105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1"/>
            <a:ext cx="9143954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>
            <a:off x="2007374" y="3735976"/>
            <a:ext cx="1494925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4527106"/>
            <a:ext cx="582376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7"/>
          <p:cNvSpPr/>
          <p:nvPr/>
        </p:nvSpPr>
        <p:spPr>
          <a:xfrm>
            <a:off x="1793105" y="5657699"/>
            <a:ext cx="1271637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7"/>
          <p:cNvSpPr/>
          <p:nvPr/>
        </p:nvSpPr>
        <p:spPr>
          <a:xfrm>
            <a:off x="0" y="3876557"/>
            <a:ext cx="971624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1190967"/>
            <a:ext cx="48648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2301200"/>
            <a:ext cx="23613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2301200"/>
            <a:ext cx="23613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56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1"/>
            <a:ext cx="9143954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8"/>
          <p:cNvSpPr/>
          <p:nvPr/>
        </p:nvSpPr>
        <p:spPr>
          <a:xfrm>
            <a:off x="2007374" y="3735976"/>
            <a:ext cx="1494925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4527106"/>
            <a:ext cx="582376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8"/>
          <p:cNvSpPr/>
          <p:nvPr/>
        </p:nvSpPr>
        <p:spPr>
          <a:xfrm>
            <a:off x="1793105" y="5657699"/>
            <a:ext cx="1271637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8"/>
          <p:cNvSpPr/>
          <p:nvPr/>
        </p:nvSpPr>
        <p:spPr>
          <a:xfrm>
            <a:off x="0" y="3876557"/>
            <a:ext cx="971624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1190967"/>
            <a:ext cx="48648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2369567"/>
            <a:ext cx="15474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2369567"/>
            <a:ext cx="15474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2369567"/>
            <a:ext cx="15474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1970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1"/>
            <a:ext cx="9143954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9"/>
          <p:cNvSpPr/>
          <p:nvPr/>
        </p:nvSpPr>
        <p:spPr>
          <a:xfrm>
            <a:off x="2007374" y="3735976"/>
            <a:ext cx="1494925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4527106"/>
            <a:ext cx="582376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9"/>
          <p:cNvSpPr/>
          <p:nvPr/>
        </p:nvSpPr>
        <p:spPr>
          <a:xfrm>
            <a:off x="1793105" y="5657699"/>
            <a:ext cx="1271637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9"/>
          <p:cNvSpPr/>
          <p:nvPr/>
        </p:nvSpPr>
        <p:spPr>
          <a:xfrm>
            <a:off x="0" y="3876557"/>
            <a:ext cx="971624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1190967"/>
            <a:ext cx="43668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052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1" y="0"/>
            <a:ext cx="9144093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85;p10"/>
          <p:cNvSpPr/>
          <p:nvPr/>
        </p:nvSpPr>
        <p:spPr>
          <a:xfrm>
            <a:off x="1650245" y="4317103"/>
            <a:ext cx="930521" cy="1807563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10"/>
          <p:cNvSpPr/>
          <p:nvPr/>
        </p:nvSpPr>
        <p:spPr>
          <a:xfrm>
            <a:off x="1" y="3352803"/>
            <a:ext cx="1378855" cy="2543211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10"/>
          <p:cNvSpPr/>
          <p:nvPr/>
        </p:nvSpPr>
        <p:spPr>
          <a:xfrm>
            <a:off x="2114578" y="1"/>
            <a:ext cx="1107352" cy="128596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5773467"/>
            <a:ext cx="5464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0353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6520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4" name="Google Shape;94;p12"/>
          <p:cNvSpPr/>
          <p:nvPr/>
        </p:nvSpPr>
        <p:spPr>
          <a:xfrm rot="3560713">
            <a:off x="7731687" y="5634158"/>
            <a:ext cx="1506345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5284451"/>
            <a:ext cx="440102" cy="87639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12"/>
          <p:cNvSpPr/>
          <p:nvPr/>
        </p:nvSpPr>
        <p:spPr>
          <a:xfrm rot="-5564790">
            <a:off x="1044798" y="371472"/>
            <a:ext cx="896047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5" y="352438"/>
            <a:ext cx="975659" cy="2129580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1B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47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731687" y="5634158"/>
            <a:ext cx="1506345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5284451"/>
            <a:ext cx="440102" cy="87639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044798" y="371472"/>
            <a:ext cx="896047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5" y="352438"/>
            <a:ext cx="975659" cy="2129580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33235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1202-644F-4F41-9852-54FF03A0B6DE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AF1B-E1EF-4E70-90F1-D73B362E0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2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E9E3-A627-4B36-B483-557C0CD29717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1190967"/>
            <a:ext cx="4366800" cy="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2258909"/>
            <a:ext cx="43668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22542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762000" y="762000"/>
            <a:ext cx="8059882" cy="33995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" sz="5000" dirty="0">
                <a:solidFill>
                  <a:srgbClr val="FF0000"/>
                </a:solidFill>
                <a:latin typeface="+mj-lt"/>
              </a:rPr>
              <a:t>hào mừng quý thầy cô và các em học sinh</a:t>
            </a:r>
            <a:endParaRPr sz="5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“Hoa nâu” - dòng gốm tiêu biểu thời Trần lưu giữ tại Bảo tàng Lịch sử Quốc 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"/>
            <a:ext cx="4320724" cy="6096000"/>
          </a:xfrm>
          <a:prstGeom prst="rect">
            <a:avLst/>
          </a:prstGeom>
          <a:noFill/>
        </p:spPr>
      </p:pic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0998"/>
            <a:ext cx="4318000" cy="6248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15962"/>
          </a:xfrm>
        </p:spPr>
        <p:txBody>
          <a:bodyPr>
            <a:noAutofit/>
          </a:bodyPr>
          <a:lstStyle/>
          <a:p>
            <a:r>
              <a:rPr lang="vi-VN" sz="2400" dirty="0"/>
              <a:t>Gạch vuông lát nền, trang trí nổi cá sấu bơi trong sóng nước, Thời</a:t>
            </a:r>
            <a:r>
              <a:rPr lang="en-US" sz="2400" dirty="0"/>
              <a:t> </a:t>
            </a:r>
            <a:r>
              <a:rPr lang="vi-VN" sz="2400" dirty="0"/>
              <a:t>Đại La </a:t>
            </a:r>
            <a:r>
              <a:rPr lang="en-US" sz="2400" dirty="0"/>
              <a:t> </a:t>
            </a:r>
            <a:r>
              <a:rPr lang="vi-VN" sz="2400" dirty="0"/>
              <a:t>( thế kỷ 8- 9)</a:t>
            </a:r>
            <a:endParaRPr lang="en-US" sz="2400" dirty="0"/>
          </a:p>
        </p:txBody>
      </p:sp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5410200" cy="5410200"/>
          </a:xfrm>
          <a:prstGeom prst="rect">
            <a:avLst/>
          </a:prstGeom>
        </p:spPr>
      </p:pic>
      <p:sp>
        <p:nvSpPr>
          <p:cNvPr id="1026" name="AutoShape 2" descr="divat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09_hoa-tiet-hoa-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6382" y="2667000"/>
            <a:ext cx="3756377" cy="3810000"/>
          </a:xfrm>
        </p:spPr>
      </p:pic>
      <p:pic>
        <p:nvPicPr>
          <p:cNvPr id="3" name="Content Placeholder 3" descr="1709_hoa-tiet-hoa-se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590800"/>
            <a:ext cx="4228193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b="1" dirty="0">
                <a:latin typeface="+mj-lt"/>
              </a:rPr>
              <a:t>ọa tiết hoa sen của gốm sứ cổ Hoàng thành Thăng Long</a:t>
            </a:r>
          </a:p>
        </p:txBody>
      </p:sp>
      <p:pic>
        <p:nvPicPr>
          <p:cNvPr id="7" name="Picture 6" descr="1709_www_hoiquanadida_com-hoa-sen-va-phat-gia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52400"/>
            <a:ext cx="3187328" cy="23805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352800" cy="5029200"/>
          </a:xfrm>
          <a:prstGeom prst="rect">
            <a:avLst/>
          </a:prstGeom>
        </p:spPr>
      </p:pic>
      <p:pic>
        <p:nvPicPr>
          <p:cNvPr id="5" name="Picture 4" descr="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219200"/>
            <a:ext cx="4788628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00"/>
            <a:ext cx="429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13- 14)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441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>
                <a:latin typeface="+mj-lt"/>
              </a:rPr>
              <a:t>Bát gốm hoa lam, vẽ rồng</a:t>
            </a:r>
            <a:r>
              <a:rPr lang="en-US" dirty="0">
                <a:latin typeface="+mj-lt"/>
              </a:rPr>
              <a:t>,</a:t>
            </a:r>
            <a:r>
              <a:rPr lang="vi-VN" dirty="0">
                <a:latin typeface="+mj-lt"/>
              </a:rPr>
              <a:t> chân có 5 móng,</a:t>
            </a:r>
            <a:endParaRPr lang="en-US" dirty="0">
              <a:latin typeface="+mj-lt"/>
            </a:endParaRPr>
          </a:p>
          <a:p>
            <a:pPr algn="ctr"/>
            <a:r>
              <a:rPr lang="vi-VN" dirty="0">
                <a:latin typeface="+mj-lt"/>
              </a:rPr>
              <a:t>thời Lê sơ ( thế kỷ 15)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6911"/>
            <a:ext cx="3124200" cy="3098165"/>
          </a:xfrm>
        </p:spPr>
      </p:pic>
      <p:sp>
        <p:nvSpPr>
          <p:cNvPr id="5" name="Rectangle 4"/>
          <p:cNvSpPr/>
          <p:nvPr/>
        </p:nvSpPr>
        <p:spPr>
          <a:xfrm>
            <a:off x="152400" y="3171111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Ngói úp nóc mái, gắn lá đề trang trí chim phượng,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thời Lý (thế kỷ 11- 12</a:t>
            </a:r>
            <a:r>
              <a:rPr lang="vi-VN" dirty="0"/>
              <a:t>)</a:t>
            </a:r>
            <a:endParaRPr lang="en-US" dirty="0"/>
          </a:p>
        </p:txBody>
      </p:sp>
      <p:pic>
        <p:nvPicPr>
          <p:cNvPr id="6" name="Picture 5" descr="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6911"/>
            <a:ext cx="4648200" cy="308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0" y="317111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400" dirty="0">
                <a:latin typeface="+mj-lt"/>
              </a:rPr>
              <a:t>Tượng đầu chim phượng, thời Trần</a:t>
            </a:r>
            <a:endParaRPr lang="en-US" sz="1400" dirty="0">
              <a:latin typeface="+mj-lt"/>
            </a:endParaRPr>
          </a:p>
          <a:p>
            <a:pPr algn="ctr"/>
            <a:r>
              <a:rPr lang="vi-VN" sz="1400" dirty="0">
                <a:latin typeface="+mj-lt"/>
              </a:rPr>
              <a:t> (thế kỷ 11- 12)</a:t>
            </a:r>
            <a:endParaRPr lang="en-US" sz="1400" dirty="0">
              <a:latin typeface="+mj-lt"/>
            </a:endParaRPr>
          </a:p>
        </p:txBody>
      </p:sp>
      <p:pic>
        <p:nvPicPr>
          <p:cNvPr id="8" name="Picture 7" descr="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80711"/>
            <a:ext cx="3581400" cy="2375662"/>
          </a:xfrm>
          <a:prstGeom prst="rect">
            <a:avLst/>
          </a:prstGeom>
        </p:spPr>
      </p:pic>
      <p:pic>
        <p:nvPicPr>
          <p:cNvPr id="9" name="Picture 8" descr="4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704511"/>
            <a:ext cx="3657600" cy="24201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2585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400" dirty="0">
                <a:latin typeface="+mj-lt"/>
              </a:rPr>
              <a:t>Ngói ống tạo hình con Rồng, men vàng, thời Lê sơ</a:t>
            </a:r>
            <a:endParaRPr lang="en-US" sz="1400" dirty="0">
              <a:latin typeface="+mj-lt"/>
            </a:endParaRPr>
          </a:p>
          <a:p>
            <a:pPr algn="ctr"/>
            <a:r>
              <a:rPr lang="vi-VN" sz="1400" dirty="0">
                <a:latin typeface="+mj-lt"/>
              </a:rPr>
              <a:t> ( thế kỷ 15)</a:t>
            </a:r>
            <a:endParaRPr lang="en-US" sz="1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62585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400" dirty="0">
                <a:latin typeface="+mj-lt"/>
              </a:rPr>
              <a:t>Ngói ống tạo hình con Rồng, men xanh, thời Lê sơ </a:t>
            </a:r>
            <a:endParaRPr lang="en-US" sz="1400" dirty="0">
              <a:latin typeface="+mj-lt"/>
            </a:endParaRPr>
          </a:p>
          <a:p>
            <a:pPr algn="ctr"/>
            <a:r>
              <a:rPr lang="vi-VN" sz="1400" dirty="0">
                <a:latin typeface="+mj-lt"/>
              </a:rPr>
              <a:t>( thế kỷ 15)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19071"/>
            <a:ext cx="3505200" cy="2330958"/>
          </a:xfrm>
        </p:spPr>
      </p:pic>
      <p:pic>
        <p:nvPicPr>
          <p:cNvPr id="5" name="Picture 4" descr="6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85800"/>
            <a:ext cx="4706470" cy="426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981271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16)</a:t>
            </a:r>
          </a:p>
          <a:p>
            <a:pPr algn="ctr"/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52578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>
                <a:latin typeface="+mj-lt"/>
              </a:rPr>
              <a:t>Chim phượng gắn trên thân ngói úp nóc, thời Lý (thế kỷ 11- 12)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LUX-Trong-dong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76200"/>
            <a:ext cx="3962400" cy="3169920"/>
          </a:xfrm>
          <a:prstGeom prst="rect">
            <a:avLst/>
          </a:prstGeom>
        </p:spPr>
      </p:pic>
      <p:pic>
        <p:nvPicPr>
          <p:cNvPr id="4" name="Picture 3" descr="BELUX-Trong-dong-hoa-van-noi-mua-o-dau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429000"/>
            <a:ext cx="3962400" cy="3169920"/>
          </a:xfrm>
          <a:prstGeom prst="rect">
            <a:avLst/>
          </a:prstGeom>
        </p:spPr>
      </p:pic>
      <p:pic>
        <p:nvPicPr>
          <p:cNvPr id="5" name="Content Placeholder 5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2667000"/>
            <a:ext cx="4009292" cy="3886200"/>
          </a:xfrm>
          <a:prstGeom prst="rect">
            <a:avLst/>
          </a:prstGeom>
        </p:spPr>
      </p:pic>
      <p:pic>
        <p:nvPicPr>
          <p:cNvPr id="6" name="Picture 5" descr="tải xuống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28600"/>
            <a:ext cx="4038600" cy="2261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66327661_527279145342376_123768634436217342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609600"/>
            <a:ext cx="6172200" cy="2896294"/>
          </a:xfrm>
        </p:spPr>
      </p:pic>
      <p:pic>
        <p:nvPicPr>
          <p:cNvPr id="5" name="Picture 4" descr="165848680_798553544086333_582974137220940043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3962400"/>
            <a:ext cx="3486150" cy="1962150"/>
          </a:xfrm>
          <a:prstGeom prst="rect">
            <a:avLst/>
          </a:prstGeom>
        </p:spPr>
      </p:pic>
      <p:pic>
        <p:nvPicPr>
          <p:cNvPr id="6" name="Picture 5" descr="166577363_128193982591544_353436191494157332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450" y="3886200"/>
            <a:ext cx="4324350" cy="24339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4" name="Content Placeholder 3" descr="1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83" y="1029843"/>
            <a:ext cx="3361765" cy="1905000"/>
          </a:xfrm>
        </p:spPr>
      </p:pic>
      <p:pic>
        <p:nvPicPr>
          <p:cNvPr id="5" name="Picture 4" descr="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83" y="990600"/>
            <a:ext cx="4703815" cy="1944243"/>
          </a:xfrm>
          <a:prstGeom prst="rect">
            <a:avLst/>
          </a:prstGeom>
        </p:spPr>
      </p:pic>
      <p:pic>
        <p:nvPicPr>
          <p:cNvPr id="6" name="Picture 5" descr="3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773043"/>
            <a:ext cx="3962400" cy="1789557"/>
          </a:xfrm>
          <a:prstGeom prst="rect">
            <a:avLst/>
          </a:prstGeom>
        </p:spPr>
      </p:pic>
      <p:pic>
        <p:nvPicPr>
          <p:cNvPr id="7" name="Picture 6" descr="4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696843"/>
            <a:ext cx="4229604" cy="182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2971800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Khmer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72200" y="2971800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H’Mông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1600" y="56388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Chăm</a:t>
            </a:r>
            <a:r>
              <a:rPr lang="vi-VN" dirty="0"/>
              <a:t> 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9400" y="5562600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Dao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599"/>
            <a:ext cx="2743200" cy="1882787"/>
          </a:xfrm>
          <a:prstGeom prst="rect">
            <a:avLst/>
          </a:prstGeom>
        </p:spPr>
      </p:pic>
      <p:pic>
        <p:nvPicPr>
          <p:cNvPr id="8" name="Picture 7" descr="3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8600"/>
            <a:ext cx="2143125" cy="2143125"/>
          </a:xfrm>
          <a:prstGeom prst="rect">
            <a:avLst/>
          </a:prstGeom>
        </p:spPr>
      </p:pic>
      <p:pic>
        <p:nvPicPr>
          <p:cNvPr id="9" name="Picture 8" descr="4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5" y="228600"/>
            <a:ext cx="2466975" cy="1847850"/>
          </a:xfrm>
          <a:prstGeom prst="rect">
            <a:avLst/>
          </a:prstGeom>
        </p:spPr>
      </p:pic>
      <p:pic>
        <p:nvPicPr>
          <p:cNvPr id="10" name="Picture 9" descr="5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514600"/>
            <a:ext cx="2743200" cy="2046849"/>
          </a:xfrm>
          <a:prstGeom prst="rect">
            <a:avLst/>
          </a:prstGeom>
        </p:spPr>
      </p:pic>
      <p:pic>
        <p:nvPicPr>
          <p:cNvPr id="11" name="Picture 10" descr="6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2590800"/>
            <a:ext cx="2381250" cy="1924050"/>
          </a:xfrm>
          <a:prstGeom prst="rect">
            <a:avLst/>
          </a:prstGeom>
        </p:spPr>
      </p:pic>
      <p:pic>
        <p:nvPicPr>
          <p:cNvPr id="12" name="Picture 11" descr="7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2590800"/>
            <a:ext cx="2619375" cy="1752600"/>
          </a:xfrm>
          <a:prstGeom prst="rect">
            <a:avLst/>
          </a:prstGeom>
        </p:spPr>
      </p:pic>
      <p:pic>
        <p:nvPicPr>
          <p:cNvPr id="13" name="Picture 12" descr="9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2850" y="4648200"/>
            <a:ext cx="2190750" cy="2085975"/>
          </a:xfrm>
          <a:prstGeom prst="rect">
            <a:avLst/>
          </a:prstGeom>
        </p:spPr>
      </p:pic>
      <p:pic>
        <p:nvPicPr>
          <p:cNvPr id="14" name="Picture 13" descr="11b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4100" y="5029200"/>
            <a:ext cx="2857500" cy="1600200"/>
          </a:xfrm>
          <a:prstGeom prst="rect">
            <a:avLst/>
          </a:prstGeom>
        </p:spPr>
      </p:pic>
      <p:pic>
        <p:nvPicPr>
          <p:cNvPr id="15" name="Picture 14" descr="10b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5105400"/>
            <a:ext cx="35814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ĐỀ: DI SẢN MĨ THUẬT</a:t>
            </a:r>
            <a:b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5: SÁNG TẠO HOẠ TIẾT TRANG TRÍ</a:t>
            </a:r>
            <a:b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3" name="Picture 2" descr="166347227_1101747590327361_32596361245446582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2514600" cy="2590038"/>
          </a:xfrm>
          <a:prstGeom prst="rect">
            <a:avLst/>
          </a:prstGeom>
        </p:spPr>
      </p:pic>
      <p:pic>
        <p:nvPicPr>
          <p:cNvPr id="5" name="Picture 4" descr="166009014_440320183728207_101182428729154773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61" y="1295400"/>
            <a:ext cx="2515339" cy="2590800"/>
          </a:xfrm>
          <a:prstGeom prst="rect">
            <a:avLst/>
          </a:prstGeom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295400"/>
            <a:ext cx="2514600" cy="2514600"/>
          </a:xfrm>
          <a:prstGeom prst="rect">
            <a:avLst/>
          </a:prstGeom>
        </p:spPr>
      </p:pic>
      <p:pic>
        <p:nvPicPr>
          <p:cNvPr id="7" name="Picture 6" descr="166125893_487565972585491_869145045274751324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038600"/>
            <a:ext cx="4724400" cy="2470118"/>
          </a:xfrm>
          <a:prstGeom prst="rect">
            <a:avLst/>
          </a:prstGeom>
        </p:spPr>
      </p:pic>
      <p:pic>
        <p:nvPicPr>
          <p:cNvPr id="8" name="Picture 7" descr="166404829_561055628120428_8742082470949120187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3886200"/>
            <a:ext cx="3429000" cy="25227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 CÓ BIẾT?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ảnh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602458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 TẠO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/>
          <a:lstStyle/>
          <a:p>
            <a:pPr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981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Bước 1: Kẻ trục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+mj-lt"/>
              </a:rPr>
              <a:t>vẽ những nét thẳng</a:t>
            </a:r>
          </a:p>
          <a:p>
            <a:r>
              <a:rPr lang="vi-VN" sz="3600" dirty="0">
                <a:latin typeface="+mj-lt"/>
              </a:rPr>
              <a:t>Bước 2: Vẽ nét cong để tạo hình họa tiết</a:t>
            </a:r>
          </a:p>
          <a:p>
            <a:r>
              <a:rPr lang="vi-VN" sz="3600" dirty="0">
                <a:latin typeface="+mj-lt"/>
              </a:rPr>
              <a:t>Bước 3: Vẽ chi tiết</a:t>
            </a:r>
          </a:p>
          <a:p>
            <a:r>
              <a:rPr lang="vi-VN" sz="3600" dirty="0">
                <a:latin typeface="+mj-lt"/>
              </a:rPr>
              <a:t>Bước 4: Vẽ màu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SÁNG TẠO HỌA TIẾT TRANG TRÍ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66077942_150679020284527_15760736975723722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533400"/>
            <a:ext cx="3324225" cy="1962150"/>
          </a:xfrm>
        </p:spPr>
      </p:pic>
      <p:pic>
        <p:nvPicPr>
          <p:cNvPr id="5" name="Picture 4" descr="165990208_909513616488345_217086836826162514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38400"/>
            <a:ext cx="4572000" cy="2135674"/>
          </a:xfrm>
          <a:prstGeom prst="rect">
            <a:avLst/>
          </a:prstGeom>
        </p:spPr>
      </p:pic>
      <p:pic>
        <p:nvPicPr>
          <p:cNvPr id="6" name="Picture 5" descr="166736283_483272419519395_475515131301937371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2362200"/>
            <a:ext cx="4343399" cy="2294206"/>
          </a:xfrm>
          <a:prstGeom prst="rect">
            <a:avLst/>
          </a:prstGeom>
        </p:spPr>
      </p:pic>
      <p:pic>
        <p:nvPicPr>
          <p:cNvPr id="7" name="Picture 6" descr="166413759_557392198509352_367919971172156015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648200"/>
            <a:ext cx="3791324" cy="2209800"/>
          </a:xfrm>
          <a:prstGeom prst="rect">
            <a:avLst/>
          </a:prstGeom>
        </p:spPr>
      </p:pic>
      <p:pic>
        <p:nvPicPr>
          <p:cNvPr id="8" name="Picture 7" descr="165838592_773982999900161_416002543356592377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48200"/>
            <a:ext cx="3657600" cy="21214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838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>
                <a:latin typeface="+mj-lt"/>
              </a:rPr>
              <a:t>Bước 1: Kẻ trục </a:t>
            </a:r>
            <a:r>
              <a:rPr lang="en-US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vẽ những nét thẳng</a:t>
            </a:r>
          </a:p>
          <a:p>
            <a:r>
              <a:rPr lang="vi-VN" sz="2000" dirty="0">
                <a:latin typeface="+mj-lt"/>
              </a:rPr>
              <a:t>Bước 2: Vẽ nét cong để tạo hình họa tiết</a:t>
            </a:r>
          </a:p>
          <a:p>
            <a:r>
              <a:rPr lang="vi-VN" sz="2000" dirty="0">
                <a:latin typeface="+mj-lt"/>
              </a:rPr>
              <a:t>Bước 3: Vẽ chi tiết</a:t>
            </a:r>
          </a:p>
          <a:p>
            <a:r>
              <a:rPr lang="vi-VN" sz="2000" dirty="0">
                <a:latin typeface="+mj-lt"/>
              </a:rPr>
              <a:t>Bước 4: Vẽ màu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cc5e601bb6ead76c2195d2776901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3240216" cy="4572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-543752" y="3058243"/>
            <a:ext cx="5354595" cy="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3436f99a60d3a574ea1408037fb822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48728" y="147071"/>
            <a:ext cx="3733801" cy="52684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16200000" flipH="1">
            <a:off x="4016885" y="3069714"/>
            <a:ext cx="4419602" cy="1089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VietNamese's Traditional Patterns / Vốn Cổ Dân Tộc on Beh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200400" cy="6861875"/>
          </a:xfrm>
          <a:prstGeom prst="rect">
            <a:avLst/>
          </a:prstGeom>
          <a:noFill/>
        </p:spPr>
      </p:pic>
      <p:pic>
        <p:nvPicPr>
          <p:cNvPr id="79876" name="Picture 4" descr="VietNamese's Traditional Patterns / Vốn Cổ Dân Tộ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990600"/>
            <a:ext cx="6294117" cy="5867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86200" y="228600"/>
            <a:ext cx="3585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HOẠ TIẾT CỔ</a:t>
            </a:r>
            <a:endParaRPr lang="en-US" sz="4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12 орнаментов. Анализ монгольских орнаментов - И в этот берег дикий стучит волною Тихий, ужасно тихий оке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5130341" cy="7239000"/>
          </a:xfrm>
          <a:prstGeom prst="rect">
            <a:avLst/>
          </a:prstGeom>
          <a:noFill/>
        </p:spPr>
      </p:pic>
      <p:pic>
        <p:nvPicPr>
          <p:cNvPr id="81924" name="Picture 4" descr="Hoa văn cung đình Huế (Phần 1) – Hoa Lá Cành Trá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7717" y="228600"/>
            <a:ext cx="5116284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86a15ecda79bf0f0dc1f155c2b3ab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743559"/>
            <a:ext cx="4114801" cy="4428641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lí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a0b8b426b830d534d340887dca9df4b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22034"/>
            <a:ext cx="3124200" cy="450096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hoa,lá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2192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66377351_248270070375354_165485136474017605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3999"/>
            <a:ext cx="9144000" cy="46514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KHÁM PHÁ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 descr="166404829_561055628120428_874208247094912018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336" y="4419600"/>
            <a:ext cx="2692893" cy="1981200"/>
          </a:xfrm>
          <a:prstGeom prst="rect">
            <a:avLst/>
          </a:prstGeom>
        </p:spPr>
      </p:pic>
      <p:pic>
        <p:nvPicPr>
          <p:cNvPr id="5" name="Picture 4" descr="165785729_282042166826410_5321416453625093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2438400"/>
            <a:ext cx="2667000" cy="1969182"/>
          </a:xfrm>
          <a:prstGeom prst="rect">
            <a:avLst/>
          </a:prstGeom>
        </p:spPr>
      </p:pic>
      <p:pic>
        <p:nvPicPr>
          <p:cNvPr id="6" name="Picture 5" descr="166238749_3505733452870216_221020379744650483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514600"/>
            <a:ext cx="2943688" cy="1815569"/>
          </a:xfrm>
          <a:prstGeom prst="rect">
            <a:avLst/>
          </a:prstGeom>
        </p:spPr>
      </p:pic>
      <p:pic>
        <p:nvPicPr>
          <p:cNvPr id="9" name="Content Placeholder 3" descr="166077942_150679020284527_15760736975723722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572000"/>
            <a:ext cx="3036441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ed Earth - Brave, Celtic/Pictish Animals - Line Interpretation with Photo Refer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62600" cy="6811828"/>
          </a:xfrm>
          <a:prstGeom prst="rect">
            <a:avLst/>
          </a:prstGeom>
          <a:noFill/>
        </p:spPr>
      </p:pic>
      <p:pic>
        <p:nvPicPr>
          <p:cNvPr id="1028" name="Picture 4" descr="Found on Bing from www.pinterest.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4887" y="457200"/>
            <a:ext cx="3869113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81400"/>
            <a:ext cx="2509520" cy="3136900"/>
          </a:xfrm>
          <a:prstGeom prst="rect">
            <a:avLst/>
          </a:prstGeom>
        </p:spPr>
      </p:pic>
      <p:pic>
        <p:nvPicPr>
          <p:cNvPr id="6" name="Picture 5" descr="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57600"/>
            <a:ext cx="2377440" cy="2971800"/>
          </a:xfrm>
          <a:prstGeom prst="rect">
            <a:avLst/>
          </a:prstGeom>
        </p:spPr>
      </p:pic>
      <p:pic>
        <p:nvPicPr>
          <p:cNvPr id="7" name="Picture 6" descr="s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2400"/>
            <a:ext cx="2514600" cy="3143250"/>
          </a:xfrm>
          <a:prstGeom prst="rect">
            <a:avLst/>
          </a:prstGeom>
        </p:spPr>
      </p:pic>
      <p:pic>
        <p:nvPicPr>
          <p:cNvPr id="8" name="Picture 7" descr="s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8600"/>
            <a:ext cx="2453640" cy="3067050"/>
          </a:xfrm>
          <a:prstGeom prst="rect">
            <a:avLst/>
          </a:prstGeom>
        </p:spPr>
      </p:pic>
      <p:pic>
        <p:nvPicPr>
          <p:cNvPr id="36866" name="Picture 2" descr="hoa tiet trang tri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228600"/>
            <a:ext cx="2438399" cy="3048000"/>
          </a:xfrm>
          <a:prstGeom prst="rect">
            <a:avLst/>
          </a:prstGeom>
          <a:noFill/>
        </p:spPr>
      </p:pic>
      <p:pic>
        <p:nvPicPr>
          <p:cNvPr id="36868" name="Picture 4" descr="hoa tiet trang tri 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199" y="3562347"/>
            <a:ext cx="2514601" cy="3143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THAM KHẢO</a:t>
            </a:r>
          </a:p>
        </p:txBody>
      </p:sp>
      <p:pic>
        <p:nvPicPr>
          <p:cNvPr id="4" name="Content Placeholder 3" descr="2abe57f136a261e8fb3e849dd47598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990600"/>
            <a:ext cx="2743200" cy="2743200"/>
          </a:xfrm>
        </p:spPr>
      </p:pic>
      <p:pic>
        <p:nvPicPr>
          <p:cNvPr id="5" name="Picture 4" descr="a61c7fd9a1a0f850a594e61e0b99f5c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038600"/>
            <a:ext cx="2743200" cy="2743200"/>
          </a:xfrm>
          <a:prstGeom prst="rect">
            <a:avLst/>
          </a:prstGeom>
        </p:spPr>
      </p:pic>
      <p:pic>
        <p:nvPicPr>
          <p:cNvPr id="6" name="Picture 5" descr="cf74bc7f5ea2bb3db748d8fbcf7943f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191000"/>
            <a:ext cx="2514600" cy="2514600"/>
          </a:xfrm>
          <a:prstGeom prst="rect">
            <a:avLst/>
          </a:prstGeom>
        </p:spPr>
      </p:pic>
      <p:pic>
        <p:nvPicPr>
          <p:cNvPr id="7" name="Picture 6" descr="c23e1db5a443e8a45be18b1d8ef1d7f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990600"/>
            <a:ext cx="2729592" cy="2590800"/>
          </a:xfrm>
          <a:prstGeom prst="rect">
            <a:avLst/>
          </a:prstGeom>
        </p:spPr>
      </p:pic>
      <p:pic>
        <p:nvPicPr>
          <p:cNvPr id="8" name="Picture 7" descr="92170e770ede1b72cc6dbfa4c09eb3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248" y="838200"/>
            <a:ext cx="2424152" cy="3276600"/>
          </a:xfrm>
          <a:prstGeom prst="rect">
            <a:avLst/>
          </a:prstGeom>
        </p:spPr>
      </p:pic>
      <p:pic>
        <p:nvPicPr>
          <p:cNvPr id="9" name="Picture 8" descr="a6fbfec11dfeda615484c627b03e497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4114800"/>
            <a:ext cx="2667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d84df8dc0e9f7c7f5c31d327c56ce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3234388" cy="1905000"/>
          </a:xfrm>
        </p:spPr>
      </p:pic>
      <p:pic>
        <p:nvPicPr>
          <p:cNvPr id="5" name="Picture 4" descr="6d3c97ab825f5a39e61274ee88cb57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3200400" cy="1813302"/>
          </a:xfrm>
          <a:prstGeom prst="rect">
            <a:avLst/>
          </a:prstGeom>
        </p:spPr>
      </p:pic>
      <p:pic>
        <p:nvPicPr>
          <p:cNvPr id="6" name="Picture 5" descr="7eb8bd63c1bfa811810ba89e4bfe32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52400"/>
            <a:ext cx="2476500" cy="2990850"/>
          </a:xfrm>
          <a:prstGeom prst="rect">
            <a:avLst/>
          </a:prstGeom>
        </p:spPr>
      </p:pic>
      <p:pic>
        <p:nvPicPr>
          <p:cNvPr id="7" name="Picture 6" descr="5fb54f5b88b9a9cefd4f2994bf0d84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52400"/>
            <a:ext cx="2514600" cy="3048000"/>
          </a:xfrm>
          <a:prstGeom prst="rect">
            <a:avLst/>
          </a:prstGeom>
        </p:spPr>
      </p:pic>
      <p:pic>
        <p:nvPicPr>
          <p:cNvPr id="8" name="Picture 7" descr="8d119d04e6de89a1653f110e569ba2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3352800"/>
            <a:ext cx="2247900" cy="3133725"/>
          </a:xfrm>
          <a:prstGeom prst="rect">
            <a:avLst/>
          </a:prstGeom>
        </p:spPr>
      </p:pic>
      <p:pic>
        <p:nvPicPr>
          <p:cNvPr id="9" name="Picture 8" descr="18c82c63e4d3d175182233897c2e6f8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3429000"/>
            <a:ext cx="2662940" cy="3035300"/>
          </a:xfrm>
          <a:prstGeom prst="rect">
            <a:avLst/>
          </a:prstGeom>
        </p:spPr>
      </p:pic>
      <p:pic>
        <p:nvPicPr>
          <p:cNvPr id="10" name="Picture 9" descr="86a207dedb8f08899b615e5b0392cf7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166622"/>
            <a:ext cx="3200400" cy="241515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b54ca7af4b917e57cc89e9a3c8b46e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667000" cy="3548466"/>
          </a:xfrm>
        </p:spPr>
      </p:pic>
      <p:pic>
        <p:nvPicPr>
          <p:cNvPr id="5" name="Picture 4" descr="3b0713a675b841a85b960918e106ff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2305538" cy="3048000"/>
          </a:xfrm>
          <a:prstGeom prst="rect">
            <a:avLst/>
          </a:prstGeom>
        </p:spPr>
      </p:pic>
      <p:pic>
        <p:nvPicPr>
          <p:cNvPr id="6" name="Picture 5" descr="6cbbf6a7952a96dc3b7b5031c7fe8d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3505200" cy="3505200"/>
          </a:xfrm>
          <a:prstGeom prst="rect">
            <a:avLst/>
          </a:prstGeom>
        </p:spPr>
      </p:pic>
      <p:pic>
        <p:nvPicPr>
          <p:cNvPr id="7" name="Picture 6" descr="8359e9c05bdd8cba57a878cb543059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276600"/>
            <a:ext cx="3581400" cy="3581400"/>
          </a:xfrm>
          <a:prstGeom prst="rect">
            <a:avLst/>
          </a:prstGeom>
        </p:spPr>
      </p:pic>
      <p:pic>
        <p:nvPicPr>
          <p:cNvPr id="8" name="Picture 7" descr="a5a4f4984b7acaba7db6eae195dbd23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800" y="533400"/>
            <a:ext cx="29972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b479edf9b51a0882d7cfd5b3f1355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1000" y="0"/>
            <a:ext cx="3352800" cy="3352800"/>
          </a:xfrm>
        </p:spPr>
      </p:pic>
      <p:pic>
        <p:nvPicPr>
          <p:cNvPr id="5" name="Picture 4" descr="2f5589368aad0b7f129a0a28a7ec33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1"/>
            <a:ext cx="2421806" cy="3581400"/>
          </a:xfrm>
          <a:prstGeom prst="rect">
            <a:avLst/>
          </a:prstGeom>
        </p:spPr>
      </p:pic>
      <p:pic>
        <p:nvPicPr>
          <p:cNvPr id="6" name="Picture 5" descr="2d52e0ae315c834d0f3929bbe62fb02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0"/>
            <a:ext cx="2694347" cy="3276600"/>
          </a:xfrm>
          <a:prstGeom prst="rect">
            <a:avLst/>
          </a:prstGeom>
        </p:spPr>
      </p:pic>
      <p:pic>
        <p:nvPicPr>
          <p:cNvPr id="7" name="Picture 6" descr="4ba865a444742e2209588de1c950f0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399" y="0"/>
            <a:ext cx="4005513" cy="3200400"/>
          </a:xfrm>
          <a:prstGeom prst="rect">
            <a:avLst/>
          </a:prstGeom>
        </p:spPr>
      </p:pic>
      <p:pic>
        <p:nvPicPr>
          <p:cNvPr id="8" name="Picture 7" descr="64d75341d48b49ab8e711e87b701b0c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3200400"/>
            <a:ext cx="3657600" cy="3657600"/>
          </a:xfrm>
          <a:prstGeom prst="rect">
            <a:avLst/>
          </a:prstGeom>
        </p:spPr>
      </p:pic>
      <p:pic>
        <p:nvPicPr>
          <p:cNvPr id="9" name="Picture 8" descr="333ca8eec358a165ff7648937b0ef39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00" y="3505200"/>
            <a:ext cx="29972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c7799c39c10881f74a28c74427106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799" y="4648201"/>
            <a:ext cx="3328865" cy="2209800"/>
          </a:xfrm>
        </p:spPr>
      </p:pic>
      <p:pic>
        <p:nvPicPr>
          <p:cNvPr id="5" name="Picture 4" descr="6cd3afa84f98e77ba5b958fae0bb6e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199"/>
            <a:ext cx="2667000" cy="3297029"/>
          </a:xfrm>
          <a:prstGeom prst="rect">
            <a:avLst/>
          </a:prstGeom>
        </p:spPr>
      </p:pic>
      <p:pic>
        <p:nvPicPr>
          <p:cNvPr id="6" name="Picture 5" descr="95ca0b3a5bf318e35a3efaf402c77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438400"/>
            <a:ext cx="3352800" cy="2230464"/>
          </a:xfrm>
          <a:prstGeom prst="rect">
            <a:avLst/>
          </a:prstGeom>
        </p:spPr>
      </p:pic>
      <p:pic>
        <p:nvPicPr>
          <p:cNvPr id="7" name="Picture 6" descr="95e81400afaa0ab35b877a0381e453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0"/>
            <a:ext cx="2971800" cy="3276600"/>
          </a:xfrm>
          <a:prstGeom prst="rect">
            <a:avLst/>
          </a:prstGeom>
        </p:spPr>
      </p:pic>
      <p:pic>
        <p:nvPicPr>
          <p:cNvPr id="8" name="Picture 7" descr="d549a070756bfac11121adac1f4f4dc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228600"/>
            <a:ext cx="3371850" cy="2286000"/>
          </a:xfrm>
          <a:prstGeom prst="rect">
            <a:avLst/>
          </a:prstGeom>
        </p:spPr>
      </p:pic>
      <p:pic>
        <p:nvPicPr>
          <p:cNvPr id="9" name="Picture 8" descr="74a657c3b01ad108feb0bac9012857a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228600"/>
            <a:ext cx="2247900" cy="3714750"/>
          </a:xfrm>
          <a:prstGeom prst="rect">
            <a:avLst/>
          </a:prstGeom>
        </p:spPr>
      </p:pic>
      <p:pic>
        <p:nvPicPr>
          <p:cNvPr id="10" name="Picture 9" descr="5901fad7b06ad30e1b72e7d64aa4616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9094" y="3886200"/>
            <a:ext cx="2424906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124200" cy="3124200"/>
          </a:xfrm>
        </p:spPr>
      </p:pic>
      <p:pic>
        <p:nvPicPr>
          <p:cNvPr id="9" name="Picture 8" descr="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19450"/>
            <a:ext cx="2247900" cy="3638550"/>
          </a:xfrm>
          <a:prstGeom prst="rect">
            <a:avLst/>
          </a:prstGeom>
        </p:spPr>
      </p:pic>
      <p:pic>
        <p:nvPicPr>
          <p:cNvPr id="11" name="Picture 10" descr="c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200400"/>
            <a:ext cx="1835415" cy="3468624"/>
          </a:xfrm>
          <a:prstGeom prst="rect">
            <a:avLst/>
          </a:prstGeom>
        </p:spPr>
      </p:pic>
      <p:pic>
        <p:nvPicPr>
          <p:cNvPr id="12" name="Picture 11" descr="c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037" y="3200400"/>
            <a:ext cx="2236253" cy="3657600"/>
          </a:xfrm>
          <a:prstGeom prst="rect">
            <a:avLst/>
          </a:prstGeom>
        </p:spPr>
      </p:pic>
      <p:pic>
        <p:nvPicPr>
          <p:cNvPr id="13" name="Picture 12" descr="c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0"/>
            <a:ext cx="5486400" cy="2990850"/>
          </a:xfrm>
          <a:prstGeom prst="rect">
            <a:avLst/>
          </a:prstGeom>
        </p:spPr>
      </p:pic>
      <p:pic>
        <p:nvPicPr>
          <p:cNvPr id="14" name="Picture 13" descr="c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58895"/>
            <a:ext cx="2362200" cy="369910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597227396d7eac70ca8cb604eb0c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5105400" cy="3439655"/>
          </a:xfrm>
          <a:prstGeom prst="rect">
            <a:avLst/>
          </a:prstGeom>
        </p:spPr>
      </p:pic>
      <p:pic>
        <p:nvPicPr>
          <p:cNvPr id="3" name="Picture 2" descr="38bc288cba5b10737112d83997a012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429000"/>
            <a:ext cx="4876800" cy="3657600"/>
          </a:xfrm>
          <a:prstGeom prst="rect">
            <a:avLst/>
          </a:prstGeom>
        </p:spPr>
      </p:pic>
      <p:pic>
        <p:nvPicPr>
          <p:cNvPr id="4" name="Picture 3" descr="7e29043f0fa2eee0c6c58638f8b839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95350" cy="7086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gonfly I, April White, Haida Nation Serigraph, Edition of 145, 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65451" cy="4191000"/>
          </a:xfrm>
          <a:prstGeom prst="rect">
            <a:avLst/>
          </a:prstGeom>
          <a:noFill/>
        </p:spPr>
      </p:pic>
      <p:pic>
        <p:nvPicPr>
          <p:cNvPr id="1028" name="Picture 4" descr="canadian goose print by baker_tvl, via Flick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7073" y="0"/>
            <a:ext cx="4816927" cy="6858000"/>
          </a:xfrm>
          <a:prstGeom prst="rect">
            <a:avLst/>
          </a:prstGeom>
          <a:noFill/>
        </p:spPr>
      </p:pic>
      <p:pic>
        <p:nvPicPr>
          <p:cNvPr id="1030" name="Picture 6" descr="book of jobe: Dreams happen as they do, where and when they happen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776277"/>
            <a:ext cx="3657600" cy="3081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6238749_3505733452870216_221020379744650483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4324162" cy="2666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Quan sát các hình ảnh em thấy:</a:t>
            </a:r>
          </a:p>
          <a:p>
            <a:r>
              <a:rPr lang="vi-VN" sz="2000" dirty="0">
                <a:latin typeface="+mj-lt"/>
              </a:rPr>
              <a:t>Họa tiết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từ những hình ảnh thiên nhiên gần gũi xung quanh ta như hoa, lá,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+mj-lt"/>
              </a:rPr>
              <a:t>,</a:t>
            </a:r>
            <a:r>
              <a:rPr lang="vi-VN" sz="2000" dirty="0">
                <a:latin typeface="+mj-lt"/>
              </a:rPr>
              <a:t> con vật, đồ vật...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13 HỌA TIẾT CÁCH ĐIỆU TRONG TRANG TRÍ MÀU ý tưởng | họa tiết, trang trí, 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1889954" cy="2514600"/>
          </a:xfrm>
          <a:prstGeom prst="rect">
            <a:avLst/>
          </a:prstGeom>
          <a:noFill/>
        </p:spPr>
      </p:pic>
      <p:pic>
        <p:nvPicPr>
          <p:cNvPr id="39940" name="Picture 4" descr="Sáng tạo họa tiết trang tr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038600"/>
            <a:ext cx="4042658" cy="2286000"/>
          </a:xfrm>
          <a:prstGeom prst="rect">
            <a:avLst/>
          </a:prstGeom>
          <a:noFill/>
        </p:spPr>
      </p:pic>
      <p:pic>
        <p:nvPicPr>
          <p:cNvPr id="39946" name="Picture 10" descr="23 Cách điệu động vật ý tưởng | động vật, mỹ thuật, nghệ thuậ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038600"/>
            <a:ext cx="2247900" cy="2219326"/>
          </a:xfrm>
          <a:prstGeom prst="rect">
            <a:avLst/>
          </a:prstGeom>
          <a:noFill/>
        </p:spPr>
      </p:pic>
      <p:sp>
        <p:nvSpPr>
          <p:cNvPr id="39948" name="AutoShape 12" descr="How To Draw A Tribal Guitar, Step by Step, Drawing Guide, by Dawn |  dragoar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0" name="AutoShape 14" descr="How To Draw A Tribal Guitar, Step by Step, Drawing Guide, by Dawn |  dragoar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2" name="AutoShape 16" descr="How To Draw A Tribal Guitar, Step by Step, Drawing Guide, by Dawn |  dragoar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AutoShape 18" descr="How To Draw A Tribal Guitar, Step by Step, Drawing Guide, by Dawn |  dragoar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56" name="Picture 20" descr="How To Draw A Tribal Guitar, Step by Step, Drawing Guide, by Dawn |  dragoart.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3962400"/>
            <a:ext cx="1828800" cy="2505076"/>
          </a:xfrm>
          <a:prstGeom prst="rect">
            <a:avLst/>
          </a:prstGeom>
          <a:noFill/>
        </p:spPr>
      </p:pic>
      <p:pic>
        <p:nvPicPr>
          <p:cNvPr id="39958" name="Picture 22" descr="Health, Fitness And Wellness Ageing Life Extension Tea - Logo - Fresh  Healthy Transparent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371600"/>
            <a:ext cx="2057400" cy="250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6750" cy="3657600"/>
          </a:xfrm>
          <a:prstGeom prst="rect">
            <a:avLst/>
          </a:prstGeom>
          <a:noFill/>
        </p:spPr>
      </p:pic>
      <p:pic>
        <p:nvPicPr>
          <p:cNvPr id="97286" name="Picture 6" descr="Haida Art Bumbleb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1" y="0"/>
            <a:ext cx="3657600" cy="3657602"/>
          </a:xfrm>
          <a:prstGeom prst="rect">
            <a:avLst/>
          </a:prstGeom>
          <a:noFill/>
        </p:spPr>
      </p:pic>
      <p:pic>
        <p:nvPicPr>
          <p:cNvPr id="97288" name="Picture 8" descr="The Housefly by Brian W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505201"/>
            <a:ext cx="3581400" cy="3352800"/>
          </a:xfrm>
          <a:prstGeom prst="rect">
            <a:avLst/>
          </a:prstGeom>
          <a:noFill/>
        </p:spPr>
      </p:pic>
      <p:pic>
        <p:nvPicPr>
          <p:cNvPr id="97290" name="Picture 10" descr="Alaska Indian Arts in Haines Alaska | Alaska Indian Ar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86149"/>
            <a:ext cx="2247900" cy="3371851"/>
          </a:xfrm>
          <a:prstGeom prst="rect">
            <a:avLst/>
          </a:prstGeom>
          <a:noFill/>
        </p:spPr>
      </p:pic>
      <p:pic>
        <p:nvPicPr>
          <p:cNvPr id="97292" name="Picture 12" descr="Pacific Editions Ltd. Northwest Coast Indian Art Print Publish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3505200"/>
            <a:ext cx="25908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THỰC HÀNH SÁNG TẠO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743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 descr="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0"/>
            <a:ext cx="2514600" cy="2908300"/>
          </a:xfrm>
          <a:prstGeom prst="rect">
            <a:avLst/>
          </a:prstGeom>
        </p:spPr>
      </p:pic>
      <p:pic>
        <p:nvPicPr>
          <p:cNvPr id="11" name="Picture 10" descr="s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429000"/>
            <a:ext cx="2819400" cy="2895600"/>
          </a:xfrm>
          <a:prstGeom prst="rect">
            <a:avLst/>
          </a:prstGeom>
        </p:spPr>
      </p:pic>
      <p:pic>
        <p:nvPicPr>
          <p:cNvPr id="12" name="Picture 11" descr="s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429000"/>
            <a:ext cx="28194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+mj-lt"/>
              </a:rPr>
              <a:t>Trong đời sống hằng ngày, họa tiết được sử dụng trang trí ở nhiều sản phẩm khác nhau nhằm để tạo ra các thể loại đối xứng ở dạng cân bằng trục hoặc theo tâm.</a:t>
            </a:r>
          </a:p>
        </p:txBody>
      </p:sp>
      <p:sp>
        <p:nvSpPr>
          <p:cNvPr id="57346" name="AutoShape 2" descr="CHƯƠNG TRÌNH MỸ THUẬT ỨNG DỤNG - Mỹ Thuật To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AutoShape 4" descr="CHƯƠNG TRÌNH MỸ THUẬT ỨNG DỤNG - Mỹ Thuật To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50" name="Picture 6" descr="CHƯƠNG TRÌNH MỸ THUẬT ỨNG DỤNG - Mỹ Thuật To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2543175" cy="1847851"/>
          </a:xfrm>
          <a:prstGeom prst="rect">
            <a:avLst/>
          </a:prstGeom>
          <a:noFill/>
        </p:spPr>
      </p:pic>
      <p:pic>
        <p:nvPicPr>
          <p:cNvPr id="57352" name="Picture 8" descr="Trang trí đường diềm ở một số đồ vật - Mỹ thuật 5 - Trương Hoàng Anh - Thư  viện Tư liệu giáo dụ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00200"/>
            <a:ext cx="2857500" cy="1905000"/>
          </a:xfrm>
          <a:prstGeom prst="rect">
            <a:avLst/>
          </a:prstGeom>
          <a:noFill/>
        </p:spPr>
      </p:pic>
      <p:pic>
        <p:nvPicPr>
          <p:cNvPr id="57354" name="Picture 10" descr="Cách ứng dụng họa tiết hoa văn trang trí đa phong cách từ A-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600200"/>
            <a:ext cx="2743200" cy="1905000"/>
          </a:xfrm>
          <a:prstGeom prst="rect">
            <a:avLst/>
          </a:prstGeom>
          <a:noFill/>
        </p:spPr>
      </p:pic>
      <p:pic>
        <p:nvPicPr>
          <p:cNvPr id="57356" name="Picture 12" descr="Túi Xách Gucci Butterfly Da Bò Màu Đỏ Siêu Cấp - TXGC0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038600"/>
            <a:ext cx="2514600" cy="2143125"/>
          </a:xfrm>
          <a:prstGeom prst="rect">
            <a:avLst/>
          </a:prstGeom>
          <a:noFill/>
        </p:spPr>
      </p:pic>
      <p:pic>
        <p:nvPicPr>
          <p:cNvPr id="57358" name="Picture 14" descr="Gối trang trí sofa, gối tựa lưng sofa hơn 60+ mẫu gối sofa đẹp tại Lê Hà  Nội thất Lê Hà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038600"/>
            <a:ext cx="2819400" cy="2143125"/>
          </a:xfrm>
          <a:prstGeom prst="rect">
            <a:avLst/>
          </a:prstGeom>
          <a:noFill/>
        </p:spPr>
      </p:pic>
      <p:pic>
        <p:nvPicPr>
          <p:cNvPr id="57360" name="Picture 16" descr="Lọ hoa đùi dế men hỏa biến xanh đắp nổi chuồn chuồn số 2 - Gốm 36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038600"/>
            <a:ext cx="26765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53340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+mj-lt"/>
              </a:rPr>
              <a:t>Trong các hình ảnh trên, họa tiết không theo nguyên lí cân bằng đối xứng là con ốc</a:t>
            </a:r>
          </a:p>
        </p:txBody>
      </p:sp>
      <p:pic>
        <p:nvPicPr>
          <p:cNvPr id="5" name="Picture 4" descr="166238749_3505733452870216_221020379744650483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543800" cy="42576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4" name="Picture 3" descr="166347227_1101747590327361_32596361245446582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2514600" cy="2590038"/>
          </a:xfrm>
          <a:prstGeom prst="rect">
            <a:avLst/>
          </a:prstGeom>
        </p:spPr>
      </p:pic>
      <p:pic>
        <p:nvPicPr>
          <p:cNvPr id="7" name="Picture 6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85800"/>
            <a:ext cx="2514600" cy="2514600"/>
          </a:xfrm>
          <a:prstGeom prst="rect">
            <a:avLst/>
          </a:prstGeom>
        </p:spPr>
      </p:pic>
      <p:pic>
        <p:nvPicPr>
          <p:cNvPr id="8" name="Picture 7" descr="166125893_487565972585491_869145045274751324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232504"/>
            <a:ext cx="6934200" cy="3625496"/>
          </a:xfrm>
          <a:prstGeom prst="rect">
            <a:avLst/>
          </a:prstGeom>
        </p:spPr>
      </p:pic>
      <p:pic>
        <p:nvPicPr>
          <p:cNvPr id="9" name="Picture 8" descr="1709_hoa-tiet-hoa-s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85800"/>
            <a:ext cx="2852702" cy="2893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6347227_1101747590327361_32596361245446582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4364854" cy="44958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5400000">
            <a:off x="-877095" y="3237706"/>
            <a:ext cx="6477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76200" y="2971800"/>
            <a:ext cx="533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28650"/>
            <a:ext cx="4572000" cy="45529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3620294" y="3237706"/>
            <a:ext cx="6477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67200" y="2970212"/>
            <a:ext cx="533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3149203" cy="4288277"/>
          </a:xfrm>
        </p:spPr>
      </p:pic>
      <p:pic>
        <p:nvPicPr>
          <p:cNvPr id="6" name="Picture 5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2286000"/>
            <a:ext cx="2466975" cy="1857375"/>
          </a:xfrm>
          <a:prstGeom prst="rect">
            <a:avLst/>
          </a:prstGeom>
        </p:spPr>
      </p:pic>
      <p:pic>
        <p:nvPicPr>
          <p:cNvPr id="9" name="Picture 8" descr="images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133600"/>
            <a:ext cx="2190750" cy="2085975"/>
          </a:xfrm>
          <a:prstGeom prst="rect">
            <a:avLst/>
          </a:prstGeom>
        </p:spPr>
      </p:pic>
      <p:pic>
        <p:nvPicPr>
          <p:cNvPr id="10" name="Picture 9" descr="images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28600"/>
            <a:ext cx="2466975" cy="1847850"/>
          </a:xfrm>
          <a:prstGeom prst="rect">
            <a:avLst/>
          </a:prstGeom>
        </p:spPr>
      </p:pic>
      <p:pic>
        <p:nvPicPr>
          <p:cNvPr id="12" name="Picture 11" descr="images (1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28600"/>
            <a:ext cx="2419350" cy="1885950"/>
          </a:xfrm>
          <a:prstGeom prst="rect">
            <a:avLst/>
          </a:prstGeom>
        </p:spPr>
      </p:pic>
      <p:pic>
        <p:nvPicPr>
          <p:cNvPr id="13" name="Picture 2" descr="Tinh tế vẻ đẹp hoa sen trên cổ vật bằng và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343400"/>
            <a:ext cx="3428999" cy="2266626"/>
          </a:xfrm>
          <a:prstGeom prst="rect">
            <a:avLst/>
          </a:prstGeom>
          <a:noFill/>
        </p:spPr>
      </p:pic>
      <p:pic>
        <p:nvPicPr>
          <p:cNvPr id="11" name="Picture 2" descr="Ngói úp nóc mái, gắn lá đề trang trí chim phượng, thời Lý (thế kỷ 11- 12) Hoàng Thành Thăng Lo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3962400"/>
            <a:ext cx="28956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768</Words>
  <Application>Microsoft Office PowerPoint</Application>
  <PresentationFormat>On-screen Show (4:3)</PresentationFormat>
  <Paragraphs>67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Dosis</vt:lpstr>
      <vt:lpstr>Dosis ExtraLight</vt:lpstr>
      <vt:lpstr>Pontano Sans</vt:lpstr>
      <vt:lpstr>Times New Roman</vt:lpstr>
      <vt:lpstr>Office Theme</vt:lpstr>
      <vt:lpstr>Solanio template</vt:lpstr>
      <vt:lpstr>Chào mừng quý thầy cô và các em học sinh</vt:lpstr>
      <vt:lpstr>CHỦ ĐỀ: DI SẢN MĨ THUẬT Bài 5: SÁNG TẠO HOẠ TIẾT TRANG TRÍ ( Tiết 1)</vt:lpstr>
      <vt:lpstr>PowerPoint Presentation</vt:lpstr>
      <vt:lpstr>PowerPoint Presentation</vt:lpstr>
      <vt:lpstr>PowerPoint Presentation</vt:lpstr>
      <vt:lpstr>PowerPoint Presentation</vt:lpstr>
      <vt:lpstr>Một số hoa văn cổ ở Việt Nam</vt:lpstr>
      <vt:lpstr>PowerPoint Presentation</vt:lpstr>
      <vt:lpstr>PowerPoint Presentation</vt:lpstr>
      <vt:lpstr>PowerPoint Presentation</vt:lpstr>
      <vt:lpstr>Gạch vuông lát nền, trang trí nổi cá sấu bơi trong sóng nước, Thời Đại La  ( thế kỷ 8- 9)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hoạ tiết được trang trí sử dụng trong đời sống</vt:lpstr>
      <vt:lpstr>Hoạ tiết trên trang phục các dân tộc ở Việt Nam</vt:lpstr>
      <vt:lpstr>PowerPoint Presentation</vt:lpstr>
      <vt:lpstr>EM CÓ BIẾT?</vt:lpstr>
      <vt:lpstr>SÁNG TẠO</vt:lpstr>
      <vt:lpstr>PowerPoint Presentation</vt:lpstr>
      <vt:lpstr>Sáng tạo theo nguyên lí cân bằng đối xứng</vt:lpstr>
      <vt:lpstr>PowerPoint Presentation</vt:lpstr>
      <vt:lpstr>PowerPoint Presentation</vt:lpstr>
      <vt:lpstr>PowerPoint Presentation</vt:lpstr>
      <vt:lpstr>PowerPoint Presentation</vt:lpstr>
      <vt:lpstr>Gợi ý</vt:lpstr>
      <vt:lpstr>Những cách sáng tạo hoạ tiết không theo nguyên lí  cân bằng đối xứng</vt:lpstr>
      <vt:lpstr>PowerPoint Presentation</vt:lpstr>
      <vt:lpstr>PowerPoint Presentation</vt:lpstr>
      <vt:lpstr>THAM KHẢO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THỰC HÀNH SÁNG TẠO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Lan Vũ</cp:lastModifiedBy>
  <cp:revision>190</cp:revision>
  <dcterms:created xsi:type="dcterms:W3CDTF">2021-03-26T12:27:50Z</dcterms:created>
  <dcterms:modified xsi:type="dcterms:W3CDTF">2024-05-27T02:33:55Z</dcterms:modified>
</cp:coreProperties>
</file>