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dp" ContentType="image/vnd.ms-photo"/>
  <Default Extension="mp4" ContentType="video/mp4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1" r:id="rId3"/>
    <p:sldId id="256" r:id="rId5"/>
    <p:sldId id="302" r:id="rId6"/>
    <p:sldId id="344" r:id="rId7"/>
    <p:sldId id="332" r:id="rId8"/>
    <p:sldId id="345" r:id="rId9"/>
    <p:sldId id="348" r:id="rId10"/>
    <p:sldId id="349" r:id="rId11"/>
    <p:sldId id="346" r:id="rId12"/>
    <p:sldId id="347" r:id="rId13"/>
    <p:sldId id="350" r:id="rId14"/>
    <p:sldId id="340" r:id="rId15"/>
    <p:sldId id="342" r:id="rId16"/>
    <p:sldId id="335" r:id="rId17"/>
    <p:sldId id="351" r:id="rId18"/>
    <p:sldId id="343" r:id="rId19"/>
    <p:sldId id="353" r:id="rId20"/>
    <p:sldId id="337" r:id="rId21"/>
    <p:sldId id="355" r:id="rId22"/>
    <p:sldId id="313" r:id="rId23"/>
    <p:sldId id="314" r:id="rId24"/>
    <p:sldId id="330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649"/>
    <a:srgbClr val="7192A9"/>
    <a:srgbClr val="F7A5A5"/>
    <a:srgbClr val="F37D91"/>
    <a:srgbClr val="FBCDCD"/>
    <a:srgbClr val="EF4B66"/>
    <a:srgbClr val="F3F6F6"/>
    <a:srgbClr val="D8E5E5"/>
    <a:srgbClr val="3B87CD"/>
    <a:srgbClr val="E07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69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864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280945-BB74-47ED-919A-9C361166EB61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62FB90-C021-40C3-ACC1-60A35BBA1602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26A92-8AAF-4BF0-85FE-B336BF0F8D2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F2F91-6C79-4775-9E01-5F8EDCA63F8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microsoft.com/office/2007/relationships/hdphoto" Target="../media/image4.wdp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microsoft.com/office/2007/relationships/hdphoto" Target="../media/image18.wdp"/><Relationship Id="rId1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../media/media1.mp4"/><Relationship Id="rId2" Type="http://schemas.openxmlformats.org/officeDocument/2006/relationships/video" Target="../media/media1.mp4"/><Relationship Id="rId1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16306"/>
            <a:ext cx="12136765" cy="5941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6478" y="2370693"/>
            <a:ext cx="19202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352692" y="1228444"/>
            <a:ext cx="37840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had an idea.</a:t>
            </a:r>
            <a:endParaRPr lang="en-GB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65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804859" y="6065435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83010" y="246399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942666" y="756301"/>
            <a:ext cx="4269835" cy="21453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285749" y="1140560"/>
            <a:ext cx="38510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she liked English.</a:t>
            </a:r>
            <a:endParaRPr lang="en-GB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24131" y="177656"/>
            <a:ext cx="784638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8803" y="1071470"/>
            <a:ext cx="10815315" cy="830997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Look at part of the conversation in GETTING STARTED again. Then match Minh’s uncle’s direct speech with his reported speech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38095" y="1947673"/>
            <a:ext cx="10630677" cy="10978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Minh</a:t>
            </a:r>
            <a:r>
              <a:rPr lang="en-US" sz="3200" dirty="0"/>
              <a:t>: …My uncle said the robots would be able to mark our work and give us feedback too.  </a:t>
            </a:r>
            <a:endParaRPr lang="en-US"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1"/>
          <a:srcRect r="53882"/>
          <a:stretch>
            <a:fillRect/>
          </a:stretch>
        </p:blipFill>
        <p:spPr>
          <a:xfrm>
            <a:off x="-1905" y="3206091"/>
            <a:ext cx="4735391" cy="36004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"/>
          <a:srcRect l="47631"/>
          <a:stretch>
            <a:fillRect/>
          </a:stretch>
        </p:blipFill>
        <p:spPr>
          <a:xfrm>
            <a:off x="6635066" y="3141052"/>
            <a:ext cx="5377229" cy="3600450"/>
          </a:xfrm>
          <a:prstGeom prst="rect">
            <a:avLst/>
          </a:prstGeom>
        </p:spPr>
      </p:pic>
      <p:cxnSp>
        <p:nvCxnSpPr>
          <p:cNvPr id="19" name="Straight Arrow Connector 18"/>
          <p:cNvCxnSpPr/>
          <p:nvPr/>
        </p:nvCxnSpPr>
        <p:spPr>
          <a:xfrm>
            <a:off x="4396829" y="4238893"/>
            <a:ext cx="2461171" cy="1256299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396829" y="4171046"/>
            <a:ext cx="2461171" cy="1614294"/>
          </a:xfrm>
          <a:prstGeom prst="straightConnector1">
            <a:avLst/>
          </a:prstGeom>
          <a:ln w="571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105469" y="177656"/>
            <a:ext cx="7865047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REPORTED SPEECH (STATEMENTS)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 rot="21053952">
            <a:off x="106243" y="1079885"/>
            <a:ext cx="2508800" cy="646331"/>
          </a:xfrm>
          <a:prstGeom prst="rect">
            <a:avLst/>
          </a:prstGeom>
          <a:solidFill>
            <a:srgbClr val="C00000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REMEMBER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650367" y="1085214"/>
            <a:ext cx="9361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Reported speech is used to report what someone said.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60642" y="1668043"/>
          <a:ext cx="10651653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50551"/>
                <a:gridCol w="3550551"/>
                <a:gridCol w="3550551"/>
              </a:tblGrid>
              <a:tr h="485071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1. Change the verb form</a:t>
                      </a: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endParaRPr lang="en-US" sz="2000" b="1" dirty="0"/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simple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485071">
                <a:tc vMerge="1"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Present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Past continuous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485071">
                <a:tc vMerge="1"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Will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would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485071">
                <a:tc rowSpan="4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2. Change time and place expressions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now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Then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485071">
                <a:tc vMerge="1"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Today/ this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That day/ that week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485071">
                <a:tc vMerge="1"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tomorrow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 following day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485071">
                <a:tc vMerge="1"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dirty="0" smtClean="0">
                          <a:solidFill>
                            <a:schemeClr val="tx1"/>
                          </a:solidFill>
                        </a:rPr>
                        <a:t>There</a:t>
                      </a:r>
                      <a:endParaRPr lang="en-US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485071">
                <a:tc rowSpan="3">
                  <a:txBody>
                    <a:bodyPr/>
                    <a:lstStyle/>
                    <a:p>
                      <a:pPr algn="l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3. Change pronouns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I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He/ She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485071">
                <a:tc vMerge="1"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They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  <a:tr h="485071">
                <a:tc vMerge="1"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me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Him/her</a:t>
                      </a:r>
                      <a:endParaRPr lang="en-US" sz="2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BCDCD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1941290"/>
            <a:ext cx="10975956" cy="424849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a member of the IT club.”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Minh said that he _______ </a:t>
            </a:r>
            <a:r>
              <a:rPr lang="en-US" sz="3200" dirty="0"/>
              <a:t>a member of the IT </a:t>
            </a:r>
            <a:r>
              <a:rPr lang="en-US" sz="3200" dirty="0" smtClean="0"/>
              <a:t>club.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2. </a:t>
            </a:r>
            <a:r>
              <a:rPr lang="en-US" sz="3200" dirty="0" smtClean="0"/>
              <a:t>“Mai will take an online course to improve her speaking.”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Nam </a:t>
            </a:r>
            <a:r>
              <a:rPr lang="en-US" sz="3200" smtClean="0"/>
              <a:t>said Mai ______ </a:t>
            </a:r>
            <a:r>
              <a:rPr lang="en-US" sz="3200" dirty="0"/>
              <a:t>take an online course to improve her speaking.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3.  </a:t>
            </a:r>
            <a:r>
              <a:rPr lang="en-US" sz="3200" dirty="0" smtClean="0"/>
              <a:t>“I am talking to </a:t>
            </a:r>
            <a:r>
              <a:rPr lang="en-US" sz="3200" dirty="0" err="1" smtClean="0"/>
              <a:t>Phong</a:t>
            </a:r>
            <a:r>
              <a:rPr lang="en-US" sz="3200" dirty="0" smtClean="0"/>
              <a:t> on the phone.”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he ___________ to Phong on the phone.</a:t>
            </a:r>
            <a:endParaRPr lang="en-US" sz="3200" smtClean="0"/>
          </a:p>
        </p:txBody>
      </p:sp>
      <p:sp>
        <p:nvSpPr>
          <p:cNvPr id="2" name="TextBox 1"/>
          <p:cNvSpPr txBox="1"/>
          <p:nvPr/>
        </p:nvSpPr>
        <p:spPr>
          <a:xfrm>
            <a:off x="4433475" y="2564843"/>
            <a:ext cx="12507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was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40140" y="3792539"/>
            <a:ext cx="1330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would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257461" y="5510460"/>
            <a:ext cx="2105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was talking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89" y="1054823"/>
            <a:ext cx="10815315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using the correct verb form.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628983" y="2100691"/>
            <a:ext cx="10546040" cy="262957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</a:t>
            </a:r>
            <a:r>
              <a:rPr lang="en-US" sz="3200" b="1" dirty="0" smtClean="0">
                <a:solidFill>
                  <a:srgbClr val="F26649"/>
                </a:solidFill>
              </a:rPr>
              <a:t>. </a:t>
            </a:r>
            <a:r>
              <a:rPr lang="en-US" sz="3200" dirty="0" smtClean="0"/>
              <a:t>“They are going to send me an email.”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/>
              <a:t> </a:t>
            </a: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He said they </a:t>
            </a:r>
            <a:r>
              <a:rPr lang="en-US" sz="3200" dirty="0"/>
              <a:t>_________ to </a:t>
            </a:r>
            <a:r>
              <a:rPr lang="en-US" sz="3200"/>
              <a:t>send </a:t>
            </a:r>
            <a:r>
              <a:rPr lang="en-US" sz="3200" smtClean="0"/>
              <a:t>him </a:t>
            </a:r>
            <a:r>
              <a:rPr lang="en-US" sz="3200" dirty="0"/>
              <a:t>an </a:t>
            </a:r>
            <a:r>
              <a:rPr lang="en-US" sz="3200" dirty="0" smtClean="0"/>
              <a:t>email. 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dirty="0" smtClean="0">
                <a:solidFill>
                  <a:srgbClr val="F26649"/>
                </a:solidFill>
              </a:rPr>
              <a:t>5. </a:t>
            </a:r>
            <a:r>
              <a:rPr lang="en-US" sz="3200" dirty="0" smtClean="0"/>
              <a:t>“I don’t have an iPod to listen to music.”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 </a:t>
            </a:r>
            <a:r>
              <a:rPr lang="en-US" sz="3200" smtClean="0"/>
              <a:t>She </a:t>
            </a:r>
            <a:r>
              <a:rPr lang="en-US" sz="3200" dirty="0" smtClean="0"/>
              <a:t>said </a:t>
            </a:r>
            <a:r>
              <a:rPr lang="en-US" sz="3200" smtClean="0"/>
              <a:t>that she ___________ an </a:t>
            </a:r>
            <a:r>
              <a:rPr lang="en-US" sz="3200" dirty="0" smtClean="0"/>
              <a:t>iPod to listen to music</a:t>
            </a:r>
            <a:r>
              <a:rPr lang="en-US" sz="3200" smtClean="0"/>
              <a:t>. </a:t>
            </a:r>
            <a:endParaRPr lang="en-US" sz="3200" dirty="0" smtClean="0"/>
          </a:p>
          <a:p>
            <a:pPr marL="514350" indent="-514350">
              <a:buAutoNum type="arabicPeriod"/>
            </a:pPr>
            <a:endParaRPr lang="en-US" sz="3200" dirty="0"/>
          </a:p>
        </p:txBody>
      </p:sp>
      <p:sp>
        <p:nvSpPr>
          <p:cNvPr id="23" name="TextBox 22"/>
          <p:cNvSpPr txBox="1"/>
          <p:nvPr/>
        </p:nvSpPr>
        <p:spPr>
          <a:xfrm>
            <a:off x="3364663" y="2737237"/>
            <a:ext cx="2070142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7030A0"/>
                </a:solidFill>
              </a:rPr>
              <a:t>were going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090351" y="3958558"/>
            <a:ext cx="25394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30A0"/>
                </a:solidFill>
              </a:rPr>
              <a:t>d</a:t>
            </a:r>
            <a:r>
              <a:rPr lang="en-US" sz="3200" b="1" dirty="0" smtClean="0">
                <a:solidFill>
                  <a:srgbClr val="7030A0"/>
                </a:solidFill>
              </a:rPr>
              <a:t>idn’t have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288001" y="2321026"/>
            <a:ext cx="11529637" cy="4421143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1. </a:t>
            </a:r>
            <a:r>
              <a:rPr lang="en-US" sz="3200" smtClean="0"/>
              <a:t>“I </a:t>
            </a:r>
            <a:r>
              <a:rPr lang="en-US" sz="3200" dirty="0" smtClean="0"/>
              <a:t>am having a science test tomorrow,” Mary said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Mary said she was having a science test _____________.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2. </a:t>
            </a:r>
            <a:r>
              <a:rPr lang="en-US" sz="3200" smtClean="0"/>
              <a:t>“</a:t>
            </a:r>
            <a:r>
              <a:rPr lang="en-US" sz="3200" dirty="0" smtClean="0"/>
              <a:t>The group is working on their project now,” Tom said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Tom said the group was working on their project ________.</a:t>
            </a:r>
            <a:endParaRPr lang="en-US" sz="320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3. </a:t>
            </a:r>
            <a:r>
              <a:rPr lang="en-US" sz="3200" smtClean="0"/>
              <a:t>“</a:t>
            </a:r>
            <a:r>
              <a:rPr lang="en-US" sz="3200" dirty="0" smtClean="0"/>
              <a:t>Mai is reading about Thomas Edison today,” the teacher said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>
                <a:sym typeface="Wingdings 3" panose="05040102010807070707" pitchFamily="18" charset="2"/>
              </a:rPr>
              <a:t></a:t>
            </a:r>
            <a:r>
              <a:rPr lang="en-US" sz="3200" smtClean="0"/>
              <a:t> </a:t>
            </a:r>
            <a:r>
              <a:rPr lang="en-US" sz="3200" dirty="0" smtClean="0"/>
              <a:t>The teacher said that Mai was reading about Thomas </a:t>
            </a:r>
            <a:r>
              <a:rPr lang="en-US" sz="3200" smtClean="0"/>
              <a:t>Edison ___________.</a:t>
            </a:r>
            <a:endParaRPr lang="en-US" sz="3200" dirty="0" smtClean="0"/>
          </a:p>
          <a:p>
            <a:pPr marL="514350" indent="-514350">
              <a:lnSpc>
                <a:spcPct val="100000"/>
              </a:lnSpc>
              <a:buAutoNum type="arabicPeriod"/>
            </a:pPr>
            <a:endParaRPr lang="en-US" sz="3200" dirty="0"/>
          </a:p>
        </p:txBody>
      </p:sp>
      <p:sp>
        <p:nvSpPr>
          <p:cNvPr id="18" name="TextBox 17"/>
          <p:cNvSpPr txBox="1"/>
          <p:nvPr/>
        </p:nvSpPr>
        <p:spPr>
          <a:xfrm>
            <a:off x="7523424" y="2962721"/>
            <a:ext cx="24558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7030A0"/>
                </a:solidFill>
              </a:rPr>
              <a:t>the next day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053285" y="4189191"/>
            <a:ext cx="1013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then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28983" y="5886107"/>
            <a:ext cx="16965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day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29684" y="1072546"/>
            <a:ext cx="11060411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sentences with the words and phrases from the box.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069300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966660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3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902989" y="1710994"/>
            <a:ext cx="10606142" cy="502607"/>
          </a:xfrm>
          <a:prstGeom prst="roundRect">
            <a:avLst/>
          </a:prstGeom>
          <a:solidFill>
            <a:srgbClr val="FBCDCD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smtClean="0">
                <a:solidFill>
                  <a:schemeClr val="tx1"/>
                </a:solidFill>
              </a:rPr>
              <a:t>there		that year	      that day	           then		the next day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21" name="Content Placeholder 2"/>
          <p:cNvSpPr>
            <a:spLocks noGrp="1"/>
          </p:cNvSpPr>
          <p:nvPr>
            <p:ph idx="1"/>
          </p:nvPr>
        </p:nvSpPr>
        <p:spPr>
          <a:xfrm>
            <a:off x="305586" y="2603108"/>
            <a:ext cx="11801959" cy="3156582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4. </a:t>
            </a:r>
            <a:r>
              <a:rPr lang="en-US" sz="3200"/>
              <a:t>“They will invent a smart cooker this year, ” my mom said</a:t>
            </a:r>
            <a:r>
              <a:rPr lang="en-US" sz="3200" smtClean="0"/>
              <a:t>.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 smtClean="0"/>
              <a:t> My </a:t>
            </a:r>
            <a:r>
              <a:rPr lang="en-US" sz="3200"/>
              <a:t>mum said that they would invent a smart </a:t>
            </a:r>
            <a:r>
              <a:rPr lang="en-US" sz="3200" smtClean="0"/>
              <a:t>cooker __________.</a:t>
            </a:r>
            <a:endParaRPr lang="en-US" sz="320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b="1" smtClean="0">
                <a:solidFill>
                  <a:srgbClr val="F26649"/>
                </a:solidFill>
              </a:rPr>
              <a:t>5. </a:t>
            </a:r>
            <a:r>
              <a:rPr lang="en-US" sz="3200"/>
              <a:t>“My teacher will park her car here,” said Mi</a:t>
            </a:r>
            <a:endParaRPr lang="en-US" sz="32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200" smtClean="0">
                <a:sym typeface="Wingdings 3" panose="05040102010807070707" pitchFamily="18" charset="2"/>
              </a:rPr>
              <a:t></a:t>
            </a:r>
            <a:r>
              <a:rPr lang="en-US" sz="3200"/>
              <a:t> Mi said her teacher would park her </a:t>
            </a:r>
            <a:r>
              <a:rPr lang="en-US" sz="3200" smtClean="0"/>
              <a:t>car ______.</a:t>
            </a:r>
            <a:endParaRPr lang="en-US" sz="3200"/>
          </a:p>
        </p:txBody>
      </p:sp>
      <p:sp>
        <p:nvSpPr>
          <p:cNvPr id="18" name="TextBox 17"/>
          <p:cNvSpPr txBox="1"/>
          <p:nvPr/>
        </p:nvSpPr>
        <p:spPr>
          <a:xfrm>
            <a:off x="9560238" y="3236011"/>
            <a:ext cx="1805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that year</a:t>
            </a:r>
            <a:endParaRPr lang="en-US" sz="3200" b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334557" y="4452960"/>
            <a:ext cx="12291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7030A0"/>
                </a:solidFill>
              </a:rPr>
              <a:t>there</a:t>
            </a:r>
            <a:endParaRPr lang="en-US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487067" y="1707596"/>
            <a:ext cx="12107545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1. </a:t>
            </a:r>
            <a:r>
              <a:rPr lang="en-US" sz="3000" smtClean="0"/>
              <a:t>“</a:t>
            </a:r>
            <a:r>
              <a:rPr lang="en-US" sz="3000" dirty="0" smtClean="0"/>
              <a:t>We will live much longer in the future,” said the scientist.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The </a:t>
            </a:r>
            <a:r>
              <a:rPr lang="en-US" sz="3000" dirty="0" smtClean="0"/>
              <a:t>scientist said </a:t>
            </a:r>
            <a:r>
              <a:rPr lang="en-US" sz="3000" smtClean="0"/>
              <a:t>that _____________________________________.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F26649"/>
                </a:solidFill>
              </a:rPr>
              <a:t>2. </a:t>
            </a:r>
            <a:r>
              <a:rPr lang="en-US" sz="3000" dirty="0" smtClean="0"/>
              <a:t>“Our school is going to have a new laboratory here, ”said our teacher.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/>
              <a:t>=&gt; Our teacher said </a:t>
            </a:r>
            <a:r>
              <a:rPr lang="en-US" sz="3000" smtClean="0"/>
              <a:t>that ____________________________</a:t>
            </a:r>
            <a:br>
              <a:rPr lang="en-US" sz="3000" smtClean="0"/>
            </a:br>
            <a:r>
              <a:rPr lang="en-US" sz="3000" smtClean="0"/>
              <a:t>_______________________.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dirty="0" smtClean="0">
                <a:solidFill>
                  <a:srgbClr val="F26649"/>
                </a:solidFill>
              </a:rPr>
              <a:t>3. </a:t>
            </a:r>
            <a:r>
              <a:rPr lang="en-US" sz="3000" dirty="0" smtClean="0"/>
              <a:t>“They are developing technology to monitor students better</a:t>
            </a:r>
            <a:r>
              <a:rPr lang="en-US" sz="3000" smtClean="0"/>
              <a:t>,” </a:t>
            </a:r>
            <a:endParaRPr lang="en-US" sz="300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my </a:t>
            </a:r>
            <a:r>
              <a:rPr lang="en-US" sz="3000" dirty="0" smtClean="0"/>
              <a:t>dad said.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dirty="0" smtClean="0"/>
              <a:t>=&gt; My dad said </a:t>
            </a:r>
            <a:r>
              <a:rPr lang="en-US" sz="3000" smtClean="0"/>
              <a:t>that _________________________________</a:t>
            </a:r>
            <a:br>
              <a:rPr lang="en-US" sz="3000" smtClean="0"/>
            </a:br>
            <a:r>
              <a:rPr lang="en-US" sz="3000" smtClean="0"/>
              <a:t>_______________________.</a:t>
            </a: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4497801" y="2292698"/>
            <a:ext cx="667084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we would live much longer in </a:t>
            </a:r>
            <a:r>
              <a:rPr lang="en-US" sz="3000" b="1" smtClean="0">
                <a:solidFill>
                  <a:srgbClr val="7030A0"/>
                </a:solidFill>
              </a:rPr>
              <a:t>the future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32777" y="3446608"/>
            <a:ext cx="483325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>
                <a:solidFill>
                  <a:srgbClr val="7030A0"/>
                </a:solidFill>
              </a:rPr>
              <a:t>our school was going </a:t>
            </a:r>
            <a:r>
              <a:rPr lang="en-US" sz="3000" b="1" smtClean="0">
                <a:solidFill>
                  <a:srgbClr val="7030A0"/>
                </a:solidFill>
              </a:rPr>
              <a:t>to have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64841" y="6136393"/>
            <a:ext cx="44885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to </a:t>
            </a:r>
            <a:r>
              <a:rPr lang="en-US" sz="3000" b="1" dirty="0">
                <a:solidFill>
                  <a:srgbClr val="7030A0"/>
                </a:solidFill>
              </a:rPr>
              <a:t>monitor </a:t>
            </a:r>
            <a:r>
              <a:rPr lang="en-US" sz="3000" b="1">
                <a:solidFill>
                  <a:srgbClr val="7030A0"/>
                </a:solidFill>
              </a:rPr>
              <a:t>students </a:t>
            </a:r>
            <a:r>
              <a:rPr lang="en-US" sz="3000" b="1" smtClean="0">
                <a:solidFill>
                  <a:srgbClr val="7030A0"/>
                </a:solidFill>
              </a:rPr>
              <a:t>better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91901" y="3907034"/>
            <a:ext cx="38537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a </a:t>
            </a:r>
            <a:r>
              <a:rPr lang="en-US" sz="3000" b="1" dirty="0" smtClean="0">
                <a:solidFill>
                  <a:srgbClr val="7030A0"/>
                </a:solidFill>
              </a:rPr>
              <a:t>new </a:t>
            </a:r>
            <a:r>
              <a:rPr lang="en-US" sz="3000" b="1" smtClean="0">
                <a:solidFill>
                  <a:srgbClr val="7030A0"/>
                </a:solidFill>
              </a:rPr>
              <a:t>laboratory there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839659" y="5666059"/>
            <a:ext cx="55015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they were </a:t>
            </a:r>
            <a:r>
              <a:rPr lang="en-US" sz="3000" b="1">
                <a:solidFill>
                  <a:srgbClr val="7030A0"/>
                </a:solidFill>
              </a:rPr>
              <a:t>developing </a:t>
            </a:r>
            <a:r>
              <a:rPr lang="en-US" sz="3000" b="1" smtClean="0">
                <a:solidFill>
                  <a:srgbClr val="7030A0"/>
                </a:solidFill>
              </a:rPr>
              <a:t>technology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24" grpId="0"/>
      <p:bldP spid="20" grpId="0"/>
      <p:bldP spid="2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28" name="Round Single Corner Rectangle 2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ound Single Corner Rectangle 2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0" name="Round Single Corner Rectangle 2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68930" y="1181756"/>
            <a:ext cx="11058506" cy="4616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Complete the second sentence in each pair so that it means the </a:t>
            </a:r>
            <a:r>
              <a:rPr lang="en-US" sz="2400" b="1" dirty="0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same as </a:t>
            </a:r>
            <a:r>
              <a:rPr lang="en-US" sz="2400" b="1" dirty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the first one.</a:t>
            </a:r>
            <a:endParaRPr lang="en-US" sz="24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13539" y="116600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6324" y="106336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4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1949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Content Placeholder 2"/>
          <p:cNvSpPr>
            <a:spLocks noGrp="1"/>
          </p:cNvSpPr>
          <p:nvPr>
            <p:ph idx="1"/>
          </p:nvPr>
        </p:nvSpPr>
        <p:spPr>
          <a:xfrm>
            <a:off x="816146" y="2140351"/>
            <a:ext cx="11196150" cy="4552575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4. </a:t>
            </a:r>
            <a:r>
              <a:rPr lang="en-US" sz="3000"/>
              <a:t>“There are no classes tomorrow because our teacher is ill,” Tom said.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Tom said that ____________________________________</a:t>
            </a:r>
            <a:br>
              <a:rPr lang="en-US" sz="3000" smtClean="0"/>
            </a:br>
            <a:r>
              <a:rPr lang="en-US" sz="3000" smtClean="0"/>
              <a:t>__________________.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b="1" smtClean="0">
                <a:solidFill>
                  <a:srgbClr val="F26649"/>
                </a:solidFill>
              </a:rPr>
              <a:t>5. </a:t>
            </a:r>
            <a:r>
              <a:rPr lang="en-US" sz="3000"/>
              <a:t>“We want some students to join the science club next semester,” </a:t>
            </a:r>
            <a:br>
              <a:rPr lang="en-US" sz="3000" smtClean="0"/>
            </a:br>
            <a:r>
              <a:rPr lang="en-US" sz="3000" smtClean="0"/>
              <a:t>the </a:t>
            </a:r>
            <a:r>
              <a:rPr lang="en-US" sz="3000"/>
              <a:t>teacher said.</a:t>
            </a:r>
            <a:endParaRPr lang="en-US" sz="3000" dirty="0" smtClean="0"/>
          </a:p>
          <a:p>
            <a:pPr marL="0" indent="0">
              <a:lnSpc>
                <a:spcPct val="100000"/>
              </a:lnSpc>
              <a:buNone/>
            </a:pPr>
            <a:r>
              <a:rPr lang="en-US" sz="3000" smtClean="0"/>
              <a:t>=&gt; The teacher said that ______________________________</a:t>
            </a:r>
            <a:br>
              <a:rPr lang="en-US" sz="3000" smtClean="0"/>
            </a:br>
            <a:r>
              <a:rPr lang="en-US" sz="3000" smtClean="0"/>
              <a:t>_____________________________.</a:t>
            </a:r>
            <a:endParaRPr lang="en-US" sz="30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3458245" y="2711630"/>
            <a:ext cx="744626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there were no classes the next day </a:t>
            </a:r>
            <a:r>
              <a:rPr lang="en-US" sz="3000" b="1" smtClean="0">
                <a:solidFill>
                  <a:srgbClr val="7030A0"/>
                </a:solidFill>
              </a:rPr>
              <a:t>because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9763" y="4812852"/>
            <a:ext cx="57287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>
                <a:solidFill>
                  <a:srgbClr val="7030A0"/>
                </a:solidFill>
              </a:rPr>
              <a:t>they wanted some students to </a:t>
            </a:r>
            <a:r>
              <a:rPr lang="en-US" sz="3000" b="1" smtClean="0">
                <a:solidFill>
                  <a:srgbClr val="7030A0"/>
                </a:solidFill>
              </a:rPr>
              <a:t>join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8930" y="3183374"/>
            <a:ext cx="333379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their </a:t>
            </a:r>
            <a:r>
              <a:rPr lang="en-US" sz="3000" b="1">
                <a:solidFill>
                  <a:srgbClr val="7030A0"/>
                </a:solidFill>
              </a:rPr>
              <a:t>teacher was </a:t>
            </a:r>
            <a:r>
              <a:rPr lang="en-US" sz="3000" b="1" smtClean="0">
                <a:solidFill>
                  <a:srgbClr val="7030A0"/>
                </a:solidFill>
              </a:rPr>
              <a:t>ill</a:t>
            </a:r>
            <a:endParaRPr lang="en-US" sz="30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68930" y="5242851"/>
            <a:ext cx="572913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7030A0"/>
                </a:solidFill>
              </a:rPr>
              <a:t>the </a:t>
            </a:r>
            <a:r>
              <a:rPr lang="en-US" sz="3000" b="1">
                <a:solidFill>
                  <a:srgbClr val="7030A0"/>
                </a:solidFill>
              </a:rPr>
              <a:t>science club the next semester</a:t>
            </a:r>
            <a:endParaRPr lang="en-US" sz="30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1" grpId="0"/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7620" y="-7620"/>
            <a:ext cx="12192000" cy="1083309"/>
            <a:chOff x="0" y="-3"/>
            <a:chExt cx="12192000" cy="1083309"/>
          </a:xfrm>
        </p:grpSpPr>
        <p:sp>
          <p:nvSpPr>
            <p:cNvPr id="23" name="Round Single Corner Rectangle 22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ound Single Corner Rectangle 23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ound Single Corner Rectangle 24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2261781" y="112190"/>
            <a:ext cx="712319" cy="709214"/>
            <a:chOff x="2180974" y="148629"/>
            <a:chExt cx="712319" cy="709214"/>
          </a:xfrm>
        </p:grpSpPr>
        <p:sp>
          <p:nvSpPr>
            <p:cNvPr id="30" name="Oval 29"/>
            <p:cNvSpPr/>
            <p:nvPr/>
          </p:nvSpPr>
          <p:spPr>
            <a:xfrm>
              <a:off x="2180974" y="148629"/>
              <a:ext cx="712319" cy="709214"/>
            </a:xfrm>
            <a:prstGeom prst="ellipse">
              <a:avLst/>
            </a:prstGeom>
            <a:solidFill>
              <a:srgbClr val="F7A5A5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Chord 30"/>
            <p:cNvSpPr/>
            <p:nvPr/>
          </p:nvSpPr>
          <p:spPr>
            <a:xfrm rot="4088942">
              <a:off x="2197459" y="160739"/>
              <a:ext cx="676824" cy="685834"/>
            </a:xfrm>
            <a:prstGeom prst="chord">
              <a:avLst>
                <a:gd name="adj1" fmla="val 2761841"/>
                <a:gd name="adj2" fmla="val 16200000"/>
              </a:avLst>
            </a:prstGeom>
            <a:solidFill>
              <a:srgbClr val="EF4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0" name="TextBox 39"/>
          <p:cNvSpPr txBox="1"/>
          <p:nvPr/>
        </p:nvSpPr>
        <p:spPr>
          <a:xfrm>
            <a:off x="928438" y="132929"/>
            <a:ext cx="12523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Unit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76300" y="3793403"/>
            <a:ext cx="7224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8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217329" y="117852"/>
            <a:ext cx="8112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smtClean="0">
                <a:solidFill>
                  <a:schemeClr val="bg1"/>
                </a:solidFill>
                <a:latin typeface="Myriad Pro" pitchFamily="34" charset="0"/>
              </a:rPr>
              <a:t>11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849"/>
          <a:stretch>
            <a:fillRect/>
          </a:stretch>
        </p:blipFill>
        <p:spPr>
          <a:xfrm>
            <a:off x="2355913" y="2769212"/>
            <a:ext cx="7317613" cy="3528533"/>
          </a:xfrm>
          <a:prstGeom prst="rect">
            <a:avLst/>
          </a:prstGeom>
        </p:spPr>
      </p:pic>
      <p:sp>
        <p:nvSpPr>
          <p:cNvPr id="18" name="Rounded Rectangle 17"/>
          <p:cNvSpPr/>
          <p:nvPr/>
        </p:nvSpPr>
        <p:spPr>
          <a:xfrm>
            <a:off x="3552092" y="1663480"/>
            <a:ext cx="5097668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4996" y="1495084"/>
            <a:ext cx="964452" cy="91649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3919447" y="1741077"/>
            <a:ext cx="4404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LESSON 3: A CLOSER LOOK 2</a:t>
            </a:r>
            <a:endParaRPr lang="en-US" sz="28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1"/>
          <a:srcRect l="6126" t="10367" r="4574" b="8842"/>
          <a:stretch>
            <a:fillRect/>
          </a:stretch>
        </p:blipFill>
        <p:spPr>
          <a:xfrm>
            <a:off x="4758732" y="1349822"/>
            <a:ext cx="7109144" cy="5200161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8" name="Round Single Corner Rectangle 17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Round Single Corner Rectangle 18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2716306" y="1171104"/>
            <a:ext cx="3025396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/>
              <a:t>He</a:t>
            </a:r>
            <a:r>
              <a:rPr lang="en-US" sz="2800" b="1" dirty="0" smtClean="0"/>
              <a:t>/ She said that…</a:t>
            </a:r>
            <a:endParaRPr lang="en-US" sz="2800" b="1" dirty="0">
              <a:solidFill>
                <a:srgbClr val="FF0000"/>
              </a:solidFill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635286" y="1152887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8071" y="103159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5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PRODUCTION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7067" y="1725895"/>
            <a:ext cx="4425592" cy="4448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Work in pairs</a:t>
            </a:r>
            <a:r>
              <a:rPr lang="en-US" sz="3200" smtClean="0"/>
              <a:t>. </a:t>
            </a:r>
            <a:br>
              <a:rPr lang="en-US" sz="3200" smtClean="0"/>
            </a:br>
            <a:r>
              <a:rPr lang="en-US" sz="3200" smtClean="0"/>
              <a:t>One </a:t>
            </a:r>
            <a:r>
              <a:rPr lang="en-US" sz="3200" dirty="0" smtClean="0"/>
              <a:t>student says a sentence and the other changes that sentence into reported speech. Then swap roles.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765" y="1174531"/>
            <a:ext cx="1466541" cy="4809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1590" y="1296438"/>
            <a:ext cx="4032082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Wrap-up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8983" y="1188331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1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7067" y="2422555"/>
            <a:ext cx="1060227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/>
              <a:t>What have we learnt in this lesson?</a:t>
            </a:r>
            <a:endParaRPr lang="en-US" sz="3600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What direct speech and reported speech are </a:t>
            </a:r>
            <a:endParaRPr lang="en-US" sz="3600" dirty="0" smtClean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3600" dirty="0" smtClean="0"/>
              <a:t>Rules of changing direct speech to reported speech.</a:t>
            </a:r>
            <a:endParaRPr lang="en-US" sz="3600" dirty="0" smtClean="0"/>
          </a:p>
        </p:txBody>
      </p:sp>
      <p:pic>
        <p:nvPicPr>
          <p:cNvPr id="2050" name="Picture 2" descr="Recruiting Action Plan Wrap-Up – firecrackers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2962" y="1188331"/>
            <a:ext cx="3203942" cy="2152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19" name="Round Single Corner Rectangle 18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Round Single Corner Rectangle 19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Round Single Corner Rectangle 20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139209" y="1270357"/>
            <a:ext cx="10815315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2800" b="1" smtClean="0">
                <a:effectLst>
                  <a:glow rad="88900">
                    <a:schemeClr val="bg1"/>
                  </a:glow>
                </a:effectLst>
                <a:cs typeface="Arial" panose="020B0604020202020204" pitchFamily="34" charset="0"/>
              </a:rPr>
              <a:t>Homework</a:t>
            </a:r>
            <a:endParaRPr lang="en-US" sz="2800" b="1" dirty="0">
              <a:effectLst>
                <a:glow rad="88900">
                  <a:schemeClr val="bg1"/>
                </a:glow>
              </a:effectLst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576198" y="1290971"/>
            <a:ext cx="502606" cy="502606"/>
          </a:xfrm>
          <a:prstGeom prst="roundRect">
            <a:avLst/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48DA4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27638" y="1186428"/>
            <a:ext cx="3970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Myriad Pro" pitchFamily="34" charset="0"/>
              </a:rPr>
              <a:t>2</a:t>
            </a:r>
            <a:endParaRPr lang="en-US" sz="4000" b="1" dirty="0">
              <a:solidFill>
                <a:schemeClr val="bg1"/>
              </a:solidFill>
              <a:latin typeface="Myriad Pro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7067" y="207665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CONSOLIDATION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6198" y="2204159"/>
            <a:ext cx="840643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dirty="0" smtClean="0"/>
              <a:t>Learn the rules of changing direct speech into reported speech by heart.</a:t>
            </a:r>
            <a:endParaRPr lang="en-US" sz="3600" dirty="0" smtClean="0"/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/>
              <a:t>Do exercise in the workbook</a:t>
            </a:r>
            <a:endParaRPr lang="en-US" sz="36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ackgroundRemoval t="0" b="100000" l="13736" r="8626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0666" y="3496820"/>
            <a:ext cx="4249429" cy="29652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048000" y="592623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b="1">
                <a:latin typeface="Calibri" panose="020F0502020204030204" pitchFamily="34" charset="0"/>
              </a:rPr>
              <a:t>Website: </a:t>
            </a:r>
            <a:r>
              <a:rPr lang="en-GB" b="1" i="1" smtClean="0">
                <a:latin typeface="Calibri" panose="020F0502020204030204" pitchFamily="34" charset="0"/>
              </a:rPr>
              <a:t>hoclieu.vn</a:t>
            </a:r>
            <a:endParaRPr lang="en-GB"/>
          </a:p>
          <a:p>
            <a:pPr algn="ctr"/>
            <a:r>
              <a:rPr lang="en-GB" b="1">
                <a:latin typeface="Calibri" panose="020F0502020204030204" pitchFamily="34" charset="0"/>
              </a:rPr>
              <a:t>Fanpage: </a:t>
            </a:r>
            <a:r>
              <a:rPr lang="en-GB" b="1" i="1" smtClean="0">
                <a:latin typeface="Calibri" panose="020F0502020204030204" pitchFamily="34" charset="0"/>
              </a:rPr>
              <a:t>facebook.com/tienganhglobalsuccess.vn/</a:t>
            </a:r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435146" y="379976"/>
            <a:ext cx="4418707" cy="625641"/>
          </a:xfrm>
          <a:prstGeom prst="roundRect">
            <a:avLst>
              <a:gd name="adj" fmla="val 42661"/>
            </a:avLst>
          </a:prstGeom>
          <a:solidFill>
            <a:srgbClr val="EF4B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567839" y="1755498"/>
            <a:ext cx="2162852" cy="845902"/>
          </a:xfrm>
          <a:custGeom>
            <a:avLst/>
            <a:gdLst>
              <a:gd name="connsiteX0" fmla="*/ 0 w 1728196"/>
              <a:gd name="connsiteY0" fmla="*/ 0 h 941884"/>
              <a:gd name="connsiteX1" fmla="*/ 1728196 w 1728196"/>
              <a:gd name="connsiteY1" fmla="*/ 0 h 941884"/>
              <a:gd name="connsiteX2" fmla="*/ 1728196 w 1728196"/>
              <a:gd name="connsiteY2" fmla="*/ 941884 h 941884"/>
              <a:gd name="connsiteX3" fmla="*/ 0 w 1728196"/>
              <a:gd name="connsiteY3" fmla="*/ 941884 h 941884"/>
              <a:gd name="connsiteX4" fmla="*/ 0 w 1728196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28196" h="941884">
                <a:moveTo>
                  <a:pt x="0" y="0"/>
                </a:moveTo>
                <a:lnTo>
                  <a:pt x="1728196" y="0"/>
                </a:lnTo>
                <a:lnTo>
                  <a:pt x="1728196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1" name="Freeform 10"/>
          <p:cNvSpPr/>
          <p:nvPr/>
        </p:nvSpPr>
        <p:spPr>
          <a:xfrm>
            <a:off x="3977081" y="5090340"/>
            <a:ext cx="1603229" cy="845902"/>
          </a:xfrm>
          <a:custGeom>
            <a:avLst/>
            <a:gdLst>
              <a:gd name="connsiteX0" fmla="*/ 0 w 1419439"/>
              <a:gd name="connsiteY0" fmla="*/ 0 h 941884"/>
              <a:gd name="connsiteX1" fmla="*/ 1419439 w 1419439"/>
              <a:gd name="connsiteY1" fmla="*/ 0 h 941884"/>
              <a:gd name="connsiteX2" fmla="*/ 1419439 w 1419439"/>
              <a:gd name="connsiteY2" fmla="*/ 941884 h 941884"/>
              <a:gd name="connsiteX3" fmla="*/ 0 w 1419439"/>
              <a:gd name="connsiteY3" fmla="*/ 941884 h 941884"/>
              <a:gd name="connsiteX4" fmla="*/ 0 w 1419439"/>
              <a:gd name="connsiteY4" fmla="*/ 0 h 9418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19439" h="941884">
                <a:moveTo>
                  <a:pt x="0" y="0"/>
                </a:moveTo>
                <a:lnTo>
                  <a:pt x="1419439" y="0"/>
                </a:lnTo>
                <a:lnTo>
                  <a:pt x="1419439" y="941884"/>
                </a:lnTo>
                <a:lnTo>
                  <a:pt x="0" y="94188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1430" tIns="11430" rIns="11430" bIns="11430" numCol="1" spcCol="1270" anchor="ctr" anchorCtr="0">
            <a:noAutofit/>
          </a:bodyPr>
          <a:lstStyle/>
          <a:p>
            <a:pPr marL="0" lvl="1" defTabSz="8001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endParaRPr lang="en-US" b="1" dirty="0"/>
          </a:p>
        </p:txBody>
      </p:sp>
      <p:sp>
        <p:nvSpPr>
          <p:cNvPr id="16" name="Rounded Rectangle 15"/>
          <p:cNvSpPr/>
          <p:nvPr/>
        </p:nvSpPr>
        <p:spPr>
          <a:xfrm>
            <a:off x="669161" y="1103050"/>
            <a:ext cx="1835914" cy="612205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  <a:ea typeface="Adobe Gothic Std B" panose="020B0800000000000000" pitchFamily="34" charset="-128"/>
              </a:rPr>
              <a:t>WARM-UP</a:t>
            </a:r>
            <a:endParaRPr lang="en-GB" b="1" dirty="0">
              <a:solidFill>
                <a:schemeClr val="tx1"/>
              </a:solidFill>
              <a:ea typeface="Adobe Gothic Std B" panose="020B0800000000000000" pitchFamily="34" charset="-128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3011132" y="1825882"/>
            <a:ext cx="1835914" cy="61760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PRESENTATION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669161" y="3516169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PRACTICE</a:t>
            </a:r>
            <a:endParaRPr lang="en-GB" b="1" dirty="0">
              <a:solidFill>
                <a:schemeClr val="tx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3158494" y="5265983"/>
            <a:ext cx="1835914" cy="601447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PRODUCTION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4" name="Curved Connector 23"/>
          <p:cNvCxnSpPr>
            <a:stCxn id="16" idx="3"/>
            <a:endCxn id="17" idx="0"/>
          </p:cNvCxnSpPr>
          <p:nvPr/>
        </p:nvCxnSpPr>
        <p:spPr>
          <a:xfrm>
            <a:off x="2505075" y="1409153"/>
            <a:ext cx="1424014" cy="41672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5" name="Curved Connector 24"/>
          <p:cNvCxnSpPr>
            <a:stCxn id="17" idx="1"/>
            <a:endCxn id="18" idx="0"/>
          </p:cNvCxnSpPr>
          <p:nvPr/>
        </p:nvCxnSpPr>
        <p:spPr>
          <a:xfrm rot="10800000" flipV="1">
            <a:off x="1587118" y="2134685"/>
            <a:ext cx="1424014" cy="1381483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6" name="Curved Connector 25"/>
          <p:cNvCxnSpPr>
            <a:stCxn id="18" idx="3"/>
            <a:endCxn id="19" idx="0"/>
          </p:cNvCxnSpPr>
          <p:nvPr/>
        </p:nvCxnSpPr>
        <p:spPr>
          <a:xfrm>
            <a:off x="2505075" y="3816893"/>
            <a:ext cx="1571376" cy="1449090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4778695" y="479273"/>
            <a:ext cx="4048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LESSON 3: A CLOSER LOOK 2</a:t>
            </a:r>
            <a:endParaRPr lang="en-US" sz="2400" b="1">
              <a:solidFill>
                <a:schemeClr val="bg1"/>
              </a:solidFill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669160" y="5979746"/>
            <a:ext cx="1835914" cy="604154"/>
          </a:xfrm>
          <a:prstGeom prst="roundRect">
            <a:avLst/>
          </a:prstGeom>
          <a:solidFill>
            <a:srgbClr val="F37D91"/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CONSOLIDATION</a:t>
            </a:r>
            <a:endParaRPr lang="en-GB" b="1" dirty="0">
              <a:solidFill>
                <a:schemeClr val="tx1"/>
              </a:solidFill>
            </a:endParaRPr>
          </a:p>
        </p:txBody>
      </p:sp>
      <p:cxnSp>
        <p:nvCxnSpPr>
          <p:cNvPr id="28" name="Curved Connector 27"/>
          <p:cNvCxnSpPr>
            <a:stCxn id="19" idx="1"/>
            <a:endCxn id="27" idx="0"/>
          </p:cNvCxnSpPr>
          <p:nvPr/>
        </p:nvCxnSpPr>
        <p:spPr>
          <a:xfrm rot="10800000" flipV="1">
            <a:off x="1587118" y="5566706"/>
            <a:ext cx="1571377" cy="413039"/>
          </a:xfrm>
          <a:prstGeom prst="curvedConnector2">
            <a:avLst/>
          </a:prstGeom>
          <a:ln w="57150">
            <a:solidFill>
              <a:srgbClr val="7192A9"/>
            </a:solidFill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1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4243" y="240612"/>
            <a:ext cx="964452" cy="916490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5649264" y="1181153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Game: Memorising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49262" y="2528466"/>
            <a:ext cx="5957461" cy="2576854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Task 1: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Look at part of the conversation in GETTING STARTED again. Then match Minh’s uncle’s direct speech with his reported speech.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vi-VN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Complete the second sentences using the correct verb form.</a:t>
            </a:r>
            <a:endParaRPr lang="en-US" dirty="0" smtClean="0">
              <a:solidFill>
                <a:schemeClr val="tx1"/>
              </a:solidFill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3: Complete the second sentences with the words and phrases from the box.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4: Complete the second sentence in each pair so that it means the same the first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one.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649264" y="6028095"/>
            <a:ext cx="5957461" cy="555805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chemeClr val="tx1"/>
                </a:solidFill>
              </a:rPr>
              <a:t>Wrap-up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mtClean="0">
                <a:solidFill>
                  <a:schemeClr val="tx1"/>
                </a:solidFill>
              </a:rPr>
              <a:t>Homework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649262" y="5261679"/>
            <a:ext cx="5957461" cy="610057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Task 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 GAME: </a:t>
            </a:r>
            <a:r>
              <a:rPr lang="en-US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He/She</a:t>
            </a:r>
            <a:r>
              <a:rPr lang="en-US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said </a:t>
            </a:r>
            <a:r>
              <a:rPr lang="en-US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that…</a:t>
            </a:r>
            <a:endParaRPr lang="en-US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649262" y="1869892"/>
            <a:ext cx="5957461" cy="521481"/>
          </a:xfrm>
          <a:prstGeom prst="rect">
            <a:avLst/>
          </a:prstGeom>
          <a:solidFill>
            <a:srgbClr val="FBCDCD">
              <a:alpha val="50000"/>
            </a:srgbClr>
          </a:solidFill>
          <a:ln>
            <a:solidFill>
              <a:srgbClr val="7192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>
                <a:solidFill>
                  <a:schemeClr val="tx1"/>
                </a:solidFill>
              </a:rPr>
              <a:t>Reported speech (statements)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: </a:t>
            </a:r>
            <a:r>
              <a:rPr lang="en-US" sz="4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MEMORISING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785444" y="1544976"/>
            <a:ext cx="10943493" cy="3467344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smtClean="0">
                <a:solidFill>
                  <a:srgbClr val="FF0000"/>
                </a:solidFill>
                <a:latin typeface=".VnCooper" panose="020B7200000000000000" pitchFamily="34" charset="0"/>
              </a:rPr>
              <a:t>RULE: </a:t>
            </a:r>
            <a:endParaRPr lang="en-US" sz="3600" dirty="0" smtClean="0">
              <a:solidFill>
                <a:srgbClr val="FF0000"/>
              </a:solidFill>
              <a:latin typeface=".VnCooper" panose="020B7200000000000000" pitchFamily="34" charset="0"/>
            </a:endParaRPr>
          </a:p>
          <a:p>
            <a:r>
              <a:rPr lang="en-US" sz="3600" dirty="0" smtClean="0"/>
              <a:t>Work in 4 groups</a:t>
            </a:r>
            <a:endParaRPr lang="en-US" sz="3600" dirty="0" smtClean="0"/>
          </a:p>
          <a:p>
            <a:r>
              <a:rPr lang="en-US" sz="3600" dirty="0" smtClean="0"/>
              <a:t>Look at the pictures in 30 seconds and try to remember what each people said.</a:t>
            </a:r>
            <a:endParaRPr lang="en-US" sz="3600" dirty="0" smtClean="0"/>
          </a:p>
          <a:p>
            <a:r>
              <a:rPr lang="en-US" sz="3600" dirty="0" smtClean="0"/>
              <a:t>Write down on the posters what each of the people in the picture said.</a:t>
            </a:r>
            <a:endParaRPr lang="en-US" sz="3600" dirty="0" smtClean="0"/>
          </a:p>
          <a:p>
            <a:r>
              <a:rPr lang="en-US" sz="3600" dirty="0" smtClean="0"/>
              <a:t>The group with the most correct answers is the </a:t>
            </a:r>
            <a:r>
              <a:rPr lang="en-US" sz="3600" smtClean="0"/>
              <a:t>winner.</a:t>
            </a:r>
            <a:endParaRPr lang="en-US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5" y="1905"/>
            <a:ext cx="12192000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0" y="904863"/>
            <a:ext cx="12192000" cy="5967510"/>
            <a:chOff x="0" y="897644"/>
            <a:chExt cx="12192000" cy="596751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897644"/>
              <a:ext cx="12192000" cy="5967510"/>
            </a:xfrm>
            <a:prstGeom prst="rect">
              <a:avLst/>
            </a:prstGeom>
          </p:spPr>
        </p:pic>
        <p:sp>
          <p:nvSpPr>
            <p:cNvPr id="21" name="Rounded Rectangle 20"/>
            <p:cNvSpPr/>
            <p:nvPr/>
          </p:nvSpPr>
          <p:spPr>
            <a:xfrm>
              <a:off x="9778482" y="6102220"/>
              <a:ext cx="2233813" cy="617965"/>
            </a:xfrm>
            <a:prstGeom prst="roundRect">
              <a:avLst/>
            </a:prstGeom>
            <a:solidFill>
              <a:srgbClr val="F7A5A5"/>
            </a:solidFill>
            <a:ln>
              <a:solidFill>
                <a:srgbClr val="F7A5A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8" name="30 Seconds Timer - Đồng hồ đếm ngược 30 giây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72034" y="0"/>
            <a:ext cx="1608646" cy="904863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86473" y="818989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2820" y="762295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337684" y="78390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4050924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76464" y="3240718"/>
            <a:ext cx="22580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Ms. Brown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539133" y="3455573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Sarah</a:t>
            </a:r>
            <a:endParaRPr lang="en-US" sz="2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8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854766"/>
            <a:ext cx="12190095" cy="600323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David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2" name="Oval 1"/>
          <p:cNvSpPr/>
          <p:nvPr/>
        </p:nvSpPr>
        <p:spPr>
          <a:xfrm>
            <a:off x="7963167" y="889831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it was raining.</a:t>
            </a:r>
            <a:endParaRPr lang="en-GB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Peter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42838" y="118659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He said that </a:t>
            </a:r>
            <a:br>
              <a:rPr lang="en-GB" sz="4000" b="1" smtClean="0"/>
            </a:br>
            <a:r>
              <a:rPr lang="en-GB" sz="4000" b="1" smtClean="0"/>
              <a:t>he was busy.</a:t>
            </a:r>
            <a:endParaRPr lang="en-GB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192000" cy="5941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Linda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25370" y="913040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642838" y="1243902"/>
            <a:ext cx="32111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smtClean="0"/>
              <a:t>She said that </a:t>
            </a:r>
            <a:br>
              <a:rPr lang="en-GB" sz="4000" b="1" smtClean="0"/>
            </a:br>
            <a:r>
              <a:rPr lang="en-GB" sz="4000" b="1" smtClean="0"/>
              <a:t>he was happy.</a:t>
            </a:r>
            <a:endParaRPr lang="en-GB" sz="40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1906" y="1905"/>
            <a:ext cx="12318313" cy="1083309"/>
            <a:chOff x="0" y="-3"/>
            <a:chExt cx="12192000" cy="1083309"/>
          </a:xfrm>
        </p:grpSpPr>
        <p:sp>
          <p:nvSpPr>
            <p:cNvPr id="5" name="Round Single Corner Rectangle 4"/>
            <p:cNvSpPr/>
            <p:nvPr/>
          </p:nvSpPr>
          <p:spPr>
            <a:xfrm flipV="1">
              <a:off x="0" y="1741"/>
              <a:ext cx="12192000" cy="1081565"/>
            </a:xfrm>
            <a:prstGeom prst="round1Rect">
              <a:avLst/>
            </a:prstGeom>
            <a:solidFill>
              <a:srgbClr val="F3F6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ound Single Corner Rectangle 5"/>
            <p:cNvSpPr/>
            <p:nvPr/>
          </p:nvSpPr>
          <p:spPr>
            <a:xfrm flipV="1">
              <a:off x="0" y="-3"/>
              <a:ext cx="12109450" cy="996951"/>
            </a:xfrm>
            <a:prstGeom prst="round1Rect">
              <a:avLst/>
            </a:prstGeom>
            <a:solidFill>
              <a:srgbClr val="D8E5E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ound Single Corner Rectangle 6"/>
            <p:cNvSpPr/>
            <p:nvPr/>
          </p:nvSpPr>
          <p:spPr>
            <a:xfrm flipV="1">
              <a:off x="0" y="-3"/>
              <a:ext cx="12014200" cy="914401"/>
            </a:xfrm>
            <a:prstGeom prst="round1Rect">
              <a:avLst/>
            </a:prstGeom>
            <a:solidFill>
              <a:srgbClr val="7192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306"/>
            <a:ext cx="12233001" cy="594169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87067" y="208434"/>
            <a:ext cx="4132696" cy="646331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en-US" sz="3600" b="1" dirty="0">
                <a:effectLst>
                  <a:glow rad="88900">
                    <a:schemeClr val="bg1"/>
                  </a:glo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WARM-UP</a:t>
            </a:r>
            <a:endParaRPr lang="en-US" sz="3600" b="1" dirty="0">
              <a:effectLst>
                <a:glow rad="88900">
                  <a:schemeClr val="bg1"/>
                </a:glo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553415" y="146879"/>
            <a:ext cx="595227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GAME: MEMORIZING</a:t>
            </a:r>
            <a:endParaRPr lang="en-US" sz="4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778482" y="6074227"/>
            <a:ext cx="2233813" cy="617965"/>
          </a:xfrm>
          <a:prstGeom prst="roundRect">
            <a:avLst/>
          </a:prstGeom>
          <a:solidFill>
            <a:srgbClr val="F7A5A5"/>
          </a:solidFill>
          <a:ln>
            <a:solidFill>
              <a:srgbClr val="F7A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487067" y="2044121"/>
            <a:ext cx="1343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70C0"/>
                </a:solidFill>
              </a:rPr>
              <a:t>Tom</a:t>
            </a:r>
            <a:endParaRPr lang="en-US" sz="2000" b="1" dirty="0">
              <a:solidFill>
                <a:srgbClr val="0070C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8046572" y="916306"/>
            <a:ext cx="4269835" cy="1996945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8463983" y="1311348"/>
            <a:ext cx="38107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smtClean="0"/>
              <a:t>He said that </a:t>
            </a:r>
            <a:br>
              <a:rPr lang="en-GB" sz="3600" b="1" smtClean="0"/>
            </a:br>
            <a:r>
              <a:rPr lang="en-GB" sz="3600" b="1" smtClean="0"/>
              <a:t>he wanted to play.</a:t>
            </a:r>
            <a:endParaRPr lang="en-GB" sz="36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5263</Words>
  <Application>WPS Presentation</Application>
  <PresentationFormat>Widescreen</PresentationFormat>
  <Paragraphs>336</Paragraphs>
  <Slides>23</Slides>
  <Notes>10</Notes>
  <HiddenSlides>0</HiddenSlides>
  <MMClips>1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8" baseType="lpstr">
      <vt:lpstr>Arial</vt:lpstr>
      <vt:lpstr>SimSun</vt:lpstr>
      <vt:lpstr>Wingdings</vt:lpstr>
      <vt:lpstr>Myriad Pro</vt:lpstr>
      <vt:lpstr>UTM Scriptina KT</vt:lpstr>
      <vt:lpstr>Adobe Gothic Std B</vt:lpstr>
      <vt:lpstr>Yu Gothic UI Semibold</vt:lpstr>
      <vt:lpstr>Calibri</vt:lpstr>
      <vt:lpstr>.VnCooper</vt:lpstr>
      <vt:lpstr>Microsoft YaHei</vt:lpstr>
      <vt:lpstr>Arial Unicode MS</vt:lpstr>
      <vt:lpstr>Calibri Light</vt:lpstr>
      <vt:lpstr>Wingdings 3</vt:lpstr>
      <vt:lpstr>Times New Roman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TrangDTT</dc:creator>
  <cp:lastModifiedBy>Administrator</cp:lastModifiedBy>
  <cp:revision>285</cp:revision>
  <dcterms:created xsi:type="dcterms:W3CDTF">2020-12-09T02:04:00Z</dcterms:created>
  <dcterms:modified xsi:type="dcterms:W3CDTF">2025-06-13T14:44:18Z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CE4997A4B9194F63A895EC80BA2AE3BD_12</vt:lpwstr>
  </property>
  <property fmtid="{D5CDD505-2E9C-101B-9397-08002B2CF9AE}" pid="3" name="KSOProductBuildVer">
    <vt:lpwstr>1033-12.2.0.21179</vt:lpwstr>
  </property>
</Properties>
</file>