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84" r:id="rId3"/>
    <p:sldId id="360" r:id="rId4"/>
    <p:sldId id="367" r:id="rId5"/>
    <p:sldId id="403" r:id="rId6"/>
    <p:sldId id="281" r:id="rId7"/>
    <p:sldId id="315" r:id="rId9"/>
    <p:sldId id="316" r:id="rId10"/>
    <p:sldId id="317" r:id="rId11"/>
    <p:sldId id="368" r:id="rId12"/>
    <p:sldId id="369" r:id="rId13"/>
    <p:sldId id="370" r:id="rId14"/>
    <p:sldId id="283" r:id="rId15"/>
    <p:sldId id="335" r:id="rId16"/>
    <p:sldId id="336" r:id="rId17"/>
    <p:sldId id="337" r:id="rId18"/>
    <p:sldId id="340" r:id="rId19"/>
    <p:sldId id="341" r:id="rId20"/>
    <p:sldId id="314" r:id="rId21"/>
    <p:sldId id="330" r:id="rId22"/>
    <p:sldId id="3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cxnId="{972CD228-F046-4039-837C-D77BB8151423}" type="parTrans">
      <dgm:prSet/>
      <dgm:spPr/>
      <dgm:t>
        <a:bodyPr/>
        <a:lstStyle/>
        <a:p>
          <a:endParaRPr lang="en-US"/>
        </a:p>
      </dgm:t>
    </dgm:pt>
    <dgm:pt modelId="{3591CDED-9223-497A-B3C9-B81FBCAA605A}" cxnId="{972CD228-F046-4039-837C-D77BB8151423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cxnId="{AC96536A-9678-4FF6-9831-B621C996946B}" type="parTrans">
      <dgm:prSet/>
      <dgm:spPr/>
      <dgm:t>
        <a:bodyPr/>
        <a:lstStyle/>
        <a:p>
          <a:endParaRPr lang="en-US"/>
        </a:p>
      </dgm:t>
    </dgm:pt>
    <dgm:pt modelId="{34F2DE42-EDD4-4621-BF87-4CD56614359F}" cxnId="{AC96536A-9678-4FF6-9831-B621C996946B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64101" cy="3522595"/>
        <a:chOff x="0" y="0"/>
        <a:chExt cx="6264101" cy="352259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617398"/>
          <a:ext cx="6264101" cy="1033200"/>
        </a:xfrm>
        <a:prstGeom prst="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17398"/>
        <a:ext cx="6264101" cy="10332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13205" y="1223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VOCABULARY</a:t>
          </a:r>
          <a:endParaRPr lang="en-US" sz="4100" dirty="0"/>
        </a:p>
      </dsp:txBody>
      <dsp:txXfrm>
        <a:off x="313205" y="12238"/>
        <a:ext cx="4384871" cy="121032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477158"/>
          <a:ext cx="6264101" cy="1033200"/>
        </a:xfrm>
        <a:prstGeom prst="rect">
          <a:avLst/>
        </a:prstGeom>
      </dsp:spPr>
      <dsp:style>
        <a:lnRef idx="1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6163" tIns="853947" rIns="486163" bIns="291592" anchor="t"/>
        <a:lstStyle>
          <a:lvl1pPr algn="l">
            <a:defRPr sz="4100"/>
          </a:lvl1pPr>
          <a:lvl2pPr marL="285750" indent="-285750" algn="l">
            <a:defRPr sz="4100"/>
          </a:lvl2pPr>
          <a:lvl3pPr marL="571500" indent="-285750" algn="l">
            <a:defRPr sz="4100"/>
          </a:lvl3pPr>
          <a:lvl4pPr marL="857250" indent="-285750" algn="l">
            <a:defRPr sz="4100"/>
          </a:lvl4pPr>
          <a:lvl5pPr marL="1143000" indent="-285750" algn="l">
            <a:defRPr sz="4100"/>
          </a:lvl5pPr>
          <a:lvl6pPr marL="1428750" indent="-285750" algn="l">
            <a:defRPr sz="4100"/>
          </a:lvl6pPr>
          <a:lvl7pPr marL="1714500" indent="-285750" algn="l">
            <a:defRPr sz="4100"/>
          </a:lvl7pPr>
          <a:lvl8pPr marL="2000250" indent="-285750" algn="l">
            <a:defRPr sz="4100"/>
          </a:lvl8pPr>
          <a:lvl9pPr marL="2286000" indent="-285750" algn="l">
            <a:defRPr sz="4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477158"/>
        <a:ext cx="6264101" cy="10332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13205" y="1871998"/>
          <a:ext cx="4384871" cy="121032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10380000"/>
            <a:satOff val="-47842"/>
            <a:lumOff val="156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65737" tIns="0" rIns="165737" bIns="0" anchor="ctr"/>
        <a:lstStyle>
          <a:lvl1pPr algn="l">
            <a:defRPr sz="4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/>
            <a:t>PRONUNCIATION</a:t>
          </a:r>
          <a:endParaRPr lang="en-US" sz="4100" dirty="0"/>
        </a:p>
      </dsp:txBody>
      <dsp:txXfrm>
        <a:off x="313205" y="1871998"/>
        <a:ext cx="4384871" cy="121032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2238"/>
          <a:ext cx="313205" cy="1210320"/>
        </a:xfrm>
        <a:prstGeom prst="rect">
          <a:avLst/>
        </a:prstGeom>
      </dsp:spPr>
      <dsp:txXfrm>
        <a:off x="0" y="12238"/>
        <a:ext cx="313205" cy="121032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871998"/>
          <a:ext cx="313205" cy="1210320"/>
        </a:xfrm>
        <a:prstGeom prst="rect">
          <a:avLst/>
        </a:prstGeom>
      </dsp:spPr>
      <dsp:txXfrm>
        <a:off x="0" y="1871998"/>
        <a:ext cx="313205" cy="121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2.png"/><Relationship Id="rId2" Type="http://schemas.microsoft.com/office/2007/relationships/media" Target="../media/media1.mp3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2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9.mp3"/><Relationship Id="rId1" Type="http://schemas.openxmlformats.org/officeDocument/2006/relationships/audio" Target="../media/media9.mp3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rescue worker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victim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/>
                <a:gridCol w="2665495"/>
                <a:gridCol w="4433361"/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column B, write the noun forms of the verbs in column </a:t>
            </a:r>
            <a:r>
              <a:rPr lang="en-US" sz="2800" b="1" dirty="0" smtClean="0"/>
              <a:t>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</a:t>
            </a:r>
            <a:r>
              <a:rPr lang="en-US" sz="2400" b="1" smtClean="0"/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</a:t>
            </a:r>
            <a:r>
              <a:rPr lang="en-US" sz="2500" b="1" dirty="0" smtClean="0"/>
              <a:t>            victim             rescue </a:t>
            </a:r>
            <a:r>
              <a:rPr lang="en-US" sz="2500" b="1" dirty="0"/>
              <a:t>worker </a:t>
            </a:r>
            <a:r>
              <a:rPr lang="en-US" sz="2500" b="1" dirty="0" smtClean="0"/>
              <a:t>                property                whistle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 dirty="0" smtClean="0">
                <a:solidFill>
                  <a:srgbClr val="F7941E"/>
                </a:solidFill>
              </a:rPr>
              <a:t>. </a:t>
            </a:r>
            <a:r>
              <a:rPr lang="en-US" sz="2800" dirty="0" smtClean="0"/>
              <a:t>_____________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1. </a:t>
            </a:r>
            <a:r>
              <a:rPr lang="en-US" sz="2800" dirty="0" smtClean="0"/>
              <a:t>____________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4.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4591" t="6925" r="8357" b="9861"/>
          <a:stretch>
            <a:fillRect/>
          </a:stretch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79" t="9591" r="10466" b="7439"/>
          <a:stretch>
            <a:fillRect/>
          </a:stretch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</a:t>
            </a:r>
            <a:r>
              <a:rPr lang="en-US" sz="2400" b="1" dirty="0" smtClean="0"/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</a:t>
            </a:r>
            <a:r>
              <a:rPr lang="en-US" sz="2600" dirty="0" smtClean="0"/>
              <a:t>         predict          property           damage          emergency </a:t>
            </a:r>
            <a:r>
              <a:rPr lang="en-US" sz="2600" dirty="0"/>
              <a:t>kit</a:t>
            </a:r>
            <a:endParaRPr lang="en-US" sz="2600" dirty="0"/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Natural </a:t>
            </a:r>
            <a:r>
              <a:rPr lang="en-US" sz="3200" dirty="0"/>
              <a:t>disasters can cause serious </a:t>
            </a:r>
            <a:r>
              <a:rPr lang="en-US" sz="3200" dirty="0" smtClean="0"/>
              <a:t>________ </a:t>
            </a:r>
            <a:r>
              <a:rPr lang="en-US" sz="3200" dirty="0"/>
              <a:t>to human life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2. </a:t>
            </a:r>
            <a:r>
              <a:rPr lang="en-US" sz="3200" dirty="0" smtClean="0"/>
              <a:t>Local </a:t>
            </a:r>
            <a:r>
              <a:rPr lang="en-US" sz="3200" dirty="0"/>
              <a:t>authorities gave a flood </a:t>
            </a:r>
            <a:r>
              <a:rPr lang="en-US" sz="3200" dirty="0" smtClean="0"/>
              <a:t>________ </a:t>
            </a:r>
            <a:r>
              <a:rPr lang="en-US" sz="3200" dirty="0"/>
              <a:t>yesterday, so today people are moving to safer places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 </a:t>
            </a:r>
            <a:r>
              <a:rPr lang="en-US" sz="3200" smtClean="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</a:t>
            </a:r>
            <a:r>
              <a:rPr lang="en-US" sz="3200" smtClean="0"/>
              <a:t>___________.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It’s hard to believe that we cannot </a:t>
            </a:r>
            <a:r>
              <a:rPr lang="en-US" sz="3200" dirty="0" smtClean="0"/>
              <a:t>_______ </a:t>
            </a:r>
            <a:r>
              <a:rPr lang="en-US" sz="3200" dirty="0"/>
              <a:t>when earthquakes will happen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They lost all of their </a:t>
            </a:r>
            <a:r>
              <a:rPr lang="en-US" sz="3200" dirty="0" smtClean="0"/>
              <a:t>________ </a:t>
            </a:r>
            <a:r>
              <a:rPr lang="en-US" sz="3200" dirty="0"/>
              <a:t>because of the volcanic eruption.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  <a:endParaRPr lang="en-US" sz="31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</a:t>
            </a:r>
            <a:r>
              <a:rPr lang="en-US" sz="2800" b="1" smtClean="0"/>
              <a:t>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</a:t>
            </a:r>
            <a:r>
              <a:rPr lang="en-US" sz="3600" dirty="0" smtClean="0"/>
              <a:t>                         </a:t>
            </a:r>
            <a:r>
              <a:rPr lang="en-US" sz="3600" smtClean="0"/>
              <a:t>danger</a:t>
            </a:r>
            <a:r>
              <a:rPr lang="en-US" sz="3600" b="1" smtClean="0">
                <a:solidFill>
                  <a:srgbClr val="FF0000"/>
                </a:solidFill>
              </a:rPr>
              <a:t>ous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smtClean="0"/>
              <a:t>nation</a:t>
            </a:r>
            <a:r>
              <a:rPr lang="en-US" sz="3600" b="1" smtClean="0">
                <a:solidFill>
                  <a:srgbClr val="FF0000"/>
                </a:solidFill>
              </a:rPr>
              <a:t>al			    </a:t>
            </a:r>
            <a:r>
              <a:rPr lang="en-US" sz="3600" smtClean="0"/>
              <a:t>humor</a:t>
            </a:r>
            <a:r>
              <a:rPr lang="en-US" sz="3600" b="1" smtClean="0">
                <a:solidFill>
                  <a:srgbClr val="FF0000"/>
                </a:solidFill>
              </a:rPr>
              <a:t>ous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practic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                       poison</a:t>
            </a:r>
            <a:r>
              <a:rPr lang="en-US" sz="3600" b="1" dirty="0" smtClean="0">
                <a:solidFill>
                  <a:srgbClr val="FF0000"/>
                </a:solidFill>
              </a:rPr>
              <a:t>ous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person</a:t>
            </a:r>
            <a:r>
              <a:rPr lang="en-US" sz="3600" b="1" dirty="0" smtClean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 smtClean="0"/>
              <a:t>marvell</a:t>
            </a:r>
            <a:r>
              <a:rPr lang="en-US" sz="3600" b="1" dirty="0" err="1" smtClean="0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</a:t>
            </a:r>
            <a:r>
              <a:rPr lang="en-US" sz="2400" b="1" dirty="0" smtClean="0"/>
              <a:t>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 smtClean="0"/>
              <a:t>personal </a:t>
            </a:r>
            <a:r>
              <a:rPr lang="en-US" sz="3200" dirty="0"/>
              <a:t>property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Avoid </a:t>
            </a:r>
            <a:r>
              <a:rPr lang="en-US" sz="3200" u="sng" dirty="0" smtClean="0"/>
              <a:t>dangerous</a:t>
            </a:r>
            <a:r>
              <a:rPr lang="en-US" sz="3200" dirty="0" smtClean="0"/>
              <a:t> </a:t>
            </a:r>
            <a:r>
              <a:rPr lang="en-US" sz="3200" dirty="0"/>
              <a:t>places, such as windows or bookcases, during an earthquake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There are  </a:t>
            </a:r>
            <a:r>
              <a:rPr lang="en-US" sz="3200" u="sng" dirty="0" smtClean="0"/>
              <a:t>numerous</a:t>
            </a: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u="sng" dirty="0" smtClean="0"/>
              <a:t>tropical</a:t>
            </a:r>
            <a:r>
              <a:rPr lang="en-US" sz="3200" dirty="0" smtClean="0"/>
              <a:t> </a:t>
            </a:r>
            <a:r>
              <a:rPr lang="en-US" sz="3200" dirty="0"/>
              <a:t>storms in this area every </a:t>
            </a:r>
            <a:r>
              <a:rPr lang="en-US" sz="3200"/>
              <a:t>year</a:t>
            </a:r>
            <a:r>
              <a:rPr lang="en-US" sz="3200" smtClean="0"/>
              <a:t>.</a:t>
            </a:r>
            <a:endParaRPr lang="en-US" sz="3200" smtClean="0"/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Some </a:t>
            </a:r>
            <a:r>
              <a:rPr lang="en-US" sz="3200" u="sng" dirty="0" smtClean="0"/>
              <a:t>natural</a:t>
            </a:r>
            <a:r>
              <a:rPr lang="en-US" sz="3200" dirty="0" smtClean="0"/>
              <a:t> </a:t>
            </a:r>
            <a:r>
              <a:rPr lang="en-US" sz="3200" dirty="0"/>
              <a:t>disasters, such as landslides, usually happen in </a:t>
            </a:r>
            <a:r>
              <a:rPr lang="en-US" sz="3200" dirty="0" smtClean="0"/>
              <a:t> </a:t>
            </a:r>
            <a:r>
              <a:rPr lang="en-US" sz="3200" u="sng" dirty="0" smtClean="0"/>
              <a:t>mountainous</a:t>
            </a:r>
            <a:r>
              <a:rPr lang="en-US" sz="3200" dirty="0" smtClean="0"/>
              <a:t> </a:t>
            </a:r>
            <a:r>
              <a:rPr lang="en-US" sz="3200" dirty="0"/>
              <a:t>areas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She gave us </a:t>
            </a:r>
            <a:r>
              <a:rPr lang="en-US" sz="3200" u="sng" dirty="0" smtClean="0"/>
              <a:t>practical</a:t>
            </a:r>
            <a:r>
              <a:rPr lang="en-US" sz="3200" dirty="0" smtClean="0"/>
              <a:t> </a:t>
            </a:r>
            <a:r>
              <a:rPr lang="en-US" sz="3200" dirty="0"/>
              <a:t>tips about treating </a:t>
            </a:r>
            <a:r>
              <a:rPr lang="en-US" sz="3200" u="sng" dirty="0" smtClean="0"/>
              <a:t>poisonous</a:t>
            </a:r>
            <a:r>
              <a:rPr lang="en-US" sz="3200" dirty="0" smtClean="0"/>
              <a:t> </a:t>
            </a:r>
            <a:r>
              <a:rPr lang="en-US" sz="3200" dirty="0"/>
              <a:t>wastes.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the words </a:t>
            </a:r>
            <a:r>
              <a:rPr lang="en-US" sz="3200"/>
              <a:t>that </a:t>
            </a:r>
            <a:r>
              <a:rPr lang="en-US" sz="3200" smtClean="0"/>
              <a:t>you </a:t>
            </a:r>
            <a:r>
              <a:rPr lang="en-US" sz="3200" dirty="0"/>
              <a:t>have just learnt.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  <a:endParaRPr lang="en-US" sz="3200" dirty="0"/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charset="0"/>
              </a:rPr>
              <a:t>Website: </a:t>
            </a:r>
            <a:r>
              <a:rPr lang="en-GB" b="1" i="1" smtClean="0">
                <a:latin typeface="Calibri" panose="020F050202020403020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charset="0"/>
              </a:rPr>
              <a:t>Fanpage: </a:t>
            </a:r>
            <a:r>
              <a:rPr lang="en-GB" b="1" i="1" smtClean="0">
                <a:latin typeface="Calibri" panose="020F0502020204030204" charset="0"/>
              </a:rPr>
              <a:t>facebook.com/tienganhglobalsuccess.vn</a:t>
            </a:r>
            <a:r>
              <a:rPr lang="en-GB" b="1" i="1" smtClean="0">
                <a:latin typeface="Calibri" panose="020F0502020204030204" charset="0"/>
              </a:rPr>
              <a:t>/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06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26" y="346078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Earthquake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760" y="343175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Tornado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981" y="345084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Volcano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636" y="6267100"/>
            <a:ext cx="32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Tidal wave/ tsunami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541" y="62417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Flood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8457" y="621992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Drought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1" y="1828942"/>
            <a:ext cx="10991851" cy="13144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400" smtClean="0">
                <a:latin typeface="Times New Roman" panose="02020603050405020304" pitchFamily="18" charset="0"/>
              </a:rPr>
            </a:br>
            <a:br>
              <a:rPr lang="en-US" sz="3400" smtClean="0">
                <a:latin typeface="Times New Roman" panose="02020603050405020304" pitchFamily="18" charset="0"/>
              </a:rPr>
            </a:br>
            <a:endParaRPr lang="en-US" sz="34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779" name="Picture 3" descr="bor2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302191" y="1752745"/>
            <a:ext cx="7344410" cy="1322070"/>
          </a:xfrm>
          <a:prstGeom prst="rect">
            <a:avLst/>
          </a:prstGeom>
          <a:solidFill>
            <a:srgbClr val="FFFF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Unit 9 : NATURAL DISASTERS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Lesson 2: A closer look 1 ( P94 )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destroy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erupt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predict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emergency kit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>
            <a:fillRect/>
          </a:stretch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property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2550</Words>
  <Application>WPS Presentation</Application>
  <PresentationFormat>Widescreen</PresentationFormat>
  <Paragraphs>231</Paragraphs>
  <Slides>20</Slides>
  <Notes>15</Notes>
  <HiddenSlides>0</HiddenSlides>
  <MMClips>16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Myriad Pro</vt:lpstr>
      <vt:lpstr>UTM Scriptina KT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538</cp:revision>
  <dcterms:created xsi:type="dcterms:W3CDTF">2020-12-09T02:04:00Z</dcterms:created>
  <dcterms:modified xsi:type="dcterms:W3CDTF">2025-02-27T15:55:41Z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1F3C96520F26475FA7A8E6F1BA1BBAED_12</vt:lpwstr>
  </property>
  <property fmtid="{D5CDD505-2E9C-101B-9397-08002B2CF9AE}" pid="3" name="KSOProductBuildVer">
    <vt:lpwstr>1033-12.2.0.19805</vt:lpwstr>
  </property>
</Properties>
</file>