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6" r:id="rId2"/>
    <p:sldId id="267" r:id="rId3"/>
    <p:sldId id="257" r:id="rId4"/>
    <p:sldId id="264" r:id="rId5"/>
    <p:sldId id="274" r:id="rId6"/>
    <p:sldId id="258" r:id="rId7"/>
    <p:sldId id="268" r:id="rId8"/>
    <p:sldId id="260" r:id="rId9"/>
    <p:sldId id="269" r:id="rId10"/>
    <p:sldId id="261" r:id="rId11"/>
    <p:sldId id="276" r:id="rId12"/>
    <p:sldId id="272" r:id="rId13"/>
    <p:sldId id="262" r:id="rId14"/>
    <p:sldId id="263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11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DCD"/>
    <a:srgbClr val="009E47"/>
    <a:srgbClr val="007635"/>
    <a:srgbClr val="00B0F0"/>
    <a:srgbClr val="B7ECFF"/>
    <a:srgbClr val="97E4FF"/>
    <a:srgbClr val="61D6FF"/>
    <a:srgbClr val="00A1DA"/>
    <a:srgbClr val="1DC4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1356" y="-90"/>
      </p:cViewPr>
      <p:guideLst>
        <p:guide orient="horz" pos="2184"/>
        <p:guide pos="11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0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59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9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0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4126" y="169371"/>
            <a:ext cx="78707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the blanks with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rapezoid 1"/>
          <p:cNvSpPr/>
          <p:nvPr/>
        </p:nvSpPr>
        <p:spPr>
          <a:xfrm rot="10800000">
            <a:off x="1633831" y="1417320"/>
            <a:ext cx="5876338" cy="1010411"/>
          </a:xfrm>
          <a:prstGeom prst="trapezoid">
            <a:avLst>
              <a:gd name="adj" fmla="val 51316"/>
            </a:avLst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apezoid 26"/>
          <p:cNvSpPr/>
          <p:nvPr/>
        </p:nvSpPr>
        <p:spPr>
          <a:xfrm rot="10800000">
            <a:off x="2158979" y="2427732"/>
            <a:ext cx="4826042" cy="1010411"/>
          </a:xfrm>
          <a:prstGeom prst="trapezoid">
            <a:avLst>
              <a:gd name="adj" fmla="val 51316"/>
            </a:avLst>
          </a:prstGeom>
          <a:solidFill>
            <a:srgbClr val="1DC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apezoid 30"/>
          <p:cNvSpPr/>
          <p:nvPr/>
        </p:nvSpPr>
        <p:spPr>
          <a:xfrm rot="10800000">
            <a:off x="2670831" y="3438144"/>
            <a:ext cx="3802338" cy="1010411"/>
          </a:xfrm>
          <a:prstGeom prst="trapezoid">
            <a:avLst>
              <a:gd name="adj" fmla="val 51316"/>
            </a:avLst>
          </a:prstGeom>
          <a:solidFill>
            <a:srgbClr val="6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apezoid 33"/>
          <p:cNvSpPr/>
          <p:nvPr/>
        </p:nvSpPr>
        <p:spPr>
          <a:xfrm rot="10800000">
            <a:off x="3189333" y="4448558"/>
            <a:ext cx="2765336" cy="1010411"/>
          </a:xfrm>
          <a:prstGeom prst="trapezoid">
            <a:avLst>
              <a:gd name="adj" fmla="val 51316"/>
            </a:avLst>
          </a:prstGeom>
          <a:solidFill>
            <a:srgbClr val="97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apezoid 38"/>
          <p:cNvSpPr/>
          <p:nvPr/>
        </p:nvSpPr>
        <p:spPr>
          <a:xfrm rot="10800000">
            <a:off x="3707831" y="5458969"/>
            <a:ext cx="1728335" cy="1010411"/>
          </a:xfrm>
          <a:prstGeom prst="trapezoid">
            <a:avLst>
              <a:gd name="adj" fmla="val 43531"/>
            </a:avLst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68210" y="1698183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1.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68210" y="2664837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2.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68210" y="3654808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3.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68210" y="4621462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4.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68210" y="5512171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5.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40530" y="1698183"/>
            <a:ext cx="171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always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240530" y="4621462"/>
            <a:ext cx="171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rarely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4297680" y="2999290"/>
            <a:ext cx="100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297680" y="3963220"/>
            <a:ext cx="100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240530" y="581488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4126" y="169371"/>
            <a:ext cx="78707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the blanks with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rapezoid 1"/>
          <p:cNvSpPr/>
          <p:nvPr/>
        </p:nvSpPr>
        <p:spPr>
          <a:xfrm rot="10800000">
            <a:off x="1633831" y="1417320"/>
            <a:ext cx="5876338" cy="1010411"/>
          </a:xfrm>
          <a:prstGeom prst="trapezoid">
            <a:avLst>
              <a:gd name="adj" fmla="val 51316"/>
            </a:avLst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apezoid 26"/>
          <p:cNvSpPr/>
          <p:nvPr/>
        </p:nvSpPr>
        <p:spPr>
          <a:xfrm rot="10800000">
            <a:off x="2158979" y="2427732"/>
            <a:ext cx="4826042" cy="1010411"/>
          </a:xfrm>
          <a:prstGeom prst="trapezoid">
            <a:avLst>
              <a:gd name="adj" fmla="val 51316"/>
            </a:avLst>
          </a:prstGeom>
          <a:solidFill>
            <a:srgbClr val="1DC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apezoid 30"/>
          <p:cNvSpPr/>
          <p:nvPr/>
        </p:nvSpPr>
        <p:spPr>
          <a:xfrm rot="10800000">
            <a:off x="2670831" y="3438144"/>
            <a:ext cx="3802338" cy="1010411"/>
          </a:xfrm>
          <a:prstGeom prst="trapezoid">
            <a:avLst>
              <a:gd name="adj" fmla="val 51316"/>
            </a:avLst>
          </a:prstGeom>
          <a:solidFill>
            <a:srgbClr val="6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apezoid 33"/>
          <p:cNvSpPr/>
          <p:nvPr/>
        </p:nvSpPr>
        <p:spPr>
          <a:xfrm rot="10800000">
            <a:off x="3189333" y="4448558"/>
            <a:ext cx="2765336" cy="1010411"/>
          </a:xfrm>
          <a:prstGeom prst="trapezoid">
            <a:avLst>
              <a:gd name="adj" fmla="val 51316"/>
            </a:avLst>
          </a:prstGeom>
          <a:solidFill>
            <a:srgbClr val="97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apezoid 38"/>
          <p:cNvSpPr/>
          <p:nvPr/>
        </p:nvSpPr>
        <p:spPr>
          <a:xfrm rot="10800000">
            <a:off x="3707831" y="5458969"/>
            <a:ext cx="1728335" cy="1010411"/>
          </a:xfrm>
          <a:prstGeom prst="trapezoid">
            <a:avLst>
              <a:gd name="adj" fmla="val 43531"/>
            </a:avLst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68210" y="1698183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1.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68210" y="2664837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2.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68210" y="3654808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3.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68210" y="4621462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4.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68210" y="5512171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5.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40530" y="1698183"/>
            <a:ext cx="171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a</a:t>
            </a:r>
            <a:r>
              <a:rPr lang="en-US" sz="2400" b="1" dirty="0"/>
              <a:t>lways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240530" y="4621462"/>
            <a:ext cx="171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</a:t>
            </a:r>
            <a:r>
              <a:rPr lang="en-US" sz="2400" b="1" dirty="0">
                <a:solidFill>
                  <a:srgbClr val="C00000"/>
                </a:solidFill>
              </a:rPr>
              <a:t>a</a:t>
            </a:r>
            <a:r>
              <a:rPr lang="en-US" sz="2400" b="1" dirty="0"/>
              <a:t>rely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4297680" y="2999290"/>
            <a:ext cx="100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297680" y="3963220"/>
            <a:ext cx="100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240530" y="581488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155510" y="2692547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u</a:t>
            </a:r>
            <a:r>
              <a:rPr lang="en-US" sz="2000" b="1" dirty="0"/>
              <a:t>sually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55509" y="3644105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</a:t>
            </a:r>
            <a:r>
              <a:rPr lang="en-US" sz="2000" b="1" dirty="0">
                <a:solidFill>
                  <a:srgbClr val="C00000"/>
                </a:solidFill>
              </a:rPr>
              <a:t>o</a:t>
            </a:r>
            <a:r>
              <a:rPr lang="en-US" sz="2000" b="1" dirty="0"/>
              <a:t>metimes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22452" y="5472825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</a:t>
            </a:r>
            <a:r>
              <a:rPr lang="en-US" sz="2000" b="1" dirty="0">
                <a:solidFill>
                  <a:srgbClr val="C00000"/>
                </a:solidFill>
              </a:rPr>
              <a:t>e</a:t>
            </a:r>
            <a:r>
              <a:rPr lang="en-US" sz="2000" b="1" dirty="0"/>
              <a:t>ver</a:t>
            </a:r>
          </a:p>
        </p:txBody>
      </p:sp>
    </p:spTree>
    <p:extLst>
      <p:ext uri="{BB962C8B-B14F-4D97-AF65-F5344CB8AC3E}">
        <p14:creationId xmlns:p14="http://schemas.microsoft.com/office/powerpoint/2010/main" val="2039351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3000427" y="2177216"/>
            <a:ext cx="5884542" cy="4555054"/>
            <a:chOff x="193701" y="1590291"/>
            <a:chExt cx="8653859" cy="5137079"/>
          </a:xfrm>
        </p:grpSpPr>
        <p:sp>
          <p:nvSpPr>
            <p:cNvPr id="37" name="Rounded Rectangle 36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2376" y="154552"/>
            <a:ext cx="3521099" cy="3027192"/>
            <a:chOff x="1633831" y="1417320"/>
            <a:chExt cx="5876338" cy="5052060"/>
          </a:xfrm>
        </p:grpSpPr>
        <p:sp>
          <p:nvSpPr>
            <p:cNvPr id="2" name="Trapezoid 1"/>
            <p:cNvSpPr/>
            <p:nvPr/>
          </p:nvSpPr>
          <p:spPr>
            <a:xfrm rot="10800000">
              <a:off x="1633831" y="1417320"/>
              <a:ext cx="5876338" cy="1010411"/>
            </a:xfrm>
            <a:prstGeom prst="trapezoid">
              <a:avLst>
                <a:gd name="adj" fmla="val 51316"/>
              </a:avLst>
            </a:prstGeom>
            <a:solidFill>
              <a:srgbClr val="00A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apezoid 26"/>
            <p:cNvSpPr/>
            <p:nvPr/>
          </p:nvSpPr>
          <p:spPr>
            <a:xfrm rot="10800000">
              <a:off x="2158979" y="2427732"/>
              <a:ext cx="4826042" cy="1010411"/>
            </a:xfrm>
            <a:prstGeom prst="trapezoid">
              <a:avLst>
                <a:gd name="adj" fmla="val 51316"/>
              </a:avLst>
            </a:prstGeom>
            <a:solidFill>
              <a:srgbClr val="1DC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rapezoid 30"/>
            <p:cNvSpPr/>
            <p:nvPr/>
          </p:nvSpPr>
          <p:spPr>
            <a:xfrm rot="10800000">
              <a:off x="2670831" y="3438144"/>
              <a:ext cx="3802338" cy="1010411"/>
            </a:xfrm>
            <a:prstGeom prst="trapezoid">
              <a:avLst>
                <a:gd name="adj" fmla="val 51316"/>
              </a:avLst>
            </a:prstGeom>
            <a:solidFill>
              <a:srgbClr val="61D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rapezoid 33"/>
            <p:cNvSpPr/>
            <p:nvPr/>
          </p:nvSpPr>
          <p:spPr>
            <a:xfrm rot="10800000">
              <a:off x="3189333" y="4448558"/>
              <a:ext cx="2765336" cy="1010411"/>
            </a:xfrm>
            <a:prstGeom prst="trapezoid">
              <a:avLst>
                <a:gd name="adj" fmla="val 51316"/>
              </a:avLst>
            </a:prstGeom>
            <a:solidFill>
              <a:srgbClr val="97E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rapezoid 38"/>
            <p:cNvSpPr/>
            <p:nvPr/>
          </p:nvSpPr>
          <p:spPr>
            <a:xfrm rot="10800000">
              <a:off x="3707831" y="5458969"/>
              <a:ext cx="1728335" cy="1010411"/>
            </a:xfrm>
            <a:prstGeom prst="trapezoid">
              <a:avLst>
                <a:gd name="adj" fmla="val 51316"/>
              </a:avLst>
            </a:prstGeom>
            <a:solidFill>
              <a:srgbClr val="B7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81344" y="257216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7934" y="257216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a</a:t>
            </a:r>
            <a:r>
              <a:rPr lang="en-US" sz="2000" b="1" dirty="0"/>
              <a:t>lways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81344" y="840258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2.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7934" y="840258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u</a:t>
            </a:r>
            <a:r>
              <a:rPr lang="en-US" sz="2000" b="1" dirty="0"/>
              <a:t>sually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3309" y="1445696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3.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29899" y="1445696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</a:t>
            </a:r>
            <a:r>
              <a:rPr lang="en-US" sz="2000" b="1" dirty="0">
                <a:solidFill>
                  <a:srgbClr val="C00000"/>
                </a:solidFill>
              </a:rPr>
              <a:t>o</a:t>
            </a:r>
            <a:r>
              <a:rPr lang="en-US" sz="2000" b="1" dirty="0"/>
              <a:t>metimes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81344" y="2051135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4.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27934" y="2051135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</a:t>
            </a:r>
            <a:r>
              <a:rPr lang="en-US" sz="2000" b="1" dirty="0">
                <a:solidFill>
                  <a:srgbClr val="C00000"/>
                </a:solidFill>
              </a:rPr>
              <a:t>a</a:t>
            </a:r>
            <a:r>
              <a:rPr lang="en-US" sz="2000" b="1" dirty="0"/>
              <a:t>rely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37001" y="2626839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5.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83591" y="2626839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</a:t>
            </a:r>
            <a:r>
              <a:rPr lang="en-US" sz="2000" b="1" dirty="0">
                <a:solidFill>
                  <a:srgbClr val="C00000"/>
                </a:solidFill>
              </a:rPr>
              <a:t>e</a:t>
            </a:r>
            <a:r>
              <a:rPr lang="en-US" sz="2000" b="1" dirty="0"/>
              <a:t>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0625" y="2526189"/>
            <a:ext cx="4507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Write a sentence with one of these adverbs.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053525" y="3963641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053525" y="452114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053525" y="5076161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053525" y="563366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4053525" y="619754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999215" y="3498204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999215" y="4184116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01180" y="4686684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99215" y="5292123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999215" y="5860794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3585" y="3538084"/>
            <a:ext cx="3352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She </a:t>
            </a:r>
            <a:r>
              <a:rPr lang="en-US" sz="2400" b="1" dirty="0" smtClean="0">
                <a:solidFill>
                  <a:srgbClr val="FF0000"/>
                </a:solidFill>
              </a:rPr>
              <a:t>always</a:t>
            </a:r>
            <a:r>
              <a:rPr lang="en-US" sz="2400" b="1" dirty="0" smtClean="0"/>
              <a:t> gets up early.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5425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4245" y="65908"/>
            <a:ext cx="56142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 or B to complete each sentence.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17514" y="1755600"/>
            <a:ext cx="2684640" cy="461665"/>
            <a:chOff x="1230086" y="1785257"/>
            <a:chExt cx="2684640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</a:t>
              </a:r>
              <a:r>
                <a:rPr lang="en-US" sz="2400" dirty="0">
                  <a:solidFill>
                    <a:srgbClr val="0088EE"/>
                  </a:solidFill>
                </a:rPr>
                <a:t>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11085" y="1785257"/>
              <a:ext cx="2303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get up usually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27179" y="1749262"/>
            <a:ext cx="2499351" cy="461665"/>
            <a:chOff x="1230086" y="1785257"/>
            <a:chExt cx="2499351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11086" y="1785257"/>
              <a:ext cx="2118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usually get up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82834" y="2300323"/>
            <a:ext cx="7111847" cy="461665"/>
            <a:chOff x="363373" y="2525685"/>
            <a:chExt cx="7111847" cy="461665"/>
          </a:xfrm>
        </p:grpSpPr>
        <p:grpSp>
          <p:nvGrpSpPr>
            <p:cNvPr id="36" name="Group 35"/>
            <p:cNvGrpSpPr/>
            <p:nvPr/>
          </p:nvGrpSpPr>
          <p:grpSpPr>
            <a:xfrm>
              <a:off x="363373" y="2525685"/>
              <a:ext cx="7111847" cy="461665"/>
              <a:chOff x="369902" y="2142097"/>
              <a:chExt cx="7111847" cy="461665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76153" y="2142097"/>
                <a:ext cx="6705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mum           to work late.</a:t>
                </a:r>
              </a:p>
            </p:txBody>
          </p:sp>
        </p:grpSp>
        <p:cxnSp>
          <p:nvCxnSpPr>
            <p:cNvPr id="38" name="Straight Connector 37"/>
            <p:cNvCxnSpPr/>
            <p:nvPr/>
          </p:nvCxnSpPr>
          <p:spPr>
            <a:xfrm>
              <a:off x="2014199" y="28520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828401" y="2778381"/>
            <a:ext cx="2340436" cy="461665"/>
            <a:chOff x="1230086" y="1785257"/>
            <a:chExt cx="2340436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1086" y="1785257"/>
              <a:ext cx="1959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rarely goes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035343" y="2772043"/>
            <a:ext cx="2319736" cy="461665"/>
            <a:chOff x="1230086" y="1785257"/>
            <a:chExt cx="2319736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1086" y="1785257"/>
              <a:ext cx="1938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goes rarely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82834" y="3312216"/>
            <a:ext cx="7061016" cy="470318"/>
            <a:chOff x="838203" y="3668444"/>
            <a:chExt cx="7061016" cy="470318"/>
          </a:xfrm>
        </p:grpSpPr>
        <p:grpSp>
          <p:nvGrpSpPr>
            <p:cNvPr id="58" name="Group 57"/>
            <p:cNvGrpSpPr/>
            <p:nvPr/>
          </p:nvGrpSpPr>
          <p:grpSpPr>
            <a:xfrm>
              <a:off x="838203" y="3668444"/>
              <a:ext cx="7061016" cy="470318"/>
              <a:chOff x="363373" y="4026312"/>
              <a:chExt cx="7061016" cy="470318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363373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838203" y="4026312"/>
                <a:ext cx="65861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          at weekends?</a:t>
                </a:r>
              </a:p>
            </p:txBody>
          </p:sp>
        </p:grpSp>
        <p:cxnSp>
          <p:nvCxnSpPr>
            <p:cNvPr id="60" name="Straight Connector 59"/>
            <p:cNvCxnSpPr/>
            <p:nvPr/>
          </p:nvCxnSpPr>
          <p:spPr>
            <a:xfrm flipV="1">
              <a:off x="1378139" y="3984168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795742" y="3856574"/>
            <a:ext cx="3374583" cy="461665"/>
            <a:chOff x="1230086" y="1785257"/>
            <a:chExt cx="3374583" cy="461665"/>
          </a:xfrm>
        </p:grpSpPr>
        <p:sp>
          <p:nvSpPr>
            <p:cNvPr id="64" name="TextBox 6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often travel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031530" y="3850236"/>
            <a:ext cx="3002378" cy="461665"/>
            <a:chOff x="1230086" y="1785257"/>
            <a:chExt cx="3002378" cy="461665"/>
          </a:xfrm>
        </p:grpSpPr>
        <p:sp>
          <p:nvSpPr>
            <p:cNvPr id="67" name="TextBox 6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Often do you travel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93720" y="4453491"/>
            <a:ext cx="6812122" cy="470318"/>
            <a:chOff x="685414" y="6027003"/>
            <a:chExt cx="6812122" cy="470318"/>
          </a:xfrm>
        </p:grpSpPr>
        <p:grpSp>
          <p:nvGrpSpPr>
            <p:cNvPr id="73" name="Group 72"/>
            <p:cNvGrpSpPr/>
            <p:nvPr/>
          </p:nvGrpSpPr>
          <p:grpSpPr>
            <a:xfrm>
              <a:off x="685414" y="6027003"/>
              <a:ext cx="6812122" cy="470318"/>
              <a:chOff x="363373" y="3312302"/>
              <a:chExt cx="6812122" cy="470318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8105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What kind of music          ?</a:t>
                </a:r>
              </a:p>
            </p:txBody>
          </p:sp>
        </p:grpSp>
        <p:cxnSp>
          <p:nvCxnSpPr>
            <p:cNvPr id="74" name="Straight Connector 73"/>
            <p:cNvCxnSpPr/>
            <p:nvPr/>
          </p:nvCxnSpPr>
          <p:spPr>
            <a:xfrm flipV="1">
              <a:off x="3617210" y="63572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802485" y="4954111"/>
            <a:ext cx="4018906" cy="461665"/>
            <a:chOff x="1230086" y="1785257"/>
            <a:chExt cx="4018906" cy="461665"/>
          </a:xfrm>
        </p:grpSpPr>
        <p:sp>
          <p:nvSpPr>
            <p:cNvPr id="78" name="TextBox 7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611086" y="1785257"/>
              <a:ext cx="36379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Usually does Susan listen to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968281" y="4937149"/>
            <a:ext cx="4153626" cy="461665"/>
            <a:chOff x="1230086" y="1785257"/>
            <a:chExt cx="4153626" cy="461665"/>
          </a:xfrm>
        </p:grpSpPr>
        <p:sp>
          <p:nvSpPr>
            <p:cNvPr id="81" name="TextBox 8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611086" y="1785257"/>
              <a:ext cx="37726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 Susan usually listen to?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850176" y="1298331"/>
            <a:ext cx="6973597" cy="470318"/>
            <a:chOff x="794659" y="707494"/>
            <a:chExt cx="6973597" cy="470318"/>
          </a:xfrm>
        </p:grpSpPr>
        <p:grpSp>
          <p:nvGrpSpPr>
            <p:cNvPr id="87" name="Group 86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I           late on Saturdays.</a:t>
                </a:r>
                <a:endParaRPr lang="en-US" sz="2400" i="1"/>
              </a:p>
            </p:txBody>
          </p:sp>
        </p:grpSp>
        <p:cxnSp>
          <p:nvCxnSpPr>
            <p:cNvPr id="88" name="Straight Connector 87"/>
            <p:cNvCxnSpPr/>
            <p:nvPr/>
          </p:nvCxnSpPr>
          <p:spPr>
            <a:xfrm>
              <a:off x="1457059" y="1034375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904606" y="5542063"/>
            <a:ext cx="6869272" cy="470318"/>
            <a:chOff x="685414" y="6027003"/>
            <a:chExt cx="6869272" cy="470318"/>
          </a:xfrm>
        </p:grpSpPr>
        <p:grpSp>
          <p:nvGrpSpPr>
            <p:cNvPr id="92" name="Group 91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When           go on holiday each year?</a:t>
                </a:r>
              </a:p>
            </p:txBody>
          </p:sp>
        </p:grpSp>
        <p:cxnSp>
          <p:nvCxnSpPr>
            <p:cNvPr id="93" name="Straight Connector 92"/>
            <p:cNvCxnSpPr/>
            <p:nvPr/>
          </p:nvCxnSpPr>
          <p:spPr>
            <a:xfrm flipV="1">
              <a:off x="2028980" y="63572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813371" y="6042683"/>
            <a:ext cx="2688784" cy="461665"/>
            <a:chOff x="1230086" y="1785257"/>
            <a:chExt cx="2688784" cy="461665"/>
          </a:xfrm>
        </p:grpSpPr>
        <p:sp>
          <p:nvSpPr>
            <p:cNvPr id="97" name="TextBox 9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usually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044761" y="6025721"/>
            <a:ext cx="2481769" cy="461665"/>
            <a:chOff x="1230086" y="1785257"/>
            <a:chExt cx="2481769" cy="461665"/>
          </a:xfrm>
        </p:grpSpPr>
        <p:sp>
          <p:nvSpPr>
            <p:cNvPr id="100" name="TextBox 9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611085" y="1785257"/>
              <a:ext cx="2100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usually</a:t>
              </a:r>
            </a:p>
          </p:txBody>
        </p:sp>
      </p:grp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8F559B2E-2A83-44BC-9C32-318FC0166101}"/>
              </a:ext>
            </a:extLst>
          </p:cNvPr>
          <p:cNvSpPr/>
          <p:nvPr/>
        </p:nvSpPr>
        <p:spPr>
          <a:xfrm>
            <a:off x="4044761" y="1746065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027D6A5B-811E-41AF-8263-237DD67B8661}"/>
              </a:ext>
            </a:extLst>
          </p:cNvPr>
          <p:cNvSpPr/>
          <p:nvPr/>
        </p:nvSpPr>
        <p:spPr>
          <a:xfrm>
            <a:off x="831885" y="2792290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D8D63BEC-FCA7-41E8-98F0-9E823F270426}"/>
              </a:ext>
            </a:extLst>
          </p:cNvPr>
          <p:cNvSpPr/>
          <p:nvPr/>
        </p:nvSpPr>
        <p:spPr>
          <a:xfrm>
            <a:off x="795742" y="383991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="" xmlns:a16="http://schemas.microsoft.com/office/drawing/2014/main" id="{30B6A80F-E13D-4173-B747-10E34CC2D541}"/>
              </a:ext>
            </a:extLst>
          </p:cNvPr>
          <p:cNvSpPr/>
          <p:nvPr/>
        </p:nvSpPr>
        <p:spPr>
          <a:xfrm>
            <a:off x="4990394" y="494436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="" xmlns:a16="http://schemas.microsoft.com/office/drawing/2014/main" id="{00A97665-5CED-493D-B6F9-59BBBD661F10}"/>
              </a:ext>
            </a:extLst>
          </p:cNvPr>
          <p:cNvSpPr/>
          <p:nvPr/>
        </p:nvSpPr>
        <p:spPr>
          <a:xfrm>
            <a:off x="802485" y="605133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83" grpId="0" animBg="1"/>
      <p:bldP spid="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28757" y="1144627"/>
            <a:ext cx="9022673" cy="5574701"/>
            <a:chOff x="193701" y="1590291"/>
            <a:chExt cx="8653859" cy="5137079"/>
          </a:xfrm>
        </p:grpSpPr>
        <p:sp>
          <p:nvSpPr>
            <p:cNvPr id="44" name="Rounded Rectangle 43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7403" y="195329"/>
            <a:ext cx="8044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word to complete the sentences.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36117" y="1532488"/>
            <a:ext cx="5728817" cy="470318"/>
            <a:chOff x="363373" y="1262747"/>
            <a:chExt cx="5728817" cy="470318"/>
          </a:xfrm>
        </p:grpSpPr>
        <p:sp>
          <p:nvSpPr>
            <p:cNvPr id="32" name="TextBox 31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often / ride your bicycle / to school</a:t>
              </a:r>
              <a:endParaRPr lang="en-US" sz="2400" i="1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336117" y="2529507"/>
            <a:ext cx="6471767" cy="461665"/>
            <a:chOff x="369902" y="2142097"/>
            <a:chExt cx="6471767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sometimes / study / in the school libraby </a:t>
              </a:r>
              <a:endParaRPr lang="en-US" sz="24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36117" y="3517873"/>
            <a:ext cx="4368647" cy="470318"/>
            <a:chOff x="363373" y="4026312"/>
            <a:chExt cx="4368647" cy="470318"/>
          </a:xfrm>
        </p:grpSpPr>
        <p:sp>
          <p:nvSpPr>
            <p:cNvPr id="37" name="TextBox 3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8204" y="4026312"/>
              <a:ext cx="3893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like / your new school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36117" y="4555399"/>
            <a:ext cx="6471767" cy="470318"/>
            <a:chOff x="363373" y="3312302"/>
            <a:chExt cx="6471767" cy="470318"/>
          </a:xfrm>
        </p:grpSpPr>
        <p:sp>
          <p:nvSpPr>
            <p:cNvPr id="39" name="TextBox 38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your friends / always / go to school / with you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336117" y="5531575"/>
            <a:ext cx="6471767" cy="470318"/>
            <a:chOff x="363373" y="5669935"/>
            <a:chExt cx="6471767" cy="470318"/>
          </a:xfrm>
        </p:grpSpPr>
        <p:sp>
          <p:nvSpPr>
            <p:cNvPr id="42" name="TextBox 41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usually / do homework / after school</a:t>
              </a:r>
            </a:p>
          </p:txBody>
        </p:sp>
      </p:grpSp>
      <p:cxnSp>
        <p:nvCxnSpPr>
          <p:cNvPr id="52" name="Straight Connector 51"/>
          <p:cNvCxnSpPr/>
          <p:nvPr/>
        </p:nvCxnSpPr>
        <p:spPr>
          <a:xfrm flipV="1">
            <a:off x="1607505" y="237069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607505" y="343749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611630" y="444511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611630" y="5452919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1611630" y="6438355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47547" y="223610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347547" y="333719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347547" y="428588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347547" y="532797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347547" y="631341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894E81F-EEDD-49CA-97FE-3498660CCD89}"/>
              </a:ext>
            </a:extLst>
          </p:cNvPr>
          <p:cNvSpPr txBox="1"/>
          <p:nvPr/>
        </p:nvSpPr>
        <p:spPr>
          <a:xfrm>
            <a:off x="1742136" y="2012950"/>
            <a:ext cx="5272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 you often ride your bicycle to school?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394528D6-AFC5-439A-9306-6CE34C5B33CF}"/>
              </a:ext>
            </a:extLst>
          </p:cNvPr>
          <p:cNvSpPr txBox="1"/>
          <p:nvPr/>
        </p:nvSpPr>
        <p:spPr>
          <a:xfrm>
            <a:off x="1755744" y="3085819"/>
            <a:ext cx="5932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 you sometimes study in the school library?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64F6BD07-F8A1-448A-A725-5AF88C794F1E}"/>
              </a:ext>
            </a:extLst>
          </p:cNvPr>
          <p:cNvSpPr txBox="1"/>
          <p:nvPr/>
        </p:nvSpPr>
        <p:spPr>
          <a:xfrm>
            <a:off x="1755744" y="4068454"/>
            <a:ext cx="3814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 you like your new school?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AEC07484-3309-42F7-A9FA-B34F89EDBB78}"/>
              </a:ext>
            </a:extLst>
          </p:cNvPr>
          <p:cNvSpPr txBox="1"/>
          <p:nvPr/>
        </p:nvSpPr>
        <p:spPr>
          <a:xfrm>
            <a:off x="1755744" y="5069587"/>
            <a:ext cx="5886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 your friends always go to school with you?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6F520011-EEF9-4C6D-B1B1-892E904EFC32}"/>
              </a:ext>
            </a:extLst>
          </p:cNvPr>
          <p:cNvSpPr txBox="1"/>
          <p:nvPr/>
        </p:nvSpPr>
        <p:spPr>
          <a:xfrm>
            <a:off x="1757677" y="6071555"/>
            <a:ext cx="5501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 you usually do homework after school?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7" grpId="0"/>
      <p:bldP spid="48" grpId="0"/>
      <p:bldP spid="4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336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7304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229757"/>
            <a:ext cx="8892967" cy="3362325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2098964" y="5742937"/>
            <a:ext cx="4946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Teacher: </a:t>
            </a:r>
            <a:r>
              <a:rPr lang="en-US" sz="2400" b="1" dirty="0" err="1" smtClean="0"/>
              <a:t>Trang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Hương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Lan</a:t>
            </a:r>
            <a:endParaRPr lang="en-US" sz="2400" b="1" dirty="0" smtClean="0"/>
          </a:p>
          <a:p>
            <a:r>
              <a:rPr lang="en-US" sz="2400" b="1" dirty="0" smtClean="0"/>
              <a:t>School: Cam </a:t>
            </a:r>
            <a:r>
              <a:rPr lang="en-US" sz="2400" b="1" dirty="0" err="1" smtClean="0"/>
              <a:t>Binh</a:t>
            </a:r>
            <a:r>
              <a:rPr lang="en-US" sz="2400" b="1" dirty="0" smtClean="0"/>
              <a:t> Secondary School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72008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4140656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5104798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414" y="4067128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4911384"/>
            <a:ext cx="379595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5771487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4166175"/>
            <a:ext cx="329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7623" y="5093063"/>
            <a:ext cx="3756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Miss Nguyet is interviewing Duy for the school newsletter. Write the correct form of the verbs.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11357" y="4026356"/>
            <a:ext cx="354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Fill the blanks with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0557" y="4884042"/>
            <a:ext cx="3943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 or B to complete each sentence.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65654" y="5741728"/>
            <a:ext cx="388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Make questions, and then interview your partner.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4771" y="3333417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5426" y="3387833"/>
            <a:ext cx="24102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/>
              <a:t>The present simple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43465" y="3387833"/>
            <a:ext cx="26894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/>
              <a:t>Adverbs of frequency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7304" cy="22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25990" y="2732314"/>
            <a:ext cx="7003610" cy="3359876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228" y="96033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891714" y="1497283"/>
            <a:ext cx="28196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The present simple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7" y="1989726"/>
            <a:ext cx="4097553" cy="10485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04982" y="3080622"/>
            <a:ext cx="58531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We use the present simple to talk about actions or events that often happen, or are fixed.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7914" y="4409800"/>
            <a:ext cx="18179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31670" y="4902243"/>
            <a:ext cx="5840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/>
              <a:t>We usually </a:t>
            </a:r>
            <a:r>
              <a:rPr lang="en-US" sz="2800" b="1"/>
              <a:t>go</a:t>
            </a:r>
            <a:r>
              <a:rPr lang="en-US" sz="2800"/>
              <a:t> to school by bus.</a:t>
            </a:r>
          </a:p>
          <a:p>
            <a:pPr marL="285750" indent="-285750">
              <a:buFontTx/>
              <a:buChar char="-"/>
            </a:pPr>
            <a:r>
              <a:rPr lang="en-US" sz="2800"/>
              <a:t>I </a:t>
            </a:r>
            <a:r>
              <a:rPr lang="en-US" sz="2800" b="1"/>
              <a:t>don’t like </a:t>
            </a:r>
            <a:r>
              <a:rPr lang="en-US" sz="2800"/>
              <a:t>school lunch very much.</a:t>
            </a: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9144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5300" y="208435"/>
            <a:ext cx="309952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1026" name="Picture 2" descr="Học tiếng anh giao tiếp online - Học trực tuyến 1 kèm 1 với giáo viên nước  ngoài.. Thì hiện tại đơn trong Tiếng Anh-Simple present">
            <a:extLst>
              <a:ext uri="{FF2B5EF4-FFF2-40B4-BE49-F238E27FC236}">
                <a16:creationId xmlns:a16="http://schemas.microsoft.com/office/drawing/2014/main" xmlns="" id="{C02A4DE5-EF48-44CE-883F-F407322130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28"/>
          <a:stretch/>
        </p:blipFill>
        <p:spPr bwMode="auto">
          <a:xfrm>
            <a:off x="677888" y="1353389"/>
            <a:ext cx="8052479" cy="477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864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0516" y="171167"/>
            <a:ext cx="7588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171844" y="1755600"/>
            <a:ext cx="2111832" cy="461665"/>
            <a:chOff x="1230086" y="1785257"/>
            <a:chExt cx="2111832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338DCD"/>
                  </a:solidFill>
                </a:rPr>
                <a:t>A.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have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998479" y="1749262"/>
            <a:ext cx="1796143" cy="461665"/>
            <a:chOff x="1230086" y="1785257"/>
            <a:chExt cx="1796143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has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145141" y="1749262"/>
            <a:ext cx="2013849" cy="461665"/>
            <a:chOff x="1230086" y="1785257"/>
            <a:chExt cx="2013849" cy="461665"/>
          </a:xfrm>
        </p:grpSpPr>
        <p:sp>
          <p:nvSpPr>
            <p:cNvPr id="48" name="TextBox 4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1086" y="1785257"/>
              <a:ext cx="1632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having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237164" y="2300323"/>
            <a:ext cx="7180427" cy="461665"/>
            <a:chOff x="363373" y="2525685"/>
            <a:chExt cx="7180427" cy="461665"/>
          </a:xfrm>
        </p:grpSpPr>
        <p:grpSp>
          <p:nvGrpSpPr>
            <p:cNvPr id="51" name="Group 50"/>
            <p:cNvGrpSpPr/>
            <p:nvPr/>
          </p:nvGrpSpPr>
          <p:grpSpPr>
            <a:xfrm>
              <a:off x="363373" y="2525685"/>
              <a:ext cx="7180427" cy="461665"/>
              <a:chOff x="369902" y="2142097"/>
              <a:chExt cx="7180427" cy="461665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844733" y="2142097"/>
                <a:ext cx="6705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Duy              to school every day.</a:t>
                </a:r>
              </a:p>
            </p:txBody>
          </p:sp>
        </p:grpSp>
        <p:cxnSp>
          <p:nvCxnSpPr>
            <p:cNvPr id="52" name="Straight Connector 51"/>
            <p:cNvCxnSpPr/>
            <p:nvPr/>
          </p:nvCxnSpPr>
          <p:spPr>
            <a:xfrm>
              <a:off x="1431269" y="2852057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1182731" y="2778381"/>
            <a:ext cx="1796143" cy="461665"/>
            <a:chOff x="1230086" y="1785257"/>
            <a:chExt cx="1796143" cy="461665"/>
          </a:xfrm>
        </p:grpSpPr>
        <p:sp>
          <p:nvSpPr>
            <p:cNvPr id="56" name="TextBox 5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cycling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972353" y="2772043"/>
            <a:ext cx="1796143" cy="461665"/>
            <a:chOff x="1230086" y="1785257"/>
            <a:chExt cx="1796143" cy="461665"/>
          </a:xfrm>
        </p:grpSpPr>
        <p:sp>
          <p:nvSpPr>
            <p:cNvPr id="68" name="TextBox 6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cycle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164735" y="2772043"/>
            <a:ext cx="2841162" cy="461665"/>
            <a:chOff x="1230086" y="1785257"/>
            <a:chExt cx="2841162" cy="461665"/>
          </a:xfrm>
        </p:grpSpPr>
        <p:sp>
          <p:nvSpPr>
            <p:cNvPr id="92" name="TextBox 9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cycles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237164" y="3312216"/>
            <a:ext cx="7061016" cy="470318"/>
            <a:chOff x="838203" y="3668444"/>
            <a:chExt cx="7061016" cy="470318"/>
          </a:xfrm>
        </p:grpSpPr>
        <p:grpSp>
          <p:nvGrpSpPr>
            <p:cNvPr id="95" name="Group 94"/>
            <p:cNvGrpSpPr/>
            <p:nvPr/>
          </p:nvGrpSpPr>
          <p:grpSpPr>
            <a:xfrm>
              <a:off x="838203" y="3668444"/>
              <a:ext cx="7061016" cy="470318"/>
              <a:chOff x="363373" y="4026312"/>
              <a:chExt cx="7061016" cy="470318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363373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38203" y="4026312"/>
                <a:ext cx="65861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new school                in the centre of the village.</a:t>
                </a:r>
              </a:p>
            </p:txBody>
          </p:sp>
        </p:grpSp>
        <p:cxnSp>
          <p:nvCxnSpPr>
            <p:cNvPr id="96" name="Straight Connector 95"/>
            <p:cNvCxnSpPr/>
            <p:nvPr/>
          </p:nvCxnSpPr>
          <p:spPr>
            <a:xfrm flipV="1">
              <a:off x="3298379" y="3984168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1150072" y="3856574"/>
            <a:ext cx="3374583" cy="461665"/>
            <a:chOff x="1230086" y="1785257"/>
            <a:chExt cx="3374583" cy="461665"/>
          </a:xfrm>
        </p:grpSpPr>
        <p:sp>
          <p:nvSpPr>
            <p:cNvPr id="100" name="TextBox 9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957110" y="3850236"/>
            <a:ext cx="3002378" cy="461665"/>
            <a:chOff x="1230086" y="1785257"/>
            <a:chExt cx="3002378" cy="461665"/>
          </a:xfrm>
        </p:grpSpPr>
        <p:sp>
          <p:nvSpPr>
            <p:cNvPr id="103" name="TextBox 10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isn’t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156233" y="3841583"/>
            <a:ext cx="2333698" cy="461665"/>
            <a:chOff x="1230086" y="1785257"/>
            <a:chExt cx="2333698" cy="461665"/>
          </a:xfrm>
        </p:grpSpPr>
        <p:sp>
          <p:nvSpPr>
            <p:cNvPr id="106" name="TextBox 10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doesn’t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248050" y="4453491"/>
            <a:ext cx="6869272" cy="470318"/>
            <a:chOff x="685414" y="6027003"/>
            <a:chExt cx="6869272" cy="470318"/>
          </a:xfrm>
        </p:grpSpPr>
        <p:grpSp>
          <p:nvGrpSpPr>
            <p:cNvPr id="109" name="Group 108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111" name="TextBox 110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I live near here. Where                live?</a:t>
                </a:r>
              </a:p>
            </p:txBody>
          </p:sp>
        </p:grpSp>
        <p:cxnSp>
          <p:nvCxnSpPr>
            <p:cNvPr id="110" name="Straight Connector 109"/>
            <p:cNvCxnSpPr/>
            <p:nvPr/>
          </p:nvCxnSpPr>
          <p:spPr>
            <a:xfrm flipV="1">
              <a:off x="409727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156815" y="4954111"/>
            <a:ext cx="2688784" cy="461665"/>
            <a:chOff x="1230086" y="1785257"/>
            <a:chExt cx="2688784" cy="461665"/>
          </a:xfrm>
        </p:grpSpPr>
        <p:sp>
          <p:nvSpPr>
            <p:cNvPr id="114" name="TextBox 11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2959455" y="4937149"/>
            <a:ext cx="1711122" cy="461665"/>
            <a:chOff x="1230086" y="1785257"/>
            <a:chExt cx="1711122" cy="461665"/>
          </a:xfrm>
        </p:grpSpPr>
        <p:sp>
          <p:nvSpPr>
            <p:cNvPr id="117" name="TextBox 11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164835" y="4954110"/>
            <a:ext cx="1544574" cy="461665"/>
            <a:chOff x="1230086" y="1785257"/>
            <a:chExt cx="1544574" cy="461665"/>
          </a:xfrm>
        </p:grpSpPr>
        <p:sp>
          <p:nvSpPr>
            <p:cNvPr id="120" name="TextBox 11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611085" y="1785257"/>
              <a:ext cx="1163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are you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1204506" y="1298331"/>
            <a:ext cx="6973597" cy="470318"/>
            <a:chOff x="794659" y="707494"/>
            <a:chExt cx="6973597" cy="470318"/>
          </a:xfrm>
        </p:grpSpPr>
        <p:grpSp>
          <p:nvGrpSpPr>
            <p:cNvPr id="123" name="Group 122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125" name="TextBox 124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We               new subjects for this school year.</a:t>
                </a:r>
                <a:endParaRPr lang="en-US" sz="2400" i="1"/>
              </a:p>
            </p:txBody>
          </p:sp>
        </p:grpSp>
        <p:cxnSp>
          <p:nvCxnSpPr>
            <p:cNvPr id="124" name="Straight Connector 123"/>
            <p:cNvCxnSpPr/>
            <p:nvPr/>
          </p:nvCxnSpPr>
          <p:spPr>
            <a:xfrm>
              <a:off x="1834249" y="103437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1258936" y="5542063"/>
            <a:ext cx="6869272" cy="470318"/>
            <a:chOff x="685414" y="6027003"/>
            <a:chExt cx="6869272" cy="470318"/>
          </a:xfrm>
        </p:grpSpPr>
        <p:grpSp>
          <p:nvGrpSpPr>
            <p:cNvPr id="128" name="Group 127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friend has a sister, but she                  a brother.</a:t>
                </a:r>
              </a:p>
            </p:txBody>
          </p:sp>
        </p:grpSp>
        <p:cxnSp>
          <p:nvCxnSpPr>
            <p:cNvPr id="129" name="Straight Connector 128"/>
            <p:cNvCxnSpPr/>
            <p:nvPr/>
          </p:nvCxnSpPr>
          <p:spPr>
            <a:xfrm flipV="1">
              <a:off x="500078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1167701" y="6042683"/>
            <a:ext cx="2688784" cy="461665"/>
            <a:chOff x="1230086" y="1785257"/>
            <a:chExt cx="2688784" cy="461665"/>
          </a:xfrm>
        </p:grpSpPr>
        <p:sp>
          <p:nvSpPr>
            <p:cNvPr id="133" name="TextBox 13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has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970341" y="6025721"/>
            <a:ext cx="1935314" cy="461665"/>
            <a:chOff x="1230086" y="1785257"/>
            <a:chExt cx="1935314" cy="461665"/>
          </a:xfrm>
        </p:grpSpPr>
        <p:sp>
          <p:nvSpPr>
            <p:cNvPr id="136" name="TextBox 13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611085" y="1785257"/>
              <a:ext cx="1554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don’t have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175721" y="6042682"/>
            <a:ext cx="2222770" cy="461665"/>
            <a:chOff x="1230086" y="1785257"/>
            <a:chExt cx="2222770" cy="461665"/>
          </a:xfrm>
        </p:grpSpPr>
        <p:sp>
          <p:nvSpPr>
            <p:cNvPr id="139" name="TextBox 13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611086" y="1785257"/>
              <a:ext cx="1841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doesn’t have</a:t>
              </a:r>
            </a:p>
          </p:txBody>
        </p:sp>
      </p:grp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8F559B2E-2A83-44BC-9C32-318FC0166101}"/>
              </a:ext>
            </a:extLst>
          </p:cNvPr>
          <p:cNvSpPr/>
          <p:nvPr/>
        </p:nvSpPr>
        <p:spPr>
          <a:xfrm>
            <a:off x="1162418" y="176842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027D6A5B-811E-41AF-8263-237DD67B8661}"/>
              </a:ext>
            </a:extLst>
          </p:cNvPr>
          <p:cNvSpPr/>
          <p:nvPr/>
        </p:nvSpPr>
        <p:spPr>
          <a:xfrm>
            <a:off x="5176128" y="277016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D8D63BEC-FCA7-41E8-98F0-9E823F270426}"/>
              </a:ext>
            </a:extLst>
          </p:cNvPr>
          <p:cNvSpPr/>
          <p:nvPr/>
        </p:nvSpPr>
        <p:spPr>
          <a:xfrm>
            <a:off x="2970341" y="383280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="" xmlns:a16="http://schemas.microsoft.com/office/drawing/2014/main" id="{30B6A80F-E13D-4173-B747-10E34CC2D541}"/>
              </a:ext>
            </a:extLst>
          </p:cNvPr>
          <p:cNvSpPr/>
          <p:nvPr/>
        </p:nvSpPr>
        <p:spPr>
          <a:xfrm>
            <a:off x="1181277" y="4973727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00A97665-5CED-493D-B6F9-59BBBD661F10}"/>
              </a:ext>
            </a:extLst>
          </p:cNvPr>
          <p:cNvSpPr/>
          <p:nvPr/>
        </p:nvSpPr>
        <p:spPr>
          <a:xfrm>
            <a:off x="5176128" y="602572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2AB1B37-8240-4C57-9C13-D057060532D0}"/>
              </a:ext>
            </a:extLst>
          </p:cNvPr>
          <p:cNvGrpSpPr/>
          <p:nvPr/>
        </p:nvGrpSpPr>
        <p:grpSpPr>
          <a:xfrm>
            <a:off x="1225990" y="2766604"/>
            <a:ext cx="7003610" cy="2011136"/>
            <a:chOff x="1225990" y="2766604"/>
            <a:chExt cx="7003610" cy="2011136"/>
          </a:xfrm>
        </p:grpSpPr>
        <p:sp>
          <p:nvSpPr>
            <p:cNvPr id="4" name="Rectangle 3"/>
            <p:cNvSpPr/>
            <p:nvPr/>
          </p:nvSpPr>
          <p:spPr>
            <a:xfrm>
              <a:off x="1225990" y="2766604"/>
              <a:ext cx="7003610" cy="2011136"/>
            </a:xfrm>
            <a:prstGeom prst="rect">
              <a:avLst/>
            </a:prstGeom>
            <a:solidFill>
              <a:srgbClr val="FDE1D8"/>
            </a:solidFill>
            <a:ln>
              <a:solidFill>
                <a:srgbClr val="FDE1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95546" y="3276552"/>
              <a:ext cx="546449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/>
                <a:t>The present simple verbs with </a:t>
              </a:r>
              <a:r>
                <a:rPr lang="en-US" sz="3200" i="1" dirty="0"/>
                <a:t>he / she / it</a:t>
              </a:r>
              <a:r>
                <a:rPr lang="en-US" sz="3200" dirty="0"/>
                <a:t> need an </a:t>
              </a:r>
              <a:r>
                <a:rPr lang="en-US" sz="3200" i="1" dirty="0"/>
                <a:t>s / es</a:t>
              </a:r>
              <a:r>
                <a:rPr lang="en-US" sz="3200" dirty="0"/>
                <a:t>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71228" y="34311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891714" y="880063"/>
            <a:ext cx="28196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The present simple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7" y="2024016"/>
            <a:ext cx="4097553" cy="104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3888" y="6676"/>
            <a:ext cx="6862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 Nguyet is interviewing Duy for the school newsletter. Write the correct form of the verbs.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731" y="3680460"/>
            <a:ext cx="2041268" cy="317754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00083" y="1191499"/>
            <a:ext cx="6902647" cy="55522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0076" y="1600200"/>
            <a:ext cx="60664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Miss Nguyet: </a:t>
            </a:r>
            <a:r>
              <a:rPr lang="en-US" sz="2200"/>
              <a:t>Tell us about your new school, Duy.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0075" y="2111771"/>
            <a:ext cx="69236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/>
              <a:t>Duy</a:t>
            </a:r>
            <a:r>
              <a:rPr lang="en-US" sz="2200" b="1" i="1" dirty="0"/>
              <a:t>: </a:t>
            </a:r>
            <a:r>
              <a:rPr lang="en-US" sz="2200" dirty="0"/>
              <a:t> Sure! My school (1.have)            a large playground.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973840" y="2432385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0075" y="2619355"/>
            <a:ext cx="64893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Mis Nguyet: </a:t>
            </a:r>
            <a:r>
              <a:rPr lang="en-US" sz="2200"/>
              <a:t>          you (2. have)           any new friends?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908820" y="2916614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65280" y="2923634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0075" y="3120984"/>
            <a:ext cx="6722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/>
              <a:t>Duy</a:t>
            </a:r>
            <a:r>
              <a:rPr lang="en-US" sz="2200" b="1" i="1" dirty="0"/>
              <a:t>: </a:t>
            </a:r>
            <a:r>
              <a:rPr lang="en-US" sz="2200" dirty="0"/>
              <a:t> Yes. And I (3. like)           my new friends, </a:t>
            </a:r>
            <a:r>
              <a:rPr lang="en-US" sz="2200" dirty="0" err="1"/>
              <a:t>Vy</a:t>
            </a:r>
            <a:r>
              <a:rPr lang="en-US" sz="2200" dirty="0"/>
              <a:t> and </a:t>
            </a:r>
            <a:r>
              <a:rPr lang="en-US" sz="2200" dirty="0" err="1"/>
              <a:t>Phong</a:t>
            </a:r>
            <a:r>
              <a:rPr lang="en-US" sz="2200" dirty="0"/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162310" y="3441598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0075" y="3958567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Mis Nguyet: </a:t>
            </a:r>
            <a:r>
              <a:rPr lang="en-US" sz="2200"/>
              <a:t>          Vy (4. walk)           to school with you?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908820" y="4255826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93830" y="4262846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0075" y="4457596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Duy: </a:t>
            </a:r>
            <a:r>
              <a:rPr lang="en-US" sz="2200"/>
              <a:t> Well, we often (5. ride)          our bicycles to school.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2380" y="4778210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0075" y="4957070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Mis Nguyet: </a:t>
            </a:r>
            <a:r>
              <a:rPr lang="en-US" sz="2200"/>
              <a:t>What time do you go home?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0075" y="5456544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Duy: </a:t>
            </a:r>
            <a:r>
              <a:rPr lang="en-US" sz="2200"/>
              <a:t> I (6. go)           home at 4 p.m. every day.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996450" y="5777158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0075" y="5955398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Mis Nguyet: </a:t>
            </a:r>
            <a:r>
              <a:rPr lang="en-US" sz="2200"/>
              <a:t>Thank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9EACEAF-8E3B-49D6-90F4-33524A2A8701}"/>
              </a:ext>
            </a:extLst>
          </p:cNvPr>
          <p:cNvSpPr txBox="1"/>
          <p:nvPr/>
        </p:nvSpPr>
        <p:spPr>
          <a:xfrm>
            <a:off x="3994598" y="2111770"/>
            <a:ext cx="5774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has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E08BF5A-A8DD-4041-A08B-A29E0F14457C}"/>
              </a:ext>
            </a:extLst>
          </p:cNvPr>
          <p:cNvSpPr txBox="1"/>
          <p:nvPr/>
        </p:nvSpPr>
        <p:spPr>
          <a:xfrm>
            <a:off x="1996450" y="2614442"/>
            <a:ext cx="506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Do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4BB34F7-FA98-47E0-BE74-78BCD56A35EB}"/>
              </a:ext>
            </a:extLst>
          </p:cNvPr>
          <p:cNvSpPr txBox="1"/>
          <p:nvPr/>
        </p:nvSpPr>
        <p:spPr>
          <a:xfrm>
            <a:off x="4021790" y="2604282"/>
            <a:ext cx="7270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have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57ED446-8E3E-4358-868A-00464076C8A3}"/>
              </a:ext>
            </a:extLst>
          </p:cNvPr>
          <p:cNvSpPr txBox="1"/>
          <p:nvPr/>
        </p:nvSpPr>
        <p:spPr>
          <a:xfrm>
            <a:off x="3162309" y="3118209"/>
            <a:ext cx="5731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like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56ADA91-F5D4-4452-AAA0-7D4F70F313E3}"/>
              </a:ext>
            </a:extLst>
          </p:cNvPr>
          <p:cNvSpPr txBox="1"/>
          <p:nvPr/>
        </p:nvSpPr>
        <p:spPr>
          <a:xfrm>
            <a:off x="1849589" y="3958122"/>
            <a:ext cx="7585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Does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258DEDB-9B96-4A0A-B995-84C72A4D908E}"/>
              </a:ext>
            </a:extLst>
          </p:cNvPr>
          <p:cNvSpPr txBox="1"/>
          <p:nvPr/>
        </p:nvSpPr>
        <p:spPr>
          <a:xfrm>
            <a:off x="3861484" y="3958121"/>
            <a:ext cx="7105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walk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759B5F96-1814-479B-A5D7-43C0BE6E67C4}"/>
              </a:ext>
            </a:extLst>
          </p:cNvPr>
          <p:cNvSpPr txBox="1"/>
          <p:nvPr/>
        </p:nvSpPr>
        <p:spPr>
          <a:xfrm>
            <a:off x="3735415" y="4456704"/>
            <a:ext cx="6351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ride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B0191EF-73A7-4369-89BF-1F01D41DD41A}"/>
              </a:ext>
            </a:extLst>
          </p:cNvPr>
          <p:cNvSpPr txBox="1"/>
          <p:nvPr/>
        </p:nvSpPr>
        <p:spPr>
          <a:xfrm>
            <a:off x="2084029" y="5456544"/>
            <a:ext cx="4648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7" grpId="0"/>
      <p:bldP spid="28" grpId="0"/>
      <p:bldP spid="31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3015" y="1657894"/>
            <a:ext cx="7597970" cy="4354286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228" y="139197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3153678" y="457112"/>
            <a:ext cx="31482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/>
              <a:t>Adverbs of frequency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8" y="1068681"/>
            <a:ext cx="3400323" cy="8701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31969" y="1963863"/>
            <a:ext cx="70800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We use adverbs of frequency to show how often something happens. </a:t>
            </a:r>
          </a:p>
          <a:p>
            <a:pPr algn="just"/>
            <a:r>
              <a:rPr lang="en-US" sz="2800" dirty="0"/>
              <a:t>We often use them with the present simple. </a:t>
            </a:r>
          </a:p>
          <a:p>
            <a:pPr algn="just"/>
            <a:r>
              <a:rPr lang="en-US" sz="2800" dirty="0"/>
              <a:t>We usually place the adverb of frequency before the main verb.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4984" y="4307402"/>
            <a:ext cx="18179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48740" y="4799845"/>
            <a:ext cx="5840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/>
              <a:t>Tom </a:t>
            </a:r>
            <a:r>
              <a:rPr lang="en-US" sz="2800" b="1"/>
              <a:t>usually </a:t>
            </a:r>
            <a:r>
              <a:rPr lang="en-US" sz="2800"/>
              <a:t> takes the bus to school.</a:t>
            </a:r>
          </a:p>
          <a:p>
            <a:pPr marL="285750" indent="-285750">
              <a:buFontTx/>
              <a:buChar char="-"/>
            </a:pPr>
            <a:r>
              <a:rPr lang="en-US" sz="2800"/>
              <a:t>They don’t often go to the cinema.</a:t>
            </a:r>
          </a:p>
        </p:txBody>
      </p:sp>
    </p:spTree>
    <p:extLst>
      <p:ext uri="{BB962C8B-B14F-4D97-AF65-F5344CB8AC3E}">
        <p14:creationId xmlns:p14="http://schemas.microsoft.com/office/powerpoint/2010/main" val="154861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719</TotalTime>
  <Words>763</Words>
  <Application>Microsoft Office PowerPoint</Application>
  <PresentationFormat>On-screen Show (4:3)</PresentationFormat>
  <Paragraphs>175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OSC</cp:lastModifiedBy>
  <cp:revision>63</cp:revision>
  <dcterms:created xsi:type="dcterms:W3CDTF">2020-12-09T02:04:09Z</dcterms:created>
  <dcterms:modified xsi:type="dcterms:W3CDTF">2025-06-12T09:00:58Z</dcterms:modified>
</cp:coreProperties>
</file>