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6"/>
  </p:notesMasterIdLst>
  <p:sldIdLst>
    <p:sldId id="256" r:id="rId2"/>
    <p:sldId id="350" r:id="rId3"/>
    <p:sldId id="351" r:id="rId4"/>
    <p:sldId id="352" r:id="rId5"/>
    <p:sldId id="353" r:id="rId6"/>
    <p:sldId id="354" r:id="rId7"/>
    <p:sldId id="355" r:id="rId8"/>
    <p:sldId id="320" r:id="rId9"/>
    <p:sldId id="259" r:id="rId10"/>
    <p:sldId id="258" r:id="rId11"/>
    <p:sldId id="260" r:id="rId12"/>
    <p:sldId id="318" r:id="rId13"/>
    <p:sldId id="263" r:id="rId14"/>
    <p:sldId id="322" r:id="rId15"/>
    <p:sldId id="321" r:id="rId16"/>
    <p:sldId id="323" r:id="rId17"/>
    <p:sldId id="326" r:id="rId18"/>
    <p:sldId id="324" r:id="rId19"/>
    <p:sldId id="325" r:id="rId20"/>
    <p:sldId id="327" r:id="rId21"/>
    <p:sldId id="265" r:id="rId22"/>
    <p:sldId id="266" r:id="rId23"/>
    <p:sldId id="269" r:id="rId24"/>
    <p:sldId id="328" r:id="rId25"/>
    <p:sldId id="329" r:id="rId26"/>
    <p:sldId id="332" r:id="rId27"/>
    <p:sldId id="331" r:id="rId28"/>
    <p:sldId id="330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1" r:id="rId37"/>
    <p:sldId id="343" r:id="rId38"/>
    <p:sldId id="342" r:id="rId39"/>
    <p:sldId id="340" r:id="rId40"/>
    <p:sldId id="345" r:id="rId41"/>
    <p:sldId id="346" r:id="rId42"/>
    <p:sldId id="348" r:id="rId43"/>
    <p:sldId id="347" r:id="rId44"/>
    <p:sldId id="349" r:id="rId45"/>
  </p:sldIdLst>
  <p:sldSz cx="9144000" cy="5143500" type="screen16x9"/>
  <p:notesSz cx="6858000" cy="9144000"/>
  <p:embeddedFontLst>
    <p:embeddedFont>
      <p:font typeface="Cambria Math" pitchFamily="18" charset="0"/>
      <p:regular r:id="rId47"/>
    </p:embeddedFont>
    <p:embeddedFont>
      <p:font typeface="Playfair Display ExtraBold" charset="0"/>
      <p:bold r:id="rId48"/>
      <p:boldItalic r:id="rId49"/>
    </p:embeddedFont>
    <p:embeddedFont>
      <p:font typeface="Lato" charset="0"/>
      <p:regular r:id="rId50"/>
      <p:bold r:id="rId51"/>
      <p:italic r:id="rId52"/>
      <p:boldItalic r:id="rId53"/>
    </p:embeddedFont>
    <p:embeddedFont>
      <p:font typeface="Calibri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4C0EE"/>
    <a:srgbClr val="D0F1B9"/>
    <a:srgbClr val="C2EDA5"/>
    <a:srgbClr val="C2F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C03C0EA-9E54-4DD1-90E7-AD69B573F49F}">
  <a:tblStyle styleId="{3C03C0EA-9E54-4DD1-90E7-AD69B573F4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00" y="-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4662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5e8e1901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5e8e1901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e457fa09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e457fa09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30cd7e80a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e30cd7e80a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e457fa09d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e457fa09d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4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30cd7e80a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e30cd7e80a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43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e30cd7e80a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e30cd7e80a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e5e8e1901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e5e8e1901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accen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l="1244" t="8847" b="8855"/>
          <a:stretch/>
        </p:blipFill>
        <p:spPr>
          <a:xfrm>
            <a:off x="819975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2" name="Google Shape;12;p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798625" y="822875"/>
            <a:ext cx="58629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4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1798625" y="3771550"/>
            <a:ext cx="58629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l="5935" t="10036" b="9667"/>
          <a:stretch/>
        </p:blipFill>
        <p:spPr>
          <a:xfrm>
            <a:off x="6818050" y="2444150"/>
            <a:ext cx="2807226" cy="291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67">
            <a:off x="994781" y="402034"/>
            <a:ext cx="1657663" cy="159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1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61" name="Google Shape;4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63" name="Google Shape;463;p1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64" name="Google Shape;464;p1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65" name="Google Shape;465;p1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" name="Google Shape;478;p1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16"/>
          <p:cNvSpPr txBox="1">
            <a:spLocks noGrp="1"/>
          </p:cNvSpPr>
          <p:nvPr>
            <p:ph type="subTitle" idx="1"/>
          </p:nvPr>
        </p:nvSpPr>
        <p:spPr>
          <a:xfrm>
            <a:off x="12592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2"/>
          </p:nvPr>
        </p:nvSpPr>
        <p:spPr>
          <a:xfrm>
            <a:off x="12592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3"/>
          </p:nvPr>
        </p:nvSpPr>
        <p:spPr>
          <a:xfrm>
            <a:off x="35971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4"/>
          </p:nvPr>
        </p:nvSpPr>
        <p:spPr>
          <a:xfrm>
            <a:off x="35971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5"/>
          </p:nvPr>
        </p:nvSpPr>
        <p:spPr>
          <a:xfrm>
            <a:off x="59350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6" name="Google Shape;496;p16"/>
          <p:cNvSpPr txBox="1">
            <a:spLocks noGrp="1"/>
          </p:cNvSpPr>
          <p:nvPr>
            <p:ph type="subTitle" idx="6"/>
          </p:nvPr>
        </p:nvSpPr>
        <p:spPr>
          <a:xfrm>
            <a:off x="59350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97" name="Google Shape;4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82872" flipH="1">
            <a:off x="6526039" y="3532039"/>
            <a:ext cx="1847244" cy="178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00000">
            <a:off x="2375856" y="3459674"/>
            <a:ext cx="1809700" cy="174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7204375" y="731675"/>
            <a:ext cx="1668375" cy="15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2" name="Google Shape;502;p1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504" name="Google Shape;504;p17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505" name="Google Shape;505;p17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506" name="Google Shape;506;p17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17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17"/>
          <p:cNvSpPr txBox="1">
            <a:spLocks noGrp="1"/>
          </p:cNvSpPr>
          <p:nvPr>
            <p:ph type="subTitle" idx="1"/>
          </p:nvPr>
        </p:nvSpPr>
        <p:spPr>
          <a:xfrm>
            <a:off x="4282319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2"/>
          </p:nvPr>
        </p:nvSpPr>
        <p:spPr>
          <a:xfrm>
            <a:off x="4282319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3"/>
          </p:nvPr>
        </p:nvSpPr>
        <p:spPr>
          <a:xfrm>
            <a:off x="6368050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4"/>
          </p:nvPr>
        </p:nvSpPr>
        <p:spPr>
          <a:xfrm>
            <a:off x="6368050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5"/>
          </p:nvPr>
        </p:nvSpPr>
        <p:spPr>
          <a:xfrm>
            <a:off x="6368050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6"/>
          </p:nvPr>
        </p:nvSpPr>
        <p:spPr>
          <a:xfrm>
            <a:off x="6368050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7"/>
          </p:nvPr>
        </p:nvSpPr>
        <p:spPr>
          <a:xfrm>
            <a:off x="4282319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8"/>
          </p:nvPr>
        </p:nvSpPr>
        <p:spPr>
          <a:xfrm>
            <a:off x="4282319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4" name="Google Shape;714;p22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716" name="Google Shape;716;p2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717" name="Google Shape;717;p2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718" name="Google Shape;718;p2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2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2278125" y="2339275"/>
            <a:ext cx="4881000" cy="12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745" name="Google Shape;745;p22"/>
          <p:cNvPicPr preferRelativeResize="0"/>
          <p:nvPr/>
        </p:nvPicPr>
        <p:blipFill rotWithShape="1">
          <a:blip r:embed="rId3">
            <a:alphaModFix/>
          </a:blip>
          <a:srcRect l="19492" t="14832" r="13080" b="12062"/>
          <a:stretch/>
        </p:blipFill>
        <p:spPr>
          <a:xfrm>
            <a:off x="7244382" y="426449"/>
            <a:ext cx="1217493" cy="12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2"/>
          <p:cNvPicPr preferRelativeResize="0"/>
          <p:nvPr/>
        </p:nvPicPr>
        <p:blipFill rotWithShape="1">
          <a:blip r:embed="rId4">
            <a:alphaModFix/>
          </a:blip>
          <a:srcRect l="18957" t="18008" r="10699" b="13333"/>
          <a:stretch/>
        </p:blipFill>
        <p:spPr>
          <a:xfrm rot="-887813">
            <a:off x="1211413" y="458981"/>
            <a:ext cx="1246626" cy="1135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0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8" name="Google Shape;858;p2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859" name="Google Shape;859;p2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860" name="Google Shape;860;p2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861" name="Google Shape;861;p2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4" name="Google Shape;874;p2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7" name="Google Shape;8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2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889" name="Google Shape;889;p26"/>
          <p:cNvSpPr txBox="1">
            <a:spLocks noGrp="1"/>
          </p:cNvSpPr>
          <p:nvPr>
            <p:ph type="subTitle" idx="1"/>
          </p:nvPr>
        </p:nvSpPr>
        <p:spPr>
          <a:xfrm>
            <a:off x="1006350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890" name="Google Shape;890;p26"/>
          <p:cNvSpPr txBox="1">
            <a:spLocks noGrp="1"/>
          </p:cNvSpPr>
          <p:nvPr>
            <p:ph type="subTitle" idx="2"/>
          </p:nvPr>
        </p:nvSpPr>
        <p:spPr>
          <a:xfrm>
            <a:off x="4718644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3" name="Google Shape;963;p2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964" name="Google Shape;964;p2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965" name="Google Shape;965;p2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966" name="Google Shape;966;p2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9" name="Google Shape;979;p2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xfrm>
            <a:off x="2567375" y="2866500"/>
            <a:ext cx="4325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ExtraBold"/>
              <a:buNone/>
              <a:defRPr sz="20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993" name="Google Shape;993;p29"/>
          <p:cNvSpPr txBox="1">
            <a:spLocks noGrp="1"/>
          </p:cNvSpPr>
          <p:nvPr>
            <p:ph type="subTitle" idx="1"/>
          </p:nvPr>
        </p:nvSpPr>
        <p:spPr>
          <a:xfrm>
            <a:off x="2276825" y="1653000"/>
            <a:ext cx="49065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pic>
        <p:nvPicPr>
          <p:cNvPr id="994" name="Google Shape;994;p29"/>
          <p:cNvPicPr preferRelativeResize="0"/>
          <p:nvPr/>
        </p:nvPicPr>
        <p:blipFill rotWithShape="1">
          <a:blip r:embed="rId3">
            <a:alphaModFix/>
          </a:blip>
          <a:srcRect l="17753" t="14620" r="17167" b="3101"/>
          <a:stretch/>
        </p:blipFill>
        <p:spPr>
          <a:xfrm>
            <a:off x="1234700" y="3115050"/>
            <a:ext cx="1369550" cy="16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2983" flipH="1">
            <a:off x="6576650" y="251625"/>
            <a:ext cx="2104500" cy="19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1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5" name="Google Shape;1035;p3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36" name="Google Shape;1036;p31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37" name="Google Shape;1037;p31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38" name="Google Shape;1038;p31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1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1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6" name="Google Shape;1066;p32"/>
          <p:cNvPicPr preferRelativeResize="0"/>
          <p:nvPr/>
        </p:nvPicPr>
        <p:blipFill rotWithShape="1">
          <a:blip r:embed="rId2">
            <a:alphaModFix amt="58000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67" name="Google Shape;1067;p3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68" name="Google Shape;1068;p3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69" name="Google Shape;1069;p3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2" name="Google Shape;1082;p3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89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5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3915975" y="2045813"/>
            <a:ext cx="33255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7" name="Google Shape;47;p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8" name="Google Shape;48;p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62;p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4580625" y="845213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916125" y="3246525"/>
            <a:ext cx="33255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16" name="Google Shape;116;p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17" name="Google Shape;117;p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192586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92586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497531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497531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t="12766" b="6123"/>
          <a:stretch/>
        </p:blipFill>
        <p:spPr>
          <a:xfrm>
            <a:off x="7245850" y="3160350"/>
            <a:ext cx="1898150" cy="197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l="9261" t="28180" r="18494" b="9858"/>
          <a:stretch/>
        </p:blipFill>
        <p:spPr>
          <a:xfrm>
            <a:off x="6522475" y="1207627"/>
            <a:ext cx="2242800" cy="179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 l="7552" t="7355" r="23600"/>
          <a:stretch/>
        </p:blipFill>
        <p:spPr>
          <a:xfrm rot="5888868">
            <a:off x="921962" y="295713"/>
            <a:ext cx="1266101" cy="15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56" name="Google Shape;156;p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57" name="Google Shape;157;p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" name="Google Shape;171;p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1953800" y="1628025"/>
            <a:ext cx="5380500" cy="18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226" name="Google Shape;226;p8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27" name="Google Shape;227;p8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" name="Google Shape;241;p8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4">
            <a:off x="333021" y="213227"/>
            <a:ext cx="2038359" cy="190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55965">
            <a:off x="6734882" y="3133412"/>
            <a:ext cx="1809700" cy="174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259" name="Google Shape;259;p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60" name="Google Shape;260;p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357675" y="1826075"/>
            <a:ext cx="47448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pic>
        <p:nvPicPr>
          <p:cNvPr id="288" name="Google Shape;2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017875" y="465580"/>
            <a:ext cx="74244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290" name="Google Shape;2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 flipH="1">
            <a:off x="6944100" y="2823046"/>
            <a:ext cx="2289024" cy="21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59525" y="447012"/>
            <a:ext cx="1291600" cy="12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336" name="Google Shape;336;p1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337" name="Google Shape;337;p1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8" name="Google Shape;338;p1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1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13"/>
          <p:cNvSpPr txBox="1">
            <a:spLocks noGrp="1"/>
          </p:cNvSpPr>
          <p:nvPr>
            <p:ph type="title" idx="2" hasCustomPrompt="1"/>
          </p:nvPr>
        </p:nvSpPr>
        <p:spPr>
          <a:xfrm>
            <a:off x="1140200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24488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3"/>
          </p:nvPr>
        </p:nvSpPr>
        <p:spPr>
          <a:xfrm>
            <a:off x="24488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4" hasCustomPrompt="1"/>
          </p:nvPr>
        </p:nvSpPr>
        <p:spPr>
          <a:xfrm>
            <a:off x="1140200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24488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6"/>
          </p:nvPr>
        </p:nvSpPr>
        <p:spPr>
          <a:xfrm>
            <a:off x="24488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7" hasCustomPrompt="1"/>
          </p:nvPr>
        </p:nvSpPr>
        <p:spPr>
          <a:xfrm>
            <a:off x="4745611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60542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9"/>
          </p:nvPr>
        </p:nvSpPr>
        <p:spPr>
          <a:xfrm>
            <a:off x="60542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5611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60542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5"/>
          </p:nvPr>
        </p:nvSpPr>
        <p:spPr>
          <a:xfrm>
            <a:off x="60542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376" name="Google Shape;376;p13"/>
          <p:cNvPicPr preferRelativeResize="0"/>
          <p:nvPr/>
        </p:nvPicPr>
        <p:blipFill rotWithShape="1">
          <a:blip r:embed="rId4">
            <a:alphaModFix/>
          </a:blip>
          <a:srcRect l="31191" t="6832" r="25445" b="11919"/>
          <a:stretch/>
        </p:blipFill>
        <p:spPr>
          <a:xfrm>
            <a:off x="8025150" y="3132075"/>
            <a:ext cx="926950" cy="16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/>
        </p:nvPicPr>
        <p:blipFill rotWithShape="1">
          <a:blip r:embed="rId5">
            <a:alphaModFix/>
          </a:blip>
          <a:srcRect l="12533" t="15318" r="15227"/>
          <a:stretch/>
        </p:blipFill>
        <p:spPr>
          <a:xfrm rot="-5400000">
            <a:off x="7277650" y="520525"/>
            <a:ext cx="1220875" cy="13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3"/>
          <p:cNvPicPr preferRelativeResize="0"/>
          <p:nvPr/>
        </p:nvPicPr>
        <p:blipFill rotWithShape="1">
          <a:blip r:embed="rId6">
            <a:alphaModFix/>
          </a:blip>
          <a:srcRect l="4825" t="18168" b="30009"/>
          <a:stretch/>
        </p:blipFill>
        <p:spPr>
          <a:xfrm flipH="1">
            <a:off x="720738" y="340934"/>
            <a:ext cx="1690025" cy="8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1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22" name="Google Shape;4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24" name="Google Shape;424;p1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25" name="Google Shape;425;p1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1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1670650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2"/>
          </p:nvPr>
        </p:nvSpPr>
        <p:spPr>
          <a:xfrm>
            <a:off x="1670650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3"/>
          </p:nvPr>
        </p:nvSpPr>
        <p:spPr>
          <a:xfrm>
            <a:off x="4833125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4"/>
          </p:nvPr>
        </p:nvSpPr>
        <p:spPr>
          <a:xfrm>
            <a:off x="4833125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56" name="Google Shape;456;p15"/>
          <p:cNvPicPr preferRelativeResize="0"/>
          <p:nvPr/>
        </p:nvPicPr>
        <p:blipFill rotWithShape="1">
          <a:blip r:embed="rId4">
            <a:alphaModFix/>
          </a:blip>
          <a:srcRect l="17753" t="14620" r="17167" b="3101"/>
          <a:stretch/>
        </p:blipFill>
        <p:spPr>
          <a:xfrm flipH="1">
            <a:off x="1074225" y="3763175"/>
            <a:ext cx="804950" cy="9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92981" flipH="1">
            <a:off x="7087313" y="299103"/>
            <a:ext cx="1644370" cy="153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8" r:id="rId12"/>
    <p:sldLayoutId id="2147483672" r:id="rId13"/>
    <p:sldLayoutId id="2147483675" r:id="rId14"/>
    <p:sldLayoutId id="2147483677" r:id="rId15"/>
    <p:sldLayoutId id="2147483678" r:id="rId16"/>
    <p:sldLayoutId id="2147483683" r:id="rId17"/>
    <p:sldLayoutId id="214748368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35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hdphoto" Target="../media/hdphoto3.wdp"/><Relationship Id="rId7" Type="http://schemas.openxmlformats.org/officeDocument/2006/relationships/image" Target="../media/image7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5761">
            <a:off x="4089825" y="2888412"/>
            <a:ext cx="1280501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38"/>
          <p:cNvSpPr txBox="1">
            <a:spLocks noGrp="1"/>
          </p:cNvSpPr>
          <p:nvPr>
            <p:ph type="ctrTitle"/>
          </p:nvPr>
        </p:nvSpPr>
        <p:spPr>
          <a:xfrm>
            <a:off x="907375" y="1267375"/>
            <a:ext cx="76454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CHÀO MỪNG CÁC EM ĐẾN VỚI TIẾT HỌC!</a:t>
            </a:r>
            <a:endParaRPr sz="4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0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 dirty="0"/>
              <a:t>NỘI DUNG</a:t>
            </a:r>
            <a:endParaRPr dirty="0"/>
          </a:p>
        </p:txBody>
      </p:sp>
      <p:sp>
        <p:nvSpPr>
          <p:cNvPr id="27" name="TextBox 26"/>
          <p:cNvSpPr txBox="1"/>
          <p:nvPr/>
        </p:nvSpPr>
        <p:spPr>
          <a:xfrm>
            <a:off x="2780625" y="1353033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I. PHÉP CỘNG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9750" y="1847057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9750" y="2436950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625" y="2969990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II. PHÉP TRỪ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9750" y="3570814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9750" y="4156512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4842617" y="225788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42"/>
          <p:cNvSpPr txBox="1">
            <a:spLocks noGrp="1"/>
          </p:cNvSpPr>
          <p:nvPr>
            <p:ph type="title"/>
          </p:nvPr>
        </p:nvSpPr>
        <p:spPr>
          <a:xfrm>
            <a:off x="3657991" y="1977358"/>
            <a:ext cx="4034226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PHÉP CỘNG PHÂN SỐ</a:t>
            </a:r>
            <a:endParaRPr sz="3600" dirty="0"/>
          </a:p>
        </p:txBody>
      </p:sp>
      <p:sp>
        <p:nvSpPr>
          <p:cNvPr id="1155" name="Google Shape;1155;p42"/>
          <p:cNvSpPr txBox="1">
            <a:spLocks noGrp="1"/>
          </p:cNvSpPr>
          <p:nvPr>
            <p:ph type="title" idx="2"/>
          </p:nvPr>
        </p:nvSpPr>
        <p:spPr>
          <a:xfrm>
            <a:off x="4627214" y="755879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I</a:t>
            </a:r>
            <a:endParaRPr sz="7200" dirty="0"/>
          </a:p>
        </p:txBody>
      </p:sp>
      <p:grpSp>
        <p:nvGrpSpPr>
          <p:cNvPr id="1157" name="Google Shape;1157;p42"/>
          <p:cNvGrpSpPr/>
          <p:nvPr/>
        </p:nvGrpSpPr>
        <p:grpSpPr>
          <a:xfrm>
            <a:off x="3304703" y="680023"/>
            <a:ext cx="4548353" cy="3783458"/>
            <a:chOff x="3304703" y="680023"/>
            <a:chExt cx="4548353" cy="3783458"/>
          </a:xfrm>
        </p:grpSpPr>
        <p:sp>
          <p:nvSpPr>
            <p:cNvPr id="1158" name="Google Shape;1158;p42"/>
            <p:cNvSpPr/>
            <p:nvPr/>
          </p:nvSpPr>
          <p:spPr>
            <a:xfrm>
              <a:off x="7802833" y="849104"/>
              <a:ext cx="50223" cy="3447654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3304703" y="825673"/>
              <a:ext cx="56946" cy="3511272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3328134" y="693419"/>
              <a:ext cx="915498" cy="263707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6982764" y="680023"/>
              <a:ext cx="810035" cy="266366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3374995" y="4171426"/>
              <a:ext cx="689571" cy="292054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6868922" y="4214725"/>
              <a:ext cx="955686" cy="225977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6299260" y="78884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6076595" y="79135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6530154" y="78107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6720910" y="79321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5675104" y="7769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5865860" y="7890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5033923" y="78853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4811257" y="79104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5264817" y="7807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5455572" y="7928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409767" y="77664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600522" y="78878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6173973" y="429439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5951307" y="429690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6404867" y="428662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6595622" y="429876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5549817" y="42825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5740572" y="42946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908635" y="429408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4685970" y="429659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5139529" y="42863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5330285" y="42984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4284479" y="428219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4475235" y="429433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8" name="Google Shape;1188;p42"/>
          <p:cNvPicPr preferRelativeResize="0"/>
          <p:nvPr/>
        </p:nvPicPr>
        <p:blipFill rotWithShape="1">
          <a:blip r:embed="rId4">
            <a:alphaModFix/>
          </a:blip>
          <a:srcRect l="7305" t="18671" r="2952" b="7001"/>
          <a:stretch/>
        </p:blipFill>
        <p:spPr>
          <a:xfrm>
            <a:off x="1575150" y="1374800"/>
            <a:ext cx="2668476" cy="28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630524"/>
            <a:ext cx="5635700" cy="601375"/>
          </a:xfrm>
        </p:spPr>
        <p:txBody>
          <a:bodyPr/>
          <a:lstStyle/>
          <a:p>
            <a:r>
              <a:rPr lang="en-US" sz="2400" b="1" dirty="0"/>
              <a:t>1.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92300" y="1392191"/>
            <a:ext cx="6473900" cy="8255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Em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hãy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lại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quy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cộng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hai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phân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cùng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mẫu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đã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 ở </a:t>
            </a:r>
            <a:r>
              <a:rPr lang="en-US" sz="2000" i="1" dirty="0" err="1">
                <a:solidFill>
                  <a:srgbClr val="002060"/>
                </a:solidFill>
              </a:rPr>
              <a:t>tiểu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? 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52" y="1346199"/>
            <a:ext cx="543148" cy="8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92300" y="1267767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cộng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phân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:</a:t>
            </a:r>
            <a:endParaRPr lang="vi-VN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blipFill>
                <a:blip r:embed="rId3"/>
                <a:stretch>
                  <a:fillRect l="-7246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blipFill>
                <a:blip r:embed="rId4"/>
                <a:stretch>
                  <a:fillRect l="-6579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95096" y="2159678"/>
            <a:ext cx="90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Giải</a:t>
            </a:r>
            <a:r>
              <a:rPr lang="en-US" sz="2000" b="1" dirty="0"/>
              <a:t>:</a:t>
            </a:r>
            <a:endParaRPr lang="vi-VN" sz="2000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663199" y="2795945"/>
            <a:ext cx="0" cy="1691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915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10" grpId="0"/>
      <p:bldP spid="11" grpId="0"/>
      <p:bldP spid="13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16" name="Google Shape;1216;p4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Muốn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hai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phân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có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cùng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ta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các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tử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và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giữ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nguyên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ar-AE" sz="24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lvl="0" indent="0" algn="just">
                  <a:lnSpc>
                    <a:spcPct val="120000"/>
                  </a:lnSpc>
                </a:pPr>
                <a:endParaRPr lang="ar-AE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6" name="Google Shape;1216;p4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  <a:blipFill>
                <a:blip r:embed="rId3"/>
                <a:stretch>
                  <a:fillRect l="-1589" t="-30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78270" y="571285"/>
            <a:ext cx="543022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" grpId="0" uiExpand="1" build="p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030" y="694616"/>
            <a:ext cx="851769" cy="451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blipFill>
                <a:blip r:embed="rId4"/>
                <a:stretch>
                  <a:fillRect l="-4357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1: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Quy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; BCNN(9, 6) = 18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  <a:blipFill>
                <a:blip r:embed="rId5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1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799" y="563570"/>
            <a:ext cx="903977" cy="479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blipFill>
                <a:blip r:embed="rId4"/>
                <a:stretch>
                  <a:fillRect l="-4244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Cộng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15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  <a:blipFill>
                <a:blip r:embed="rId5"/>
                <a:stretch>
                  <a:fillRect l="-1391" b="-2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103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60686" y="571285"/>
            <a:ext cx="649549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2726" y="1803400"/>
            <a:ext cx="6251414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Muốn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, ta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quy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giữ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nguyên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chung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1374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46"/>
          <p:cNvSpPr txBox="1">
            <a:spLocks noGrp="1"/>
          </p:cNvSpPr>
          <p:nvPr>
            <p:ph type="title"/>
          </p:nvPr>
        </p:nvSpPr>
        <p:spPr>
          <a:xfrm>
            <a:off x="1692200" y="567025"/>
            <a:ext cx="32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b="1" i="1" u="sng" dirty="0" err="1"/>
              <a:t>Luyện</a:t>
            </a:r>
            <a:r>
              <a:rPr lang="en-GB" sz="2400" b="1" i="1" u="sng" dirty="0"/>
              <a:t> </a:t>
            </a:r>
            <a:r>
              <a:rPr lang="en-GB" sz="2400" b="1" i="1" u="sng" dirty="0" err="1"/>
              <a:t>tập</a:t>
            </a:r>
            <a:r>
              <a:rPr lang="en-GB" sz="2400" b="1" i="1" u="sng" dirty="0"/>
              <a:t> 1.</a:t>
            </a:r>
            <a:br>
              <a:rPr lang="en-GB" sz="2400" b="1" i="1" u="sng" dirty="0"/>
            </a:br>
            <a:endParaRPr sz="2400" dirty="0"/>
          </a:p>
        </p:txBody>
      </p:sp>
      <p:sp>
        <p:nvSpPr>
          <p:cNvPr id="6" name="Rectangle 5"/>
          <p:cNvSpPr/>
          <p:nvPr/>
        </p:nvSpPr>
        <p:spPr>
          <a:xfrm>
            <a:off x="4317000" y="522936"/>
            <a:ext cx="1322800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blipFill>
                <a:blip r:embed="rId3"/>
                <a:stretch>
                  <a:fillRect l="-4651" b="-81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NewRomanPSM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blipFill>
                <a:blip r:embed="rId4"/>
                <a:stretch>
                  <a:fillRect l="-4360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6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" grpId="0"/>
      <p:bldP spid="6" grpId="0"/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499041"/>
            <a:ext cx="5635700" cy="6013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b="1" dirty="0"/>
              <a:t>2.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6" y="1175569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96791" y="1290697"/>
            <a:ext cx="6987351" cy="52245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 err="1">
                <a:latin typeface="+mn-lt"/>
              </a:rPr>
              <a:t>Hãy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nêu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các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tính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chất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của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phép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cộng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số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tự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nhiên</a:t>
            </a:r>
            <a:r>
              <a:rPr lang="en-US" sz="2400" i="1" dirty="0">
                <a:latin typeface="+mn-lt"/>
              </a:rPr>
              <a:t>. </a:t>
            </a:r>
            <a:endParaRPr lang="vi-VN" sz="2400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6194" y="2078509"/>
            <a:ext cx="714794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Giống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tự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nhiên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cũng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tính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hoán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hợp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0. </a:t>
            </a:r>
            <a:endParaRPr lang="vi-VN" sz="2400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8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239" y="1658797"/>
            <a:ext cx="629765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b) Tính chất kết hợp: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4239" y="430410"/>
            <a:ext cx="31060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a) Tính chất giao hoán: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𝑞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414239" y="3193205"/>
            <a:ext cx="629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c) Cộng với số 0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+0=0+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8" grpId="0" animBg="1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447800" y="147638"/>
            <a:ext cx="601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                    TIẾT 81 – PHÉP CỘNG PHÂN SỐ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04800" y="673894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FFFFFF"/>
                </a:solidFill>
                <a:latin typeface="Arial" charset="0"/>
              </a:rPr>
              <a:t>MỘT SỐ LƯU Ý</a:t>
            </a:r>
            <a:r>
              <a:rPr lang="en-US" sz="2000">
                <a:solidFill>
                  <a:srgbClr val="FFFFFF"/>
                </a:solidFill>
                <a:latin typeface="Arial" charset="0"/>
              </a:rPr>
              <a:t>: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52400" y="971550"/>
            <a:ext cx="396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- Số nguyên a có thể viết là:</a:t>
            </a:r>
          </a:p>
        </p:txBody>
      </p:sp>
      <p:graphicFrame>
        <p:nvGraphicFramePr>
          <p:cNvPr id="41992" name="Object 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810001" y="857250"/>
          <a:ext cx="6588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342720" imgH="393480" progId="Equation.DSMT4">
                  <p:embed/>
                </p:oleObj>
              </mc:Choice>
              <mc:Fallback>
                <p:oleObj name="Equation" r:id="rId3" imgW="342720" imgH="393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857250"/>
                        <a:ext cx="6588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8600" y="2171700"/>
          <a:ext cx="40386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2590560" imgH="393480" progId="Equation.DSMT4">
                  <p:embed/>
                </p:oleObj>
              </mc:Choice>
              <mc:Fallback>
                <p:oleObj name="Equation" r:id="rId5" imgW="2590560" imgH="393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71700"/>
                        <a:ext cx="40386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7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4800" y="3943350"/>
          <a:ext cx="4267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2628720" imgH="393480" progId="Equation.DSMT4">
                  <p:embed/>
                </p:oleObj>
              </mc:Choice>
              <mc:Fallback>
                <p:oleObj name="Equation" r:id="rId7" imgW="2628720" imgH="393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43350"/>
                        <a:ext cx="4267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228601" y="1371600"/>
          <a:ext cx="46085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3251160" imgH="393480" progId="Equation.DSMT4">
                  <p:embed/>
                </p:oleObj>
              </mc:Choice>
              <mc:Fallback>
                <p:oleObj name="Equation" r:id="rId9" imgW="3251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1371600"/>
                        <a:ext cx="460851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152400" y="1828800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- Nếu phân số có mẫu âm nên đưa về phân số có mẫu dương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52400" y="268605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- Nên rút gọn các phân số trước và sau khi cộng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152400" y="3543300"/>
            <a:ext cx="624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- Có thể nhẩm mẫu chung nếu được:</a:t>
            </a:r>
          </a:p>
        </p:txBody>
      </p:sp>
      <p:graphicFrame>
        <p:nvGraphicFramePr>
          <p:cNvPr id="41999" name="Object 1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28600" y="3028950"/>
          <a:ext cx="40386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2400120" imgH="393480" progId="Equation.DSMT4">
                  <p:embed/>
                </p:oleObj>
              </mc:Choice>
              <mc:Fallback>
                <p:oleObj name="Equation" r:id="rId11" imgW="2400120" imgH="393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28950"/>
                        <a:ext cx="40386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4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1" grpId="0"/>
      <p:bldP spid="41995" grpId="0"/>
      <p:bldP spid="41996" grpId="0"/>
      <p:bldP spid="419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3;p43"/>
          <p:cNvSpPr txBox="1">
            <a:spLocks/>
          </p:cNvSpPr>
          <p:nvPr/>
        </p:nvSpPr>
        <p:spPr>
          <a:xfrm>
            <a:off x="1229694" y="380686"/>
            <a:ext cx="2328626" cy="482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Luyện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tập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2.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  <a:blipFill>
                <a:blip r:embed="rId2"/>
                <a:stretch>
                  <a:fillRect l="-3587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  <a:blipFill>
                <a:blip r:embed="rId3"/>
                <a:stretch>
                  <a:fillRect l="-3628" r="-2494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58320" y="422516"/>
            <a:ext cx="399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lí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: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50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7"/>
          <p:cNvSpPr txBox="1">
            <a:spLocks noGrp="1"/>
          </p:cNvSpPr>
          <p:nvPr>
            <p:ph type="title"/>
          </p:nvPr>
        </p:nvSpPr>
        <p:spPr>
          <a:xfrm>
            <a:off x="971895" y="703173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7030A0"/>
                </a:solidFill>
              </a:rPr>
              <a:t>II. PHÉP TRỪ PHÂN SỐ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5375" y="1275873"/>
            <a:ext cx="450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1.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đối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21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5" y="1275873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58553" y="1193856"/>
            <a:ext cx="6070715" cy="105259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niệm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tính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nguyên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đối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ví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dụ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0100" y="2195530"/>
            <a:ext cx="6930829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tổng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0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  <a:blipFill>
                <a:blip r:embed="rId4"/>
                <a:stretch>
                  <a:fillRect l="-1675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" grpId="0"/>
      <p:bldP spid="8" grpId="0"/>
      <p:bldP spid="22" grpId="0" animBg="1"/>
      <p:bldP spid="22" grpId="1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113053" y="519122"/>
            <a:ext cx="7171316" cy="1844516"/>
            <a:chOff x="1025914" y="1420851"/>
            <a:chExt cx="13992544" cy="2956649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992544" cy="2956649"/>
              <a:chOff x="-206803" y="115569"/>
              <a:chExt cx="2296431" cy="1425214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Số </a:t>
                </a:r>
                <a:r>
                  <a:rPr lang="en-US" sz="2800" dirty="0" err="1">
                    <a:latin typeface="+mn-lt"/>
                  </a:rPr>
                  <a:t>đối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của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phân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số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kí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hiệu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. 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+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) = 0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blipFill>
                <a:blip r:embed="rId4"/>
                <a:stretch>
                  <a:fillRect l="-1890" b="-35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054146" y="2615998"/>
            <a:ext cx="7230222" cy="1852485"/>
            <a:chOff x="1054146" y="2615998"/>
            <a:chExt cx="7230222" cy="1852485"/>
          </a:xfrm>
        </p:grpSpPr>
        <p:grpSp>
          <p:nvGrpSpPr>
            <p:cNvPr id="39" name="Group 2"/>
            <p:cNvGrpSpPr/>
            <p:nvPr/>
          </p:nvGrpSpPr>
          <p:grpSpPr>
            <a:xfrm>
              <a:off x="1113052" y="2623967"/>
              <a:ext cx="7171316" cy="1844516"/>
              <a:chOff x="-206803" y="115569"/>
              <a:chExt cx="2296431" cy="142521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146" y="2615998"/>
              <a:ext cx="457200" cy="64644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, </a:t>
                </a:r>
                <a:r>
                  <a:rPr lang="en-US" sz="2800" dirty="0" err="1">
                    <a:latin typeface="+mn-lt"/>
                  </a:rPr>
                  <a:t>với</a:t>
                </a:r>
                <a:r>
                  <a:rPr lang="en-US" sz="2800" dirty="0">
                    <a:latin typeface="+mn-lt"/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>
                    <a:latin typeface="+mn-lt"/>
                  </a:rPr>
                  <a:t>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latin typeface="+mn-lt"/>
                  </a:rPr>
                  <a:t> 0.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Số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đối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của</a:t>
                </a:r>
                <a:r>
                  <a:rPr lang="en-GB" sz="2400" dirty="0">
                    <a:latin typeface="+mn-lt"/>
                  </a:rPr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tức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: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blipFill>
                <a:blip r:embed="rId6"/>
                <a:stretch>
                  <a:fillRect l="-18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4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51"/>
          <p:cNvGrpSpPr/>
          <p:nvPr/>
        </p:nvGrpSpPr>
        <p:grpSpPr>
          <a:xfrm flipH="1">
            <a:off x="862642" y="431321"/>
            <a:ext cx="7884543" cy="4157932"/>
            <a:chOff x="1908700" y="1591450"/>
            <a:chExt cx="5287849" cy="2526648"/>
          </a:xfrm>
        </p:grpSpPr>
        <p:sp>
          <p:nvSpPr>
            <p:cNvPr id="1304" name="Google Shape;1304;p5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i="1" u="sng" dirty="0" err="1"/>
                  <a:t>Ví</a:t>
                </a:r>
                <a:r>
                  <a:rPr lang="en-US" sz="2400" b="1" i="1" u="sng" dirty="0"/>
                  <a:t> </a:t>
                </a:r>
                <a:r>
                  <a:rPr lang="en-US" sz="2400" b="1" i="1" u="sng" dirty="0" err="1"/>
                  <a:t>dụ</a:t>
                </a:r>
                <a:r>
                  <a:rPr lang="en-US" sz="2400" b="1" i="1" u="sng" dirty="0"/>
                  <a:t>  :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và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b="1" i="1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blipFill>
                <a:blip r:embed="rId3"/>
                <a:stretch>
                  <a:fillRect l="-1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19093" y="1399920"/>
            <a:ext cx="133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  <a:blipFill>
                <a:blip r:embed="rId4"/>
                <a:stretch>
                  <a:fillRect l="-1794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  <a:blipFill>
                <a:blip r:embed="rId5"/>
                <a:stretch>
                  <a:fillRect l="-17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32" y="443618"/>
            <a:ext cx="6395064" cy="608803"/>
          </a:xfrm>
        </p:spPr>
        <p:txBody>
          <a:bodyPr/>
          <a:lstStyle/>
          <a:p>
            <a:r>
              <a:rPr lang="en-US" sz="2400" b="1" dirty="0"/>
              <a:t>2.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29" y="132763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1081" y="1176956"/>
            <a:ext cx="6588300" cy="1052596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trừ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cùng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tiểu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9159" y="1124534"/>
            <a:ext cx="7090277" cy="1929217"/>
            <a:chOff x="1054146" y="2615998"/>
            <a:chExt cx="7111437" cy="1732758"/>
          </a:xfrm>
        </p:grpSpPr>
        <p:grpSp>
          <p:nvGrpSpPr>
            <p:cNvPr id="7" name="Group 2"/>
            <p:cNvGrpSpPr/>
            <p:nvPr/>
          </p:nvGrpSpPr>
          <p:grpSpPr>
            <a:xfrm>
              <a:off x="1113052" y="2623968"/>
              <a:ext cx="7052531" cy="1724788"/>
              <a:chOff x="-206803" y="115570"/>
              <a:chExt cx="2258393" cy="133270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9" name="Freeform 3"/>
              <p:cNvSpPr/>
              <p:nvPr/>
            </p:nvSpPr>
            <p:spPr>
              <a:xfrm>
                <a:off x="-206803" y="115570"/>
                <a:ext cx="2258393" cy="133270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146" y="2615998"/>
              <a:ext cx="374944" cy="53013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cùng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cho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giữ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nguyên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blipFill>
                <a:blip r:embed="rId4"/>
                <a:stretch>
                  <a:fillRect l="-1350" t="-760" r="-1260" b="-22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i="1" u="sng" dirty="0">
                    <a:latin typeface="+mn-lt"/>
                    <a:ea typeface="Times New Roman" panose="02020603050405020304" pitchFamily="18" charset="0"/>
                  </a:rPr>
                  <a:t>VD</a:t>
                </a:r>
                <a:r>
                  <a:rPr lang="en-US" sz="2400" i="1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  <a:blipFill>
                <a:blip r:embed="rId5"/>
                <a:stretch>
                  <a:fillRect l="-2156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10" grpId="0" build="p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045" y="543655"/>
            <a:ext cx="987726" cy="493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blipFill>
                <a:blip r:embed="rId4"/>
                <a:stretch>
                  <a:fillRect l="-410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Để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hiệu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không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cùng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mẫu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, ta </a:t>
                </a:r>
                <a:r>
                  <a:rPr lang="en-US" sz="2400" dirty="0" err="1">
                    <a:latin typeface="+mn-lt"/>
                  </a:rPr>
                  <a:t>làm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như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blipFill>
                <a:blip r:embed="rId5"/>
                <a:stretch>
                  <a:fillRect l="-1277" r="-1362" b="-77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i="1" dirty="0" err="1">
                    <a:solidFill>
                      <a:srgbClr val="002060"/>
                    </a:solidFill>
                  </a:rPr>
                  <a:t>Bước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 1. </a:t>
                </a:r>
                <a:r>
                  <a:rPr lang="en-US" sz="2400" dirty="0" err="1"/>
                  <a:t>Quy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; </a:t>
                </a:r>
                <a:endParaRPr lang="vi-VN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blipFill>
                <a:blip r:embed="rId6"/>
                <a:stretch>
                  <a:fillRect l="-1282" t="-1042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60187" y="3161234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BCNN(9, 6) = 18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5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324" y="551560"/>
            <a:ext cx="663343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Bước</a:t>
            </a:r>
            <a:r>
              <a:rPr lang="en-US" sz="2400" i="1" dirty="0">
                <a:solidFill>
                  <a:srgbClr val="002060"/>
                </a:solidFill>
              </a:rPr>
              <a:t> 2.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:</a:t>
            </a:r>
            <a:endParaRPr lang="vi-VN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−26−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−21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  <a:blipFill>
                <a:blip r:embed="rId3"/>
                <a:stretch>
                  <a:fillRect l="-2239" b="-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2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0670" y="672860"/>
            <a:ext cx="441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/>
                </a:solidFill>
              </a:rPr>
              <a:t>Nhận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xét</a:t>
            </a:r>
            <a:endParaRPr lang="vi-VN" sz="3200" b="1" u="sng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2394" y="1468208"/>
            <a:ext cx="701327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i="1" dirty="0" err="1"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, ta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quy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giữ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chung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.</a:t>
            </a:r>
            <a:endParaRPr lang="en-US" sz="2800" i="1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76710" y="517586"/>
            <a:ext cx="234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Luyện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tập</a:t>
            </a:r>
            <a:r>
              <a:rPr lang="en-US" sz="2800" b="1" dirty="0">
                <a:solidFill>
                  <a:schemeClr val="tx1"/>
                </a:solidFill>
              </a:rPr>
              <a:t> 3.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095" y="517586"/>
            <a:ext cx="163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: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008831" y="1883919"/>
            <a:ext cx="867546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  <a:blipFill>
                <a:blip r:embed="rId3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9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240" y="508188"/>
            <a:ext cx="897596" cy="445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phải</a:t>
                </a:r>
                <a:r>
                  <a:rPr lang="en-US" sz="2400" dirty="0">
                    <a:latin typeface="+mn-lt"/>
                  </a:rPr>
                  <a:t> 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đối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của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không?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blipFill>
                <a:blip r:embed="rId4"/>
                <a:stretch>
                  <a:fillRect l="-1196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so </a:t>
                </a:r>
                <a:r>
                  <a:rPr lang="en-US" sz="2400" dirty="0" err="1">
                    <a:latin typeface="+mn-lt"/>
                  </a:rPr>
                  <a:t>sánh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các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quả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blipFill>
                <a:blip r:embed="rId5"/>
                <a:stretch>
                  <a:fillRect l="-1196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13208" y="1966756"/>
            <a:ext cx="10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là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  <a:blipFill>
                <a:blip r:embed="rId6"/>
                <a:stretch>
                  <a:fillRect l="-16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  <a:blipFill>
                <a:blip r:embed="rId7"/>
                <a:stretch>
                  <a:fillRect l="-2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2400" b="1" dirty="0">
                    <a:effectLst/>
                  </a:rPr>
                  <a:t>   </a:t>
                </a:r>
                <a:endParaRPr lang="en-US" sz="2400" b="1" dirty="0">
                  <a:effectLst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GB" sz="2400" b="1" dirty="0">
                    <a:effectLst/>
                  </a:rPr>
                  <a:t> </a:t>
                </a:r>
                <a:r>
                  <a:rPr lang="en-GB" sz="2400" b="1" dirty="0" err="1">
                    <a:effectLst/>
                  </a:rPr>
                  <a:t>Vậy</a:t>
                </a:r>
                <a:r>
                  <a:rPr lang="en-GB" sz="24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–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+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  <a:blipFill>
                <a:blip r:embed="rId8"/>
                <a:stretch>
                  <a:fillRect l="-225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4882551" y="2925426"/>
            <a:ext cx="0" cy="11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  <a:blipFill>
                <a:blip r:embed="rId9"/>
                <a:stretch>
                  <a:fillRect l="-2757" b="-41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build="allAtOnce"/>
      <p:bldP spid="9" grpId="0"/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447800" y="147638"/>
            <a:ext cx="601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                    TIẾT 81 – PHÉP CỘNG PHÂN SỐ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743200" y="914401"/>
            <a:ext cx="3048000" cy="40011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PHÉP CỘNG PHÂN SỐ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143000" y="2152650"/>
            <a:ext cx="1676400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CÙNG MẪU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5651500" y="2181225"/>
            <a:ext cx="1676400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KHÁC MẪU</a:t>
            </a:r>
          </a:p>
        </p:txBody>
      </p:sp>
      <p:grpSp>
        <p:nvGrpSpPr>
          <p:cNvPr id="58386" name="Group 18"/>
          <p:cNvGrpSpPr>
            <a:grpSpLocks/>
          </p:cNvGrpSpPr>
          <p:nvPr/>
        </p:nvGrpSpPr>
        <p:grpSpPr bwMode="auto">
          <a:xfrm>
            <a:off x="2895600" y="3543302"/>
            <a:ext cx="2743200" cy="862013"/>
            <a:chOff x="1712" y="2976"/>
            <a:chExt cx="1728" cy="724"/>
          </a:xfrm>
        </p:grpSpPr>
        <p:sp>
          <p:nvSpPr>
            <p:cNvPr id="58382" name="Text Box 14"/>
            <p:cNvSpPr txBox="1">
              <a:spLocks noChangeArrowheads="1"/>
            </p:cNvSpPr>
            <p:nvPr/>
          </p:nvSpPr>
          <p:spPr bwMode="auto">
            <a:xfrm>
              <a:off x="1712" y="2976"/>
              <a:ext cx="1728" cy="72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        </a:t>
              </a:r>
              <a:r>
                <a:rPr lang="en-US" sz="2000" b="1">
                  <a:latin typeface="Arial" charset="0"/>
                </a:rPr>
                <a:t>TỬ + TỬ</a:t>
              </a:r>
            </a:p>
            <a:p>
              <a:pPr>
                <a:spcBef>
                  <a:spcPct val="50000"/>
                </a:spcBef>
              </a:pPr>
              <a:r>
                <a:rPr lang="en-US" sz="2000" b="1">
                  <a:latin typeface="Arial" charset="0"/>
                </a:rPr>
                <a:t> GIỮ NGUYÊN MẪU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58383" name="Line 15"/>
            <p:cNvSpPr>
              <a:spLocks noChangeShapeType="1"/>
            </p:cNvSpPr>
            <p:nvPr/>
          </p:nvSpPr>
          <p:spPr bwMode="auto">
            <a:xfrm>
              <a:off x="1824" y="3216"/>
              <a:ext cx="14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8" name="Line 20"/>
          <p:cNvSpPr>
            <a:spLocks noChangeShapeType="1"/>
          </p:cNvSpPr>
          <p:nvPr/>
        </p:nvSpPr>
        <p:spPr bwMode="auto">
          <a:xfrm flipH="1">
            <a:off x="2336800" y="1228725"/>
            <a:ext cx="18288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>
            <a:off x="4178300" y="1219200"/>
            <a:ext cx="1828800" cy="971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94" name="Group 26"/>
          <p:cNvGrpSpPr>
            <a:grpSpLocks/>
          </p:cNvGrpSpPr>
          <p:nvPr/>
        </p:nvGrpSpPr>
        <p:grpSpPr bwMode="auto">
          <a:xfrm>
            <a:off x="2895600" y="2171701"/>
            <a:ext cx="2590800" cy="307182"/>
            <a:chOff x="1824" y="1804"/>
            <a:chExt cx="1632" cy="258"/>
          </a:xfrm>
        </p:grpSpPr>
        <p:sp>
          <p:nvSpPr>
            <p:cNvPr id="58385" name="Text Box 17"/>
            <p:cNvSpPr txBox="1">
              <a:spLocks noChangeArrowheads="1"/>
            </p:cNvSpPr>
            <p:nvPr/>
          </p:nvSpPr>
          <p:spPr bwMode="auto">
            <a:xfrm>
              <a:off x="2064" y="1804"/>
              <a:ext cx="120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QUY ĐỒNG MẪU</a:t>
              </a:r>
            </a:p>
          </p:txBody>
        </p:sp>
        <p:sp>
          <p:nvSpPr>
            <p:cNvPr id="58391" name="Line 23"/>
            <p:cNvSpPr>
              <a:spLocks noChangeShapeType="1"/>
            </p:cNvSpPr>
            <p:nvPr/>
          </p:nvSpPr>
          <p:spPr bwMode="auto">
            <a:xfrm flipH="1">
              <a:off x="1824" y="2000"/>
              <a:ext cx="163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96" name="Line 28"/>
          <p:cNvSpPr>
            <a:spLocks noChangeShapeType="1"/>
          </p:cNvSpPr>
          <p:nvPr/>
        </p:nvSpPr>
        <p:spPr bwMode="auto">
          <a:xfrm>
            <a:off x="2362200" y="2514600"/>
            <a:ext cx="1905000" cy="971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 animBg="1"/>
      <p:bldP spid="58377" grpId="0" animBg="1"/>
      <p:bldP spid="58378" grpId="0" animBg="1"/>
      <p:bldP spid="58388" grpId="0" animBg="1"/>
      <p:bldP spid="58390" grpId="0" animBg="1"/>
      <p:bldP spid="5839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13053" y="1554290"/>
            <a:ext cx="6892260" cy="2051551"/>
            <a:chOff x="1025914" y="1420851"/>
            <a:chExt cx="13992544" cy="2624786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992544" cy="2624786"/>
              <a:chOff x="-206803" y="115569"/>
              <a:chExt cx="2296431" cy="126524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96431" cy="126524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2" y="1443935"/>
              <a:ext cx="990727" cy="59301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cộng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đối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blipFill>
                <a:blip r:embed="rId3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39018" y="655607"/>
            <a:ext cx="438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: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9940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00" y="531265"/>
            <a:ext cx="2054300" cy="5505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4.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6100" y="6178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nl-N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blipFill>
                <a:blip r:embed="rId3"/>
                <a:stretch>
                  <a:fillRect b="-2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3950" y="1344085"/>
            <a:ext cx="11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12094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500" y="452725"/>
            <a:ext cx="4175200" cy="487075"/>
          </a:xfrm>
        </p:spPr>
        <p:txBody>
          <a:bodyPr/>
          <a:lstStyle/>
          <a:p>
            <a:r>
              <a:rPr lang="en-US" sz="2400" b="1" dirty="0"/>
              <a:t>III. QUY TẮC DẤU NGOẶC.</a:t>
            </a:r>
            <a:endParaRPr lang="vi-VN" sz="2400" b="1" dirty="0"/>
          </a:p>
        </p:txBody>
      </p:sp>
      <p:pic>
        <p:nvPicPr>
          <p:cNvPr id="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86" y="939800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6745" y="1069200"/>
            <a:ext cx="5932709" cy="49244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hãy</a:t>
            </a:r>
            <a:r>
              <a:rPr lang="en-GB" sz="2000" dirty="0"/>
              <a:t> </a:t>
            </a:r>
            <a:r>
              <a:rPr lang="en-GB" sz="2000" dirty="0" err="1"/>
              <a:t>nhắc</a:t>
            </a:r>
            <a:r>
              <a:rPr lang="en-GB" sz="2000" dirty="0"/>
              <a:t> </a:t>
            </a:r>
            <a:r>
              <a:rPr lang="en-GB" sz="2000" dirty="0" err="1"/>
              <a:t>quy</a:t>
            </a:r>
            <a:r>
              <a:rPr lang="en-GB" sz="2000" dirty="0"/>
              <a:t> </a:t>
            </a:r>
            <a:r>
              <a:rPr lang="en-GB" sz="2000" dirty="0" err="1"/>
              <a:t>tắc</a:t>
            </a:r>
            <a:r>
              <a:rPr lang="en-GB" sz="2000" dirty="0"/>
              <a:t> </a:t>
            </a:r>
            <a:r>
              <a:rPr lang="en-GB" sz="2000" dirty="0" err="1"/>
              <a:t>dấu</a:t>
            </a:r>
            <a:r>
              <a:rPr lang="en-GB" sz="2000" dirty="0"/>
              <a:t> </a:t>
            </a:r>
            <a:r>
              <a:rPr lang="en-GB" sz="2000" dirty="0" err="1"/>
              <a:t>ngoặc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nguyên</a:t>
            </a:r>
            <a:endParaRPr lang="vi-VN" sz="3200" i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9991" y="1069200"/>
            <a:ext cx="6317606" cy="877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giống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như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0032" y="1946919"/>
            <a:ext cx="1798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5.</a:t>
            </a:r>
            <a:endParaRPr lang="vi-V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5500" y="1980533"/>
            <a:ext cx="29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: 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−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  <a:endParaRPr lang="en-US" sz="2800" i="1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7" grpId="0"/>
      <p:bldP spid="8" grpId="0" build="allAtOnce"/>
      <p:bldP spid="9" grpId="0" build="allAtOnce"/>
      <p:bldP spid="10" grpId="0"/>
      <p:bldP spid="11" grpId="0"/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28900" y="4699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LUYỆN TẬP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1300" y="117812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blipFill>
                <a:blip r:embed="rId2"/>
                <a:stretch>
                  <a:fillRect l="-3860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blipFill>
                <a:blip r:embed="rId3"/>
                <a:stretch>
                  <a:fillRect l="-3509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270375" y="21484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1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blipFill>
                <a:blip r:embed="rId5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048001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635625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blipFill>
                <a:blip r:embed="rId7"/>
                <a:stretch>
                  <a:fillRect l="-2887" b="-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5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uiExpand="1" build="allAtOnce"/>
      <p:bldP spid="24" grpId="0" build="allAtOnce"/>
      <p:bldP spid="26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1F63C8-5D52-42EB-93D4-6F1076989364}"/>
              </a:ext>
            </a:extLst>
          </p:cNvPr>
          <p:cNvSpPr txBox="1"/>
          <p:nvPr/>
        </p:nvSpPr>
        <p:spPr>
          <a:xfrm>
            <a:off x="1727199" y="568525"/>
            <a:ext cx="41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155D653B-0136-40A7-BAA2-8AC6BD7EDFCF}"/>
                  </a:ext>
                </a:extLst>
              </p:cNvPr>
              <p:cNvSpPr txBox="1"/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blipFill>
                <a:blip r:embed="rId2"/>
                <a:stretch>
                  <a:fillRect l="-3860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73E3A14D-AACB-4F3B-AAE2-6A30789D53D3}"/>
                  </a:ext>
                </a:extLst>
              </p:cNvPr>
              <p:cNvSpPr txBox="1"/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blipFill>
                <a:blip r:embed="rId3"/>
                <a:stretch>
                  <a:fillRect l="-299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7B16D80-0088-4666-955E-FDA01EE33DB3}"/>
                  </a:ext>
                </a:extLst>
              </p:cNvPr>
              <p:cNvSpPr txBox="1"/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89AA9D-A308-4E95-ADD9-D01D596DDBA8}"/>
              </a:ext>
            </a:extLst>
          </p:cNvPr>
          <p:cNvSpPr txBox="1"/>
          <p:nvPr/>
        </p:nvSpPr>
        <p:spPr>
          <a:xfrm>
            <a:off x="4270375" y="15343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CFAFCB0-0B07-4BDB-8201-B0A0371ADA7D}"/>
                  </a:ext>
                </a:extLst>
              </p:cNvPr>
              <p:cNvSpPr txBox="1"/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2000" dirty="0"/>
                      <m:t> +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- 1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blipFill>
                <a:blip r:embed="rId5"/>
                <a:stretch>
                  <a:fillRect l="-2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537F1D8-D3C2-4409-93C4-F06F27F6553C}"/>
              </a:ext>
            </a:extLst>
          </p:cNvPr>
          <p:cNvCxnSpPr/>
          <p:nvPr/>
        </p:nvCxnSpPr>
        <p:spPr>
          <a:xfrm>
            <a:off x="3048001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CEC9978-A05D-41E1-89EB-8F2244817D0E}"/>
                  </a:ext>
                </a:extLst>
              </p:cNvPr>
              <p:cNvSpPr txBox="1"/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 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−10+2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80216C3-A122-4480-A871-921E16B82797}"/>
              </a:ext>
            </a:extLst>
          </p:cNvPr>
          <p:cNvCxnSpPr/>
          <p:nvPr/>
        </p:nvCxnSpPr>
        <p:spPr>
          <a:xfrm>
            <a:off x="5635625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43C9724-8D7D-47E3-B12D-1D362A0DA98C}"/>
                  </a:ext>
                </a:extLst>
              </p:cNvPr>
              <p:cNvSpPr txBox="1"/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 + 2 = 3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blipFill>
                <a:blip r:embed="rId7"/>
                <a:stretch>
                  <a:fillRect l="-2427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2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uiExpand="1" build="allAtOnce"/>
      <p:bldP spid="10" grpId="0" build="allAtOnce"/>
      <p:bldP spid="12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A838AB-262C-41AE-BC52-67608ADEFA22}"/>
              </a:ext>
            </a:extLst>
          </p:cNvPr>
          <p:cNvSpPr txBox="1"/>
          <p:nvPr/>
        </p:nvSpPr>
        <p:spPr>
          <a:xfrm>
            <a:off x="3467100" y="63648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6. </a:t>
            </a:r>
            <a:r>
              <a:rPr lang="en-US" sz="2400" dirty="0" err="1"/>
              <a:t>Tìm</a:t>
            </a:r>
            <a:r>
              <a:rPr lang="en-US" sz="2400" dirty="0"/>
              <a:t> x, </a:t>
            </a:r>
            <a:r>
              <a:rPr lang="en-US" sz="2400" dirty="0" err="1"/>
              <a:t>biết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9782AB1-2687-48B6-A497-9CC4ACDEDF23}"/>
                  </a:ext>
                </a:extLst>
              </p:cNvPr>
              <p:cNvSpPr txBox="1"/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blipFill>
                <a:blip r:embed="rId2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037CB84-9E9E-4108-A9DE-0077A1E5D448}"/>
                  </a:ext>
                </a:extLst>
              </p:cNvPr>
              <p:cNvSpPr txBox="1"/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blipFill>
                <a:blip r:embed="rId3"/>
                <a:stretch>
                  <a:fillRect l="-2989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40F4004-4534-4B82-8423-BFE65F478977}"/>
              </a:ext>
            </a:extLst>
          </p:cNvPr>
          <p:cNvCxnSpPr>
            <a:cxnSpLocks/>
          </p:cNvCxnSpPr>
          <p:nvPr/>
        </p:nvCxnSpPr>
        <p:spPr>
          <a:xfrm flipH="1">
            <a:off x="4575249" y="2571750"/>
            <a:ext cx="0" cy="198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234062C-1210-46DA-B97F-A63FAE631D42}"/>
                  </a:ext>
                </a:extLst>
              </p:cNvPr>
              <p:cNvSpPr txBox="1"/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blipFill>
                <a:blip r:embed="rId4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8FF9B5F-A313-4470-9D88-2FE9CD3DD321}"/>
                  </a:ext>
                </a:extLst>
              </p:cNvPr>
              <p:cNvSpPr txBox="1"/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blipFill>
                <a:blip r:embed="rId5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10CB8BBB-1CA0-41EA-B999-08708C0D8588}"/>
                  </a:ext>
                </a:extLst>
              </p:cNvPr>
              <p:cNvSpPr txBox="1"/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blipFill>
                <a:blip r:embed="rId6"/>
                <a:stretch>
                  <a:fillRect l="-3971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358B711-1375-4E2F-8A7A-ECE3676A846A}"/>
                  </a:ext>
                </a:extLst>
              </p:cNvPr>
              <p:cNvSpPr txBox="1"/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blipFill>
                <a:blip r:embed="rId7"/>
                <a:stretch>
                  <a:fillRect l="-3597" b="-5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B570732B-2FA6-49F8-BF17-CD1053E37C03}"/>
                  </a:ext>
                </a:extLst>
              </p:cNvPr>
              <p:cNvSpPr txBox="1"/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−9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blipFill>
                <a:blip r:embed="rId8"/>
                <a:stretch>
                  <a:fillRect l="-3597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F7D6605-D219-44F5-B968-30FF87A0D4C4}"/>
                  </a:ext>
                </a:extLst>
              </p:cNvPr>
              <p:cNvSpPr txBox="1"/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blipFill>
                <a:blip r:embed="rId9"/>
                <a:stretch>
                  <a:fillRect l="-3597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632AA8-97CE-45C2-8BCA-9A712395CDC8}"/>
              </a:ext>
            </a:extLst>
          </p:cNvPr>
          <p:cNvSpPr txBox="1"/>
          <p:nvPr/>
        </p:nvSpPr>
        <p:spPr>
          <a:xfrm>
            <a:off x="4332290" y="1843090"/>
            <a:ext cx="80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FA8BAC4-D864-42F7-A4F5-2D314A0135DB}"/>
                  </a:ext>
                </a:extLst>
              </p:cNvPr>
              <p:cNvSpPr txBox="1"/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blipFill>
                <a:blip r:embed="rId10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05CF5FE-B381-4778-8EC9-99A2F633A5C9}"/>
                  </a:ext>
                </a:extLst>
              </p:cNvPr>
              <p:cNvSpPr txBox="1"/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blipFill>
                <a:blip r:embed="rId11"/>
                <a:stretch>
                  <a:fillRect l="-298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9C111B47-DC6E-42FE-8777-BA27ECF8E9E2}"/>
                  </a:ext>
                </a:extLst>
              </p:cNvPr>
              <p:cNvSpPr txBox="1"/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  <a:latin typeface="+mn-lt"/>
                  </a:rPr>
                  <a:t>7. 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Một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xí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nghiệp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Giêng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I,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Hai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I. </a:t>
                </a:r>
                <a:r>
                  <a:rPr lang="en-US" sz="2000" dirty="0" err="1">
                    <a:latin typeface="+mn-lt"/>
                  </a:rPr>
                  <a:t>Tháng</a:t>
                </a:r>
                <a:r>
                  <a:rPr lang="en-US" sz="2000" dirty="0">
                    <a:latin typeface="+mn-lt"/>
                  </a:rPr>
                  <a:t> Ba </a:t>
                </a:r>
                <a:r>
                  <a:rPr lang="en-US" sz="2000" dirty="0" err="1">
                    <a:latin typeface="+mn-lt"/>
                  </a:rPr>
                  <a:t>xí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nghiệp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phải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đạt</a:t>
                </a:r>
                <a:r>
                  <a:rPr lang="en-US" sz="2000" dirty="0">
                    <a:latin typeface="+mn-lt"/>
                  </a:rPr>
                  <a:t> bao </a:t>
                </a:r>
                <a:r>
                  <a:rPr lang="en-US" sz="2000" dirty="0" err="1">
                    <a:latin typeface="+mn-lt"/>
                  </a:rPr>
                  <a:t>nhiêu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phần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hoạch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Quý</a:t>
                </a:r>
                <a:r>
                  <a:rPr lang="en-US" sz="2000" dirty="0">
                    <a:latin typeface="+mn-lt"/>
                  </a:rPr>
                  <a:t> I.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blipFill>
                <a:blip r:embed="rId2"/>
                <a:stretch>
                  <a:fillRect l="-950" r="-864" b="-65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33A60C3-D8B6-4AFA-9B57-16CFB88B982C}"/>
              </a:ext>
            </a:extLst>
          </p:cNvPr>
          <p:cNvSpPr txBox="1"/>
          <p:nvPr/>
        </p:nvSpPr>
        <p:spPr>
          <a:xfrm>
            <a:off x="4295775" y="1987490"/>
            <a:ext cx="88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F193B01B-0831-4E50-B413-BEDF8DA92A05}"/>
                  </a:ext>
                </a:extLst>
              </p:cNvPr>
              <p:cNvSpPr txBox="1"/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gồm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I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phải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đạt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blipFill>
                <a:blip r:embed="rId3"/>
                <a:stretch>
                  <a:fillRect l="-873" b="-17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8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9F9BCA-644E-47A7-BCF6-C1713FB5CEA1}"/>
              </a:ext>
            </a:extLst>
          </p:cNvPr>
          <p:cNvSpPr txBox="1"/>
          <p:nvPr/>
        </p:nvSpPr>
        <p:spPr>
          <a:xfrm>
            <a:off x="2311400" y="1955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570073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E2CF40C-974B-4465-9960-E028764EE187}"/>
              </a:ext>
            </a:extLst>
          </p:cNvPr>
          <p:cNvSpPr/>
          <p:nvPr/>
        </p:nvSpPr>
        <p:spPr>
          <a:xfrm>
            <a:off x="3086100" y="609600"/>
            <a:ext cx="359410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CẶP ĐÔI</a:t>
            </a:r>
            <a:endParaRPr lang="vi-VN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0C55A4-5828-4A83-8967-228BB8B65A42}"/>
              </a:ext>
            </a:extLst>
          </p:cNvPr>
          <p:cNvSpPr txBox="1"/>
          <p:nvPr/>
        </p:nvSpPr>
        <p:spPr>
          <a:xfrm>
            <a:off x="2003425" y="1940552"/>
            <a:ext cx="5759450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Yêu</a:t>
            </a:r>
            <a:r>
              <a:rPr lang="en-US" sz="2000" b="1" u="sng" dirty="0"/>
              <a:t> </a:t>
            </a:r>
            <a:r>
              <a:rPr lang="en-US" sz="2000" b="1" u="sng" dirty="0" err="1"/>
              <a:t>cầu</a:t>
            </a:r>
            <a:r>
              <a:rPr lang="en-US" sz="2000" b="1" u="sng" dirty="0"/>
              <a:t>: </a:t>
            </a:r>
            <a:r>
              <a:rPr lang="en-US" sz="2000" dirty="0"/>
              <a:t>Hai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630BD0-1E52-4F40-86B8-2C67A3FC9AFE}"/>
              </a:ext>
            </a:extLst>
          </p:cNvPr>
          <p:cNvSpPr txBox="1"/>
          <p:nvPr/>
        </p:nvSpPr>
        <p:spPr>
          <a:xfrm>
            <a:off x="2003425" y="3011214"/>
            <a:ext cx="715645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b="1" u="sng" dirty="0"/>
              <a:t>:</a:t>
            </a:r>
            <a:r>
              <a:rPr lang="en-US" sz="2000" b="1" dirty="0"/>
              <a:t> </a:t>
            </a:r>
            <a:r>
              <a:rPr lang="en-US" sz="2000" dirty="0"/>
              <a:t>8 </a:t>
            </a:r>
            <a:r>
              <a:rPr lang="en-US" sz="2000" dirty="0" err="1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068016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2895BF-0311-42B4-816A-522761A12BD2}"/>
              </a:ext>
            </a:extLst>
          </p:cNvPr>
          <p:cNvSpPr txBox="1"/>
          <p:nvPr/>
        </p:nvSpPr>
        <p:spPr>
          <a:xfrm>
            <a:off x="3124200" y="558800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PHIẾU BÀI TẬP</a:t>
            </a:r>
            <a:endParaRPr lang="vi-VN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08BA374-8A2C-4EC8-ACCC-A355DD71C43C}"/>
                  </a:ext>
                </a:extLst>
              </p:cNvPr>
              <p:cNvSpPr txBox="1"/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</a:t>
                </a:r>
                <a:r>
                  <a:rPr lang="en-GB" sz="1800" b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1: 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cùng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riêng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Hỏi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thì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mỗi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cả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dược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mấy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mất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6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mát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</a:rPr>
                  <a:t>  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1800" b="1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blipFill>
                <a:blip r:embed="rId2"/>
                <a:stretch>
                  <a:fillRect l="-763" t="-214" r="-679" b="-4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3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3"/>
          <p:cNvGrpSpPr>
            <a:grpSpLocks/>
          </p:cNvGrpSpPr>
          <p:nvPr/>
        </p:nvGrpSpPr>
        <p:grpSpPr bwMode="auto">
          <a:xfrm>
            <a:off x="1371600" y="1314450"/>
            <a:ext cx="6477000" cy="1708011"/>
            <a:chOff x="2209800" y="2608263"/>
            <a:chExt cx="4343400" cy="1512158"/>
          </a:xfrm>
        </p:grpSpPr>
        <p:sp>
          <p:nvSpPr>
            <p:cNvPr id="71683" name="AutoShape 4"/>
            <p:cNvSpPr>
              <a:spLocks noChangeArrowheads="1"/>
            </p:cNvSpPr>
            <p:nvPr/>
          </p:nvSpPr>
          <p:spPr bwMode="auto">
            <a:xfrm>
              <a:off x="2278063" y="2608263"/>
              <a:ext cx="474662" cy="596900"/>
            </a:xfrm>
            <a:prstGeom prst="flowChartExtra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684" name="AutoShape 5"/>
            <p:cNvSpPr>
              <a:spLocks noChangeArrowheads="1"/>
            </p:cNvSpPr>
            <p:nvPr/>
          </p:nvSpPr>
          <p:spPr bwMode="auto">
            <a:xfrm>
              <a:off x="2278063" y="3546475"/>
              <a:ext cx="474662" cy="511175"/>
            </a:xfrm>
            <a:prstGeom prst="flowChartProcess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685" name="Oval 8"/>
            <p:cNvSpPr>
              <a:spLocks noChangeArrowheads="1"/>
            </p:cNvSpPr>
            <p:nvPr/>
          </p:nvSpPr>
          <p:spPr bwMode="auto">
            <a:xfrm>
              <a:off x="3567113" y="2693988"/>
              <a:ext cx="474662" cy="51117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686" name="Text Box 10"/>
            <p:cNvSpPr txBox="1">
              <a:spLocks noChangeArrowheads="1"/>
            </p:cNvSpPr>
            <p:nvPr/>
          </p:nvSpPr>
          <p:spPr bwMode="auto">
            <a:xfrm>
              <a:off x="4314433" y="2948737"/>
              <a:ext cx="525868" cy="117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800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71687" name="Text Box 12"/>
            <p:cNvSpPr txBox="1">
              <a:spLocks noChangeArrowheads="1"/>
            </p:cNvSpPr>
            <p:nvPr/>
          </p:nvSpPr>
          <p:spPr bwMode="auto">
            <a:xfrm>
              <a:off x="3014606" y="3093149"/>
              <a:ext cx="394724" cy="81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5400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71688" name="AutoShape 14"/>
            <p:cNvSpPr>
              <a:spLocks noChangeArrowheads="1"/>
            </p:cNvSpPr>
            <p:nvPr/>
          </p:nvSpPr>
          <p:spPr bwMode="auto">
            <a:xfrm>
              <a:off x="3567113" y="3546475"/>
              <a:ext cx="474662" cy="511175"/>
            </a:xfrm>
            <a:prstGeom prst="flowChartProcess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689" name="Line 15"/>
            <p:cNvSpPr>
              <a:spLocks noChangeShapeType="1"/>
            </p:cNvSpPr>
            <p:nvPr/>
          </p:nvSpPr>
          <p:spPr bwMode="auto">
            <a:xfrm>
              <a:off x="2209800" y="3376613"/>
              <a:ext cx="61118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0" name="Line 16"/>
            <p:cNvSpPr>
              <a:spLocks noChangeShapeType="1"/>
            </p:cNvSpPr>
            <p:nvPr/>
          </p:nvSpPr>
          <p:spPr bwMode="auto">
            <a:xfrm>
              <a:off x="3498850" y="3376613"/>
              <a:ext cx="61118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1" name="Line 17"/>
            <p:cNvSpPr>
              <a:spLocks noChangeShapeType="1"/>
            </p:cNvSpPr>
            <p:nvPr/>
          </p:nvSpPr>
          <p:spPr bwMode="auto">
            <a:xfrm>
              <a:off x="4856163" y="3376613"/>
              <a:ext cx="15621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2" name="Oval 19"/>
            <p:cNvSpPr>
              <a:spLocks noChangeArrowheads="1"/>
            </p:cNvSpPr>
            <p:nvPr/>
          </p:nvSpPr>
          <p:spPr bwMode="auto">
            <a:xfrm>
              <a:off x="6078538" y="2693988"/>
              <a:ext cx="474662" cy="51117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693" name="AutoShape 20"/>
            <p:cNvSpPr>
              <a:spLocks noChangeArrowheads="1"/>
            </p:cNvSpPr>
            <p:nvPr/>
          </p:nvSpPr>
          <p:spPr bwMode="auto">
            <a:xfrm>
              <a:off x="4992688" y="2608263"/>
              <a:ext cx="474662" cy="596900"/>
            </a:xfrm>
            <a:prstGeom prst="flowChartExtra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694" name="AutoShape 21"/>
            <p:cNvSpPr>
              <a:spLocks noChangeArrowheads="1"/>
            </p:cNvSpPr>
            <p:nvPr/>
          </p:nvSpPr>
          <p:spPr bwMode="auto">
            <a:xfrm>
              <a:off x="5467350" y="3546475"/>
              <a:ext cx="474663" cy="511175"/>
            </a:xfrm>
            <a:prstGeom prst="flowChartProcess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695" name="Text Box 22"/>
            <p:cNvSpPr txBox="1">
              <a:spLocks noChangeArrowheads="1"/>
            </p:cNvSpPr>
            <p:nvPr/>
          </p:nvSpPr>
          <p:spPr bwMode="auto">
            <a:xfrm>
              <a:off x="5582322" y="2687320"/>
              <a:ext cx="510989" cy="81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5400" b="1">
                  <a:solidFill>
                    <a:srgbClr val="E20000"/>
                  </a:solidFill>
                </a:rPr>
                <a:t>+</a:t>
              </a:r>
            </a:p>
          </p:txBody>
        </p:sp>
      </p:grpSp>
      <p:sp>
        <p:nvSpPr>
          <p:cNvPr id="71696" name="TextBox 17"/>
          <p:cNvSpPr txBox="1">
            <a:spLocks noChangeArrowheads="1"/>
          </p:cNvSpPr>
          <p:nvPr/>
        </p:nvSpPr>
        <p:spPr bwMode="auto">
          <a:xfrm>
            <a:off x="381000" y="514350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</a:rPr>
              <a:t>Hình vẽ này thể hiện quy tắc nào?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00200" y="154305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24000" y="245745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05200" y="148590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05200" y="148590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rgbClr val="00FF99"/>
                </a:solidFill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600200" y="154305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rgbClr val="00FF99"/>
                </a:solidFill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24000" y="245745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rgbClr val="00FF99"/>
                </a:solidFill>
              </a:rPr>
              <a:t>7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05200" y="240030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05200" y="240030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rgbClr val="00FF99"/>
                </a:solidFill>
              </a:rPr>
              <a:t>7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066800" y="3657601"/>
            <a:ext cx="7010400" cy="707886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000" b="1">
                <a:solidFill>
                  <a:srgbClr val="FFFF00"/>
                </a:solidFill>
              </a:rPr>
              <a:t>Cộng hai phân số cùng mẫu</a:t>
            </a:r>
          </a:p>
        </p:txBody>
      </p:sp>
    </p:spTree>
    <p:extLst>
      <p:ext uri="{BB962C8B-B14F-4D97-AF65-F5344CB8AC3E}">
        <p14:creationId xmlns:p14="http://schemas.microsoft.com/office/powerpoint/2010/main" val="41323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527 C 0.06093 -0.04583 0.12222 -0.07638 0.19652 -0.07407 C 0.27083 -0.07152 0.40416 -0.0125 0.44583 -4.44444E-6 " pathEditMode="relative" rAng="0" ptsTypes="a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458 C 0.07535 -0.05092 0.1507 -0.08727 0.21806 -0.08472 C 0.28525 -0.08194 0.37309 -0.0125 0.40417 0.00185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4282 C 0.0618 0.13194 0.12795 0.2213 0.21562 0.21482 C 0.3033 0.20833 0.47118 0.03935 0.52222 0.00417 " pathEditMode="relative" ptsTypes="aaA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55278-C37D-42AC-B340-897A83AD5BDF}"/>
              </a:ext>
            </a:extLst>
          </p:cNvPr>
          <p:cNvSpPr txBox="1">
            <a:spLocks/>
          </p:cNvSpPr>
          <p:nvPr/>
        </p:nvSpPr>
        <p:spPr>
          <a:xfrm>
            <a:off x="2618075" y="186025"/>
            <a:ext cx="4290725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/>
              <a:t>TÌM TÒI MỞ RỘNG</a:t>
            </a:r>
            <a:endParaRPr lang="vi-VN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54491E-DF07-41D0-94C9-C71E56D870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9" y="624775"/>
            <a:ext cx="21240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19ED84-DB36-4B0C-A862-82BDA4F8FF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3247" y="-85225"/>
            <a:ext cx="1631630" cy="1157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695928-F686-4A4D-93F2-F23A118065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3916" y="38987"/>
            <a:ext cx="2247900" cy="1971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8B8AAB-CE24-4AAD-9F4A-00BDD73A0985}"/>
              </a:ext>
            </a:extLst>
          </p:cNvPr>
          <p:cNvSpPr txBox="1"/>
          <p:nvPr/>
        </p:nvSpPr>
        <p:spPr>
          <a:xfrm>
            <a:off x="1037337" y="1335389"/>
            <a:ext cx="70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chemeClr val="tx1"/>
                </a:solidFill>
              </a:rPr>
              <a:t>Biểu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diễn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phân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trên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trục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như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thế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nào</a:t>
            </a:r>
            <a:r>
              <a:rPr lang="en-US" sz="2400" b="1" i="1" u="sng" dirty="0">
                <a:solidFill>
                  <a:schemeClr val="tx1"/>
                </a:solidFill>
              </a:rPr>
              <a:t>?</a:t>
            </a:r>
            <a:endParaRPr lang="vi-VN" sz="2400" b="1" i="1" u="sng" dirty="0">
              <a:solidFill>
                <a:schemeClr val="tx1"/>
              </a:solidFill>
            </a:endParaRPr>
          </a:p>
        </p:txBody>
      </p:sp>
      <p:sp>
        <p:nvSpPr>
          <p:cNvPr id="12" name="Line 177">
            <a:extLst>
              <a:ext uri="{FF2B5EF4-FFF2-40B4-BE49-F238E27FC236}">
                <a16:creationId xmlns:a16="http://schemas.microsoft.com/office/drawing/2014/main" xmlns="" id="{E4E630D4-5CD7-4738-B5D8-6BFB8F88C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9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Line 178">
            <a:extLst>
              <a:ext uri="{FF2B5EF4-FFF2-40B4-BE49-F238E27FC236}">
                <a16:creationId xmlns:a16="http://schemas.microsoft.com/office/drawing/2014/main" xmlns="" id="{2C16DD1E-5784-4CF6-AA91-0052E975E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1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Line 68">
            <a:extLst>
              <a:ext uri="{FF2B5EF4-FFF2-40B4-BE49-F238E27FC236}">
                <a16:creationId xmlns:a16="http://schemas.microsoft.com/office/drawing/2014/main" xmlns="" id="{1012D796-2108-4494-8F0E-E7BC77AB26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125" y="2826362"/>
            <a:ext cx="8129588" cy="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xmlns="" id="{20FEF711-EF34-4F29-86D1-19E809B7C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6866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xmlns="" id="{BAC0ACD2-EF69-41D6-8D8C-E996CFADF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413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Text Box 106">
            <a:extLst>
              <a:ext uri="{FF2B5EF4-FFF2-40B4-BE49-F238E27FC236}">
                <a16:creationId xmlns:a16="http://schemas.microsoft.com/office/drawing/2014/main" xmlns="" id="{8D8BB1C5-6D5C-4BD7-84F5-FE32F5E38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300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Line 107">
            <a:extLst>
              <a:ext uri="{FF2B5EF4-FFF2-40B4-BE49-F238E27FC236}">
                <a16:creationId xmlns:a16="http://schemas.microsoft.com/office/drawing/2014/main" xmlns="" id="{041F5B34-34B2-4DAE-BCC5-6976986C6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65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Line 108">
            <a:extLst>
              <a:ext uri="{FF2B5EF4-FFF2-40B4-BE49-F238E27FC236}">
                <a16:creationId xmlns:a16="http://schemas.microsoft.com/office/drawing/2014/main" xmlns="" id="{16A8EFDD-A7AF-4008-80C7-F8D70F36F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Line 110">
            <a:extLst>
              <a:ext uri="{FF2B5EF4-FFF2-40B4-BE49-F238E27FC236}">
                <a16:creationId xmlns:a16="http://schemas.microsoft.com/office/drawing/2014/main" xmlns="" id="{7952CEA1-725A-43D7-BB98-7DCBF233E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2125" y="2734287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1" name="Group 111">
            <a:extLst>
              <a:ext uri="{FF2B5EF4-FFF2-40B4-BE49-F238E27FC236}">
                <a16:creationId xmlns:a16="http://schemas.microsoft.com/office/drawing/2014/main" xmlns="" id="{CAE967F0-B153-4B20-B288-EFA4CB90F61D}"/>
              </a:ext>
            </a:extLst>
          </p:cNvPr>
          <p:cNvGrpSpPr>
            <a:grpSpLocks/>
          </p:cNvGrpSpPr>
          <p:nvPr/>
        </p:nvGrpSpPr>
        <p:grpSpPr bwMode="auto">
          <a:xfrm>
            <a:off x="4642525" y="2902577"/>
            <a:ext cx="609600" cy="642939"/>
            <a:chOff x="1920" y="3984"/>
            <a:chExt cx="384" cy="405"/>
          </a:xfrm>
        </p:grpSpPr>
        <p:sp>
          <p:nvSpPr>
            <p:cNvPr id="22" name="Text Box 112">
              <a:extLst>
                <a:ext uri="{FF2B5EF4-FFF2-40B4-BE49-F238E27FC236}">
                  <a16:creationId xmlns:a16="http://schemas.microsoft.com/office/drawing/2014/main" xmlns="" id="{517A6EAC-00A0-4916-83B7-6DBAAFBAB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113">
              <a:extLst>
                <a:ext uri="{FF2B5EF4-FFF2-40B4-BE49-F238E27FC236}">
                  <a16:creationId xmlns:a16="http://schemas.microsoft.com/office/drawing/2014/main" xmlns="" id="{A8268C76-E52F-4C61-957A-97F8A85FB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" name="Line 114">
              <a:extLst>
                <a:ext uri="{FF2B5EF4-FFF2-40B4-BE49-F238E27FC236}">
                  <a16:creationId xmlns:a16="http://schemas.microsoft.com/office/drawing/2014/main" xmlns="" id="{9ACF552B-C720-4F8E-8064-B45ECED55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115">
            <a:extLst>
              <a:ext uri="{FF2B5EF4-FFF2-40B4-BE49-F238E27FC236}">
                <a16:creationId xmlns:a16="http://schemas.microsoft.com/office/drawing/2014/main" xmlns="" id="{BD0552A1-101E-411C-9E64-890D83AF639D}"/>
              </a:ext>
            </a:extLst>
          </p:cNvPr>
          <p:cNvGrpSpPr>
            <a:grpSpLocks/>
          </p:cNvGrpSpPr>
          <p:nvPr/>
        </p:nvGrpSpPr>
        <p:grpSpPr bwMode="auto">
          <a:xfrm>
            <a:off x="5099725" y="2902577"/>
            <a:ext cx="609600" cy="642939"/>
            <a:chOff x="1920" y="3984"/>
            <a:chExt cx="384" cy="405"/>
          </a:xfrm>
        </p:grpSpPr>
        <p:sp>
          <p:nvSpPr>
            <p:cNvPr id="26" name="Text Box 116">
              <a:extLst>
                <a:ext uri="{FF2B5EF4-FFF2-40B4-BE49-F238E27FC236}">
                  <a16:creationId xmlns:a16="http://schemas.microsoft.com/office/drawing/2014/main" xmlns="" id="{AA2F1880-5EE1-465A-908E-1CD1421A5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7" name="Text Box 117">
              <a:extLst>
                <a:ext uri="{FF2B5EF4-FFF2-40B4-BE49-F238E27FC236}">
                  <a16:creationId xmlns:a16="http://schemas.microsoft.com/office/drawing/2014/main" xmlns="" id="{97170904-0E44-4893-8CCF-D14F446D4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Line 118">
              <a:extLst>
                <a:ext uri="{FF2B5EF4-FFF2-40B4-BE49-F238E27FC236}">
                  <a16:creationId xmlns:a16="http://schemas.microsoft.com/office/drawing/2014/main" xmlns="" id="{681F750B-CDA2-42DE-9A03-A39D3C628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" name="Group 119">
            <a:extLst>
              <a:ext uri="{FF2B5EF4-FFF2-40B4-BE49-F238E27FC236}">
                <a16:creationId xmlns:a16="http://schemas.microsoft.com/office/drawing/2014/main" xmlns="" id="{4FE65233-56FF-4C25-998E-931BA6FD3CE8}"/>
              </a:ext>
            </a:extLst>
          </p:cNvPr>
          <p:cNvGrpSpPr>
            <a:grpSpLocks/>
          </p:cNvGrpSpPr>
          <p:nvPr/>
        </p:nvGrpSpPr>
        <p:grpSpPr bwMode="auto">
          <a:xfrm>
            <a:off x="5556925" y="2902577"/>
            <a:ext cx="609600" cy="642939"/>
            <a:chOff x="1920" y="3984"/>
            <a:chExt cx="384" cy="405"/>
          </a:xfrm>
        </p:grpSpPr>
        <p:sp>
          <p:nvSpPr>
            <p:cNvPr id="30" name="Text Box 120">
              <a:extLst>
                <a:ext uri="{FF2B5EF4-FFF2-40B4-BE49-F238E27FC236}">
                  <a16:creationId xmlns:a16="http://schemas.microsoft.com/office/drawing/2014/main" xmlns="" id="{4AAC8398-E4A8-4A1D-A8AE-39D1E46C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1" name="Text Box 121">
              <a:extLst>
                <a:ext uri="{FF2B5EF4-FFF2-40B4-BE49-F238E27FC236}">
                  <a16:creationId xmlns:a16="http://schemas.microsoft.com/office/drawing/2014/main" xmlns="" id="{C1B179D2-924A-417F-9B21-CD6551BA8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2" name="Line 122">
              <a:extLst>
                <a:ext uri="{FF2B5EF4-FFF2-40B4-BE49-F238E27FC236}">
                  <a16:creationId xmlns:a16="http://schemas.microsoft.com/office/drawing/2014/main" xmlns="" id="{521AD01F-1673-437E-924D-66905C3EC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Line 123">
            <a:extLst>
              <a:ext uri="{FF2B5EF4-FFF2-40B4-BE49-F238E27FC236}">
                <a16:creationId xmlns:a16="http://schemas.microsoft.com/office/drawing/2014/main" xmlns="" id="{69ACFC26-2C62-4FF6-A1B9-CA2A6DB6D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53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4" name="Line 124">
            <a:extLst>
              <a:ext uri="{FF2B5EF4-FFF2-40B4-BE49-F238E27FC236}">
                <a16:creationId xmlns:a16="http://schemas.microsoft.com/office/drawing/2014/main" xmlns="" id="{27A1F8A2-90D7-4059-B1BA-A63C0D6DB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5" name="Line 171">
            <a:extLst>
              <a:ext uri="{FF2B5EF4-FFF2-40B4-BE49-F238E27FC236}">
                <a16:creationId xmlns:a16="http://schemas.microsoft.com/office/drawing/2014/main" xmlns="" id="{D5A8223D-AF00-4E94-A43E-C30FF50F4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6" name="Text Box 179">
            <a:extLst>
              <a:ext uri="{FF2B5EF4-FFF2-40B4-BE49-F238E27FC236}">
                <a16:creationId xmlns:a16="http://schemas.microsoft.com/office/drawing/2014/main" xmlns="" id="{B4A30782-DE9D-4EEF-BE5C-22BDD6AD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925" y="2916850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7" name="Text Box 180">
            <a:extLst>
              <a:ext uri="{FF2B5EF4-FFF2-40B4-BE49-F238E27FC236}">
                <a16:creationId xmlns:a16="http://schemas.microsoft.com/office/drawing/2014/main" xmlns="" id="{332BB9FA-3C4D-4DC9-B604-3685DD86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25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38" name="Line 188">
            <a:extLst>
              <a:ext uri="{FF2B5EF4-FFF2-40B4-BE49-F238E27FC236}">
                <a16:creationId xmlns:a16="http://schemas.microsoft.com/office/drawing/2014/main" xmlns="" id="{02983E54-A44D-4E46-B1D9-B1476DDD6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9" name="Line 189">
            <a:extLst>
              <a:ext uri="{FF2B5EF4-FFF2-40B4-BE49-F238E27FC236}">
                <a16:creationId xmlns:a16="http://schemas.microsoft.com/office/drawing/2014/main" xmlns="" id="{4CE76727-8735-4CA2-B4B3-B8EC518CC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3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" name="Line 190">
            <a:extLst>
              <a:ext uri="{FF2B5EF4-FFF2-40B4-BE49-F238E27FC236}">
                <a16:creationId xmlns:a16="http://schemas.microsoft.com/office/drawing/2014/main" xmlns="" id="{9D363028-B78B-4E8B-95FB-4189ABDF9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37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Line 191">
            <a:extLst>
              <a:ext uri="{FF2B5EF4-FFF2-40B4-BE49-F238E27FC236}">
                <a16:creationId xmlns:a16="http://schemas.microsoft.com/office/drawing/2014/main" xmlns="" id="{F008220A-E7EE-4144-97A0-448AEE7AF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81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2" name="Group 192">
            <a:extLst>
              <a:ext uri="{FF2B5EF4-FFF2-40B4-BE49-F238E27FC236}">
                <a16:creationId xmlns:a16="http://schemas.microsoft.com/office/drawing/2014/main" xmlns="" id="{7CA3FE43-BCE4-4C89-85D4-AED72C8F25BC}"/>
              </a:ext>
            </a:extLst>
          </p:cNvPr>
          <p:cNvGrpSpPr>
            <a:grpSpLocks/>
          </p:cNvGrpSpPr>
          <p:nvPr/>
        </p:nvGrpSpPr>
        <p:grpSpPr bwMode="auto">
          <a:xfrm>
            <a:off x="6014125" y="2902577"/>
            <a:ext cx="609600" cy="642939"/>
            <a:chOff x="1920" y="3984"/>
            <a:chExt cx="384" cy="405"/>
          </a:xfrm>
        </p:grpSpPr>
        <p:sp>
          <p:nvSpPr>
            <p:cNvPr id="43" name="Text Box 193">
              <a:extLst>
                <a:ext uri="{FF2B5EF4-FFF2-40B4-BE49-F238E27FC236}">
                  <a16:creationId xmlns:a16="http://schemas.microsoft.com/office/drawing/2014/main" xmlns="" id="{43C8CED0-3139-4CFA-B5D7-5D24C9CE6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4" name="Text Box 194">
              <a:extLst>
                <a:ext uri="{FF2B5EF4-FFF2-40B4-BE49-F238E27FC236}">
                  <a16:creationId xmlns:a16="http://schemas.microsoft.com/office/drawing/2014/main" xmlns="" id="{4E51E39D-043E-4825-9E76-49DF1BE0A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5" name="Line 195">
              <a:extLst>
                <a:ext uri="{FF2B5EF4-FFF2-40B4-BE49-F238E27FC236}">
                  <a16:creationId xmlns:a16="http://schemas.microsoft.com/office/drawing/2014/main" xmlns="" id="{88CA9F5A-89F4-443A-B9C7-92E5EB53D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6" name="Group 196">
            <a:extLst>
              <a:ext uri="{FF2B5EF4-FFF2-40B4-BE49-F238E27FC236}">
                <a16:creationId xmlns:a16="http://schemas.microsoft.com/office/drawing/2014/main" xmlns="" id="{92A3F204-E826-4E0C-BFE6-4EC3718EDD99}"/>
              </a:ext>
            </a:extLst>
          </p:cNvPr>
          <p:cNvGrpSpPr>
            <a:grpSpLocks/>
          </p:cNvGrpSpPr>
          <p:nvPr/>
        </p:nvGrpSpPr>
        <p:grpSpPr bwMode="auto">
          <a:xfrm>
            <a:off x="6547525" y="2902577"/>
            <a:ext cx="609600" cy="642939"/>
            <a:chOff x="1920" y="3984"/>
            <a:chExt cx="384" cy="405"/>
          </a:xfrm>
        </p:grpSpPr>
        <p:sp>
          <p:nvSpPr>
            <p:cNvPr id="47" name="Text Box 197">
              <a:extLst>
                <a:ext uri="{FF2B5EF4-FFF2-40B4-BE49-F238E27FC236}">
                  <a16:creationId xmlns:a16="http://schemas.microsoft.com/office/drawing/2014/main" xmlns="" id="{DAF4A7D6-15DD-4E86-9F95-B64CA00A7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8" name="Text Box 198">
              <a:extLst>
                <a:ext uri="{FF2B5EF4-FFF2-40B4-BE49-F238E27FC236}">
                  <a16:creationId xmlns:a16="http://schemas.microsoft.com/office/drawing/2014/main" xmlns="" id="{5468BD34-B69E-4CB2-8458-0E93BCED1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9" name="Line 199">
              <a:extLst>
                <a:ext uri="{FF2B5EF4-FFF2-40B4-BE49-F238E27FC236}">
                  <a16:creationId xmlns:a16="http://schemas.microsoft.com/office/drawing/2014/main" xmlns="" id="{BE7396D6-6E0E-4C88-A18A-FF4658E26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0" name="Group 200">
            <a:extLst>
              <a:ext uri="{FF2B5EF4-FFF2-40B4-BE49-F238E27FC236}">
                <a16:creationId xmlns:a16="http://schemas.microsoft.com/office/drawing/2014/main" xmlns="" id="{B357C0C4-7716-4C01-9E16-DD980424AC4E}"/>
              </a:ext>
            </a:extLst>
          </p:cNvPr>
          <p:cNvGrpSpPr>
            <a:grpSpLocks/>
          </p:cNvGrpSpPr>
          <p:nvPr/>
        </p:nvGrpSpPr>
        <p:grpSpPr bwMode="auto">
          <a:xfrm>
            <a:off x="6928525" y="2902577"/>
            <a:ext cx="609600" cy="642939"/>
            <a:chOff x="1920" y="3984"/>
            <a:chExt cx="384" cy="405"/>
          </a:xfrm>
        </p:grpSpPr>
        <p:sp>
          <p:nvSpPr>
            <p:cNvPr id="51" name="Text Box 201">
              <a:extLst>
                <a:ext uri="{FF2B5EF4-FFF2-40B4-BE49-F238E27FC236}">
                  <a16:creationId xmlns:a16="http://schemas.microsoft.com/office/drawing/2014/main" xmlns="" id="{89984CE6-64D8-4D9F-8C2B-E814E38A1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2" name="Text Box 202">
              <a:extLst>
                <a:ext uri="{FF2B5EF4-FFF2-40B4-BE49-F238E27FC236}">
                  <a16:creationId xmlns:a16="http://schemas.microsoft.com/office/drawing/2014/main" xmlns="" id="{5F8434A2-6A86-42B8-8BE3-F0E30D758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3" name="Line 203">
              <a:extLst>
                <a:ext uri="{FF2B5EF4-FFF2-40B4-BE49-F238E27FC236}">
                  <a16:creationId xmlns:a16="http://schemas.microsoft.com/office/drawing/2014/main" xmlns="" id="{E2211858-73D9-4596-923E-6FB2FD91A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Group 204">
            <a:extLst>
              <a:ext uri="{FF2B5EF4-FFF2-40B4-BE49-F238E27FC236}">
                <a16:creationId xmlns:a16="http://schemas.microsoft.com/office/drawing/2014/main" xmlns="" id="{EF13F784-EFB9-4D19-AC67-65EF32D9B76E}"/>
              </a:ext>
            </a:extLst>
          </p:cNvPr>
          <p:cNvGrpSpPr>
            <a:grpSpLocks/>
          </p:cNvGrpSpPr>
          <p:nvPr/>
        </p:nvGrpSpPr>
        <p:grpSpPr bwMode="auto">
          <a:xfrm>
            <a:off x="7385725" y="2902577"/>
            <a:ext cx="609600" cy="642939"/>
            <a:chOff x="1920" y="3984"/>
            <a:chExt cx="384" cy="405"/>
          </a:xfrm>
        </p:grpSpPr>
        <p:sp>
          <p:nvSpPr>
            <p:cNvPr id="55" name="Text Box 205">
              <a:extLst>
                <a:ext uri="{FF2B5EF4-FFF2-40B4-BE49-F238E27FC236}">
                  <a16:creationId xmlns:a16="http://schemas.microsoft.com/office/drawing/2014/main" xmlns="" id="{D93D0F3A-DB14-4770-9B04-D683BFC60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6" name="Text Box 206">
              <a:extLst>
                <a:ext uri="{FF2B5EF4-FFF2-40B4-BE49-F238E27FC236}">
                  <a16:creationId xmlns:a16="http://schemas.microsoft.com/office/drawing/2014/main" xmlns="" id="{C63CDBAD-507C-401C-9480-6C42D5611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7" name="Line 207">
              <a:extLst>
                <a:ext uri="{FF2B5EF4-FFF2-40B4-BE49-F238E27FC236}">
                  <a16:creationId xmlns:a16="http://schemas.microsoft.com/office/drawing/2014/main" xmlns="" id="{6FC7744B-3B8C-4A6B-8897-4DE30E582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8" name="Line 109">
            <a:extLst>
              <a:ext uri="{FF2B5EF4-FFF2-40B4-BE49-F238E27FC236}">
                <a16:creationId xmlns:a16="http://schemas.microsoft.com/office/drawing/2014/main" xmlns="" id="{50464C2D-B39B-422B-96D6-21AD12DA8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4572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08CED8BE-F5A8-4F8A-8A8C-C435869BAFAC}"/>
                  </a:ext>
                </a:extLst>
              </p:cNvPr>
              <p:cNvSpPr txBox="1"/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Ví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dụ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Biểu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diễn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hữu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tỉ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trục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blipFill>
                <a:blip r:embed="rId5"/>
                <a:stretch>
                  <a:fillRect l="-94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C80F6CD-8E2D-49A5-BCAB-ACBACBEF0AF3}"/>
              </a:ext>
            </a:extLst>
          </p:cNvPr>
          <p:cNvSpPr txBox="1"/>
          <p:nvPr/>
        </p:nvSpPr>
        <p:spPr>
          <a:xfrm>
            <a:off x="752020" y="3687787"/>
            <a:ext cx="762861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Chia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mỗi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cũ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4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rồi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lấy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5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47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4.44444E-6 -2.71605E-6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-0.2 -2.71605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2.71605E-6 L -0.4 -2.71605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0.05 -2.71605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2.71605E-6 L 0.1 -2.71605E-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2.71605E-6 L 0.15 -2.7160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2.71605E-6 L 0.2 -2.71605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0.25 -2.71605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71605E-6 L 0.3 -2.71605E-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2.71605E-6 L 0.35 -2.71605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17" grpId="0"/>
      <p:bldP spid="36" grpId="0"/>
      <p:bldP spid="37" grpId="0"/>
      <p:bldP spid="59" grpId="0"/>
      <p:bldP spid="6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xmlns="" id="{83CC8CDA-5498-4751-B6B7-C2D804C851A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</p:spPr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 eaLnBrk="0" hangingPunct="0">
                  <a:lnSpc>
                    <a:spcPct val="130000"/>
                  </a:lnSpc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Hãy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diễn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trên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trục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Nêu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nhận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xét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về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vị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trí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?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0 ?</a:t>
                </a:r>
              </a:p>
              <a:p>
                <a:pPr algn="just">
                  <a:lnSpc>
                    <a:spcPct val="130000"/>
                  </a:lnSpc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  <a:blipFill>
                <a:blip r:embed="rId2"/>
                <a:stretch>
                  <a:fillRect l="-1094" r="-1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9">
            <a:extLst>
              <a:ext uri="{FF2B5EF4-FFF2-40B4-BE49-F238E27FC236}">
                <a16:creationId xmlns:a16="http://schemas.microsoft.com/office/drawing/2014/main" xmlns="" id="{00AC717C-0C16-41D6-86C1-36E9826F2C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1193" y="1474244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" name="Line 10">
            <a:extLst>
              <a:ext uri="{FF2B5EF4-FFF2-40B4-BE49-F238E27FC236}">
                <a16:creationId xmlns:a16="http://schemas.microsoft.com/office/drawing/2014/main" xmlns="" id="{194AA113-A3D3-4DB7-8FDD-24D9160CE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7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4" name="Line 11">
            <a:extLst>
              <a:ext uri="{FF2B5EF4-FFF2-40B4-BE49-F238E27FC236}">
                <a16:creationId xmlns:a16="http://schemas.microsoft.com/office/drawing/2014/main" xmlns="" id="{A4FB6954-E0A8-4639-B3A1-08B46A894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11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5" name="Line 13">
            <a:extLst>
              <a:ext uri="{FF2B5EF4-FFF2-40B4-BE49-F238E27FC236}">
                <a16:creationId xmlns:a16="http://schemas.microsoft.com/office/drawing/2014/main" xmlns="" id="{EE8804B0-DB4C-4C82-BDF9-2337E240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036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6" name="Line 15">
            <a:extLst>
              <a:ext uri="{FF2B5EF4-FFF2-40B4-BE49-F238E27FC236}">
                <a16:creationId xmlns:a16="http://schemas.microsoft.com/office/drawing/2014/main" xmlns="" id="{1720BFCF-7096-4D1E-99AE-CC7CA0884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681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" name="Line 16">
            <a:extLst>
              <a:ext uri="{FF2B5EF4-FFF2-40B4-BE49-F238E27FC236}">
                <a16:creationId xmlns:a16="http://schemas.microsoft.com/office/drawing/2014/main" xmlns="" id="{37B067C1-8E52-472A-A3B0-014F5F646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393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8" name="Line 17">
            <a:extLst>
              <a:ext uri="{FF2B5EF4-FFF2-40B4-BE49-F238E27FC236}">
                <a16:creationId xmlns:a16="http://schemas.microsoft.com/office/drawing/2014/main" xmlns="" id="{D4045901-A940-42F9-A196-AFF07140D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91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9" name="Line 23">
            <a:extLst>
              <a:ext uri="{FF2B5EF4-FFF2-40B4-BE49-F238E27FC236}">
                <a16:creationId xmlns:a16="http://schemas.microsoft.com/office/drawing/2014/main" xmlns="" id="{4C621A1E-4F81-474E-84B6-6FA63E67C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481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0" name="Line 24">
            <a:extLst>
              <a:ext uri="{FF2B5EF4-FFF2-40B4-BE49-F238E27FC236}">
                <a16:creationId xmlns:a16="http://schemas.microsoft.com/office/drawing/2014/main" xmlns="" id="{D675F121-5234-40BA-B89E-86A186894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8593" y="136946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1" name="Line 25">
            <a:extLst>
              <a:ext uri="{FF2B5EF4-FFF2-40B4-BE49-F238E27FC236}">
                <a16:creationId xmlns:a16="http://schemas.microsoft.com/office/drawing/2014/main" xmlns="" id="{D759F303-053C-4943-812F-457830E31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45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" name="Line 26">
            <a:extLst>
              <a:ext uri="{FF2B5EF4-FFF2-40B4-BE49-F238E27FC236}">
                <a16:creationId xmlns:a16="http://schemas.microsoft.com/office/drawing/2014/main" xmlns="" id="{5D4E7EED-853E-41BA-AA4E-96128323F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3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" name="Text Box 27">
            <a:extLst>
              <a:ext uri="{FF2B5EF4-FFF2-40B4-BE49-F238E27FC236}">
                <a16:creationId xmlns:a16="http://schemas.microsoft.com/office/drawing/2014/main" xmlns="" id="{9045472D-63C8-420D-B92B-4969C656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104" name="Text Box 28">
            <a:extLst>
              <a:ext uri="{FF2B5EF4-FFF2-40B4-BE49-F238E27FC236}">
                <a16:creationId xmlns:a16="http://schemas.microsoft.com/office/drawing/2014/main" xmlns="" id="{DE214354-62CB-4A20-9F08-99A43EBC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9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0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xmlns="" id="{F6158410-0310-4BB3-9FB8-055835DF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2</a:t>
            </a:r>
          </a:p>
        </p:txBody>
      </p:sp>
      <p:sp>
        <p:nvSpPr>
          <p:cNvPr id="106" name="Line 30">
            <a:extLst>
              <a:ext uri="{FF2B5EF4-FFF2-40B4-BE49-F238E27FC236}">
                <a16:creationId xmlns:a16="http://schemas.microsoft.com/office/drawing/2014/main" xmlns="" id="{A4E3F844-0529-4004-8B58-75478263E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23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7" name="Group 31">
            <a:extLst>
              <a:ext uri="{FF2B5EF4-FFF2-40B4-BE49-F238E27FC236}">
                <a16:creationId xmlns:a16="http://schemas.microsoft.com/office/drawing/2014/main" xmlns="" id="{BAC3FBDD-8DB4-4010-9029-50C7392668EE}"/>
              </a:ext>
            </a:extLst>
          </p:cNvPr>
          <p:cNvGrpSpPr>
            <a:grpSpLocks/>
          </p:cNvGrpSpPr>
          <p:nvPr/>
        </p:nvGrpSpPr>
        <p:grpSpPr bwMode="auto">
          <a:xfrm>
            <a:off x="7224902" y="1403325"/>
            <a:ext cx="990599" cy="1060451"/>
            <a:chOff x="4416" y="939"/>
            <a:chExt cx="720" cy="668"/>
          </a:xfrm>
        </p:grpSpPr>
        <p:sp>
          <p:nvSpPr>
            <p:cNvPr id="108" name="Text Box 32">
              <a:extLst>
                <a:ext uri="{FF2B5EF4-FFF2-40B4-BE49-F238E27FC236}">
                  <a16:creationId xmlns:a16="http://schemas.microsoft.com/office/drawing/2014/main" xmlns="" id="{C2562E10-95F7-4844-AC2B-9549B19FC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Text Box 33">
              <a:extLst>
                <a:ext uri="{FF2B5EF4-FFF2-40B4-BE49-F238E27FC236}">
                  <a16:creationId xmlns:a16="http://schemas.microsoft.com/office/drawing/2014/main" xmlns="" id="{81C0FF1C-EC86-4CF8-BCDE-1F7CFA242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10" name="Line 34">
              <a:extLst>
                <a:ext uri="{FF2B5EF4-FFF2-40B4-BE49-F238E27FC236}">
                  <a16:creationId xmlns:a16="http://schemas.microsoft.com/office/drawing/2014/main" xmlns="" id="{E60F8D87-ABDD-432C-A683-13005218C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xmlns="" id="{1D4FA99B-56E9-4B35-B128-6885BCEAE045}"/>
              </a:ext>
            </a:extLst>
          </p:cNvPr>
          <p:cNvGrpSpPr>
            <a:grpSpLocks/>
          </p:cNvGrpSpPr>
          <p:nvPr/>
        </p:nvGrpSpPr>
        <p:grpSpPr bwMode="auto">
          <a:xfrm>
            <a:off x="3354307" y="1499252"/>
            <a:ext cx="1143000" cy="1060451"/>
            <a:chOff x="4416" y="939"/>
            <a:chExt cx="720" cy="668"/>
          </a:xfrm>
        </p:grpSpPr>
        <p:sp>
          <p:nvSpPr>
            <p:cNvPr id="112" name="Text Box 36">
              <a:extLst>
                <a:ext uri="{FF2B5EF4-FFF2-40B4-BE49-F238E27FC236}">
                  <a16:creationId xmlns:a16="http://schemas.microsoft.com/office/drawing/2014/main" xmlns="" id="{74347B1B-E2B4-4EA5-9760-1108E5CD7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3" name="Text Box 37">
              <a:extLst>
                <a:ext uri="{FF2B5EF4-FFF2-40B4-BE49-F238E27FC236}">
                  <a16:creationId xmlns:a16="http://schemas.microsoft.com/office/drawing/2014/main" xmlns="" id="{B5BA1421-D038-4A12-8968-4D517FC2A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4" name="Line 38">
              <a:extLst>
                <a:ext uri="{FF2B5EF4-FFF2-40B4-BE49-F238E27FC236}">
                  <a16:creationId xmlns:a16="http://schemas.microsoft.com/office/drawing/2014/main" xmlns="" id="{4D5A386A-0CD5-433B-8AE9-F98F2B3A8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xmlns="" id="{3EF0C108-FD97-4CFB-A3C6-4F9D824E8A48}"/>
              </a:ext>
            </a:extLst>
          </p:cNvPr>
          <p:cNvGrpSpPr>
            <a:grpSpLocks/>
          </p:cNvGrpSpPr>
          <p:nvPr/>
        </p:nvGrpSpPr>
        <p:grpSpPr bwMode="auto">
          <a:xfrm>
            <a:off x="978277" y="2681827"/>
            <a:ext cx="1143000" cy="1004888"/>
            <a:chOff x="4416" y="939"/>
            <a:chExt cx="720" cy="633"/>
          </a:xfrm>
        </p:grpSpPr>
        <p:sp>
          <p:nvSpPr>
            <p:cNvPr id="116" name="Text Box 40">
              <a:extLst>
                <a:ext uri="{FF2B5EF4-FFF2-40B4-BE49-F238E27FC236}">
                  <a16:creationId xmlns:a16="http://schemas.microsoft.com/office/drawing/2014/main" xmlns="" id="{4B6EB67F-0D49-452A-96C6-09E7E5D80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165"/>
              <a:ext cx="4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7" name="Text Box 41">
              <a:extLst>
                <a:ext uri="{FF2B5EF4-FFF2-40B4-BE49-F238E27FC236}">
                  <a16:creationId xmlns:a16="http://schemas.microsoft.com/office/drawing/2014/main" xmlns="" id="{3DE65836-9831-4FB3-8688-A0056D05C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8" name="Line 42">
              <a:extLst>
                <a:ext uri="{FF2B5EF4-FFF2-40B4-BE49-F238E27FC236}">
                  <a16:creationId xmlns:a16="http://schemas.microsoft.com/office/drawing/2014/main" xmlns="" id="{EFA2BA5D-1B33-4EBD-96E2-EFA2B113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grpSp>
        <p:nvGrpSpPr>
          <p:cNvPr id="119" name="Group 43">
            <a:extLst>
              <a:ext uri="{FF2B5EF4-FFF2-40B4-BE49-F238E27FC236}">
                <a16:creationId xmlns:a16="http://schemas.microsoft.com/office/drawing/2014/main" xmlns="" id="{BF11BFD6-21DE-4525-847C-504570B2DD96}"/>
              </a:ext>
            </a:extLst>
          </p:cNvPr>
          <p:cNvGrpSpPr>
            <a:grpSpLocks/>
          </p:cNvGrpSpPr>
          <p:nvPr/>
        </p:nvGrpSpPr>
        <p:grpSpPr bwMode="auto">
          <a:xfrm>
            <a:off x="2897300" y="2091892"/>
            <a:ext cx="1155700" cy="985838"/>
            <a:chOff x="4416" y="939"/>
            <a:chExt cx="728" cy="621"/>
          </a:xfrm>
        </p:grpSpPr>
        <p:sp>
          <p:nvSpPr>
            <p:cNvPr id="120" name="Text Box 44">
              <a:extLst>
                <a:ext uri="{FF2B5EF4-FFF2-40B4-BE49-F238E27FC236}">
                  <a16:creationId xmlns:a16="http://schemas.microsoft.com/office/drawing/2014/main" xmlns="" id="{F6B5CF50-85A7-4323-9595-D587FC8C2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1153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1" name="Text Box 45">
              <a:extLst>
                <a:ext uri="{FF2B5EF4-FFF2-40B4-BE49-F238E27FC236}">
                  <a16:creationId xmlns:a16="http://schemas.microsoft.com/office/drawing/2014/main" xmlns="" id="{B9CF4C76-F450-4702-8252-536E01788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2" name="Line 46">
              <a:extLst>
                <a:ext uri="{FF2B5EF4-FFF2-40B4-BE49-F238E27FC236}">
                  <a16:creationId xmlns:a16="http://schemas.microsoft.com/office/drawing/2014/main" xmlns="" id="{6E974C6A-21DD-4F07-968C-9B5190BE7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124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xmlns="" id="{D0BA3E89-C0B2-4A9A-A084-085821CC87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vậy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phân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Cambria Math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và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nếu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thì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trục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nằm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ngang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ở </a:t>
                </a:r>
                <a:r>
                  <a:rPr lang="en-US" altLang="en-US" sz="2400" b="1" i="1" dirty="0" err="1">
                    <a:latin typeface="+mn-lt"/>
                  </a:rPr>
                  <a:t>bên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trái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(</a:t>
                </a:r>
                <a:r>
                  <a:rPr lang="en-US" altLang="en-US" sz="2400" b="1" i="1" dirty="0" err="1">
                    <a:latin typeface="+mn-lt"/>
                  </a:rPr>
                  <a:t>cũng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giống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đối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với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nguyên</a:t>
                </a:r>
                <a:r>
                  <a:rPr lang="en-US" altLang="en-US" sz="2400" b="1" i="1" dirty="0">
                    <a:latin typeface="+mn-lt"/>
                  </a:rPr>
                  <a:t>).</a:t>
                </a:r>
              </a:p>
            </p:txBody>
          </p:sp>
        </mc:Choice>
        <mc:Fallback xmlns="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blipFill>
                <a:blip r:embed="rId3"/>
                <a:stretch>
                  <a:fillRect l="-1094" r="-1167" b="-70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48">
            <a:extLst>
              <a:ext uri="{FF2B5EF4-FFF2-40B4-BE49-F238E27FC236}">
                <a16:creationId xmlns:a16="http://schemas.microsoft.com/office/drawing/2014/main" xmlns="" id="{68F382BB-8AD6-4DE2-A010-6168B8A02FC2}"/>
              </a:ext>
            </a:extLst>
          </p:cNvPr>
          <p:cNvGrpSpPr>
            <a:grpSpLocks/>
          </p:cNvGrpSpPr>
          <p:nvPr/>
        </p:nvGrpSpPr>
        <p:grpSpPr bwMode="auto">
          <a:xfrm>
            <a:off x="1004174" y="2042509"/>
            <a:ext cx="1147763" cy="996951"/>
            <a:chOff x="4406" y="861"/>
            <a:chExt cx="723" cy="628"/>
          </a:xfrm>
        </p:grpSpPr>
        <p:sp>
          <p:nvSpPr>
            <p:cNvPr id="125" name="Text Box 49">
              <a:extLst>
                <a:ext uri="{FF2B5EF4-FFF2-40B4-BE49-F238E27FC236}">
                  <a16:creationId xmlns:a16="http://schemas.microsoft.com/office/drawing/2014/main" xmlns="" id="{99462B10-E7AE-42DC-B854-C9D17C826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082"/>
              <a:ext cx="41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26" name="Text Box 50">
              <a:extLst>
                <a:ext uri="{FF2B5EF4-FFF2-40B4-BE49-F238E27FC236}">
                  <a16:creationId xmlns:a16="http://schemas.microsoft.com/office/drawing/2014/main" xmlns="" id="{5FA27F59-F250-4DAD-A2C7-415C5F5EC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861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27" name="Line 51">
              <a:extLst>
                <a:ext uri="{FF2B5EF4-FFF2-40B4-BE49-F238E27FC236}">
                  <a16:creationId xmlns:a16="http://schemas.microsoft.com/office/drawing/2014/main" xmlns="" id="{80D5FE05-384F-44AC-964C-59816C4E2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118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sp>
        <p:nvSpPr>
          <p:cNvPr id="128" name="Text Box 52">
            <a:extLst>
              <a:ext uri="{FF2B5EF4-FFF2-40B4-BE49-F238E27FC236}">
                <a16:creationId xmlns:a16="http://schemas.microsoft.com/office/drawing/2014/main" xmlns="" id="{F5DFC7BE-A21A-481C-96B8-F8003BD0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294" y="2817559"/>
            <a:ext cx="2762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 ;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29" name="Text Box 53">
            <a:extLst>
              <a:ext uri="{FF2B5EF4-FFF2-40B4-BE49-F238E27FC236}">
                <a16:creationId xmlns:a16="http://schemas.microsoft.com/office/drawing/2014/main" xmlns="" id="{3709A80F-4A2A-47AE-BE70-5C597ADF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11579"/>
            <a:ext cx="472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</a:t>
            </a:r>
            <a:r>
              <a:rPr lang="en-US" altLang="en-US" sz="2400" dirty="0" err="1"/>
              <a:t>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0. 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130" name="Group 54">
            <a:extLst>
              <a:ext uri="{FF2B5EF4-FFF2-40B4-BE49-F238E27FC236}">
                <a16:creationId xmlns:a16="http://schemas.microsoft.com/office/drawing/2014/main" xmlns="" id="{CD99896F-2DA7-4CF4-9B41-C73D42DD6B0A}"/>
              </a:ext>
            </a:extLst>
          </p:cNvPr>
          <p:cNvGrpSpPr>
            <a:grpSpLocks/>
          </p:cNvGrpSpPr>
          <p:nvPr/>
        </p:nvGrpSpPr>
        <p:grpSpPr bwMode="auto">
          <a:xfrm>
            <a:off x="4078207" y="2570481"/>
            <a:ext cx="1143000" cy="1060451"/>
            <a:chOff x="4416" y="939"/>
            <a:chExt cx="720" cy="668"/>
          </a:xfrm>
        </p:grpSpPr>
        <p:sp>
          <p:nvSpPr>
            <p:cNvPr id="131" name="Text Box 55">
              <a:extLst>
                <a:ext uri="{FF2B5EF4-FFF2-40B4-BE49-F238E27FC236}">
                  <a16:creationId xmlns:a16="http://schemas.microsoft.com/office/drawing/2014/main" xmlns="" id="{0ACD5A1A-16A3-42E6-B1D9-17ABD373B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32" name="Text Box 56">
              <a:extLst>
                <a:ext uri="{FF2B5EF4-FFF2-40B4-BE49-F238E27FC236}">
                  <a16:creationId xmlns:a16="http://schemas.microsoft.com/office/drawing/2014/main" xmlns="" id="{A387C24E-74E4-48CE-93E2-51A6C1E82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33" name="Line 57">
              <a:extLst>
                <a:ext uri="{FF2B5EF4-FFF2-40B4-BE49-F238E27FC236}">
                  <a16:creationId xmlns:a16="http://schemas.microsoft.com/office/drawing/2014/main" xmlns="" id="{0CEB7FAA-185D-4FE8-89D2-124F85281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26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sp>
        <p:nvSpPr>
          <p:cNvPr id="134" name="Text Box 58">
            <a:extLst>
              <a:ext uri="{FF2B5EF4-FFF2-40B4-BE49-F238E27FC236}">
                <a16:creationId xmlns:a16="http://schemas.microsoft.com/office/drawing/2014/main" xmlns="" id="{86E71F3E-FF1A-43D1-B395-649B9192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728" y="2344527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ở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      </a:t>
            </a:r>
            <a:r>
              <a:rPr lang="en-US" altLang="en-US" sz="2400" dirty="0" err="1">
                <a:latin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nằm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ngang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4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8" grpId="0"/>
      <p:bldP spid="129" grpId="0"/>
      <p:bldP spid="1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25BAE-EC56-4E82-8DB8-74EC9C7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00" y="528924"/>
            <a:ext cx="5648400" cy="715675"/>
          </a:xfrm>
        </p:spPr>
        <p:txBody>
          <a:bodyPr/>
          <a:lstStyle/>
          <a:p>
            <a:r>
              <a:rPr lang="en-US" dirty="0"/>
              <a:t>CỦNG CỐ </a:t>
            </a:r>
            <a:endParaRPr lang="vi-VN" dirty="0"/>
          </a:p>
        </p:txBody>
      </p:sp>
      <p:pic>
        <p:nvPicPr>
          <p:cNvPr id="8" name="Picture 2" descr="Những câu hỏi và hình ảnh hại não. - Home | Facebook">
            <a:extLst>
              <a:ext uri="{FF2B5EF4-FFF2-40B4-BE49-F238E27FC236}">
                <a16:creationId xmlns:a16="http://schemas.microsoft.com/office/drawing/2014/main" xmlns="" id="{991E44DA-36A3-4CA9-B25F-CFDA4FA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0" y="142007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2ED1BF-4BAC-4AE2-A1A8-66262BD432B0}"/>
              </a:ext>
            </a:extLst>
          </p:cNvPr>
          <p:cNvSpPr txBox="1"/>
          <p:nvPr/>
        </p:nvSpPr>
        <p:spPr>
          <a:xfrm>
            <a:off x="1690889" y="1377248"/>
            <a:ext cx="5762221" cy="93794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trừ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hai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cùng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, ta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làm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?</a:t>
            </a:r>
            <a:endParaRPr lang="vi-VN" sz="2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B89801-784A-477B-B14F-F0C33327B3ED}"/>
              </a:ext>
            </a:extLst>
          </p:cNvPr>
          <p:cNvSpPr txBox="1"/>
          <p:nvPr/>
        </p:nvSpPr>
        <p:spPr>
          <a:xfrm>
            <a:off x="1378662" y="2419192"/>
            <a:ext cx="6858114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u="sng" dirty="0">
                <a:latin typeface="+mn-lt"/>
              </a:rPr>
              <a:t>* </a:t>
            </a:r>
            <a:r>
              <a:rPr lang="en-US" sz="2400" b="1" u="sng" dirty="0" err="1">
                <a:latin typeface="+mn-lt"/>
              </a:rPr>
              <a:t>Lưu</a:t>
            </a:r>
            <a:r>
              <a:rPr lang="en-US" sz="2400" b="1" u="sng" dirty="0">
                <a:latin typeface="+mn-lt"/>
              </a:rPr>
              <a:t> ý:</a:t>
            </a:r>
            <a:r>
              <a:rPr lang="en-US" sz="2400" dirty="0">
                <a:latin typeface="+mn-lt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bỏ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ý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hiện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+mn-lt"/>
              </a:rPr>
              <a:t> </a:t>
            </a:r>
            <a:r>
              <a:rPr lang="en-US" sz="2400" b="1" u="sng" dirty="0">
                <a:latin typeface="+mn-lt"/>
              </a:rPr>
              <a:t> </a:t>
            </a:r>
            <a:endParaRPr lang="vi-VN" sz="2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9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2184902-FE4E-47C1-9A04-462BCC47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475" y="554480"/>
            <a:ext cx="4620925" cy="626620"/>
          </a:xfrm>
        </p:spPr>
        <p:txBody>
          <a:bodyPr/>
          <a:lstStyle/>
          <a:p>
            <a:r>
              <a:rPr lang="en-US" sz="3200" b="1" dirty="0"/>
              <a:t>HƯỚNG DẪN VỀ NHÀ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554D4C-14EA-4FF9-BF0F-9FA7E8474D82}"/>
              </a:ext>
            </a:extLst>
          </p:cNvPr>
          <p:cNvSpPr txBox="1"/>
          <p:nvPr/>
        </p:nvSpPr>
        <p:spPr>
          <a:xfrm>
            <a:off x="1501774" y="1569833"/>
            <a:ext cx="6575425" cy="2185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5BB394-FD73-460F-82D5-06BC2504E1B1}"/>
              </a:ext>
            </a:extLst>
          </p:cNvPr>
          <p:cNvSpPr txBox="1"/>
          <p:nvPr/>
        </p:nvSpPr>
        <p:spPr>
          <a:xfrm>
            <a:off x="1149350" y="1714500"/>
            <a:ext cx="6845300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3"/>
                </a:solidFill>
              </a:rPr>
              <a:t>CẢM ƠN CÁC EM ĐÃ CHÚ Ý BÀI GIẢNG</a:t>
            </a:r>
            <a:endParaRPr lang="vi-VN" sz="4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0137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3"/>
          <p:cNvGrpSpPr>
            <a:grpSpLocks/>
          </p:cNvGrpSpPr>
          <p:nvPr/>
        </p:nvGrpSpPr>
        <p:grpSpPr bwMode="auto">
          <a:xfrm>
            <a:off x="1295401" y="1314450"/>
            <a:ext cx="3922678" cy="1708011"/>
            <a:chOff x="2209800" y="2608263"/>
            <a:chExt cx="2630140" cy="1512158"/>
          </a:xfrm>
        </p:grpSpPr>
        <p:sp>
          <p:nvSpPr>
            <p:cNvPr id="72707" name="AutoShape 4"/>
            <p:cNvSpPr>
              <a:spLocks noChangeArrowheads="1"/>
            </p:cNvSpPr>
            <p:nvPr/>
          </p:nvSpPr>
          <p:spPr bwMode="auto">
            <a:xfrm>
              <a:off x="2278063" y="2608263"/>
              <a:ext cx="474662" cy="596900"/>
            </a:xfrm>
            <a:prstGeom prst="flowChartExtra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708" name="AutoShape 5"/>
            <p:cNvSpPr>
              <a:spLocks noChangeArrowheads="1"/>
            </p:cNvSpPr>
            <p:nvPr/>
          </p:nvSpPr>
          <p:spPr bwMode="auto">
            <a:xfrm>
              <a:off x="2278063" y="3546475"/>
              <a:ext cx="474662" cy="511175"/>
            </a:xfrm>
            <a:prstGeom prst="flowChartProcess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709" name="Oval 8"/>
            <p:cNvSpPr>
              <a:spLocks noChangeArrowheads="1"/>
            </p:cNvSpPr>
            <p:nvPr/>
          </p:nvSpPr>
          <p:spPr bwMode="auto">
            <a:xfrm>
              <a:off x="3567113" y="2693988"/>
              <a:ext cx="474662" cy="51117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710" name="Text Box 10"/>
            <p:cNvSpPr txBox="1">
              <a:spLocks noChangeArrowheads="1"/>
            </p:cNvSpPr>
            <p:nvPr/>
          </p:nvSpPr>
          <p:spPr bwMode="auto">
            <a:xfrm>
              <a:off x="4314144" y="2948737"/>
              <a:ext cx="525796" cy="117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8000">
                  <a:solidFill>
                    <a:srgbClr val="FF3300"/>
                  </a:solidFill>
                </a:rPr>
                <a:t>=</a:t>
              </a:r>
            </a:p>
          </p:txBody>
        </p:sp>
        <p:sp>
          <p:nvSpPr>
            <p:cNvPr id="72711" name="Text Box 12"/>
            <p:cNvSpPr txBox="1">
              <a:spLocks noChangeArrowheads="1"/>
            </p:cNvSpPr>
            <p:nvPr/>
          </p:nvSpPr>
          <p:spPr bwMode="auto">
            <a:xfrm>
              <a:off x="3014496" y="3093149"/>
              <a:ext cx="394669" cy="81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5400" b="1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72712" name="Line 15"/>
            <p:cNvSpPr>
              <a:spLocks noChangeShapeType="1"/>
            </p:cNvSpPr>
            <p:nvPr/>
          </p:nvSpPr>
          <p:spPr bwMode="auto">
            <a:xfrm>
              <a:off x="2209800" y="3376613"/>
              <a:ext cx="61118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3" name="Line 16"/>
            <p:cNvSpPr>
              <a:spLocks noChangeShapeType="1"/>
            </p:cNvSpPr>
            <p:nvPr/>
          </p:nvSpPr>
          <p:spPr bwMode="auto">
            <a:xfrm>
              <a:off x="3498850" y="3376613"/>
              <a:ext cx="61118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0" y="154305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05200" y="148590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2400" y="3886201"/>
            <a:ext cx="8991600" cy="707886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000" b="1">
                <a:solidFill>
                  <a:srgbClr val="FFFF00"/>
                </a:solidFill>
              </a:rPr>
              <a:t>Cộng hai phân số không cùng mẫu.</a:t>
            </a:r>
          </a:p>
        </p:txBody>
      </p:sp>
      <p:sp>
        <p:nvSpPr>
          <p:cNvPr id="28" name="Hexagon 27"/>
          <p:cNvSpPr>
            <a:spLocks noChangeArrowheads="1"/>
          </p:cNvSpPr>
          <p:nvPr/>
        </p:nvSpPr>
        <p:spPr bwMode="auto">
          <a:xfrm>
            <a:off x="3276600" y="2400300"/>
            <a:ext cx="914400" cy="571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2718" name="TextBox 28"/>
          <p:cNvSpPr txBox="1">
            <a:spLocks noChangeArrowheads="1"/>
          </p:cNvSpPr>
          <p:nvPr/>
        </p:nvSpPr>
        <p:spPr bwMode="auto">
          <a:xfrm>
            <a:off x="5638800" y="1485900"/>
            <a:ext cx="129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6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524000" y="245745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505200" y="245745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2721" name="TextBox 17"/>
          <p:cNvSpPr txBox="1">
            <a:spLocks noChangeArrowheads="1"/>
          </p:cNvSpPr>
          <p:nvPr/>
        </p:nvSpPr>
        <p:spPr bwMode="auto">
          <a:xfrm>
            <a:off x="838200" y="62865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</a:rPr>
              <a:t>Hình vẽ này thể hiện quy tắc nào?</a:t>
            </a:r>
          </a:p>
        </p:txBody>
      </p:sp>
    </p:spTree>
    <p:extLst>
      <p:ext uri="{BB962C8B-B14F-4D97-AF65-F5344CB8AC3E}">
        <p14:creationId xmlns:p14="http://schemas.microsoft.com/office/powerpoint/2010/main" val="383834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7" grpId="0" animBg="1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163" y="1714501"/>
            <a:ext cx="3429000" cy="832247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PHÉP CỘNG PHÂN SỐ. TÍNH CHẤT CƠ BẢN CỦA PHÉP CỘNG PHÂN SỐ.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14900" y="171450"/>
            <a:ext cx="19050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 hai phân số cùng mẫu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659607"/>
            <a:ext cx="1600200" cy="5083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PHÂN SỐ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1028700"/>
            <a:ext cx="2209800" cy="5000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 hai phân số không cùng mẫu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19550" y="1899047"/>
            <a:ext cx="3054350" cy="51435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TÍNH CHẤT CƠ BẢN CỦA PHÉP CỘNG PHÂN SỐ</a:t>
            </a:r>
            <a:endParaRPr lang="en-US" sz="1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37450" y="1759744"/>
            <a:ext cx="1524000" cy="302419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Giao hoán</a:t>
            </a:r>
            <a:endParaRPr lang="en-US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750" y="2280048"/>
            <a:ext cx="1524000" cy="302419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Kết hợp</a:t>
            </a:r>
            <a:endParaRPr lang="en-US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19988" y="2776537"/>
            <a:ext cx="1524000" cy="301229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Cộng với 0</a:t>
            </a:r>
            <a:endParaRPr lang="en-US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22575" y="3311129"/>
            <a:ext cx="1593850" cy="514350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18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 DẠNG BÀI TẬP</a:t>
            </a:r>
            <a:endParaRPr lang="en-US" sz="1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0600" y="3269457"/>
            <a:ext cx="2286000" cy="298847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Cộng các phân số</a:t>
            </a:r>
            <a:endParaRPr lang="en-US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18113" y="3756422"/>
            <a:ext cx="1765300" cy="285750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Tính nhanh</a:t>
            </a:r>
            <a:endParaRPr lang="en-US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46714" y="4471988"/>
            <a:ext cx="2073275" cy="457200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toán đưa về cộng các phân số</a:t>
            </a:r>
            <a:endParaRPr lang="en-US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2" idx="0"/>
            <a:endCxn id="4" idx="1"/>
          </p:cNvCxnSpPr>
          <p:nvPr/>
        </p:nvCxnSpPr>
        <p:spPr>
          <a:xfrm flipV="1">
            <a:off x="1744664" y="913210"/>
            <a:ext cx="998537" cy="8012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 flipV="1">
            <a:off x="4343400" y="363141"/>
            <a:ext cx="571500" cy="5500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  <a:endCxn id="5" idx="1"/>
          </p:cNvCxnSpPr>
          <p:nvPr/>
        </p:nvCxnSpPr>
        <p:spPr>
          <a:xfrm>
            <a:off x="4343400" y="913210"/>
            <a:ext cx="533400" cy="3655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  <a:endCxn id="7" idx="1"/>
          </p:cNvCxnSpPr>
          <p:nvPr/>
        </p:nvCxnSpPr>
        <p:spPr>
          <a:xfrm flipV="1">
            <a:off x="7073900" y="1910954"/>
            <a:ext cx="463550" cy="245269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3"/>
            <a:endCxn id="8" idx="1"/>
          </p:cNvCxnSpPr>
          <p:nvPr/>
        </p:nvCxnSpPr>
        <p:spPr>
          <a:xfrm>
            <a:off x="7073900" y="2156222"/>
            <a:ext cx="450850" cy="275034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3"/>
            <a:endCxn id="9" idx="1"/>
          </p:cNvCxnSpPr>
          <p:nvPr/>
        </p:nvCxnSpPr>
        <p:spPr>
          <a:xfrm>
            <a:off x="7073900" y="2156222"/>
            <a:ext cx="446088" cy="771525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0" idx="1"/>
          </p:cNvCxnSpPr>
          <p:nvPr/>
        </p:nvCxnSpPr>
        <p:spPr>
          <a:xfrm>
            <a:off x="1744663" y="2546748"/>
            <a:ext cx="1077912" cy="1021556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1" idx="1"/>
          </p:cNvCxnSpPr>
          <p:nvPr/>
        </p:nvCxnSpPr>
        <p:spPr>
          <a:xfrm flipV="1">
            <a:off x="4416426" y="3418285"/>
            <a:ext cx="384175" cy="150019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3"/>
            <a:endCxn id="12" idx="1"/>
          </p:cNvCxnSpPr>
          <p:nvPr/>
        </p:nvCxnSpPr>
        <p:spPr>
          <a:xfrm>
            <a:off x="4416425" y="3568304"/>
            <a:ext cx="801688" cy="330994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3"/>
            <a:endCxn id="13" idx="1"/>
          </p:cNvCxnSpPr>
          <p:nvPr/>
        </p:nvCxnSpPr>
        <p:spPr>
          <a:xfrm>
            <a:off x="4416425" y="3568304"/>
            <a:ext cx="1030288" cy="1132284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" idx="3"/>
            <a:endCxn id="6" idx="1"/>
          </p:cNvCxnSpPr>
          <p:nvPr/>
        </p:nvCxnSpPr>
        <p:spPr>
          <a:xfrm>
            <a:off x="3459164" y="2130029"/>
            <a:ext cx="560387" cy="26194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07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1507" name="Text Box 19"/>
          <p:cNvSpPr txBox="1">
            <a:spLocks noChangeArrowheads="1"/>
          </p:cNvSpPr>
          <p:nvPr/>
        </p:nvSpPr>
        <p:spPr bwMode="auto">
          <a:xfrm>
            <a:off x="0" y="8334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FF0000"/>
                </a:solidFill>
                <a:latin typeface="Times New Roman" pitchFamily="18" charset="0"/>
              </a:rPr>
              <a:t>II. TÍNH CHẤT CƠ BẢN CỦA PHÉP CỘNG PHÂN SỐ</a:t>
            </a:r>
            <a:endParaRPr lang="vi-VN" sz="2800" u="sng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2088" y="628650"/>
            <a:ext cx="7580312" cy="461665"/>
            <a:chOff x="103236" y="2376948"/>
            <a:chExt cx="7580676" cy="615157"/>
          </a:xfrm>
        </p:grpSpPr>
        <p:sp>
          <p:nvSpPr>
            <p:cNvPr id="21536" name="TextBox 3"/>
            <p:cNvSpPr txBox="1">
              <a:spLocks noChangeArrowheads="1"/>
            </p:cNvSpPr>
            <p:nvPr/>
          </p:nvSpPr>
          <p:spPr bwMode="auto">
            <a:xfrm>
              <a:off x="103236" y="2379408"/>
              <a:ext cx="457200" cy="533136"/>
            </a:xfrm>
            <a:prstGeom prst="rect">
              <a:avLst/>
            </a:prstGeom>
            <a:solidFill>
              <a:srgbClr val="2919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?4</a:t>
              </a:r>
            </a:p>
          </p:txBody>
        </p:sp>
        <p:sp>
          <p:nvSpPr>
            <p:cNvPr id="21537" name="Text Box 50"/>
            <p:cNvSpPr txBox="1">
              <a:spLocks noChangeArrowheads="1"/>
            </p:cNvSpPr>
            <p:nvPr/>
          </p:nvSpPr>
          <p:spPr bwMode="auto">
            <a:xfrm>
              <a:off x="612060" y="2376948"/>
              <a:ext cx="7071852" cy="615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Phép cộng các số nguyên có tính chất gì? </a:t>
              </a: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5029200" y="1943100"/>
            <a:ext cx="4114800" cy="1543050"/>
          </a:xfrm>
          <a:prstGeom prst="cloudCallout">
            <a:avLst>
              <a:gd name="adj1" fmla="val -41706"/>
              <a:gd name="adj2" fmla="val 8830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2919F3"/>
              </a:solidFill>
            </a:endParaRP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420688" y="1341835"/>
            <a:ext cx="4775200" cy="461665"/>
          </a:xfrm>
          <a:prstGeom prst="rect">
            <a:avLst/>
          </a:prstGeom>
          <a:noFill/>
          <a:ln w="28575">
            <a:solidFill>
              <a:srgbClr val="2919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400">
                <a:solidFill>
                  <a:srgbClr val="2919F3"/>
                </a:solidFill>
                <a:latin typeface="Times New Roman" pitchFamily="18" charset="0"/>
                <a:cs typeface="Times New Roman" pitchFamily="18" charset="0"/>
              </a:rPr>
              <a:t>Tính chất phép cộng các số nguyên</a:t>
            </a: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73026" y="2437210"/>
            <a:ext cx="2441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sng">
                <a:latin typeface="Times New Roman" pitchFamily="18" charset="0"/>
                <a:cs typeface="Times New Roman" pitchFamily="18" charset="0"/>
              </a:rPr>
              <a:t>1. Các tính chất: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195888" y="971550"/>
            <a:ext cx="1790642" cy="601118"/>
            <a:chOff x="5196336" y="1295400"/>
            <a:chExt cx="1790571" cy="800851"/>
          </a:xfrm>
        </p:grpSpPr>
        <p:sp>
          <p:nvSpPr>
            <p:cNvPr id="21534" name="Rectangle 15"/>
            <p:cNvSpPr>
              <a:spLocks noChangeArrowheads="1"/>
            </p:cNvSpPr>
            <p:nvPr/>
          </p:nvSpPr>
          <p:spPr bwMode="auto">
            <a:xfrm>
              <a:off x="5529515" y="1295400"/>
              <a:ext cx="1457392" cy="61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2919F3"/>
                  </a:solidFill>
                  <a:latin typeface="Times New Roman" pitchFamily="18" charset="0"/>
                  <a:cs typeface="Times New Roman" pitchFamily="18" charset="0"/>
                </a:rPr>
                <a:t>Giao hoán</a:t>
              </a:r>
              <a:endParaRPr lang="en-US" sz="2400"/>
            </a:p>
          </p:txBody>
        </p:sp>
        <p:cxnSp>
          <p:nvCxnSpPr>
            <p:cNvPr id="19" name="Straight Arrow Connector 18"/>
            <p:cNvCxnSpPr>
              <a:stCxn id="7" idx="3"/>
            </p:cNvCxnSpPr>
            <p:nvPr/>
          </p:nvCxnSpPr>
          <p:spPr>
            <a:xfrm flipV="1">
              <a:off x="5196336" y="1599957"/>
              <a:ext cx="350823" cy="496294"/>
            </a:xfrm>
            <a:prstGeom prst="straightConnector1">
              <a:avLst/>
            </a:prstGeom>
            <a:ln w="28575">
              <a:solidFill>
                <a:srgbClr val="2919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5199062" y="1259681"/>
            <a:ext cx="1559721" cy="461665"/>
            <a:chOff x="5198796" y="1678860"/>
            <a:chExt cx="1560778" cy="617279"/>
          </a:xfrm>
        </p:grpSpPr>
        <p:sp>
          <p:nvSpPr>
            <p:cNvPr id="21532" name="Rectangle 16"/>
            <p:cNvSpPr>
              <a:spLocks noChangeArrowheads="1"/>
            </p:cNvSpPr>
            <p:nvPr/>
          </p:nvSpPr>
          <p:spPr bwMode="auto">
            <a:xfrm>
              <a:off x="5581852" y="1678860"/>
              <a:ext cx="1177722" cy="61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2919F3"/>
                  </a:solidFill>
                  <a:latin typeface="Times New Roman" pitchFamily="18" charset="0"/>
                  <a:cs typeface="Times New Roman" pitchFamily="18" charset="0"/>
                </a:rPr>
                <a:t>Kết hợp</a:t>
              </a:r>
              <a:endParaRPr lang="en-US" sz="240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5198796" y="1981330"/>
              <a:ext cx="425738" cy="41391"/>
            </a:xfrm>
            <a:prstGeom prst="straightConnector1">
              <a:avLst/>
            </a:prstGeom>
            <a:ln w="28575">
              <a:solidFill>
                <a:srgbClr val="2919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195888" y="1572670"/>
            <a:ext cx="2576512" cy="469327"/>
            <a:chOff x="5196336" y="2096343"/>
            <a:chExt cx="2576064" cy="626035"/>
          </a:xfrm>
        </p:grpSpPr>
        <p:sp>
          <p:nvSpPr>
            <p:cNvPr id="21530" name="Rectangle 14"/>
            <p:cNvSpPr>
              <a:spLocks noChangeArrowheads="1"/>
            </p:cNvSpPr>
            <p:nvPr/>
          </p:nvSpPr>
          <p:spPr bwMode="auto">
            <a:xfrm>
              <a:off x="5550300" y="2106563"/>
              <a:ext cx="2222100" cy="61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400">
                  <a:solidFill>
                    <a:srgbClr val="2919F3"/>
                  </a:solidFill>
                  <a:latin typeface="Times New Roman" pitchFamily="18" charset="0"/>
                  <a:cs typeface="Times New Roman" pitchFamily="18" charset="0"/>
                </a:rPr>
                <a:t>Cộng với số 0 </a:t>
              </a:r>
            </a:p>
          </p:txBody>
        </p:sp>
        <p:cxnSp>
          <p:nvCxnSpPr>
            <p:cNvPr id="23" name="Straight Arrow Connector 22"/>
            <p:cNvCxnSpPr>
              <a:stCxn id="7" idx="3"/>
            </p:cNvCxnSpPr>
            <p:nvPr/>
          </p:nvCxnSpPr>
          <p:spPr>
            <a:xfrm>
              <a:off x="5196336" y="2096343"/>
              <a:ext cx="426963" cy="265424"/>
            </a:xfrm>
            <a:prstGeom prst="straightConnector1">
              <a:avLst/>
            </a:prstGeom>
            <a:ln w="28575">
              <a:solidFill>
                <a:srgbClr val="2919F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2362201" y="2345532"/>
            <a:ext cx="3910013" cy="566749"/>
            <a:chOff x="2362200" y="3126660"/>
            <a:chExt cx="3910788" cy="755665"/>
          </a:xfrm>
        </p:grpSpPr>
        <p:grpSp>
          <p:nvGrpSpPr>
            <p:cNvPr id="21526" name="Group 29"/>
            <p:cNvGrpSpPr>
              <a:grpSpLocks/>
            </p:cNvGrpSpPr>
            <p:nvPr/>
          </p:nvGrpSpPr>
          <p:grpSpPr bwMode="auto">
            <a:xfrm>
              <a:off x="2895600" y="3126660"/>
              <a:ext cx="3377388" cy="755665"/>
              <a:chOff x="585012" y="3581400"/>
              <a:chExt cx="3377388" cy="755665"/>
            </a:xfrm>
          </p:grpSpPr>
          <p:sp>
            <p:nvSpPr>
              <p:cNvPr id="21528" name="Rectangle 8"/>
              <p:cNvSpPr>
                <a:spLocks noChangeArrowheads="1"/>
              </p:cNvSpPr>
              <p:nvPr/>
            </p:nvSpPr>
            <p:spPr bwMode="auto">
              <a:xfrm>
                <a:off x="585012" y="3721512"/>
                <a:ext cx="1542716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2919F3"/>
                    </a:solidFill>
                    <a:latin typeface="Times New Roman" pitchFamily="18" charset="0"/>
                    <a:cs typeface="Times New Roman" pitchFamily="18" charset="0"/>
                  </a:rPr>
                  <a:t>Giao hoán:</a:t>
                </a:r>
                <a:endParaRPr lang="en-US" sz="2400"/>
              </a:p>
            </p:txBody>
          </p:sp>
          <p:graphicFrame>
            <p:nvGraphicFramePr>
              <p:cNvPr id="21529" name="Object 11"/>
              <p:cNvGraphicFramePr>
                <a:graphicFrameLocks noChangeAspect="1"/>
              </p:cNvGraphicFramePr>
              <p:nvPr/>
            </p:nvGraphicFramePr>
            <p:xfrm>
              <a:off x="2286000" y="3581400"/>
              <a:ext cx="1676400" cy="723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0" name="Equation" r:id="rId3" imgW="1675673" imgH="723586" progId="Equation.DSMT4">
                      <p:embed/>
                    </p:oleObj>
                  </mc:Choice>
                  <mc:Fallback>
                    <p:oleObj name="Equation" r:id="rId3" imgW="1675673" imgH="723586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86000" y="3581400"/>
                            <a:ext cx="1676400" cy="723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37" name="Straight Arrow Connector 36"/>
            <p:cNvCxnSpPr/>
            <p:nvPr/>
          </p:nvCxnSpPr>
          <p:spPr>
            <a:xfrm>
              <a:off x="2362200" y="3504485"/>
              <a:ext cx="60972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2362201" y="2628900"/>
            <a:ext cx="5281613" cy="932260"/>
            <a:chOff x="2362200" y="3505200"/>
            <a:chExt cx="5282388" cy="1243776"/>
          </a:xfrm>
        </p:grpSpPr>
        <p:grpSp>
          <p:nvGrpSpPr>
            <p:cNvPr id="21522" name="Group 33"/>
            <p:cNvGrpSpPr>
              <a:grpSpLocks/>
            </p:cNvGrpSpPr>
            <p:nvPr/>
          </p:nvGrpSpPr>
          <p:grpSpPr bwMode="auto">
            <a:xfrm>
              <a:off x="2957052" y="3910776"/>
              <a:ext cx="4687536" cy="838200"/>
              <a:chOff x="479316" y="4404852"/>
              <a:chExt cx="4687536" cy="838200"/>
            </a:xfrm>
          </p:grpSpPr>
          <p:sp>
            <p:nvSpPr>
              <p:cNvPr id="21524" name="Rectangle 9"/>
              <p:cNvSpPr>
                <a:spLocks noChangeArrowheads="1"/>
              </p:cNvSpPr>
              <p:nvPr/>
            </p:nvSpPr>
            <p:spPr bwMode="auto">
              <a:xfrm>
                <a:off x="479316" y="4574460"/>
                <a:ext cx="1262069" cy="615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2919F3"/>
                    </a:solidFill>
                    <a:latin typeface="Times New Roman" pitchFamily="18" charset="0"/>
                    <a:cs typeface="Times New Roman" pitchFamily="18" charset="0"/>
                  </a:rPr>
                  <a:t>Kết hợp:</a:t>
                </a:r>
                <a:endParaRPr lang="en-US" sz="2400"/>
              </a:p>
            </p:txBody>
          </p:sp>
          <p:graphicFrame>
            <p:nvGraphicFramePr>
              <p:cNvPr id="21525" name="Object 12"/>
              <p:cNvGraphicFramePr>
                <a:graphicFrameLocks noChangeAspect="1"/>
              </p:cNvGraphicFramePr>
              <p:nvPr/>
            </p:nvGraphicFramePr>
            <p:xfrm>
              <a:off x="1890252" y="4404852"/>
              <a:ext cx="3276600" cy="838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1" name="Equation" r:id="rId5" imgW="3276600" imgH="838200" progId="Equation.DSMT4">
                      <p:embed/>
                    </p:oleObj>
                  </mc:Choice>
                  <mc:Fallback>
                    <p:oleObj name="Equation" r:id="rId5" imgW="3276600" imgH="838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90252" y="4404852"/>
                            <a:ext cx="3276600" cy="838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39" name="Straight Arrow Connector 38"/>
            <p:cNvCxnSpPr>
              <a:endCxn id="21524" idx="1"/>
            </p:cNvCxnSpPr>
            <p:nvPr/>
          </p:nvCxnSpPr>
          <p:spPr>
            <a:xfrm>
              <a:off x="2362200" y="3505200"/>
              <a:ext cx="594852" cy="8831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2362200" y="2652713"/>
            <a:ext cx="4770438" cy="1473994"/>
            <a:chOff x="2362200" y="3537156"/>
            <a:chExt cx="4770898" cy="1965228"/>
          </a:xfrm>
        </p:grpSpPr>
        <p:grpSp>
          <p:nvGrpSpPr>
            <p:cNvPr id="21518" name="Group 34"/>
            <p:cNvGrpSpPr>
              <a:grpSpLocks/>
            </p:cNvGrpSpPr>
            <p:nvPr/>
          </p:nvGrpSpPr>
          <p:grpSpPr bwMode="auto">
            <a:xfrm>
              <a:off x="2984088" y="4778484"/>
              <a:ext cx="4149010" cy="723900"/>
              <a:chOff x="597300" y="5302250"/>
              <a:chExt cx="4149010" cy="723900"/>
            </a:xfrm>
          </p:grpSpPr>
          <p:sp>
            <p:nvSpPr>
              <p:cNvPr id="21520" name="Rectangle 10"/>
              <p:cNvSpPr>
                <a:spLocks noChangeArrowheads="1"/>
              </p:cNvSpPr>
              <p:nvPr/>
            </p:nvSpPr>
            <p:spPr bwMode="auto">
              <a:xfrm>
                <a:off x="597300" y="5405280"/>
                <a:ext cx="2133600" cy="61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2919F3"/>
                    </a:solidFill>
                    <a:latin typeface="Times New Roman" pitchFamily="18" charset="0"/>
                    <a:cs typeface="Times New Roman" pitchFamily="18" charset="0"/>
                  </a:rPr>
                  <a:t>Cộng với số 0:</a:t>
                </a:r>
                <a:endParaRPr lang="en-US" sz="2400"/>
              </a:p>
            </p:txBody>
          </p:sp>
          <p:graphicFrame>
            <p:nvGraphicFramePr>
              <p:cNvPr id="21521" name="Object 13"/>
              <p:cNvGraphicFramePr>
                <a:graphicFrameLocks noChangeAspect="1"/>
              </p:cNvGraphicFramePr>
              <p:nvPr/>
            </p:nvGraphicFramePr>
            <p:xfrm>
              <a:off x="2701610" y="5302250"/>
              <a:ext cx="2044700" cy="723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" name="Equation" r:id="rId7" imgW="2044700" imgH="723900" progId="Equation.DSMT4">
                      <p:embed/>
                    </p:oleObj>
                  </mc:Choice>
                  <mc:Fallback>
                    <p:oleObj name="Equation" r:id="rId7" imgW="2044700" imgH="7239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01610" y="5302250"/>
                            <a:ext cx="2044700" cy="723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43" name="Straight Arrow Connector 42"/>
            <p:cNvCxnSpPr/>
            <p:nvPr/>
          </p:nvCxnSpPr>
          <p:spPr>
            <a:xfrm>
              <a:off x="2362200" y="3537156"/>
              <a:ext cx="685866" cy="15683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9990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Thái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Bình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bề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Tây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bề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. 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blipFill>
                <a:blip r:embed="rId2"/>
                <a:stretch>
                  <a:fillRect l="-948" r="-843" b="-34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4 bí kíp giúp 2k1 “xử đẹp” những bài Toán hình Blog HOCMAI - Kênh chia sẻ  thông tin, bí kíp học tập luyện thi cho học sinh lớp 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5" y="3356342"/>
            <a:ext cx="1621875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901699" y="2110453"/>
            <a:ext cx="6400801" cy="2195202"/>
          </a:xfrm>
          <a:prstGeom prst="cloudCallout">
            <a:avLst>
              <a:gd name="adj1" fmla="val 47094"/>
              <a:gd name="adj2" fmla="val 43536"/>
            </a:avLst>
          </a:prstGeom>
          <a:solidFill>
            <a:srgbClr val="A4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khoảng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nhiều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hơn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Top 10 Câu hỏi về biển Thái Bình Dương mà trẻ em hay hỏi nhất và cách trả  lời khoa học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12" y="2501901"/>
            <a:ext cx="1256328" cy="966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9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1"/>
          <p:cNvSpPr txBox="1">
            <a:spLocks noGrp="1"/>
          </p:cNvSpPr>
          <p:nvPr>
            <p:ph type="subTitle" idx="1"/>
          </p:nvPr>
        </p:nvSpPr>
        <p:spPr>
          <a:xfrm>
            <a:off x="2427392" y="1365140"/>
            <a:ext cx="5142520" cy="2518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BÀI 3.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PHÉP CỘNG, PHÉP TRỪ PHÂN SỐ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(3 </a:t>
            </a:r>
            <a:r>
              <a:rPr lang="en-US" sz="3200" b="1" dirty="0" err="1">
                <a:solidFill>
                  <a:srgbClr val="002060"/>
                </a:solidFill>
              </a:rPr>
              <a:t>tiết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  <a:endParaRPr sz="3200" b="1" dirty="0">
              <a:solidFill>
                <a:srgbClr val="002060"/>
              </a:solidFill>
            </a:endParaRPr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1849784" y="1130945"/>
            <a:ext cx="5760582" cy="2752530"/>
            <a:chOff x="1908700" y="1591450"/>
            <a:chExt cx="5287849" cy="2526648"/>
          </a:xfrm>
        </p:grpSpPr>
        <p:sp>
          <p:nvSpPr>
            <p:cNvPr id="1142" name="Google Shape;1142;p4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al Style Book Slideshow for Marketing by Slidesgo">
  <a:themeElements>
    <a:clrScheme name="Simple Light">
      <a:dk1>
        <a:srgbClr val="086245"/>
      </a:dk1>
      <a:lt1>
        <a:srgbClr val="F8B428"/>
      </a:lt1>
      <a:dk2>
        <a:srgbClr val="FBF7CA"/>
      </a:dk2>
      <a:lt2>
        <a:srgbClr val="FFFFFF"/>
      </a:lt2>
      <a:accent1>
        <a:srgbClr val="7F6000"/>
      </a:accent1>
      <a:accent2>
        <a:srgbClr val="F8B42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86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3162</Words>
  <Application>Microsoft Office PowerPoint</Application>
  <PresentationFormat>On-screen Show (16:9)</PresentationFormat>
  <Paragraphs>287</Paragraphs>
  <Slides>44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Times New Roman</vt:lpstr>
      <vt:lpstr>Wingdings</vt:lpstr>
      <vt:lpstr>Cambria Math</vt:lpstr>
      <vt:lpstr>Playfair Display ExtraBold</vt:lpstr>
      <vt:lpstr>Lato</vt:lpstr>
      <vt:lpstr>Calibri</vt:lpstr>
      <vt:lpstr>TimesNewRomanPSMT</vt:lpstr>
      <vt:lpstr>Tropical Style Book Slideshow for Marketing by Slidesgo</vt:lpstr>
      <vt:lpstr>MathType 6.0 Equation</vt:lpstr>
      <vt:lpstr>Equation</vt:lpstr>
      <vt:lpstr>CHÀO MỪNG CÁC EM ĐẾN VỚI TIẾT HỌC!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KHỞI ĐỘNG</vt:lpstr>
      <vt:lpstr>PowerPoint Presentation</vt:lpstr>
      <vt:lpstr>NỘI DUNG</vt:lpstr>
      <vt:lpstr>PHÉP CỘNG PHÂN SỐ</vt:lpstr>
      <vt:lpstr>1. Quy tắc cộng hai phân số</vt:lpstr>
      <vt:lpstr>PowerPoint Presentation</vt:lpstr>
      <vt:lpstr>PowerPoint Presentation</vt:lpstr>
      <vt:lpstr>PowerPoint Presentation</vt:lpstr>
      <vt:lpstr>PowerPoint Presentation</vt:lpstr>
      <vt:lpstr>Luyện tập 1. </vt:lpstr>
      <vt:lpstr>2. Tính chất của phép cộng phân số</vt:lpstr>
      <vt:lpstr>PowerPoint Presentation</vt:lpstr>
      <vt:lpstr>PowerPoint Presentation</vt:lpstr>
      <vt:lpstr>II. PHÉP TRỪ PHÂN SỐ</vt:lpstr>
      <vt:lpstr>PowerPoint Presentation</vt:lpstr>
      <vt:lpstr>PowerPoint Presentation</vt:lpstr>
      <vt:lpstr>2. Quy tắc trừ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4.</vt:lpstr>
      <vt:lpstr>III. QUY TẮC DẤU NGOẶC.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Style Book Slideshow for Marketing</dc:title>
  <dc:creator>LaptopAZ.vn</dc:creator>
  <cp:lastModifiedBy>OSC</cp:lastModifiedBy>
  <cp:revision>79</cp:revision>
  <dcterms:modified xsi:type="dcterms:W3CDTF">2025-03-03T07:37:01Z</dcterms:modified>
</cp:coreProperties>
</file>