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5" r:id="rId10"/>
    <p:sldId id="296" r:id="rId11"/>
    <p:sldId id="297" r:id="rId12"/>
    <p:sldId id="299" r:id="rId13"/>
    <p:sldId id="298" r:id="rId14"/>
    <p:sldId id="264" r:id="rId15"/>
    <p:sldId id="265" r:id="rId16"/>
    <p:sldId id="300" r:id="rId17"/>
    <p:sldId id="281" r:id="rId18"/>
    <p:sldId id="302" r:id="rId19"/>
    <p:sldId id="303" r:id="rId20"/>
    <p:sldId id="278" r:id="rId21"/>
    <p:sldId id="304" r:id="rId22"/>
  </p:sldIdLst>
  <p:sldSz cx="9144000" cy="5143500" type="screen16x9"/>
  <p:notesSz cx="6858000" cy="9144000"/>
  <p:embeddedFontLst>
    <p:embeddedFont>
      <p:font typeface="Neuton" panose="020B0604020202020204" charset="0"/>
      <p:regular r:id="rId24"/>
      <p:bold r:id="rId25"/>
      <p:italic r:id="rId26"/>
    </p:embeddedFont>
    <p:embeddedFont>
      <p:font typeface="Yellowtail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C8E19A-50D1-4AEF-AA29-0A6F2DA93EA0}">
  <a:tblStyle styleId="{2BC8E19A-50D1-4AEF-AA29-0A6F2DA93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287F41-4A94-45BB-B5AB-D9B2F0D40E4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7703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364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3419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212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c103ab0d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c103ab0d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224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790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3738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833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6942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446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813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151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89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44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chemeClr val="accent2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12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21" name="Google Shape;621;p12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2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3" name="Google Shape;623;p12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24" name="Google Shape;624;p1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" name="Google Shape;628;p12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2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0" name="Google Shape;630;p12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31" name="Google Shape;631;p1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4" name="Google Shape;634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905350" y="2878750"/>
            <a:ext cx="51540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905350" y="3818476"/>
            <a:ext cx="5154000" cy="6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28" name="Google Shape;128;p3"/>
          <p:cNvGrpSpPr/>
          <p:nvPr/>
        </p:nvGrpSpPr>
        <p:grpSpPr>
          <a:xfrm>
            <a:off x="7088841" y="-58105"/>
            <a:ext cx="1401157" cy="5259705"/>
            <a:chOff x="818425" y="238125"/>
            <a:chExt cx="1395575" cy="5238750"/>
          </a:xfrm>
        </p:grpSpPr>
        <p:sp>
          <p:nvSpPr>
            <p:cNvPr id="129" name="Google Shape;129;p3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" name="Google Shape;150;p3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3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81" name="Google Shape;181;p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30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endParaRPr dirty="0"/>
          </a:p>
        </p:txBody>
      </p:sp>
      <p:grpSp>
        <p:nvGrpSpPr>
          <p:cNvPr id="187" name="Google Shape;187;p4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endParaRPr dirty="0"/>
          </a:p>
        </p:txBody>
      </p:sp>
      <p:grpSp>
        <p:nvGrpSpPr>
          <p:cNvPr id="211" name="Google Shape;211;p5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12" name="Google Shape;212;p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269" name="Google Shape;269;p5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628975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3721633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277" name="Google Shape;277;p6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78" name="Google Shape;278;p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6" name="Google Shape;306;p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326;p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" name="Google Shape;334;p6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35" name="Google Shape;335;p6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41" name="Google Shape;341;p7"/>
          <p:cNvSpPr txBox="1">
            <a:spLocks noGrp="1"/>
          </p:cNvSpPr>
          <p:nvPr>
            <p:ph type="body" idx="1"/>
          </p:nvPr>
        </p:nvSpPr>
        <p:spPr>
          <a:xfrm>
            <a:off x="628875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2"/>
          </p:nvPr>
        </p:nvSpPr>
        <p:spPr>
          <a:xfrm>
            <a:off x="2665192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3"/>
          </p:nvPr>
        </p:nvSpPr>
        <p:spPr>
          <a:xfrm>
            <a:off x="4701509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344" name="Google Shape;344;p7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345" name="Google Shape;345;p7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" name="Google Shape;346;p7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347" name="Google Shape;347;p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7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" name="Google Shape;367;p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" name="Google Shape;373;p7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" name="Google Shape;377;p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78" name="Google Shape;378;p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82" name="Google Shape;382;p7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7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86" name="Google Shape;386;p7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7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89" name="Google Shape;389;p7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3" name="Google Shape;393;p7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" name="Google Shape;396;p7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97" name="Google Shape;397;p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7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02" name="Google Shape;402;p7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408" name="Google Shape;408;p8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409" name="Google Shape;409;p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8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11" name="Google Shape;411;p8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" name="Google Shape;431;p8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32" name="Google Shape;432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8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8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8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" name="Google Shape;449;p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450" name="Google Shape;450;p8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" name="Google Shape;452;p8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453" name="Google Shape;453;p8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7" name="Google Shape;457;p8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8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461" name="Google Shape;461;p8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5" name="Google Shape;465;p8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66" name="Google Shape;466;p8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bg>
      <p:bgPr>
        <a:solidFill>
          <a:srgbClr val="D9D9D9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9"/>
          <p:cNvGrpSpPr/>
          <p:nvPr/>
        </p:nvGrpSpPr>
        <p:grpSpPr>
          <a:xfrm>
            <a:off x="7964874" y="-76203"/>
            <a:ext cx="1026725" cy="3854148"/>
            <a:chOff x="818425" y="238125"/>
            <a:chExt cx="1395575" cy="5238750"/>
          </a:xfrm>
        </p:grpSpPr>
        <p:sp>
          <p:nvSpPr>
            <p:cNvPr id="472" name="Google Shape;472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" name="Google Shape;473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74" name="Google Shape;474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" name="Google Shape;493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" name="Google Shape;494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95" name="Google Shape;495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0" name="Google Shape;500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05" name="Google Shape;505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09" name="Google Shape;509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" name="Google Shape;512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13" name="Google Shape;513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" name="Google Shape;515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16" name="Google Shape;516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9"/>
          <p:cNvGrpSpPr/>
          <p:nvPr/>
        </p:nvGrpSpPr>
        <p:grpSpPr>
          <a:xfrm rot="10800000">
            <a:off x="152399" y="1365547"/>
            <a:ext cx="1026725" cy="3854148"/>
            <a:chOff x="818425" y="238125"/>
            <a:chExt cx="1395575" cy="5238750"/>
          </a:xfrm>
        </p:grpSpPr>
        <p:sp>
          <p:nvSpPr>
            <p:cNvPr id="529" name="Google Shape;529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531" name="Google Shape;531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" name="Google Shape;550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" name="Google Shape;557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1" name="Google Shape;561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62" name="Google Shape;562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66" name="Google Shape;566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70" name="Google Shape;570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" name="Google Shape;572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73" name="Google Shape;573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" name="Google Shape;580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81" name="Google Shape;581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5" name="Google Shape;585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euton"/>
              <a:buChar char="✢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Neuton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1036285" y="1508745"/>
            <a:ext cx="7176062" cy="19245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1333500" y="159123"/>
            <a:ext cx="6489700" cy="61258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Thế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nào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gọi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là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hỗn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số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dương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vi-VN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0833" y="1547004"/>
            <a:ext cx="8439586" cy="2350805"/>
            <a:chOff x="1025914" y="1420853"/>
            <a:chExt cx="14450239" cy="3038847"/>
          </a:xfrm>
        </p:grpSpPr>
        <p:grpSp>
          <p:nvGrpSpPr>
            <p:cNvPr id="5" name="Group 2"/>
            <p:cNvGrpSpPr/>
            <p:nvPr/>
          </p:nvGrpSpPr>
          <p:grpSpPr>
            <a:xfrm>
              <a:off x="1025914" y="1420853"/>
              <a:ext cx="14450239" cy="3038847"/>
              <a:chOff x="-206803" y="115570"/>
              <a:chExt cx="2371547" cy="1464836"/>
            </a:xfrm>
            <a:solidFill>
              <a:srgbClr val="CCFF99"/>
            </a:solidFill>
          </p:grpSpPr>
          <p:sp>
            <p:nvSpPr>
              <p:cNvPr id="7" name="Freeform 3"/>
              <p:cNvSpPr/>
              <p:nvPr/>
            </p:nvSpPr>
            <p:spPr>
              <a:xfrm>
                <a:off x="-206803" y="115570"/>
                <a:ext cx="2371547" cy="1464836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057148" y="1564860"/>
            <a:ext cx="7903271" cy="196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 (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)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(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ví</a:t>
            </a:r>
            <a:r>
              <a:rPr lang="en-US" sz="2400" dirty="0"/>
              <a:t> </a:t>
            </a:r>
            <a:r>
              <a:rPr lang="en-US" sz="2400" dirty="0" err="1"/>
              <a:t>dụ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)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hỗn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4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301171" y="-157357"/>
            <a:ext cx="2528293" cy="7763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2.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08362" y="105598"/>
            <a:ext cx="462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So </a:t>
            </a:r>
            <a:r>
              <a:rPr lang="en-US" sz="2400" dirty="0" err="1" smtClean="0">
                <a:latin typeface="+mn-lt"/>
              </a:rPr>
              <a:t>sánh</a:t>
            </a:r>
            <a:r>
              <a:rPr lang="en-US" sz="2400" dirty="0" smtClean="0">
                <a:latin typeface="+mn-lt"/>
              </a:rPr>
              <a:t>:</a:t>
            </a:r>
            <a:endParaRPr lang="vi-VN" sz="24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1171" y="614660"/>
                <a:ext cx="7528379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a) </a:t>
                </a:r>
                <a:r>
                  <a:rPr lang="en-US" sz="2400" dirty="0" err="1" smtClean="0">
                    <a:latin typeface="+mn-lt"/>
                  </a:rPr>
                  <a:t>Viết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mỗi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sau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thành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hỗn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71" y="614660"/>
                <a:ext cx="7528379" cy="613886"/>
              </a:xfrm>
              <a:prstGeom prst="rect">
                <a:avLst/>
              </a:prstGeom>
              <a:blipFill>
                <a:blip r:embed="rId3"/>
                <a:stretch>
                  <a:fillRect l="-121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1170" y="1391038"/>
                <a:ext cx="7528379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b) </a:t>
                </a:r>
                <a:r>
                  <a:rPr lang="en-US" sz="2400" dirty="0" err="1" smtClean="0">
                    <a:latin typeface="+mn-lt"/>
                  </a:rPr>
                  <a:t>Viết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mỗi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hỗn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sau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thành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</a:p>
              <a:p>
                <a:pPr algn="ctr"/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70" y="1391038"/>
                <a:ext cx="7528379" cy="1016689"/>
              </a:xfrm>
              <a:prstGeom prst="rect">
                <a:avLst/>
              </a:prstGeom>
              <a:blipFill>
                <a:blip r:embed="rId4"/>
                <a:stretch>
                  <a:fillRect l="-12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540805" y="1946062"/>
            <a:ext cx="12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  <a:endParaRPr lang="vi-VN" sz="24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839" y="2407727"/>
                <a:ext cx="2817471" cy="745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 .  4 + 2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9" y="2407727"/>
                <a:ext cx="2817471" cy="7458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55612" y="2400841"/>
                <a:ext cx="2971800" cy="1265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=4+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=4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612" y="2400841"/>
                <a:ext cx="2971800" cy="1265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4179159" y="2460837"/>
            <a:ext cx="1" cy="2538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6134" y="3675332"/>
                <a:ext cx="197887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 .  3 + 1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34" y="3675332"/>
                <a:ext cx="1978879" cy="892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06059" y="3343831"/>
                <a:ext cx="2762250" cy="1167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=3+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059" y="3343831"/>
                <a:ext cx="2762250" cy="11677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28713" y="2431707"/>
                <a:ext cx="4915287" cy="783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=2+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i="1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713" y="2431707"/>
                <a:ext cx="4915287" cy="783612"/>
              </a:xfrm>
              <a:prstGeom prst="rect">
                <a:avLst/>
              </a:prstGeom>
              <a:blipFill>
                <a:blip r:embed="rId9"/>
                <a:stretch>
                  <a:fillRect l="-1985" b="-23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76965" y="2866106"/>
                <a:ext cx="276225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 .  4 + 3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 smtClean="0"/>
                  <a:t>  </a:t>
                </a:r>
                <a:endParaRPr lang="en-US" sz="4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965" y="2866106"/>
                <a:ext cx="2762250" cy="8925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58560" y="3672637"/>
                <a:ext cx="20120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=5+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 smtClean="0"/>
                  <a:t>  </a:t>
                </a:r>
                <a:endParaRPr lang="vi-VN" sz="4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560" y="3672637"/>
                <a:ext cx="2012089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57721" y="4360353"/>
                <a:ext cx="228453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 .  6 + 1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/>
                  <a:t> </a:t>
                </a:r>
                <a:endParaRPr lang="vi-VN" sz="4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21" y="4360353"/>
                <a:ext cx="2284536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5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/>
      <p:bldP spid="4" grpId="0"/>
      <p:bldP spid="5" grpId="0"/>
      <p:bldP spid="13" grpId="0"/>
      <p:bldP spid="14" grpId="0"/>
      <p:bldP spid="15" grpId="0" build="allAtOnce"/>
      <p:bldP spid="2" grpId="0"/>
      <p:bldP spid="21" grpId="0" build="allAtOnce"/>
      <p:bldP spid="23" grpId="0" build="allAtOnce"/>
      <p:bldP spid="24" grpId="0" build="allAtOnce"/>
      <p:bldP spid="26" grpId="0" build="allAtOnce"/>
      <p:bldP spid="9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400175" y="1809750"/>
            <a:ext cx="6343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LUYỆN TẬP </a:t>
            </a:r>
            <a:endParaRPr lang="vi-VN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21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514350" y="228600"/>
            <a:ext cx="234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1. </a:t>
            </a:r>
            <a:r>
              <a:rPr lang="en-US" sz="2400" dirty="0" smtClean="0">
                <a:latin typeface="+mn-lt"/>
              </a:rPr>
              <a:t>So </a:t>
            </a:r>
            <a:r>
              <a:rPr lang="en-US" sz="2400" dirty="0" err="1" smtClean="0">
                <a:latin typeface="+mn-lt"/>
              </a:rPr>
              <a:t>sánh</a:t>
            </a:r>
            <a:r>
              <a:rPr lang="en-US" sz="2400" dirty="0" smtClean="0">
                <a:latin typeface="+mn-lt"/>
              </a:rPr>
              <a:t>:</a:t>
            </a:r>
            <a:endParaRPr lang="vi-VN" sz="24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4350" y="1028700"/>
                <a:ext cx="20097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028700"/>
                <a:ext cx="2009775" cy="625812"/>
              </a:xfrm>
              <a:prstGeom prst="rect">
                <a:avLst/>
              </a:prstGeom>
              <a:blipFill>
                <a:blip r:embed="rId2"/>
                <a:stretch>
                  <a:fillRect l="-454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048000" y="1028700"/>
                <a:ext cx="20097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4000" dirty="0" smtClean="0">
                  <a:latin typeface="+mn-lt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028700"/>
                <a:ext cx="2009775" cy="625812"/>
              </a:xfrm>
              <a:prstGeom prst="rect">
                <a:avLst/>
              </a:prstGeom>
              <a:blipFill rotWithShape="0">
                <a:blip r:embed="rId3"/>
                <a:stretch>
                  <a:fillRect l="-4545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1650" y="1066800"/>
                <a:ext cx="2009775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endParaRPr lang="vi-VN" sz="6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50" y="1066800"/>
                <a:ext cx="2009775" cy="625877"/>
              </a:xfrm>
              <a:prstGeom prst="rect">
                <a:avLst/>
              </a:prstGeom>
              <a:blipFill>
                <a:blip r:embed="rId4"/>
                <a:stretch>
                  <a:fillRect l="-4863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33801" y="1693217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  <a:endParaRPr lang="vi-VN" sz="24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2154882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</a:t>
                </a:r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54882"/>
                <a:ext cx="2009775" cy="2835200"/>
              </a:xfrm>
              <a:prstGeom prst="rect">
                <a:avLst/>
              </a:prstGeom>
              <a:blipFill>
                <a:blip r:embed="rId5"/>
                <a:stretch>
                  <a:fillRect l="-4545" b="-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2257425" y="2116782"/>
            <a:ext cx="0" cy="2829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24125" y="2116782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</a:t>
                </a:r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25" y="2116782"/>
                <a:ext cx="2009775" cy="2835200"/>
              </a:xfrm>
              <a:prstGeom prst="rect">
                <a:avLst/>
              </a:prstGeom>
              <a:blipFill>
                <a:blip r:embed="rId6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857751" y="2116782"/>
            <a:ext cx="0" cy="2829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86352" y="2111018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</a:t>
                </a:r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2" y="2111018"/>
                <a:ext cx="2009775" cy="2835200"/>
              </a:xfrm>
              <a:prstGeom prst="rect">
                <a:avLst/>
              </a:prstGeom>
              <a:blipFill>
                <a:blip r:embed="rId7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2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build="allAtOnce"/>
      <p:bldP spid="12" grpId="0" build="allAtOnce"/>
      <p:bldP spid="1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>
                <a:latin typeface="+mn-lt"/>
              </a:rPr>
              <a:t>14</a:t>
            </a:fld>
            <a:endParaRPr sz="280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" y="228600"/>
            <a:ext cx="756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2. </a:t>
            </a:r>
            <a:r>
              <a:rPr lang="en-US" sz="2800" dirty="0" err="1" smtClean="0">
                <a:latin typeface="+mn-lt"/>
              </a:rPr>
              <a:t>Viết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các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phân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số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sau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theo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thứ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tự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tăng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dần</a:t>
            </a:r>
            <a:r>
              <a:rPr lang="en-US" sz="2800" dirty="0">
                <a:latin typeface="+mn-lt"/>
              </a:rPr>
              <a:t>:</a:t>
            </a:r>
            <a:endParaRPr lang="vi-VN" sz="28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09650" y="1028699"/>
                <a:ext cx="2009775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 </a:t>
                </a:r>
                <a:endParaRPr lang="vi-VN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0" y="1028699"/>
                <a:ext cx="2009775" cy="712631"/>
              </a:xfrm>
              <a:prstGeom prst="rect">
                <a:avLst/>
              </a:prstGeom>
              <a:blipFill>
                <a:blip r:embed="rId3"/>
                <a:stretch>
                  <a:fillRect l="-6383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62500" y="998435"/>
                <a:ext cx="26860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</a:rPr>
                  <a:t> ;</a:t>
                </a:r>
                <a:r>
                  <a:rPr lang="en-GB" sz="28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</a:t>
                </a:r>
                <a:endParaRPr lang="vi-VN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998435"/>
                <a:ext cx="2686050" cy="707886"/>
              </a:xfrm>
              <a:prstGeom prst="rect">
                <a:avLst/>
              </a:prstGeom>
              <a:blipFill>
                <a:blip r:embed="rId4"/>
                <a:stretch>
                  <a:fillRect l="-4535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17849" y="1576490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+mn-lt"/>
              </a:rPr>
              <a:t>Giải</a:t>
            </a:r>
            <a:r>
              <a:rPr lang="en-US" sz="2800" b="1" u="sng" dirty="0" smtClean="0">
                <a:latin typeface="+mn-lt"/>
              </a:rPr>
              <a:t>:</a:t>
            </a:r>
            <a:endParaRPr lang="vi-VN" sz="28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2431" y="2024249"/>
                <a:ext cx="2009775" cy="114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 smtClean="0">
                  <a:latin typeface="+mn-lt"/>
                </a:endParaRPr>
              </a:p>
              <a:p>
                <a:endParaRPr lang="en-US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31" y="2024249"/>
                <a:ext cx="2009775" cy="11435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19263" y="2860323"/>
                <a:ext cx="200977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263" y="2860323"/>
                <a:ext cx="2009775" cy="710451"/>
              </a:xfrm>
              <a:prstGeom prst="rect">
                <a:avLst/>
              </a:prstGeom>
              <a:blipFill>
                <a:blip r:embed="rId6"/>
                <a:stretch>
                  <a:fillRect r="-2121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4375" y="3651693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endParaRPr lang="en-US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3651693"/>
                <a:ext cx="2009775" cy="7042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6" idx="2"/>
          </p:cNvCxnSpPr>
          <p:nvPr/>
        </p:nvCxnSpPr>
        <p:spPr>
          <a:xfrm>
            <a:off x="4270299" y="2099710"/>
            <a:ext cx="0" cy="2913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74536" y="2815619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536" y="2815619"/>
                <a:ext cx="2009775" cy="704295"/>
              </a:xfrm>
              <a:prstGeom prst="rect">
                <a:avLst/>
              </a:prstGeom>
              <a:blipFill>
                <a:blip r:embed="rId8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43207" y="4406848"/>
                <a:ext cx="190667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07" y="4406848"/>
                <a:ext cx="1906676" cy="714683"/>
              </a:xfrm>
              <a:prstGeom prst="rect">
                <a:avLst/>
              </a:prstGeom>
              <a:blipFill>
                <a:blip r:embed="rId9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46511" y="2024249"/>
                <a:ext cx="2582939" cy="113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 smtClean="0">
                  <a:latin typeface="+mn-lt"/>
                </a:endParaRPr>
              </a:p>
              <a:p>
                <a:endParaRPr lang="en-US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511" y="2024249"/>
                <a:ext cx="2582939" cy="1134541"/>
              </a:xfrm>
              <a:prstGeom prst="rect">
                <a:avLst/>
              </a:prstGeom>
              <a:blipFill>
                <a:blip r:embed="rId10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43343" y="2860323"/>
                <a:ext cx="200977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−140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43" y="2860323"/>
                <a:ext cx="2009775" cy="710451"/>
              </a:xfrm>
              <a:prstGeom prst="rect">
                <a:avLst/>
              </a:prstGeom>
              <a:blipFill>
                <a:blip r:embed="rId11"/>
                <a:stretch>
                  <a:fillRect r="-5758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38455" y="3651693"/>
                <a:ext cx="229099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−165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455" y="3651693"/>
                <a:ext cx="2290995" cy="7104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49544" y="2815619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544" y="2815619"/>
                <a:ext cx="2009775" cy="704295"/>
              </a:xfrm>
              <a:prstGeom prst="rect">
                <a:avLst/>
              </a:prstGeom>
              <a:blipFill>
                <a:blip r:embed="rId13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412457" y="4406848"/>
                <a:ext cx="243765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800" b="1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GB" sz="28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457" y="4406848"/>
                <a:ext cx="2437655" cy="714683"/>
              </a:xfrm>
              <a:prstGeom prst="rect">
                <a:avLst/>
              </a:prstGeom>
              <a:blipFill>
                <a:blip r:embed="rId1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6" grpId="0"/>
      <p:bldP spid="18" grpId="0"/>
      <p:bldP spid="19" grpId="0"/>
      <p:bldP spid="20" grpId="0"/>
      <p:bldP spid="24" grpId="0"/>
      <p:bldP spid="10" grpId="0" build="allAtOnce"/>
      <p:bldP spid="27" grpId="0"/>
      <p:bldP spid="28" grpId="0"/>
      <p:bldP spid="29" grpId="0"/>
      <p:bldP spid="30" grpId="0"/>
      <p:bldP spid="3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" y="243439"/>
            <a:ext cx="725805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4. 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+mn-lt"/>
              </a:rPr>
              <a:t>a. </a:t>
            </a:r>
            <a:r>
              <a:rPr lang="en-US" sz="2400" dirty="0" err="1" smtClean="0">
                <a:latin typeface="+mn-lt"/>
              </a:rPr>
              <a:t>Viết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các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sau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theo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tự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tăng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dần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với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đơn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vị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là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hec</a:t>
            </a:r>
            <a:r>
              <a:rPr lang="en-US" sz="2400" dirty="0" smtClean="0">
                <a:latin typeface="+mn-lt"/>
              </a:rPr>
              <a:t>- ta (</a:t>
            </a:r>
            <a:r>
              <a:rPr lang="en-US" sz="2400" dirty="0" err="1" smtClean="0">
                <a:latin typeface="+mn-lt"/>
              </a:rPr>
              <a:t>biết</a:t>
            </a:r>
            <a:r>
              <a:rPr lang="en-US" sz="2400" dirty="0" smtClean="0">
                <a:latin typeface="+mn-lt"/>
              </a:rPr>
              <a:t> 1ha = 100a):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163815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2 </a:t>
            </a:r>
            <a:r>
              <a:rPr lang="en-US" sz="2400" dirty="0" err="1" smtClean="0">
                <a:latin typeface="+mn-lt"/>
              </a:rPr>
              <a:t>giờ</a:t>
            </a:r>
            <a:r>
              <a:rPr lang="en-US" sz="2400" dirty="0" smtClean="0">
                <a:latin typeface="+mn-lt"/>
              </a:rPr>
              <a:t> 15 </a:t>
            </a:r>
            <a:r>
              <a:rPr lang="en-US" sz="2400" dirty="0" err="1" smtClean="0">
                <a:latin typeface="+mn-lt"/>
              </a:rPr>
              <a:t>phút</a:t>
            </a:r>
            <a:r>
              <a:rPr lang="en-US" sz="2400" dirty="0" smtClean="0">
                <a:latin typeface="+mn-lt"/>
              </a:rPr>
              <a:t>;</a:t>
            </a:r>
            <a:endParaRPr lang="vi-VN" sz="240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64198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10 </a:t>
            </a:r>
            <a:r>
              <a:rPr lang="en-US" sz="2400" dirty="0" err="1" smtClean="0">
                <a:latin typeface="+mn-lt"/>
              </a:rPr>
              <a:t>giờ</a:t>
            </a:r>
            <a:r>
              <a:rPr lang="en-US" sz="2400" dirty="0" smtClean="0">
                <a:latin typeface="+mn-lt"/>
              </a:rPr>
              <a:t> 20 </a:t>
            </a:r>
            <a:r>
              <a:rPr lang="en-US" sz="2400" dirty="0" err="1" smtClean="0">
                <a:latin typeface="+mn-lt"/>
              </a:rPr>
              <a:t>phút</a:t>
            </a:r>
            <a:r>
              <a:rPr lang="en-US" sz="2400" dirty="0" smtClean="0">
                <a:latin typeface="+mn-lt"/>
              </a:rPr>
              <a:t>;</a:t>
            </a:r>
            <a:endParaRPr lang="vi-VN" sz="240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" y="2289629"/>
            <a:ext cx="725805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+mn-lt"/>
              </a:rPr>
              <a:t>b. </a:t>
            </a:r>
            <a:r>
              <a:rPr lang="en-US" sz="2400" dirty="0" err="1" smtClean="0">
                <a:latin typeface="+mn-lt"/>
              </a:rPr>
              <a:t>Viết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các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đo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diện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tích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sau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dưới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dạng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hỗn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với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đơn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vị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là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héc</a:t>
            </a:r>
            <a:r>
              <a:rPr lang="en-US" sz="2400" dirty="0" smtClean="0">
                <a:latin typeface="+mn-lt"/>
              </a:rPr>
              <a:t> –ta (</a:t>
            </a:r>
            <a:r>
              <a:rPr lang="en-US" sz="2400" dirty="0" err="1" smtClean="0">
                <a:latin typeface="+mn-lt"/>
              </a:rPr>
              <a:t>biết</a:t>
            </a:r>
            <a:r>
              <a:rPr lang="en-US" sz="2400" dirty="0" smtClean="0">
                <a:latin typeface="+mn-lt"/>
              </a:rPr>
              <a:t> 1 ha =  100a):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100" y="34620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1 ha 7 a;</a:t>
            </a:r>
            <a:endParaRPr lang="vi-VN" sz="2400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5850" y="350219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3 ha 50 a.</a:t>
            </a:r>
            <a:endParaRPr lang="vi-VN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smtClean="0">
                <a:latin typeface="+mn-lt"/>
              </a:rPr>
              <a:t>16</a:t>
            </a:fld>
            <a:endParaRPr lang="en" sz="140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975" y="0"/>
            <a:ext cx="116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775" y="133350"/>
            <a:ext cx="1009225" cy="9293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00550"/>
            <a:ext cx="662512" cy="742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5964" y="453020"/>
                <a:ext cx="3785011" cy="739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15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giờ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64" y="453020"/>
                <a:ext cx="3785011" cy="739048"/>
              </a:xfrm>
              <a:prstGeom prst="rect">
                <a:avLst/>
              </a:prstGeom>
              <a:blipFill>
                <a:blip r:embed="rId4"/>
                <a:stretch>
                  <a:fillRect l="-322" r="-1610" b="-24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237818" y="692875"/>
            <a:ext cx="0" cy="4206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75300" y="1174717"/>
                <a:ext cx="2525100" cy="1811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</a:rPr>
                  <a:t>2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15 </a:t>
                </a:r>
                <a:r>
                  <a:rPr lang="en-GB" sz="2400" dirty="0" err="1">
                    <a:latin typeface="+mn-lt"/>
                  </a:rPr>
                  <a:t>phút</a:t>
                </a:r>
                <a:r>
                  <a:rPr lang="en-GB" sz="2400" dirty="0">
                    <a:latin typeface="+mn-lt"/>
                  </a:rPr>
                  <a:t> </a:t>
                </a:r>
                <a:endParaRPr lang="en-GB" sz="2400" dirty="0" smtClean="0">
                  <a:latin typeface="+mn-lt"/>
                </a:endParaRP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 smtClean="0">
                    <a:latin typeface="+mn-lt"/>
                  </a:rPr>
                  <a:t>= </a:t>
                </a:r>
                <a:r>
                  <a:rPr lang="en-GB" sz="2400" dirty="0">
                    <a:latin typeface="+mn-lt"/>
                  </a:rPr>
                  <a:t>2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</a:t>
                </a:r>
                <a:endParaRPr lang="en-GB" sz="2400" dirty="0" smtClean="0">
                  <a:latin typeface="+mn-lt"/>
                </a:endParaRP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 smtClean="0">
                    <a:latin typeface="+mn-lt"/>
                  </a:rPr>
                  <a:t>= </a:t>
                </a:r>
                <a:r>
                  <a:rPr lang="en-GB" sz="2400" dirty="0">
                    <a:latin typeface="+mn-lt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00" y="1174717"/>
                <a:ext cx="2525100" cy="1811778"/>
              </a:xfrm>
              <a:prstGeom prst="rect">
                <a:avLst/>
              </a:prstGeom>
              <a:blipFill>
                <a:blip r:embed="rId5"/>
                <a:stretch>
                  <a:fillRect l="-3865" t="-673" b="-10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0" y="2944040"/>
            <a:ext cx="9105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02740" y="1062708"/>
                <a:ext cx="3334175" cy="195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10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20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740" y="1062708"/>
                <a:ext cx="3334175" cy="1959511"/>
              </a:xfrm>
              <a:prstGeom prst="rect">
                <a:avLst/>
              </a:prstGeom>
              <a:blipFill>
                <a:blip r:embed="rId6"/>
                <a:stretch>
                  <a:fillRect l="-29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26812" y="496173"/>
                <a:ext cx="3340979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20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12" y="496173"/>
                <a:ext cx="3340979" cy="625812"/>
              </a:xfrm>
              <a:prstGeom prst="rect">
                <a:avLst/>
              </a:prstGeom>
              <a:blipFill>
                <a:blip r:embed="rId7"/>
                <a:stretch>
                  <a:fillRect l="-2737" r="-2190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13178" y="2996074"/>
                <a:ext cx="2124299" cy="73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7a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78" y="2996074"/>
                <a:ext cx="2124299" cy="730328"/>
              </a:xfrm>
              <a:prstGeom prst="rect">
                <a:avLst/>
              </a:prstGeom>
              <a:blipFill>
                <a:blip r:embed="rId8"/>
                <a:stretch>
                  <a:fillRect l="-575" r="-3448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18078" y="3767471"/>
                <a:ext cx="3472897" cy="73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1 ha 7a  = 1 ha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</a:rPr>
                  <a:t>ha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78" y="3767471"/>
                <a:ext cx="3472897" cy="730328"/>
              </a:xfrm>
              <a:prstGeom prst="rect">
                <a:avLst/>
              </a:prstGeom>
              <a:blipFill>
                <a:blip r:embed="rId9"/>
                <a:stretch>
                  <a:fillRect l="-2807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5792" y="4357779"/>
                <a:ext cx="1508746" cy="73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92" y="4357779"/>
                <a:ext cx="1508746" cy="730328"/>
              </a:xfrm>
              <a:prstGeom prst="rect">
                <a:avLst/>
              </a:prstGeom>
              <a:blipFill>
                <a:blip r:embed="rId10"/>
                <a:stretch>
                  <a:fillRect l="-6048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851807" y="3145214"/>
                <a:ext cx="2754280" cy="739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50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7" y="3145214"/>
                <a:ext cx="2754280" cy="739048"/>
              </a:xfrm>
              <a:prstGeom prst="rect">
                <a:avLst/>
              </a:prstGeom>
              <a:blipFill>
                <a:blip r:embed="rId11"/>
                <a:stretch>
                  <a:fillRect l="-3540" r="-2212" b="-33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26812" y="3715438"/>
                <a:ext cx="3472897" cy="730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3 ha 50 a = 3 ha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</a:rPr>
                  <a:t>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12" y="3715438"/>
                <a:ext cx="3472897" cy="730456"/>
              </a:xfrm>
              <a:prstGeom prst="rect">
                <a:avLst/>
              </a:prstGeom>
              <a:blipFill>
                <a:blip r:embed="rId12"/>
                <a:stretch>
                  <a:fillRect l="-2632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095018" y="4324987"/>
                <a:ext cx="1572388" cy="718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ea typeface="Calibri" panose="020F0502020204030204" pitchFamily="34" charset="0"/>
                  </a:rPr>
                  <a:t>=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018" y="4324987"/>
                <a:ext cx="1572388" cy="718210"/>
              </a:xfrm>
              <a:prstGeom prst="rect">
                <a:avLst/>
              </a:prstGeom>
              <a:blipFill>
                <a:blip r:embed="rId13"/>
                <a:stretch>
                  <a:fillRect l="-6202" b="-3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4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 build="allAtOnce"/>
      <p:bldP spid="20" grpId="0" uiExpand="1" build="allAtOnce"/>
      <p:bldP spid="21" grpId="0"/>
      <p:bldP spid="22" grpId="0"/>
      <p:bldP spid="23" grpId="0"/>
      <p:bldP spid="2" grpId="0"/>
      <p:bldP spid="18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8"/>
          <p:cNvSpPr txBox="1">
            <a:spLocks noGrp="1"/>
          </p:cNvSpPr>
          <p:nvPr>
            <p:ph type="ctrTitle"/>
          </p:nvPr>
        </p:nvSpPr>
        <p:spPr>
          <a:xfrm>
            <a:off x="2530950" y="1811950"/>
            <a:ext cx="397145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020842" y="612270"/>
            <a:ext cx="684045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i="1" u="sng" dirty="0" smtClean="0">
                <a:solidFill>
                  <a:srgbClr val="0070C0"/>
                </a:solidFill>
                <a:latin typeface="+mn-lt"/>
              </a:rPr>
              <a:t>- </a:t>
            </a:r>
            <a:r>
              <a:rPr lang="en-US" sz="1800" b="1" i="1" u="sng" dirty="0" err="1" smtClean="0">
                <a:solidFill>
                  <a:srgbClr val="0070C0"/>
                </a:solidFill>
                <a:latin typeface="+mn-lt"/>
              </a:rPr>
              <a:t>Nhiệm</a:t>
            </a:r>
            <a:r>
              <a:rPr lang="en-US" sz="1800" b="1" i="1" u="sng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800" b="1" i="1" u="sng" dirty="0" err="1" smtClean="0">
                <a:solidFill>
                  <a:srgbClr val="0070C0"/>
                </a:solidFill>
                <a:latin typeface="+mn-lt"/>
              </a:rPr>
              <a:t>vụ</a:t>
            </a:r>
            <a:r>
              <a:rPr lang="en-US" sz="1800" b="1" i="1" u="sng" dirty="0" smtClean="0">
                <a:solidFill>
                  <a:srgbClr val="0070C0"/>
                </a:solidFill>
                <a:latin typeface="+mn-lt"/>
              </a:rPr>
              <a:t>: </a:t>
            </a:r>
            <a:r>
              <a:rPr lang="en-US" sz="1800" i="1" dirty="0" err="1" smtClean="0">
                <a:latin typeface="+mn-lt"/>
              </a:rPr>
              <a:t>Hoạt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động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theo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tổ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hãy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hoàn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thành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các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bài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tập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sau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vào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bảng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nhóm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theo</a:t>
            </a:r>
            <a:r>
              <a:rPr lang="en-US" sz="1800" i="1" dirty="0" smtClean="0">
                <a:latin typeface="+mn-lt"/>
              </a:rPr>
              <a:t> PP </a:t>
            </a:r>
            <a:r>
              <a:rPr lang="en-US" sz="1800" i="1" dirty="0" err="1" smtClean="0">
                <a:latin typeface="+mn-lt"/>
              </a:rPr>
              <a:t>khăn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trải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bàn</a:t>
            </a:r>
            <a:r>
              <a:rPr lang="en-US" sz="1800" i="1" dirty="0" smtClean="0">
                <a:latin typeface="+mn-lt"/>
              </a:rPr>
              <a:t>:</a:t>
            </a:r>
            <a:endParaRPr lang="vi-VN" sz="1800" i="1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5880" y="1329100"/>
                <a:ext cx="7818410" cy="1038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b="1" dirty="0" err="1">
                    <a:latin typeface="+mn-lt"/>
                    <a:ea typeface="Calibri" panose="020F0502020204030204" pitchFamily="34" charset="0"/>
                  </a:rPr>
                  <a:t>Câu</a:t>
                </a:r>
                <a:r>
                  <a:rPr lang="en-GB" sz="1800" b="1" dirty="0">
                    <a:latin typeface="+mn-lt"/>
                    <a:ea typeface="Calibri" panose="020F0502020204030204" pitchFamily="34" charset="0"/>
                  </a:rPr>
                  <a:t> 1: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Tìm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nguyên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x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thỏa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mãn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−10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2 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−7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</a:t>
                </a:r>
                <a:r>
                  <a:rPr lang="en-GB" sz="1800" dirty="0" smtClean="0">
                    <a:latin typeface="+mn-lt"/>
                    <a:ea typeface="Calibri" panose="020F0502020204030204" pitchFamily="34" charset="0"/>
                  </a:rPr>
                  <a:t>b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6 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     c)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          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80" y="1329100"/>
                <a:ext cx="7818410" cy="1038746"/>
              </a:xfrm>
              <a:prstGeom prst="rect">
                <a:avLst/>
              </a:prstGeom>
              <a:blipFill>
                <a:blip r:embed="rId2"/>
                <a:stretch>
                  <a:fillRect l="-624" b="-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9035" y="2288370"/>
                <a:ext cx="7912100" cy="1206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1800" b="1" dirty="0" err="1">
                    <a:latin typeface="+mn-lt"/>
                  </a:rPr>
                  <a:t>Câu</a:t>
                </a:r>
                <a:r>
                  <a:rPr lang="en-GB" sz="1800" b="1" dirty="0">
                    <a:latin typeface="+mn-lt"/>
                  </a:rPr>
                  <a:t> 2: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Lớp</a:t>
                </a:r>
                <a:r>
                  <a:rPr lang="en-GB" sz="1800" dirty="0">
                    <a:latin typeface="+mn-lt"/>
                  </a:rPr>
                  <a:t> 6A </a:t>
                </a:r>
                <a:r>
                  <a:rPr lang="en-GB" sz="1800" dirty="0" err="1">
                    <a:latin typeface="+mn-lt"/>
                  </a:rPr>
                  <a:t>có</a:t>
                </a:r>
                <a:r>
                  <a:rPr lang="en-GB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bóng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rổ</a:t>
                </a:r>
                <a:r>
                  <a:rPr lang="en-GB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cầu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lông</a:t>
                </a:r>
                <a:r>
                  <a:rPr lang="en-GB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cờ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vua</a:t>
                </a:r>
                <a:r>
                  <a:rPr lang="en-GB" sz="1800" dirty="0">
                    <a:latin typeface="+mn-lt"/>
                  </a:rPr>
                  <a:t>, </a:t>
                </a:r>
                <a:r>
                  <a:rPr lang="en-GB" sz="1800" dirty="0" err="1">
                    <a:latin typeface="+mn-lt"/>
                  </a:rPr>
                  <a:t>số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còn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lại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bóng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bàn</a:t>
                </a:r>
                <a:r>
                  <a:rPr lang="en-GB" sz="1800" dirty="0">
                    <a:latin typeface="+mn-lt"/>
                  </a:rPr>
                  <a:t>. </a:t>
                </a:r>
                <a:r>
                  <a:rPr lang="en-GB" sz="1800" dirty="0" err="1">
                    <a:latin typeface="+mn-lt"/>
                  </a:rPr>
                  <a:t>Hỏi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môn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thể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thao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nào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được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nhiều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bạn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lớp</a:t>
                </a:r>
                <a:r>
                  <a:rPr lang="en-GB" sz="1800" dirty="0">
                    <a:latin typeface="+mn-lt"/>
                  </a:rPr>
                  <a:t> 6A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nhất</a:t>
                </a:r>
                <a:r>
                  <a:rPr lang="en-GB" sz="1800" dirty="0" smtClean="0">
                    <a:latin typeface="+mn-lt"/>
                  </a:rPr>
                  <a:t>?</a:t>
                </a:r>
                <a:r>
                  <a:rPr lang="en-GB" sz="1800" dirty="0" smtClean="0">
                    <a:latin typeface="+mn-lt"/>
                    <a:ea typeface="Calibri" panose="020F0502020204030204" pitchFamily="34" charset="0"/>
                  </a:rPr>
                  <a:t>                          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5" y="2288370"/>
                <a:ext cx="7912100" cy="1206741"/>
              </a:xfrm>
              <a:prstGeom prst="rect">
                <a:avLst/>
              </a:prstGeom>
              <a:blipFill>
                <a:blip r:embed="rId3"/>
                <a:stretch>
                  <a:fillRect l="-693" r="-616" b="-75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3054350" y="61039"/>
            <a:ext cx="3295650" cy="5993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8302784" y="61039"/>
            <a:ext cx="803012" cy="744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9035" y="3495111"/>
                <a:ext cx="7912100" cy="1686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1800" b="1" dirty="0" err="1"/>
                  <a:t>Câu</a:t>
                </a:r>
                <a:r>
                  <a:rPr lang="en-GB" sz="1800" b="1" dirty="0"/>
                  <a:t> 3:</a:t>
                </a:r>
                <a:r>
                  <a:rPr lang="en-GB" sz="1800" dirty="0"/>
                  <a:t> Ba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6A, 6B, 6C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bằng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nhau</a:t>
                </a:r>
                <a:r>
                  <a:rPr lang="en-GB" sz="1800" dirty="0"/>
                  <a:t>. </a:t>
                </a:r>
                <a:r>
                  <a:rPr lang="en-GB" sz="1800" dirty="0" err="1"/>
                  <a:t>Biết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6A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,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6B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,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6C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. </a:t>
                </a:r>
                <a:r>
                  <a:rPr lang="en-GB" sz="1800" dirty="0" err="1"/>
                  <a:t>Hỏi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nào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nhiều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nhất</a:t>
                </a:r>
                <a:r>
                  <a:rPr lang="en-GB" sz="1800" dirty="0"/>
                  <a:t>?</a:t>
                </a:r>
                <a:endParaRPr lang="en-US" sz="1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5" y="3495111"/>
                <a:ext cx="7912100" cy="1686872"/>
              </a:xfrm>
              <a:prstGeom prst="rect">
                <a:avLst/>
              </a:prstGeom>
              <a:blipFill>
                <a:blip r:embed="rId4"/>
                <a:stretch>
                  <a:fillRect l="-693" r="-616" b="-50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9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allAtOnce"/>
      <p:bldP spid="6" grpId="0" animBg="1"/>
      <p:bldP spid="7" grpId="0" animBg="1"/>
      <p:bldP spid="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035300" y="88900"/>
            <a:ext cx="273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CỦNG CỐ</a:t>
            </a:r>
            <a:endParaRPr lang="vi-VN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28700" y="1015243"/>
            <a:ext cx="6743700" cy="71120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so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sánh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hai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ta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4679" y="2908035"/>
            <a:ext cx="7108071" cy="64565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hỗn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ta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679" y="1918700"/>
            <a:ext cx="6951742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GB" sz="2000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Muốn</a:t>
            </a:r>
            <a:r>
              <a:rPr lang="en-GB" sz="2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so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, ta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phải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đồng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mẫu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vè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mẫu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dương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rồi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so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0" y="3765144"/>
            <a:ext cx="6951742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Muốn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về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hỗn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trước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hết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ta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phải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lấy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tử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chia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mẫu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.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Thương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trong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chia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đó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chính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phần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nguyên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hỗn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.</a:t>
            </a:r>
            <a:endParaRPr lang="vi-VN" sz="2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321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+mn-lt"/>
              </a:rPr>
              <a:t>2</a:t>
            </a:fld>
            <a:endParaRPr sz="200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469900" y="1054100"/>
                <a:ext cx="7112000" cy="1562100"/>
              </a:xfrm>
              <a:prstGeom prst="cloudCallout">
                <a:avLst>
                  <a:gd name="adj1" fmla="val -19129"/>
                  <a:gd name="adj2" fmla="val 10416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Ta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đã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biết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0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.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Phải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chăng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GB" sz="20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 ?</a:t>
                </a:r>
                <a:endParaRPr lang="en-US" sz="20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algn="ctr"/>
                <a:endParaRPr lang="vi-VN" sz="20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" y="1054100"/>
                <a:ext cx="7112000" cy="1562100"/>
              </a:xfrm>
              <a:prstGeom prst="cloudCallout">
                <a:avLst>
                  <a:gd name="adj1" fmla="val -19129"/>
                  <a:gd name="adj2" fmla="val 104161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3" y="2616200"/>
            <a:ext cx="2248584" cy="24098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3663" y="109969"/>
            <a:ext cx="7488237" cy="738765"/>
            <a:chOff x="93663" y="109969"/>
            <a:chExt cx="7488237" cy="738765"/>
          </a:xfrm>
        </p:grpSpPr>
        <p:sp>
          <p:nvSpPr>
            <p:cNvPr id="6" name="Rounded Rectangle 5"/>
            <p:cNvSpPr/>
            <p:nvPr/>
          </p:nvSpPr>
          <p:spPr>
            <a:xfrm>
              <a:off x="787400" y="298303"/>
              <a:ext cx="6794500" cy="533400"/>
            </a:xfrm>
            <a:prstGeom prst="round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 smtClean="0">
                  <a:solidFill>
                    <a:srgbClr val="002060"/>
                  </a:solidFill>
                </a:rPr>
                <a:t>Hãy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nêu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quy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tắc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so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sánh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hai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phân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số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đã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học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ở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tiểu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học</a:t>
              </a:r>
              <a:r>
                <a:rPr lang="en-US" sz="2000" i="1" dirty="0">
                  <a:solidFill>
                    <a:srgbClr val="002060"/>
                  </a:solidFill>
                </a:rPr>
                <a:t>.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endParaRPr lang="vi-VN" sz="2000" i="1" dirty="0"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663" y="109969"/>
              <a:ext cx="583087" cy="738765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3475486" y="4334352"/>
            <a:ext cx="562999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i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So sánh hai phân số với tử và mẫu là số nguyên có gì khác không? </a:t>
            </a:r>
            <a:endParaRPr lang="vi-VN" sz="2400" i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5"/>
          <p:cNvSpPr txBox="1">
            <a:spLocks noGrp="1"/>
          </p:cNvSpPr>
          <p:nvPr>
            <p:ph type="ctrTitle" idx="4294967295"/>
          </p:nvPr>
        </p:nvSpPr>
        <p:spPr>
          <a:xfrm>
            <a:off x="2476500" y="152400"/>
            <a:ext cx="4445000" cy="6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2" name="Google Shape;862;p3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60400" y="1326566"/>
            <a:ext cx="7353300" cy="248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>
                <a:latin typeface="+mn-lt"/>
                <a:ea typeface="Calibri" panose="020F0502020204030204" pitchFamily="34" charset="0"/>
              </a:rPr>
              <a:t>-</a:t>
            </a:r>
            <a:r>
              <a:rPr lang="vi-VN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còn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lại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SGK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tập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smtClean="0">
                <a:latin typeface="+mn-lt"/>
                <a:ea typeface="Calibri" panose="020F0502020204030204" pitchFamily="34" charset="0"/>
              </a:rPr>
              <a:t>SBT.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cộng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,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”.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/>
      <p:bldP spid="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638300" y="914400"/>
            <a:ext cx="5867400" cy="16094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CẢM ƠN CÁC EM ĐÃ CHÚ Ý BÀI GIẢNG!</a:t>
            </a:r>
            <a:endParaRPr lang="vi-VN" sz="4000" b="1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5943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050" y="70430"/>
            <a:ext cx="1419900" cy="141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56" name="Google Shape;656;p1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71267" y="1611100"/>
            <a:ext cx="74014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BÀI 2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SO SÁNH CÁC PHÂN SỐ. HỖN SỐ DƯƠNG</a:t>
            </a:r>
          </a:p>
          <a:p>
            <a:pPr algn="ctr"/>
            <a:r>
              <a:rPr lang="en-US" sz="4000" dirty="0" smtClean="0"/>
              <a:t>(2 </a:t>
            </a:r>
            <a:r>
              <a:rPr lang="en-US" sz="4000" dirty="0" err="1" smtClean="0"/>
              <a:t>tiết</a:t>
            </a:r>
            <a:r>
              <a:rPr lang="en-US" sz="4000" dirty="0" smtClean="0"/>
              <a:t>)</a:t>
            </a:r>
            <a:endParaRPr lang="vi-VN" sz="4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6"/>
          <p:cNvSpPr txBox="1">
            <a:spLocks noGrp="1"/>
          </p:cNvSpPr>
          <p:nvPr>
            <p:ph type="ctrTitle"/>
          </p:nvPr>
        </p:nvSpPr>
        <p:spPr>
          <a:xfrm>
            <a:off x="224288" y="0"/>
            <a:ext cx="5351012" cy="62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7030A0"/>
              </a:solidFill>
              <a:latin typeface="+mn-lt"/>
              <a:ea typeface="Neuton"/>
              <a:cs typeface="Arial" panose="020B0604020202020204" pitchFamily="34" charset="0"/>
              <a:sym typeface="Neut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7030A0"/>
                </a:solidFill>
                <a:latin typeface="+mn-lt"/>
              </a:rPr>
              <a:t>I. SO SÁNH CÁC PHÂN SỐ</a:t>
            </a:r>
            <a:endParaRPr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88" y="622300"/>
            <a:ext cx="49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1. So </a:t>
            </a:r>
            <a:r>
              <a:rPr lang="en-US" sz="2800" dirty="0" err="1" smtClean="0">
                <a:solidFill>
                  <a:srgbClr val="0070C0"/>
                </a:solidFill>
              </a:rPr>
              <a:t>sánh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hai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endParaRPr lang="vi-VN" sz="2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288" y="1244600"/>
            <a:ext cx="780650" cy="383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2568" y="1205315"/>
            <a:ext cx="317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</a:t>
            </a:r>
            <a:r>
              <a:rPr lang="en-US" sz="2400" dirty="0" err="1" smtClean="0"/>
              <a:t>sánh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4288" y="1866900"/>
            <a:ext cx="245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-3 </a:t>
            </a:r>
            <a:r>
              <a:rPr lang="en-US" sz="2400" dirty="0" err="1" smtClean="0"/>
              <a:t>và</a:t>
            </a:r>
            <a:r>
              <a:rPr lang="en-US" sz="2400" dirty="0" smtClean="0"/>
              <a:t> 2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56588" y="1866900"/>
            <a:ext cx="245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-8 </a:t>
            </a:r>
            <a:r>
              <a:rPr lang="en-US" sz="2400" dirty="0" err="1" smtClean="0"/>
              <a:t>và</a:t>
            </a:r>
            <a:r>
              <a:rPr lang="en-US" sz="2400" dirty="0" smtClean="0"/>
              <a:t> -5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88694" y="2157527"/>
            <a:ext cx="174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>
                <a:solidFill>
                  <a:srgbClr val="C00000"/>
                </a:solidFill>
              </a:rPr>
              <a:t>Giải</a:t>
            </a:r>
            <a:r>
              <a:rPr lang="en-US" sz="2400" b="1" i="1" u="sng" dirty="0" smtClean="0">
                <a:solidFill>
                  <a:srgbClr val="C00000"/>
                </a:solidFill>
              </a:rPr>
              <a:t>:</a:t>
            </a:r>
            <a:endParaRPr lang="vi-VN" sz="2400" b="1" i="1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294" y="2842550"/>
            <a:ext cx="23495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Có</a:t>
            </a:r>
            <a:r>
              <a:rPr lang="en-US" sz="2400" dirty="0" smtClean="0"/>
              <a:t> -3 &lt; 0 </a:t>
            </a:r>
          </a:p>
          <a:p>
            <a:pPr algn="just">
              <a:lnSpc>
                <a:spcPct val="130000"/>
              </a:lnSpc>
            </a:pPr>
            <a:r>
              <a:rPr lang="en-US" sz="2400" dirty="0" err="1" smtClean="0"/>
              <a:t>mà</a:t>
            </a:r>
            <a:r>
              <a:rPr lang="en-US" sz="2400" dirty="0" smtClean="0"/>
              <a:t> 0 &lt; 2</a:t>
            </a:r>
          </a:p>
          <a:p>
            <a:pPr algn="just">
              <a:lnSpc>
                <a:spcPct val="130000"/>
              </a:lnSpc>
            </a:pPr>
            <a:r>
              <a:rPr lang="en-US" sz="2400" b="1" dirty="0" smtClean="0"/>
              <a:t>=&gt; -3 &lt; 2</a:t>
            </a:r>
            <a:endParaRPr lang="vi-VN" sz="24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60800" y="2850025"/>
            <a:ext cx="0" cy="2293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7568" y="3046867"/>
            <a:ext cx="234950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Có</a:t>
            </a:r>
            <a:r>
              <a:rPr lang="en-US" sz="2400" dirty="0" smtClean="0"/>
              <a:t> 8 &gt; 5 </a:t>
            </a:r>
          </a:p>
          <a:p>
            <a:pPr algn="just">
              <a:lnSpc>
                <a:spcPct val="130000"/>
              </a:lnSpc>
            </a:pPr>
            <a:r>
              <a:rPr lang="en-US" sz="2400" b="1" dirty="0" smtClean="0"/>
              <a:t>=&gt; -8 &lt; -5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" grpId="0"/>
      <p:bldP spid="3" grpId="0"/>
      <p:bldP spid="5" grpId="0"/>
      <p:bldP spid="8" grpId="0"/>
      <p:bldP spid="9" grpId="0"/>
      <p:bldP spid="6" grpId="0"/>
      <p:bldP spid="7" grpId="0" build="allAtOnce"/>
      <p:bldP spid="1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38865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4301" y="-292100"/>
                <a:ext cx="8940799" cy="3985000"/>
              </a:xfrm>
            </p:spPr>
            <p:txBody>
              <a:bodyPr/>
              <a:lstStyle/>
              <a:p>
                <a:pPr algn="just"/>
                <a:r>
                  <a:rPr lang="en-GB" sz="2400" dirty="0" smtClean="0">
                    <a:solidFill>
                      <a:schemeClr val="tx2">
                        <a:lumMod val="10000"/>
                      </a:schemeClr>
                    </a:solidFill>
                  </a:rPr>
                  <a:t>Trong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hai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khác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nhau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luôn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có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một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kia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:</a:t>
                </a:r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2">
                        <a:lumMod val="10000"/>
                      </a:schemeClr>
                    </a:solidFill>
                  </a:rPr>
                  <a:t>,ta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viết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&gt;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lớn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0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dương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0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âm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và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thì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marL="38100" indent="0" algn="just">
                  <a:buNone/>
                </a:pPr>
                <a:endParaRPr lang="vi-VN" sz="2400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301" y="-292100"/>
                <a:ext cx="8940799" cy="3985000"/>
              </a:xfrm>
              <a:blipFill>
                <a:blip r:embed="rId3"/>
                <a:stretch>
                  <a:fillRect l="-1501" r="-10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8"/>
          <p:cNvSpPr txBox="1">
            <a:spLocks noGrp="1"/>
          </p:cNvSpPr>
          <p:nvPr>
            <p:ph type="title"/>
          </p:nvPr>
        </p:nvSpPr>
        <p:spPr>
          <a:xfrm>
            <a:off x="413075" y="190500"/>
            <a:ext cx="5086025" cy="4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5A9E"/>
                </a:solidFill>
              </a:rPr>
              <a:t>2. Cách so sánh hai phân số</a:t>
            </a:r>
            <a:endParaRPr sz="2400" b="1" dirty="0">
              <a:solidFill>
                <a:srgbClr val="005A9E"/>
              </a:solidFill>
            </a:endParaRPr>
          </a:p>
        </p:txBody>
      </p:sp>
      <p:sp>
        <p:nvSpPr>
          <p:cNvPr id="675" name="Google Shape;675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325" y="670354"/>
            <a:ext cx="958494" cy="425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7519" y="666900"/>
                <a:ext cx="2399975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n-lt"/>
                  </a:rPr>
                  <a:t>So </a:t>
                </a:r>
                <a:r>
                  <a:rPr lang="en-US" sz="2000" dirty="0" err="1" smtClean="0">
                    <a:latin typeface="+mn-lt"/>
                  </a:rPr>
                  <a:t>sánh</a:t>
                </a:r>
                <a:r>
                  <a:rPr lang="en-US" sz="20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519" y="666900"/>
                <a:ext cx="2399975" cy="536942"/>
              </a:xfrm>
              <a:prstGeom prst="rect">
                <a:avLst/>
              </a:prstGeom>
              <a:blipFill>
                <a:blip r:embed="rId4"/>
                <a:stretch>
                  <a:fillRect l="-2538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075" y="1323919"/>
                <a:ext cx="62484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+mn-lt"/>
                  </a:rPr>
                  <a:t>Các </a:t>
                </a:r>
                <a:r>
                  <a:rPr lang="en-US" sz="2000" b="1" dirty="0" err="1" smtClean="0">
                    <a:latin typeface="+mn-lt"/>
                  </a:rPr>
                  <a:t>bước</a:t>
                </a:r>
                <a:r>
                  <a:rPr lang="en-US" sz="2000" b="1" dirty="0" smtClean="0">
                    <a:latin typeface="+mn-lt"/>
                  </a:rPr>
                  <a:t> so </a:t>
                </a:r>
                <a:r>
                  <a:rPr lang="en-US" sz="2000" b="1" dirty="0" err="1" smtClean="0">
                    <a:latin typeface="+mn-lt"/>
                  </a:rPr>
                  <a:t>sánh</a:t>
                </a:r>
                <a:r>
                  <a:rPr lang="en-US" sz="2000" b="1" dirty="0" smtClean="0">
                    <a:latin typeface="+mn-lt"/>
                  </a:rPr>
                  <a:t> </a:t>
                </a:r>
                <a:r>
                  <a:rPr lang="en-US" sz="2000" b="1" dirty="0" err="1" smtClean="0">
                    <a:latin typeface="+mn-lt"/>
                  </a:rPr>
                  <a:t>hai</a:t>
                </a:r>
                <a:r>
                  <a:rPr lang="en-US" sz="2000" b="1" dirty="0" smtClean="0">
                    <a:latin typeface="+mn-lt"/>
                  </a:rPr>
                  <a:t> </a:t>
                </a:r>
                <a:r>
                  <a:rPr lang="en-US" sz="2000" b="1" dirty="0" err="1" smtClean="0">
                    <a:latin typeface="+mn-lt"/>
                  </a:rPr>
                  <a:t>phân</a:t>
                </a:r>
                <a:r>
                  <a:rPr lang="en-US" sz="2000" b="1" dirty="0" smtClean="0">
                    <a:latin typeface="+mn-lt"/>
                  </a:rPr>
                  <a:t> </a:t>
                </a:r>
                <a:r>
                  <a:rPr lang="en-US" sz="2000" b="1" dirty="0" err="1" smtClean="0">
                    <a:latin typeface="+mn-lt"/>
                  </a:rPr>
                  <a:t>số</a:t>
                </a:r>
                <a:r>
                  <a:rPr lang="en-US" sz="2000" b="1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+mn-lt"/>
                  </a:rPr>
                  <a:t>: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75" y="1323919"/>
                <a:ext cx="6248400" cy="541495"/>
              </a:xfrm>
              <a:prstGeom prst="rect">
                <a:avLst/>
              </a:prstGeom>
              <a:blipFill>
                <a:blip r:embed="rId5"/>
                <a:stretch>
                  <a:fillRect l="-1073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803687" y="1218314"/>
            <a:ext cx="2695413" cy="53546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</a:rPr>
              <a:t>HOẠT ĐỘNG CẶP ĐÔI</a:t>
            </a:r>
            <a:endParaRPr lang="vi-VN" sz="1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274" y="1816245"/>
            <a:ext cx="71434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- </a:t>
            </a:r>
            <a:r>
              <a:rPr lang="en-US" sz="2000" b="1" u="sng" dirty="0" err="1" smtClean="0"/>
              <a:t>Nhiệm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vụ</a:t>
            </a:r>
            <a:r>
              <a:rPr lang="en-US" sz="2000" b="1" u="sng" dirty="0" smtClean="0"/>
              <a:t>:</a:t>
            </a:r>
            <a:r>
              <a:rPr lang="en-US" sz="2000" b="1" dirty="0" smtClean="0"/>
              <a:t> </a:t>
            </a:r>
            <a:r>
              <a:rPr lang="en-US" sz="2000" dirty="0" err="1" smtClean="0"/>
              <a:t>Nghiên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cứu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bước</a:t>
            </a:r>
            <a:r>
              <a:rPr lang="en-US" sz="2000" dirty="0" smtClean="0"/>
              <a:t> so </a:t>
            </a:r>
            <a:r>
              <a:rPr lang="en-US" sz="2000" dirty="0" err="1" smtClean="0"/>
              <a:t>sánh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SGK – tr31.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274" y="2677710"/>
            <a:ext cx="714342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- </a:t>
            </a:r>
            <a:r>
              <a:rPr lang="en-US" sz="2000" b="1" u="sng" dirty="0" err="1" smtClean="0"/>
              <a:t>Thời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gian</a:t>
            </a:r>
            <a:r>
              <a:rPr lang="en-US" sz="2000" b="1" u="sng" dirty="0" smtClean="0"/>
              <a:t>:</a:t>
            </a:r>
            <a:r>
              <a:rPr lang="en-US" sz="2000" b="1" dirty="0" smtClean="0"/>
              <a:t>  </a:t>
            </a:r>
            <a:r>
              <a:rPr lang="en-US" sz="2000" dirty="0" smtClean="0"/>
              <a:t>3 </a:t>
            </a:r>
            <a:r>
              <a:rPr lang="en-US" sz="2000" dirty="0" err="1" smtClean="0"/>
              <a:t>phút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83129"/>
            <a:ext cx="832151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i="1" dirty="0" err="1" smtClean="0">
                <a:solidFill>
                  <a:srgbClr val="002060"/>
                </a:solidFill>
              </a:rPr>
              <a:t>Bước</a:t>
            </a:r>
            <a:r>
              <a:rPr lang="en-US" sz="2000" i="1" dirty="0" smtClean="0">
                <a:solidFill>
                  <a:srgbClr val="002060"/>
                </a:solidFill>
              </a:rPr>
              <a:t> 1: 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đồng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mẫu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hai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(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mẫu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dương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).</a:t>
            </a:r>
            <a:endParaRPr lang="vi-VN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5680" y="2135750"/>
                <a:ext cx="6368725" cy="1915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 smtClean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 smtClean="0">
                    <a:latin typeface="+mn-lt"/>
                  </a:rPr>
                  <a:t>Có</a:t>
                </a:r>
                <a:r>
                  <a:rPr lang="en-US" sz="2000" dirty="0" smtClean="0">
                    <a:latin typeface="+mn-lt"/>
                  </a:rPr>
                  <a:t>: BCNN (5, 9) = 45.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smtClean="0">
                    <a:latin typeface="+mn-lt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. 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5 .  9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9 . 5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680" y="2135750"/>
                <a:ext cx="6368725" cy="1915333"/>
              </a:xfrm>
              <a:prstGeom prst="rect">
                <a:avLst/>
              </a:prstGeom>
              <a:blipFill>
                <a:blip r:embed="rId6"/>
                <a:stretch>
                  <a:fillRect l="-10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-9362" y="3561455"/>
            <a:ext cx="895016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i="1" dirty="0" err="1" smtClean="0">
                <a:solidFill>
                  <a:srgbClr val="002060"/>
                </a:solidFill>
              </a:rPr>
              <a:t>Bước</a:t>
            </a:r>
            <a:r>
              <a:rPr lang="en-US" sz="2000" i="1" dirty="0" smtClean="0">
                <a:solidFill>
                  <a:srgbClr val="002060"/>
                </a:solidFill>
              </a:rPr>
              <a:t> 2:  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So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sánh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lớn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thì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lớn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vi-VN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03131" y="4059377"/>
                <a:ext cx="6368725" cy="96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 smtClean="0">
                    <a:latin typeface="+mn-lt"/>
                  </a:rPr>
                  <a:t>Ta </a:t>
                </a:r>
                <a:r>
                  <a:rPr lang="en-US" sz="2000" dirty="0" err="1" smtClean="0">
                    <a:latin typeface="+mn-lt"/>
                  </a:rPr>
                  <a:t>có</a:t>
                </a:r>
                <a:r>
                  <a:rPr lang="en-US" sz="2000" dirty="0" smtClean="0">
                    <a:latin typeface="+mn-lt"/>
                  </a:rPr>
                  <a:t>: -18 &gt; -25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 smtClean="0">
                    <a:latin typeface="+mn-lt"/>
                  </a:rPr>
                  <a:t>Vậy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31" y="4059377"/>
                <a:ext cx="6368725" cy="961482"/>
              </a:xfrm>
              <a:prstGeom prst="rect">
                <a:avLst/>
              </a:prstGeom>
              <a:blipFill>
                <a:blip r:embed="rId7"/>
                <a:stretch>
                  <a:fillRect l="-957" t="-633" b="-37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/>
      <p:bldP spid="4" grpId="0"/>
      <p:bldP spid="5" grpId="0"/>
      <p:bldP spid="6" grpId="0" animBg="1"/>
      <p:bldP spid="6" grpId="1" animBg="1"/>
      <p:bldP spid="7" grpId="0"/>
      <p:bldP spid="7" grpId="1"/>
      <p:bldP spid="11" grpId="0"/>
      <p:bldP spid="11" grpId="1"/>
      <p:bldP spid="8" grpId="0"/>
      <p:bldP spid="9" grpId="0" build="allAtOnce"/>
      <p:bldP spid="14" grpId="0"/>
      <p:bldP spid="1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286479" y="203573"/>
            <a:ext cx="539021" cy="523687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3B7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1333500" y="159123"/>
            <a:ext cx="6489700" cy="61258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Để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so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sánh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hai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phân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số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, ta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làm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như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thế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nào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vi-VN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3394" y="1718452"/>
            <a:ext cx="8117212" cy="2084657"/>
            <a:chOff x="1025914" y="1420851"/>
            <a:chExt cx="13898271" cy="2694802"/>
          </a:xfrm>
        </p:grpSpPr>
        <p:grpSp>
          <p:nvGrpSpPr>
            <p:cNvPr id="1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049709" y="1736310"/>
            <a:ext cx="7578403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Để</a:t>
            </a:r>
            <a:r>
              <a:rPr lang="en-US" sz="2400" dirty="0" smtClean="0"/>
              <a:t> so </a:t>
            </a:r>
            <a:r>
              <a:rPr lang="en-US" sz="2400" dirty="0" err="1" smtClean="0"/>
              <a:t>sánh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, ta </a:t>
            </a:r>
            <a:r>
              <a:rPr lang="en-US" sz="2400" b="1" dirty="0" err="1" smtClean="0"/>
              <a:t>quy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đồng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(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mẫu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dương</a:t>
            </a:r>
            <a:r>
              <a:rPr lang="en-US" sz="2400" dirty="0" smtClean="0"/>
              <a:t>) </a:t>
            </a:r>
            <a:r>
              <a:rPr lang="en-US" sz="2400" dirty="0" err="1" smtClean="0"/>
              <a:t>rồi</a:t>
            </a:r>
            <a:r>
              <a:rPr lang="en-US" sz="2400" dirty="0" smtClean="0"/>
              <a:t> </a:t>
            </a:r>
            <a:r>
              <a:rPr lang="en-US" sz="2400" b="1" dirty="0" smtClean="0"/>
              <a:t>so </a:t>
            </a:r>
            <a:r>
              <a:rPr lang="en-US" sz="2400" b="1" dirty="0" err="1" smtClean="0"/>
              <a:t>sánh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.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lớn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hơn</a:t>
            </a:r>
            <a:r>
              <a:rPr lang="en-US" sz="2400" b="1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b="1" dirty="0" err="1" smtClean="0"/>
              <a:t>lớn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hơn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301171" y="-157357"/>
            <a:ext cx="2528293" cy="7763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1.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08362" y="105598"/>
            <a:ext cx="462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So </a:t>
            </a:r>
            <a:r>
              <a:rPr lang="en-US" sz="2400" dirty="0" err="1" smtClean="0">
                <a:latin typeface="+mn-lt"/>
              </a:rPr>
              <a:t>sánh</a:t>
            </a:r>
            <a:r>
              <a:rPr lang="en-US" sz="2400" dirty="0" smtClean="0">
                <a:latin typeface="+mn-lt"/>
              </a:rPr>
              <a:t>:</a:t>
            </a:r>
            <a:endParaRPr lang="vi-VN" sz="24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7585" y="797794"/>
                <a:ext cx="2311879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và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5" y="797794"/>
                <a:ext cx="2311879" cy="614655"/>
              </a:xfrm>
              <a:prstGeom prst="rect">
                <a:avLst/>
              </a:prstGeom>
              <a:blipFill>
                <a:blip r:embed="rId3"/>
                <a:stretch>
                  <a:fillRect l="-422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48045" y="830218"/>
                <a:ext cx="2311879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và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45" y="830218"/>
                <a:ext cx="2311879" cy="621773"/>
              </a:xfrm>
              <a:prstGeom prst="rect">
                <a:avLst/>
              </a:prstGeom>
              <a:blipFill>
                <a:blip r:embed="rId4"/>
                <a:stretch>
                  <a:fillRect l="-394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3656352" y="2176202"/>
            <a:ext cx="0" cy="2762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57101" y="1469439"/>
            <a:ext cx="12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  <a:endParaRPr lang="vi-VN" sz="24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466" y="1928503"/>
                <a:ext cx="3408187" cy="3325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en-US" sz="2400" dirty="0" smtClean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Vì</a:t>
                </a:r>
                <a:r>
                  <a:rPr lang="en-GB" sz="2400" dirty="0">
                    <a:latin typeface="+mn-lt"/>
                  </a:rPr>
                  <a:t> - 7 &gt; - 8 </a:t>
                </a:r>
                <a:r>
                  <a:rPr lang="en-GB" sz="2400" dirty="0" err="1">
                    <a:latin typeface="+mn-lt"/>
                  </a:rPr>
                  <a:t>nên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6" y="1928503"/>
                <a:ext cx="3408187" cy="3325334"/>
              </a:xfrm>
              <a:prstGeom prst="rect">
                <a:avLst/>
              </a:prstGeom>
              <a:blipFill>
                <a:blip r:embed="rId5"/>
                <a:stretch>
                  <a:fillRect l="-28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10603" y="1928503"/>
                <a:ext cx="4171869" cy="3258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−5 .  4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3 .  4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 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−5 .  3 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4 .  3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 smtClean="0">
                  <a:latin typeface="+mn-lt"/>
                </a:endParaRPr>
              </a:p>
              <a:p>
                <a:r>
                  <a:rPr lang="en-GB" sz="2400" dirty="0" err="1">
                    <a:latin typeface="+mn-lt"/>
                  </a:rPr>
                  <a:t>Vì</a:t>
                </a:r>
                <a:r>
                  <a:rPr lang="en-GB" sz="2400" dirty="0">
                    <a:latin typeface="+mn-lt"/>
                  </a:rPr>
                  <a:t> -20 &lt; - 15 </a:t>
                </a:r>
                <a:r>
                  <a:rPr lang="en-GB" sz="2400" dirty="0" err="1">
                    <a:latin typeface="+mn-lt"/>
                  </a:rPr>
                  <a:t>nên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r>
                  <a:rPr lang="en-US" sz="2400" dirty="0" err="1">
                    <a:latin typeface="+mn-lt"/>
                  </a:rPr>
                  <a:t>Vậy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603" y="1928503"/>
                <a:ext cx="4171869" cy="3258008"/>
              </a:xfrm>
              <a:prstGeom prst="rect">
                <a:avLst/>
              </a:prstGeom>
              <a:blipFill>
                <a:blip r:embed="rId6"/>
                <a:stretch>
                  <a:fillRect l="-2339" b="-7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/>
      <p:bldP spid="4" grpId="0"/>
      <p:bldP spid="5" grpId="0"/>
      <p:bldP spid="10" grpId="0"/>
      <p:bldP spid="11" grpId="0"/>
      <p:bldP spid="12" grpId="0" build="allAtOnce"/>
      <p:bldP spid="1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17714" y="0"/>
            <a:ext cx="519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+mn-lt"/>
              </a:rPr>
              <a:t>II. HỖN SỐ DƯƠNG</a:t>
            </a:r>
            <a:endParaRPr lang="vi-VN" sz="2400" b="1" dirty="0" smtClean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61" b="88608" l="5634" r="92958">
                        <a14:foregroundMark x1="16197" y1="44304" x2="16197" y2="44304"/>
                        <a14:foregroundMark x1="16197" y1="27848" x2="16197" y2="27848"/>
                        <a14:foregroundMark x1="16197" y1="77215" x2="16197" y2="77215"/>
                        <a14:foregroundMark x1="16197" y1="55696" x2="16197" y2="55696"/>
                        <a14:foregroundMark x1="12676" y1="62025" x2="12676" y2="62025"/>
                        <a14:foregroundMark x1="6338" y1="64557" x2="6338" y2="64557"/>
                        <a14:foregroundMark x1="57042" y1="49367" x2="57042" y2="49367"/>
                        <a14:foregroundMark x1="71127" y1="50633" x2="71127" y2="50633"/>
                        <a14:foregroundMark x1="83803" y1="44304" x2="83803" y2="44304"/>
                        <a14:foregroundMark x1="85211" y1="64557" x2="85211" y2="64557"/>
                        <a14:foregroundMark x1="85211" y1="73418" x2="85211" y2="73418"/>
                        <a14:foregroundMark x1="73944" y1="79747" x2="70423" y2="79747"/>
                        <a14:foregroundMark x1="54930" y1="79747" x2="54930" y2="79747"/>
                        <a14:foregroundMark x1="78169" y1="39241" x2="78169" y2="39241"/>
                        <a14:foregroundMark x1="82394" y1="34177" x2="82394" y2="34177"/>
                        <a14:foregroundMark x1="92958" y1="59494" x2="92958" y2="59494"/>
                        <a14:backgroundMark x1="14789" y1="65823" x2="14789" y2="658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714" y="337245"/>
            <a:ext cx="1053469" cy="586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759620"/>
                <a:ext cx="7658100" cy="1728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:r>
                  <a:rPr lang="en-US" sz="2400" dirty="0" smtClean="0">
                    <a:latin typeface="+mn-lt"/>
                  </a:rPr>
                  <a:t>Tìm </a:t>
                </a:r>
                <a:r>
                  <a:rPr lang="en-US" sz="2400" dirty="0" err="1" smtClean="0">
                    <a:latin typeface="+mn-lt"/>
                  </a:rPr>
                  <a:t>thương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và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dư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trong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phép</a:t>
                </a:r>
                <a:r>
                  <a:rPr lang="en-US" sz="2400" dirty="0" smtClean="0">
                    <a:latin typeface="+mn-lt"/>
                  </a:rPr>
                  <a:t> chia 7 </a:t>
                </a:r>
                <a:r>
                  <a:rPr lang="en-US" sz="2400" dirty="0" err="1" smtClean="0">
                    <a:latin typeface="+mn-lt"/>
                  </a:rPr>
                  <a:t>cho</a:t>
                </a:r>
                <a:r>
                  <a:rPr lang="en-US" sz="2400" dirty="0" smtClean="0">
                    <a:latin typeface="+mn-lt"/>
                  </a:rPr>
                  <a:t> 4.</a:t>
                </a:r>
              </a:p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:r>
                  <a:rPr lang="en-US" sz="2400" dirty="0" err="1" smtClean="0">
                    <a:latin typeface="+mn-lt"/>
                  </a:rPr>
                  <a:t>Viết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dưới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dạng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tổng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của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một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nguyên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và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bé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hơn</a:t>
                </a:r>
                <a:r>
                  <a:rPr lang="en-US" sz="2400" dirty="0" smtClean="0">
                    <a:latin typeface="+mn-lt"/>
                  </a:rPr>
                  <a:t> 1.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759620"/>
                <a:ext cx="7658100" cy="1728871"/>
              </a:xfrm>
              <a:prstGeom prst="rect">
                <a:avLst/>
              </a:prstGeom>
              <a:blipFill>
                <a:blip r:embed="rId4"/>
                <a:stretch>
                  <a:fillRect l="-1035" r="-1274" b="-4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57648" y="2324781"/>
            <a:ext cx="1356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  <a:endParaRPr lang="vi-VN" sz="24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0145" y="2722237"/>
                <a:ext cx="9231184" cy="185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Ta </a:t>
                </a:r>
                <a:r>
                  <a:rPr lang="en-GB" sz="2800" dirty="0" err="1"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.  1 + 3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4 .  1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1+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US" sz="2800" dirty="0" err="1" smtClean="0">
                    <a:latin typeface="+mn-lt"/>
                    <a:ea typeface="Calibri" panose="020F0502020204030204" pitchFamily="34" charset="0"/>
                  </a:rPr>
                  <a:t>còn</a:t>
                </a:r>
                <a:r>
                  <a:rPr lang="en-US" sz="28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viết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hỗn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đọc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i="1" dirty="0"/>
                  <a:t> </a:t>
                </a:r>
                <a:r>
                  <a:rPr lang="en-US" sz="2800" b="1" dirty="0"/>
                  <a:t>“</a:t>
                </a:r>
                <a:r>
                  <a:rPr lang="en-US" sz="2800" b="1" dirty="0" err="1"/>
                  <a:t>một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phần</a:t>
                </a:r>
                <a:r>
                  <a:rPr lang="en-US" sz="2800" b="1" dirty="0"/>
                  <a:t> </a:t>
                </a:r>
                <a:r>
                  <a:rPr lang="en-US" sz="2800" b="1" dirty="0" err="1" smtClean="0"/>
                  <a:t>tư</a:t>
                </a:r>
                <a:r>
                  <a:rPr lang="en-US" sz="2800" b="1" dirty="0" smtClean="0"/>
                  <a:t>”.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5" y="2722237"/>
                <a:ext cx="9231184" cy="1858970"/>
              </a:xfrm>
              <a:prstGeom prst="rect">
                <a:avLst/>
              </a:prstGeom>
              <a:blipFill>
                <a:blip r:embed="rId5"/>
                <a:stretch>
                  <a:fillRect l="-1387" r="-330" b="-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6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build="allAtOnce"/>
    </p:bldLst>
  </p:timing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666666"/>
      </a:dk1>
      <a:lt1>
        <a:srgbClr val="FFFFFF"/>
      </a:lt1>
      <a:dk2>
        <a:srgbClr val="97BFAC"/>
      </a:dk2>
      <a:lt2>
        <a:srgbClr val="F3F3F3"/>
      </a:lt2>
      <a:accent1>
        <a:srgbClr val="8EBC71"/>
      </a:accent1>
      <a:accent2>
        <a:srgbClr val="BDCC64"/>
      </a:accent2>
      <a:accent3>
        <a:srgbClr val="EDDC7A"/>
      </a:accent3>
      <a:accent4>
        <a:srgbClr val="F7CA0F"/>
      </a:accent4>
      <a:accent5>
        <a:srgbClr val="F7B228"/>
      </a:accent5>
      <a:accent6>
        <a:srgbClr val="DDAC6C"/>
      </a:accent6>
      <a:hlink>
        <a:srgbClr val="97BFAC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840</Words>
  <Application>Microsoft Office PowerPoint</Application>
  <PresentationFormat>On-screen Show (16:9)</PresentationFormat>
  <Paragraphs>163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Times New Roman</vt:lpstr>
      <vt:lpstr>Neuton</vt:lpstr>
      <vt:lpstr>Yellowtail</vt:lpstr>
      <vt:lpstr>Calibri</vt:lpstr>
      <vt:lpstr>Cambria Math</vt:lpstr>
      <vt:lpstr>Ceres template</vt:lpstr>
      <vt:lpstr>CHÀO MỪNG CÁC EM ĐẾN VỚI TIẾT HỌC!</vt:lpstr>
      <vt:lpstr>PowerPoint Presentation</vt:lpstr>
      <vt:lpstr>PowerPoint Presentation</vt:lpstr>
      <vt:lpstr> I. SO SÁNH CÁC PHÂN SỐ</vt:lpstr>
      <vt:lpstr>PowerPoint Presentation</vt:lpstr>
      <vt:lpstr>2. Cách so sánh hai phân số</vt:lpstr>
      <vt:lpstr>PowerPoint Presentation</vt:lpstr>
      <vt:lpstr>Luyện tập 1.</vt:lpstr>
      <vt:lpstr>PowerPoint Presentation</vt:lpstr>
      <vt:lpstr>PowerPoint Presentation</vt:lpstr>
      <vt:lpstr>Luyện tập 2.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VẬN DỤNG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LaptopAZ.vn</dc:creator>
  <cp:lastModifiedBy>Admin</cp:lastModifiedBy>
  <cp:revision>53</cp:revision>
  <dcterms:modified xsi:type="dcterms:W3CDTF">2022-03-07T02:07:28Z</dcterms:modified>
</cp:coreProperties>
</file>