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9" r:id="rId3"/>
  </p:sldMasterIdLst>
  <p:notesMasterIdLst>
    <p:notesMasterId r:id="rId43"/>
  </p:notesMasterIdLst>
  <p:sldIdLst>
    <p:sldId id="276" r:id="rId4"/>
    <p:sldId id="287" r:id="rId5"/>
    <p:sldId id="277" r:id="rId6"/>
    <p:sldId id="256" r:id="rId7"/>
    <p:sldId id="278" r:id="rId8"/>
    <p:sldId id="257" r:id="rId9"/>
    <p:sldId id="258" r:id="rId10"/>
    <p:sldId id="290" r:id="rId11"/>
    <p:sldId id="270" r:id="rId12"/>
    <p:sldId id="286" r:id="rId13"/>
    <p:sldId id="268" r:id="rId14"/>
    <p:sldId id="288" r:id="rId15"/>
    <p:sldId id="289" r:id="rId16"/>
    <p:sldId id="266" r:id="rId17"/>
    <p:sldId id="259" r:id="rId18"/>
    <p:sldId id="291" r:id="rId19"/>
    <p:sldId id="292" r:id="rId20"/>
    <p:sldId id="293" r:id="rId21"/>
    <p:sldId id="294" r:id="rId22"/>
    <p:sldId id="295" r:id="rId23"/>
    <p:sldId id="297" r:id="rId24"/>
    <p:sldId id="298" r:id="rId25"/>
    <p:sldId id="299" r:id="rId26"/>
    <p:sldId id="300" r:id="rId27"/>
    <p:sldId id="301" r:id="rId28"/>
    <p:sldId id="296" r:id="rId29"/>
    <p:sldId id="264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262" r:id="rId41"/>
    <p:sldId id="260" r:id="rId42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E254"/>
    <a:srgbClr val="C5EEA0"/>
    <a:srgbClr val="A7F12F"/>
    <a:srgbClr val="B0F456"/>
    <a:srgbClr val="B4DC84"/>
    <a:srgbClr val="9FD6D9"/>
    <a:srgbClr val="F5BE30"/>
    <a:srgbClr val="CAE6D4"/>
    <a:srgbClr val="EBF5EF"/>
    <a:srgbClr val="AD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6314" autoAdjust="0"/>
  </p:normalViewPr>
  <p:slideViewPr>
    <p:cSldViewPr snapToGrid="0" showGuides="1">
      <p:cViewPr varScale="1">
        <p:scale>
          <a:sx n="65" d="100"/>
          <a:sy n="65" d="100"/>
        </p:scale>
        <p:origin x="-740" y="-68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25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59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38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B5E36-9645-49D2-9F20-921561B345A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05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15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4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52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1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3"/>
          <p:cNvGrpSpPr/>
          <p:nvPr/>
        </p:nvGrpSpPr>
        <p:grpSpPr>
          <a:xfrm>
            <a:off x="1" y="6092062"/>
            <a:ext cx="1363345" cy="763663"/>
            <a:chOff x="-77" y="3784091"/>
            <a:chExt cx="2423582" cy="1357541"/>
          </a:xfrm>
        </p:grpSpPr>
        <p:sp>
          <p:nvSpPr>
            <p:cNvPr id="468" name="Google Shape;468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3" name="Google Shape;473;p23"/>
          <p:cNvGrpSpPr/>
          <p:nvPr/>
        </p:nvGrpSpPr>
        <p:grpSpPr>
          <a:xfrm rot="10800000">
            <a:off x="10828668" y="-5"/>
            <a:ext cx="1363345" cy="763663"/>
            <a:chOff x="-77" y="3784091"/>
            <a:chExt cx="2423582" cy="1357541"/>
          </a:xfrm>
        </p:grpSpPr>
        <p:sp>
          <p:nvSpPr>
            <p:cNvPr id="474" name="Google Shape;474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9" name="Google Shape;479;p23"/>
          <p:cNvGrpSpPr/>
          <p:nvPr/>
        </p:nvGrpSpPr>
        <p:grpSpPr>
          <a:xfrm flipH="1">
            <a:off x="10828668" y="6093195"/>
            <a:ext cx="1363345" cy="763663"/>
            <a:chOff x="-77" y="3784091"/>
            <a:chExt cx="2423582" cy="1357541"/>
          </a:xfrm>
        </p:grpSpPr>
        <p:sp>
          <p:nvSpPr>
            <p:cNvPr id="480" name="Google Shape;480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5" name="Google Shape;485;p23"/>
          <p:cNvGrpSpPr/>
          <p:nvPr/>
        </p:nvGrpSpPr>
        <p:grpSpPr>
          <a:xfrm rot="10800000" flipH="1">
            <a:off x="1" y="1129"/>
            <a:ext cx="1363345" cy="763663"/>
            <a:chOff x="-77" y="3784091"/>
            <a:chExt cx="2423582" cy="1357541"/>
          </a:xfrm>
        </p:grpSpPr>
        <p:sp>
          <p:nvSpPr>
            <p:cNvPr id="486" name="Google Shape;486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343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4"/>
          <p:cNvGrpSpPr/>
          <p:nvPr/>
        </p:nvGrpSpPr>
        <p:grpSpPr>
          <a:xfrm rot="5400000" flipH="1">
            <a:off x="-710703" y="4337255"/>
            <a:ext cx="3231443" cy="1810055"/>
            <a:chOff x="-77" y="3784091"/>
            <a:chExt cx="2423582" cy="1357541"/>
          </a:xfrm>
        </p:grpSpPr>
        <p:sp>
          <p:nvSpPr>
            <p:cNvPr id="493" name="Google Shape;493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8" name="Google Shape;498;p24"/>
          <p:cNvGrpSpPr/>
          <p:nvPr/>
        </p:nvGrpSpPr>
        <p:grpSpPr>
          <a:xfrm rot="-5400000" flipH="1">
            <a:off x="9671264" y="710689"/>
            <a:ext cx="3231443" cy="1810055"/>
            <a:chOff x="-77" y="3784091"/>
            <a:chExt cx="2423582" cy="1357541"/>
          </a:xfrm>
        </p:grpSpPr>
        <p:sp>
          <p:nvSpPr>
            <p:cNvPr id="499" name="Google Shape;499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986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38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659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9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651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91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2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61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73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31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60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4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009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slide" Target="slide38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png"/><Relationship Id="rId5" Type="http://schemas.openxmlformats.org/officeDocument/2006/relationships/slide" Target="slide29.xm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slide" Target="slide35.xml"/><Relationship Id="rId3" Type="http://schemas.openxmlformats.org/officeDocument/2006/relationships/audio" Target="../media/audio1.wav"/><Relationship Id="rId21" Type="http://schemas.openxmlformats.org/officeDocument/2006/relationships/slide" Target="slide30.xml"/><Relationship Id="rId7" Type="http://schemas.openxmlformats.org/officeDocument/2006/relationships/slide" Target="slide12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slide" Target="slide34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openxmlformats.org/officeDocument/2006/relationships/slide" Target="slide33.xml"/><Relationship Id="rId5" Type="http://schemas.openxmlformats.org/officeDocument/2006/relationships/image" Target="../media/image45.png"/><Relationship Id="rId15" Type="http://schemas.openxmlformats.org/officeDocument/2006/relationships/image" Target="../media/image51.png"/><Relationship Id="rId23" Type="http://schemas.openxmlformats.org/officeDocument/2006/relationships/slide" Target="slide32.xml"/><Relationship Id="rId28" Type="http://schemas.openxmlformats.org/officeDocument/2006/relationships/slide" Target="slide37.xml"/><Relationship Id="rId10" Type="http://schemas.openxmlformats.org/officeDocument/2006/relationships/image" Target="../media/image47.png"/><Relationship Id="rId19" Type="http://schemas.openxmlformats.org/officeDocument/2006/relationships/image" Target="../media/image55.png"/><Relationship Id="rId4" Type="http://schemas.openxmlformats.org/officeDocument/2006/relationships/image" Target="../media/image44.png"/><Relationship Id="rId9" Type="http://schemas.microsoft.com/office/2007/relationships/hdphoto" Target="../media/hdphoto4.wdp"/><Relationship Id="rId14" Type="http://schemas.openxmlformats.org/officeDocument/2006/relationships/image" Target="../media/image50.png"/><Relationship Id="rId22" Type="http://schemas.openxmlformats.org/officeDocument/2006/relationships/slide" Target="slide31.xml"/><Relationship Id="rId27" Type="http://schemas.openxmlformats.org/officeDocument/2006/relationships/slide" Target="slide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audio" Target="../media/audio3.wav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png"/><Relationship Id="rId11" Type="http://schemas.openxmlformats.org/officeDocument/2006/relationships/slide" Target="slide29.xml"/><Relationship Id="rId5" Type="http://schemas.openxmlformats.org/officeDocument/2006/relationships/image" Target="../media/image59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3.wav"/><Relationship Id="rId7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5.png"/><Relationship Id="rId11" Type="http://schemas.openxmlformats.org/officeDocument/2006/relationships/slide" Target="slide29.xml"/><Relationship Id="rId5" Type="http://schemas.openxmlformats.org/officeDocument/2006/relationships/image" Target="../media/image6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3.wav"/><Relationship Id="rId7" Type="http://schemas.openxmlformats.org/officeDocument/2006/relationships/image" Target="../media/image7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9.png"/><Relationship Id="rId11" Type="http://schemas.openxmlformats.org/officeDocument/2006/relationships/slide" Target="slide29.xml"/><Relationship Id="rId5" Type="http://schemas.openxmlformats.org/officeDocument/2006/relationships/image" Target="../media/image6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3.wav"/><Relationship Id="rId7" Type="http://schemas.openxmlformats.org/officeDocument/2006/relationships/image" Target="../media/image7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3.png"/><Relationship Id="rId11" Type="http://schemas.openxmlformats.org/officeDocument/2006/relationships/slide" Target="slide29.xml"/><Relationship Id="rId5" Type="http://schemas.openxmlformats.org/officeDocument/2006/relationships/image" Target="../media/image72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../media/audio3.wav"/><Relationship Id="rId7" Type="http://schemas.openxmlformats.org/officeDocument/2006/relationships/image" Target="../media/image7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7.png"/><Relationship Id="rId11" Type="http://schemas.openxmlformats.org/officeDocument/2006/relationships/slide" Target="slide29.xml"/><Relationship Id="rId5" Type="http://schemas.openxmlformats.org/officeDocument/2006/relationships/image" Target="../media/image76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3.wav"/><Relationship Id="rId7" Type="http://schemas.openxmlformats.org/officeDocument/2006/relationships/image" Target="../media/image8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1.png"/><Relationship Id="rId11" Type="http://schemas.openxmlformats.org/officeDocument/2006/relationships/slide" Target="slide29.xml"/><Relationship Id="rId5" Type="http://schemas.openxmlformats.org/officeDocument/2006/relationships/image" Target="../media/image80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audio" Target="../media/audio3.wav"/><Relationship Id="rId7" Type="http://schemas.openxmlformats.org/officeDocument/2006/relationships/image" Target="../media/image8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5.png"/><Relationship Id="rId11" Type="http://schemas.openxmlformats.org/officeDocument/2006/relationships/slide" Target="slide29.xml"/><Relationship Id="rId5" Type="http://schemas.openxmlformats.org/officeDocument/2006/relationships/image" Target="../media/image8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3.wav"/><Relationship Id="rId7" Type="http://schemas.openxmlformats.org/officeDocument/2006/relationships/image" Target="../media/image9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9.png"/><Relationship Id="rId11" Type="http://schemas.openxmlformats.org/officeDocument/2006/relationships/slide" Target="slide29.xml"/><Relationship Id="rId5" Type="http://schemas.openxmlformats.org/officeDocument/2006/relationships/image" Target="../media/image8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8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8.pn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6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1135172" y="-126676"/>
            <a:ext cx="9913630" cy="61849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858993" y="5015454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1079909" y="4827472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881270">
            <a:off x="3251652" y="1939441"/>
            <a:ext cx="62222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CHÀO MỪNG CÁC EM ĐẾN VỚI TIẾT HỌC!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73521" y="4578162"/>
            <a:ext cx="3507698" cy="24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144" y="579863"/>
            <a:ext cx="1605773" cy="4014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1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143" y="969640"/>
            <a:ext cx="11151219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Nếu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12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7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thì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thực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bằng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bao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nhiêu</a:t>
            </a:r>
            <a:r>
              <a:rPr lang="en-US" sz="2400" dirty="0" smtClean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143" y="1929334"/>
            <a:ext cx="1115121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Nếu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17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6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S </a:t>
            </a:r>
            <a:r>
              <a:rPr lang="en-US" sz="2400" dirty="0" err="1" smtClean="0">
                <a:latin typeface="+mj-lt"/>
              </a:rPr>
              <a:t>thì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thực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bằng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bao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nhiêu</a:t>
            </a:r>
            <a:r>
              <a:rPr lang="en-US" sz="2400" dirty="0" smtClean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4821" y="2931916"/>
            <a:ext cx="113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+mj-lt"/>
                  </a:rPr>
                  <a:t>a) </a:t>
                </a:r>
                <a:r>
                  <a:rPr lang="en-US" sz="2400" dirty="0" err="1" smtClean="0">
                    <a:latin typeface="+mj-lt"/>
                  </a:rPr>
                  <a:t>Xác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suất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thực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nghiệm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endParaRPr lang="vi-VN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blipFill>
                <a:blip r:embed="rId2"/>
                <a:stretch>
                  <a:fillRect l="-108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latin typeface="+mj-lt"/>
                  </a:rPr>
                  <a:t>b) </a:t>
                </a:r>
                <a:r>
                  <a:rPr lang="en-US" sz="2400" dirty="0" err="1" smtClean="0">
                    <a:latin typeface="+mj-lt"/>
                  </a:rPr>
                  <a:t>Khi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tung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đồng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</a:t>
                </a:r>
                <a:r>
                  <a:rPr lang="en-US" sz="2400" dirty="0" smtClean="0">
                    <a:latin typeface="+mj-lt"/>
                  </a:rPr>
                  <a:t> 17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liên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tiếp</a:t>
                </a:r>
                <a:r>
                  <a:rPr lang="en-US" sz="2400" dirty="0" smtClean="0">
                    <a:latin typeface="+mj-lt"/>
                  </a:rPr>
                  <a:t>, do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S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6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nên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11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. </a:t>
                </a:r>
                <a:r>
                  <a:rPr lang="en-US" sz="2400" dirty="0" err="1" smtClean="0">
                    <a:latin typeface="+mj-lt"/>
                  </a:rPr>
                  <a:t>Vì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vậy</a:t>
                </a:r>
                <a:r>
                  <a:rPr lang="en-US" sz="2400" dirty="0" smtClean="0">
                    <a:latin typeface="+mj-lt"/>
                  </a:rPr>
                  <a:t>, </a:t>
                </a:r>
                <a:r>
                  <a:rPr lang="en-US" sz="2400" dirty="0" err="1" smtClean="0">
                    <a:latin typeface="+mj-lt"/>
                  </a:rPr>
                  <a:t>xác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suất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thực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nghiệm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là</a:t>
                </a:r>
                <a:r>
                  <a:rPr lang="en-US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j-lt"/>
                  </a:rPr>
                  <a:t>.</a:t>
                </a:r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blipFill>
                <a:blip r:embed="rId3"/>
                <a:stretch>
                  <a:fillRect l="-799" t="-1036" r="-852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  <p:bldP spid="5" grpId="0" build="allAtOnce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9" y="-291709"/>
            <a:ext cx="1680082" cy="16800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391725" y="5508956"/>
            <a:ext cx="2253615" cy="154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322" y="-470128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1826" y="5889222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74" y="4898599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3727" y="689309"/>
            <a:ext cx="2820917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LUYỆN TẬP </a:t>
            </a:r>
            <a:r>
              <a:rPr lang="en-US" sz="2800" b="1" dirty="0" smtClean="0">
                <a:latin typeface="+mj-lt"/>
              </a:rPr>
              <a:t>1</a:t>
            </a:r>
            <a:endParaRPr lang="vi-VN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268" y="1639208"/>
            <a:ext cx="1093510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 smtClean="0"/>
              <a:t>tung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xu</a:t>
            </a:r>
            <a:r>
              <a:rPr lang="en-US" sz="2800" dirty="0" smtClean="0"/>
              <a:t> 25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liên</a:t>
            </a:r>
            <a:r>
              <a:rPr lang="en-US" sz="2800" dirty="0" smtClean="0"/>
              <a:t> </a:t>
            </a:r>
            <a:r>
              <a:rPr lang="en-US" sz="2800" dirty="0" err="1" smtClean="0"/>
              <a:t>tiếp</a:t>
            </a:r>
            <a:r>
              <a:rPr lang="en-US" sz="2800" dirty="0" smtClean="0"/>
              <a:t>, </a:t>
            </a:r>
            <a:r>
              <a:rPr lang="en-US" sz="2800" dirty="0" err="1" smtClean="0"/>
              <a:t>có</a:t>
            </a:r>
            <a:r>
              <a:rPr lang="en-US" sz="2800" dirty="0" smtClean="0"/>
              <a:t> 15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N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xác</a:t>
            </a:r>
            <a:r>
              <a:rPr lang="en-US" sz="2800" dirty="0" smtClean="0"/>
              <a:t> </a:t>
            </a:r>
            <a:r>
              <a:rPr lang="en-US" sz="2800" dirty="0" err="1" smtClean="0"/>
              <a:t>suất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S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?</a:t>
            </a:r>
            <a:endParaRPr lang="vi-VN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4185" y="3181448"/>
            <a:ext cx="151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800" dirty="0"/>
                  <a:t>Xác xuất thực nghiệm số lần xuất hiện mặt S là: </a:t>
                </a:r>
                <a:endParaRPr lang="en-US" sz="2800" dirty="0" smtClean="0"/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𝟐𝟓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𝟐𝟓</m:t>
                        </m:r>
                      </m:den>
                    </m:f>
                    <m:r>
                      <a:rPr lang="en-GB" sz="3200" b="1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blipFill>
                <a:blip r:embed="rId7"/>
                <a:stretch>
                  <a:fillRect l="-1276" b="-11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75881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65" y="722956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831796" y="1682894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23399" y="3281781"/>
            <a:ext cx="2764026" cy="3997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6006" y="2611547"/>
            <a:ext cx="9452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XÁC SUẤT THỰC NGHIỆM TRONG TRÒ CHƠI LẤY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VẬT TỪ TRONG HỘP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94" y="126881"/>
            <a:ext cx="918439" cy="4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280" y="553104"/>
            <a:ext cx="11705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khối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Yến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, </a:t>
            </a: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bỏ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 </a:t>
            </a:r>
            <a:r>
              <a:rPr lang="en-US" sz="2000" dirty="0" err="1" smtClean="0"/>
              <a:t>Sau</a:t>
            </a:r>
            <a:r>
              <a:rPr lang="en-US" sz="2000" dirty="0" smtClean="0"/>
              <a:t> 10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,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Yến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  <a:endParaRPr lang="vi-VN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78762"/>
              </p:ext>
            </p:extLst>
          </p:nvPr>
        </p:nvGraphicFramePr>
        <p:xfrm>
          <a:off x="216094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391003"/>
              </p:ext>
            </p:extLst>
          </p:nvPr>
        </p:nvGraphicFramePr>
        <p:xfrm>
          <a:off x="6014728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693977"/>
            <a:ext cx="119764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Hãy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kiểm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đếm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xanh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 10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5883" y="533410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Có</a:t>
            </a:r>
            <a:r>
              <a:rPr lang="en-US" sz="2400" b="1" dirty="0" smtClean="0">
                <a:latin typeface="+mj-lt"/>
              </a:rPr>
              <a:t> 5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hiên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N; 3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hiện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endParaRPr lang="zh-CN" altLang="en-US"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123" y="-76125"/>
            <a:ext cx="1580864" cy="12227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615" y="4548560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10792665" y="5125070"/>
            <a:ext cx="1399335" cy="2024570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-218615" y="4786222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0" y="284494"/>
            <a:ext cx="1123405" cy="862149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24179"/>
              </p:ext>
            </p:extLst>
          </p:nvPr>
        </p:nvGraphicFramePr>
        <p:xfrm>
          <a:off x="314683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18790"/>
              </p:ext>
            </p:extLst>
          </p:nvPr>
        </p:nvGraphicFramePr>
        <p:xfrm>
          <a:off x="6113317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49493" y="3215342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xanh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3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xanh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blipFill>
                <a:blip r:embed="rId7"/>
                <a:stretch>
                  <a:fillRect l="-853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2102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46" y="-500145"/>
            <a:ext cx="2230592" cy="223059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1406830" y="6013429"/>
            <a:ext cx="1013279" cy="9472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9667" y="4135905"/>
            <a:ext cx="890387" cy="726466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9275"/>
          <a:stretch>
            <a:fillRect/>
          </a:stretch>
        </p:blipFill>
        <p:spPr>
          <a:xfrm>
            <a:off x="49667" y="39253"/>
            <a:ext cx="2202219" cy="1410102"/>
          </a:xfr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78064"/>
              </p:ext>
            </p:extLst>
          </p:nvPr>
        </p:nvGraphicFramePr>
        <p:xfrm>
          <a:off x="49667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49680"/>
              </p:ext>
            </p:extLst>
          </p:nvPr>
        </p:nvGraphicFramePr>
        <p:xfrm>
          <a:off x="5848301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84477" y="4135905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c)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đỏ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4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đỏ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blipFill>
                <a:blip r:embed="rId8"/>
                <a:stretch>
                  <a:fillRect l="-853" t="-1042" r="-171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2375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4426"/>
              </p:ext>
            </p:extLst>
          </p:nvPr>
        </p:nvGraphicFramePr>
        <p:xfrm>
          <a:off x="250389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43763"/>
              </p:ext>
            </p:extLst>
          </p:nvPr>
        </p:nvGraphicFramePr>
        <p:xfrm>
          <a:off x="6049023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770" y="3752868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c)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3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 smtClean="0"/>
                  <a:t>vàng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+mj-lt"/>
                  </a:rPr>
                  <a:t>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blipFill>
                <a:blip r:embed="rId2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3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626482"/>
            <a:ext cx="11798740" cy="3693360"/>
            <a:chOff x="495724" y="1298827"/>
            <a:chExt cx="11798740" cy="3693360"/>
          </a:xfrm>
        </p:grpSpPr>
        <p:sp>
          <p:nvSpPr>
            <p:cNvPr id="3" name="Freeform 3"/>
            <p:cNvSpPr/>
            <p:nvPr/>
          </p:nvSpPr>
          <p:spPr>
            <a:xfrm>
              <a:off x="495724" y="1298827"/>
              <a:ext cx="11798740" cy="36933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76095" y="1815025"/>
            <a:ext cx="1086242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+mj-lt"/>
              </a:rPr>
              <a:t>Xác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thực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nghiệm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mặt</a:t>
            </a:r>
            <a:r>
              <a:rPr lang="en-US" sz="2800" dirty="0">
                <a:latin typeface="+mj-lt"/>
              </a:rPr>
              <a:t> N </a:t>
            </a:r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tung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: </a:t>
            </a:r>
            <a:endParaRPr lang="vi-VN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6635" y="2941487"/>
            <a:ext cx="568887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i="1" dirty="0" err="1" smtClean="0">
                <a:latin typeface="+mj-lt"/>
              </a:rPr>
              <a:t>Số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lần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màu</a:t>
            </a:r>
            <a:r>
              <a:rPr lang="en-US" sz="2800" b="1" i="1" dirty="0" smtClean="0">
                <a:latin typeface="+mj-lt"/>
              </a:rPr>
              <a:t> A </a:t>
            </a:r>
            <a:r>
              <a:rPr lang="en-US" sz="2800" b="1" i="1" dirty="0" err="1" smtClean="0">
                <a:latin typeface="+mj-lt"/>
              </a:rPr>
              <a:t>xuất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hiện</a:t>
            </a:r>
            <a:endParaRPr lang="en-US" sz="2800" b="1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71729" y="3672537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39639" y="3851513"/>
            <a:ext cx="4060623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err="1" smtClean="0">
                <a:latin typeface="+mj-lt"/>
              </a:rPr>
              <a:t>Tổng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số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lần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lấy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bóng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0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429254"/>
            <a:ext cx="1354667" cy="32551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2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439" y="789256"/>
            <a:ext cx="11151219" cy="325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>
                <a:latin typeface="+mj-lt"/>
              </a:rPr>
              <a:t>Một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,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; </a:t>
            </a:r>
            <a:r>
              <a:rPr lang="en-US" sz="2000" dirty="0" err="1" smtClean="0">
                <a:latin typeface="+mj-lt"/>
              </a:rPr>
              <a:t>các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kích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thước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khối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lượng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như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nhau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Mỗi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bạn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Yến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ngẫu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nhiên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một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trong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ghi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lại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của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lại</a:t>
            </a:r>
            <a:r>
              <a:rPr lang="en-US" sz="2000" dirty="0" smtClean="0">
                <a:latin typeface="+mj-lt"/>
              </a:rPr>
              <a:t> 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đó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 err="1" smtClean="0">
                <a:latin typeface="+mj-lt"/>
              </a:rPr>
              <a:t>Trong</a:t>
            </a:r>
            <a:r>
              <a:rPr lang="en-US" sz="2000" dirty="0" smtClean="0">
                <a:latin typeface="+mj-lt"/>
              </a:rPr>
              <a:t> 15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liên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tiếp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5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, 4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6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Tính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xác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thực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nghiệm</a:t>
            </a:r>
            <a:r>
              <a:rPr lang="en-US" sz="2000" dirty="0" smtClean="0">
                <a:latin typeface="+mj-lt"/>
              </a:rPr>
              <a:t>: 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.</a:t>
            </a:r>
            <a:endParaRPr lang="vi-VN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5117" y="3934081"/>
            <a:ext cx="113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vi-VN" sz="20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j-lt"/>
                  </a:rPr>
                  <a:t>a)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xanh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 </a:t>
                </a:r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blipFill>
                <a:blip r:embed="rId2"/>
                <a:stretch>
                  <a:fillRect l="-725" b="-13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b</a:t>
                </a:r>
                <a:r>
                  <a:rPr lang="en-US" sz="2000" dirty="0" smtClean="0">
                    <a:latin typeface="+mj-lt"/>
                  </a:rPr>
                  <a:t>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đỏ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blipFill>
                <a:blip r:embed="rId3"/>
                <a:stretch>
                  <a:fillRect l="-725" b="-21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j-lt"/>
                  </a:rPr>
                  <a:t>c)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vàng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blipFill>
                <a:blip r:embed="rId4"/>
                <a:stretch>
                  <a:fillRect l="-725" b="-32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9713" y="401851"/>
            <a:ext cx="2302933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LUYỆN TẬP </a:t>
            </a:r>
            <a:r>
              <a:rPr lang="en-US" sz="2400" b="1" dirty="0" smtClean="0">
                <a:latin typeface="+mj-lt"/>
              </a:rPr>
              <a:t>2</a:t>
            </a:r>
            <a:endParaRPr lang="vi-VN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331" y="1106576"/>
            <a:ext cx="111310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/>
              <a:t> </a:t>
            </a:r>
            <a:r>
              <a:rPr lang="en-US" sz="2400" dirty="0" err="1" smtClean="0"/>
              <a:t>xanh</a:t>
            </a:r>
            <a:r>
              <a:rPr lang="en-US" sz="2400" dirty="0" smtClean="0"/>
              <a:t>,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đỏ</a:t>
            </a:r>
            <a:r>
              <a:rPr lang="en-US" sz="2400" dirty="0" smtClean="0"/>
              <a:t>,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tím</a:t>
            </a:r>
            <a:r>
              <a:rPr lang="en-US" sz="2400" dirty="0" smtClean="0"/>
              <a:t>;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kích</a:t>
            </a:r>
            <a:r>
              <a:rPr lang="en-US" sz="2400" dirty="0" smtClean="0"/>
              <a:t> </a:t>
            </a:r>
            <a:r>
              <a:rPr lang="en-US" sz="2400" dirty="0" err="1" smtClean="0"/>
              <a:t>thước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khối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.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Minh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ngẫu</a:t>
            </a:r>
            <a:r>
              <a:rPr lang="en-US" sz="2400" dirty="0" smtClean="0"/>
              <a:t> </a:t>
            </a:r>
            <a:r>
              <a:rPr lang="en-US" sz="2400" dirty="0" err="1" smtClean="0"/>
              <a:t>nhiên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, </a:t>
            </a:r>
            <a:r>
              <a:rPr lang="en-US" sz="2400" dirty="0" err="1" smtClean="0"/>
              <a:t>ghi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bỏ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.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Minh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20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5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4747" y="3691690"/>
            <a:ext cx="151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Xác </a:t>
                </a:r>
                <a:r>
                  <a:rPr lang="en-US" sz="2800" dirty="0" smtClean="0">
                    <a:solidFill>
                      <a:srgbClr val="000000"/>
                    </a:solidFill>
                    <a:ea typeface="Calibri" panose="020F0502020204030204" pitchFamily="34" charset="0"/>
                  </a:rPr>
                  <a:t>s</a:t>
                </a:r>
                <a:r>
                  <a:rPr lang="vi-VN" sz="2800" dirty="0" smtClean="0">
                    <a:solidFill>
                      <a:srgbClr val="000000"/>
                    </a:solidFill>
                    <a:ea typeface="Calibri" panose="020F0502020204030204" pitchFamily="34" charset="0"/>
                  </a:rPr>
                  <a:t>uất 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thực nghiệm số lần xuất hiện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quả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bóng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màu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vàng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  <m:t>𝟐𝟎</m:t>
                        </m:r>
                      </m:den>
                    </m:f>
                    <m:r>
                      <a:rPr lang="en-GB" sz="2800" b="1" i="1">
                        <a:solidFill>
                          <a:srgbClr val="FF0000"/>
                        </a:solidFill>
                        <a:latin typeface="Cambria Math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  <a:blipFill>
                <a:blip r:embed="rId2"/>
                <a:stretch>
                  <a:fillRect l="-1144" b="-13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6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6667" y="431800"/>
            <a:ext cx="3657597" cy="28412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5600" y="1117600"/>
            <a:ext cx="7670800" cy="12022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Bốn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Chi,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Hằng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Trung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Dũng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cùng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chơi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cờ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cá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ngựa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 Chi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đã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gieo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xúc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xắc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khi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đến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lượt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35466" y="2573867"/>
            <a:ext cx="7890934" cy="2082800"/>
          </a:xfrm>
          <a:prstGeom prst="cloudCallout">
            <a:avLst>
              <a:gd name="adj1" fmla="val 55956"/>
              <a:gd name="adj2" fmla="val 7144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 smtClean="0">
                <a:latin typeface="+mj-lt"/>
              </a:rPr>
              <a:t>Xác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suất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thực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nghiệm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để</a:t>
            </a:r>
            <a:r>
              <a:rPr lang="en-US" sz="2400" b="1" dirty="0" smtClean="0">
                <a:latin typeface="+mj-lt"/>
              </a:rPr>
              <a:t> Chi </a:t>
            </a:r>
            <a:r>
              <a:rPr lang="en-US" sz="2400" b="1" dirty="0" err="1" smtClean="0">
                <a:latin typeface="+mj-lt"/>
              </a:rPr>
              <a:t>gieo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được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1 </a:t>
            </a:r>
            <a:r>
              <a:rPr lang="en-US" sz="2400" b="1" dirty="0" err="1" smtClean="0">
                <a:latin typeface="+mj-lt"/>
              </a:rPr>
              <a:t>chấm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là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bao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nhiêu</a:t>
            </a:r>
            <a:r>
              <a:rPr lang="en-US" sz="2400" b="1" dirty="0" smtClean="0">
                <a:latin typeface="+mj-lt"/>
              </a:rPr>
              <a:t>?</a:t>
            </a:r>
            <a:endParaRPr lang="vi-VN" sz="24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9832" y="3877733"/>
            <a:ext cx="1373491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081" y="1986028"/>
            <a:ext cx="1020984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/>
                <a:solidFill>
                  <a:schemeClr val="accent3"/>
                </a:solidFill>
                <a:effectLst/>
              </a:rPr>
              <a:t>LUYỆN TẬP</a:t>
            </a:r>
            <a:endParaRPr lang="en-US" sz="13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45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265" y="440267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2. </a:t>
            </a:r>
            <a:r>
              <a:rPr lang="en-US" sz="2400" b="1" dirty="0" err="1" smtClean="0"/>
              <a:t>Trả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câu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hỏi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sau</a:t>
            </a:r>
            <a:r>
              <a:rPr lang="en-US" sz="2400" b="1" dirty="0" smtClean="0"/>
              <a:t>: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6265" y="1040107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a) 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22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13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6265" y="2543979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25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11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6266" y="4236041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c)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30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14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𝟏𝟑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𝟑𝟎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 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effectLst/>
                  </a:rPr>
                  <a:t> </a:t>
                </a:r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blipFill>
                <a:blip r:embed="rId4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9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198" y="104113"/>
            <a:ext cx="11260663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b="1" dirty="0" smtClean="0">
                <a:solidFill>
                  <a:srgbClr val="002060"/>
                </a:solidFill>
              </a:rPr>
              <a:t>3.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10 </a:t>
            </a:r>
            <a:r>
              <a:rPr lang="en-US" sz="2200" dirty="0" err="1" smtClean="0"/>
              <a:t>chiếc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cùng</a:t>
            </a:r>
            <a:r>
              <a:rPr lang="en-US" sz="2200" dirty="0" smtClean="0"/>
              <a:t> </a:t>
            </a:r>
            <a:r>
              <a:rPr lang="en-US" sz="2200" dirty="0" err="1" smtClean="0"/>
              <a:t>loại</a:t>
            </a:r>
            <a:r>
              <a:rPr lang="en-US" sz="2200" dirty="0" smtClean="0"/>
              <a:t>, </a:t>
            </a:r>
            <a:r>
              <a:rPr lang="en-US" sz="2200" dirty="0" err="1" smtClean="0"/>
              <a:t>mỗi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1, 2, 3,…, 10; </a:t>
            </a:r>
            <a:r>
              <a:rPr lang="en-US" sz="2200" dirty="0" err="1" smtClean="0"/>
              <a:t>hai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khác</a:t>
            </a:r>
            <a:r>
              <a:rPr lang="en-US" sz="2200" dirty="0" smtClean="0"/>
              <a:t> </a:t>
            </a:r>
            <a:r>
              <a:rPr lang="en-US" sz="2200" dirty="0" err="1" smtClean="0"/>
              <a:t>nhau</a:t>
            </a:r>
            <a:r>
              <a:rPr lang="en-US" sz="2200" dirty="0" smtClean="0"/>
              <a:t> </a:t>
            </a:r>
            <a:r>
              <a:rPr lang="en-US" sz="2200" dirty="0" err="1" smtClean="0"/>
              <a:t>thì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hai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</a:t>
            </a:r>
            <a:r>
              <a:rPr lang="en-US" sz="2200" dirty="0" err="1" smtClean="0"/>
              <a:t>khác</a:t>
            </a:r>
            <a:r>
              <a:rPr lang="en-US" sz="2200" dirty="0" smtClean="0"/>
              <a:t> </a:t>
            </a:r>
            <a:r>
              <a:rPr lang="en-US" sz="2200" dirty="0" err="1" smtClean="0"/>
              <a:t>nhau</a:t>
            </a:r>
            <a:r>
              <a:rPr lang="en-US" sz="2200" dirty="0" smtClean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ngẫu</a:t>
            </a:r>
            <a:r>
              <a:rPr lang="en-US" sz="2200" dirty="0" smtClean="0"/>
              <a:t> </a:t>
            </a:r>
            <a:r>
              <a:rPr lang="en-US" sz="2200" dirty="0" err="1" smtClean="0"/>
              <a:t>nhiên</a:t>
            </a:r>
            <a:r>
              <a:rPr lang="en-US" sz="2200" dirty="0" smtClean="0"/>
              <a:t>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chiếc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từ</a:t>
            </a:r>
            <a:r>
              <a:rPr lang="en-US" sz="2200" dirty="0" smtClean="0"/>
              <a:t>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,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lại</a:t>
            </a:r>
            <a:r>
              <a:rPr lang="en-US" sz="2200" dirty="0" smtClean="0"/>
              <a:t>  </a:t>
            </a:r>
            <a:r>
              <a:rPr lang="en-US" sz="2200" dirty="0" err="1" smtClean="0"/>
              <a:t>số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bỏ</a:t>
            </a:r>
            <a:r>
              <a:rPr lang="en-US" sz="2200" dirty="0" smtClean="0"/>
              <a:t> </a:t>
            </a:r>
            <a:r>
              <a:rPr lang="en-US" sz="2200" dirty="0" err="1" smtClean="0"/>
              <a:t>lại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đó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. </a:t>
            </a:r>
            <a:r>
              <a:rPr lang="en-US" sz="2200" dirty="0" err="1" smtClean="0"/>
              <a:t>Sau</a:t>
            </a:r>
            <a:r>
              <a:rPr lang="en-US" sz="2200" dirty="0" smtClean="0"/>
              <a:t> 25 </a:t>
            </a:r>
            <a:r>
              <a:rPr lang="en-US" sz="2200" dirty="0" err="1" smtClean="0"/>
              <a:t>lần</a:t>
            </a:r>
            <a:r>
              <a:rPr lang="en-US" sz="2200" dirty="0" smtClean="0"/>
              <a:t> </a:t>
            </a: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liên</a:t>
            </a:r>
            <a:r>
              <a:rPr lang="en-US" sz="2200" dirty="0" smtClean="0"/>
              <a:t> </a:t>
            </a:r>
            <a:r>
              <a:rPr lang="en-US" sz="2200" dirty="0" err="1" smtClean="0"/>
              <a:t>tiếp</a:t>
            </a:r>
            <a:r>
              <a:rPr lang="en-US" sz="2200" dirty="0" smtClean="0"/>
              <a:t>, </a:t>
            </a:r>
            <a:r>
              <a:rPr lang="en-US" sz="2200" dirty="0" err="1" smtClean="0"/>
              <a:t>hãy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kết</a:t>
            </a:r>
            <a:r>
              <a:rPr lang="en-US" sz="2200" dirty="0" smtClean="0"/>
              <a:t> </a:t>
            </a:r>
            <a:r>
              <a:rPr lang="en-US" sz="2200" dirty="0" err="1" smtClean="0"/>
              <a:t>quả</a:t>
            </a:r>
            <a:r>
              <a:rPr lang="en-US" sz="2200" dirty="0" smtClean="0"/>
              <a:t> </a:t>
            </a:r>
            <a:r>
              <a:rPr lang="en-US" sz="2200" dirty="0" err="1" smtClean="0"/>
              <a:t>thống</a:t>
            </a:r>
            <a:r>
              <a:rPr lang="en-US" sz="2200" dirty="0" smtClean="0"/>
              <a:t> </a:t>
            </a:r>
            <a:r>
              <a:rPr lang="en-US" sz="2200" dirty="0" err="1" smtClean="0"/>
              <a:t>kê</a:t>
            </a:r>
            <a:r>
              <a:rPr lang="en-US" sz="2200" dirty="0" smtClean="0"/>
              <a:t> </a:t>
            </a:r>
            <a:r>
              <a:rPr lang="en-US" sz="2200" dirty="0" err="1" smtClean="0"/>
              <a:t>theo</a:t>
            </a:r>
            <a:r>
              <a:rPr lang="en-US" sz="2200" dirty="0" smtClean="0"/>
              <a:t> </a:t>
            </a:r>
            <a:r>
              <a:rPr lang="en-US" sz="2200" dirty="0" err="1" smtClean="0"/>
              <a:t>mẫu</a:t>
            </a:r>
            <a:r>
              <a:rPr lang="en-US" sz="2200" dirty="0" smtClean="0"/>
              <a:t> </a:t>
            </a:r>
            <a:r>
              <a:rPr lang="en-US" sz="2200" dirty="0" err="1" smtClean="0"/>
              <a:t>sau</a:t>
            </a:r>
            <a:r>
              <a:rPr lang="en-US" sz="2200" dirty="0"/>
              <a:t>:</a:t>
            </a:r>
            <a:endParaRPr lang="vi-VN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56928"/>
              </p:ext>
            </p:extLst>
          </p:nvPr>
        </p:nvGraphicFramePr>
        <p:xfrm>
          <a:off x="330198" y="2204810"/>
          <a:ext cx="11430000" cy="273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xmlns="" val="45909255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48195961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84409077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132590270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73898547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156767245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340889837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5818308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304530179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51846767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81950766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3613482826"/>
                    </a:ext>
                  </a:extLst>
                </a:gridCol>
              </a:tblGrid>
              <a:tr h="54694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Lần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Tổng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hiện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2816565"/>
                  </a:ext>
                </a:extLst>
              </a:tr>
              <a:tr h="546946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1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 3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4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6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7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8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9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10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3286040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1681357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9993975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7010135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690526" y="5116212"/>
            <a:ext cx="3403601" cy="4242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HOẠT ĐỘNG NHÓM</a:t>
            </a:r>
            <a:endParaRPr lang="vi-VN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58327" y="5717121"/>
            <a:ext cx="1039706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 smtClean="0"/>
              <a:t>Yêu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cầu</a:t>
            </a:r>
            <a:r>
              <a:rPr lang="en-US" sz="2200" b="1" u="sng" dirty="0" smtClean="0"/>
              <a:t>: </a:t>
            </a:r>
            <a:r>
              <a:rPr lang="en-US" sz="2200" dirty="0" err="1" smtClean="0"/>
              <a:t>Hoạt</a:t>
            </a:r>
            <a:r>
              <a:rPr lang="en-US" sz="2200" dirty="0" smtClean="0"/>
              <a:t> </a:t>
            </a:r>
            <a:r>
              <a:rPr lang="en-US" sz="2200" dirty="0" err="1" smtClean="0"/>
              <a:t>động</a:t>
            </a:r>
            <a:r>
              <a:rPr lang="en-US" sz="2200" dirty="0" smtClean="0"/>
              <a:t>, </a:t>
            </a:r>
            <a:r>
              <a:rPr lang="en-US" sz="2200" dirty="0" err="1" smtClean="0"/>
              <a:t>trao</a:t>
            </a:r>
            <a:r>
              <a:rPr lang="en-US" sz="2200" dirty="0" smtClean="0"/>
              <a:t> </a:t>
            </a:r>
            <a:r>
              <a:rPr lang="en-US" sz="2200" dirty="0" err="1" smtClean="0"/>
              <a:t>đổi</a:t>
            </a:r>
            <a:r>
              <a:rPr lang="en-US" sz="2200" dirty="0" smtClean="0"/>
              <a:t>, </a:t>
            </a:r>
            <a:r>
              <a:rPr lang="en-US" sz="2200" dirty="0" err="1" smtClean="0"/>
              <a:t>thảo</a:t>
            </a:r>
            <a:r>
              <a:rPr lang="en-US" sz="2200" dirty="0" smtClean="0"/>
              <a:t> </a:t>
            </a:r>
            <a:r>
              <a:rPr lang="en-US" sz="2200" dirty="0" err="1" smtClean="0"/>
              <a:t>luận</a:t>
            </a:r>
            <a:r>
              <a:rPr lang="en-US" sz="2200" dirty="0" smtClean="0"/>
              <a:t> </a:t>
            </a:r>
            <a:r>
              <a:rPr lang="en-US" sz="2200" dirty="0" err="1" smtClean="0"/>
              <a:t>nhóm</a:t>
            </a:r>
            <a:r>
              <a:rPr lang="en-US" sz="2200" dirty="0" smtClean="0"/>
              <a:t>, </a:t>
            </a:r>
            <a:r>
              <a:rPr lang="en-US" sz="2200" dirty="0" err="1" smtClean="0"/>
              <a:t>hoàn</a:t>
            </a:r>
            <a:r>
              <a:rPr lang="en-US" sz="2200" dirty="0" smtClean="0"/>
              <a:t> </a:t>
            </a:r>
            <a:r>
              <a:rPr lang="en-US" sz="2200" dirty="0" err="1" smtClean="0"/>
              <a:t>thành</a:t>
            </a:r>
            <a:r>
              <a:rPr lang="en-US" sz="2200" dirty="0" smtClean="0"/>
              <a:t> </a:t>
            </a:r>
            <a:r>
              <a:rPr lang="en-US" sz="2200" dirty="0" err="1" smtClean="0"/>
              <a:t>ra</a:t>
            </a:r>
            <a:r>
              <a:rPr lang="en-US" sz="2200" dirty="0" smtClean="0"/>
              <a:t> </a:t>
            </a:r>
            <a:r>
              <a:rPr lang="en-US" sz="2200" dirty="0" err="1" smtClean="0"/>
              <a:t>phiếu</a:t>
            </a:r>
            <a:r>
              <a:rPr lang="en-US" sz="2200" dirty="0" smtClean="0"/>
              <a:t> </a:t>
            </a:r>
            <a:r>
              <a:rPr lang="en-US" sz="2200" dirty="0" err="1" smtClean="0"/>
              <a:t>theo</a:t>
            </a:r>
            <a:r>
              <a:rPr lang="en-US" sz="2200" dirty="0" smtClean="0"/>
              <a:t> </a:t>
            </a:r>
            <a:r>
              <a:rPr lang="en-US" sz="2200" dirty="0" err="1" smtClean="0"/>
              <a:t>tổ</a:t>
            </a:r>
            <a:r>
              <a:rPr lang="en-US" sz="2200" dirty="0" smtClean="0"/>
              <a:t>.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 smtClean="0"/>
              <a:t>Thời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gian</a:t>
            </a:r>
            <a:r>
              <a:rPr lang="en-US" sz="2200" dirty="0" smtClean="0"/>
              <a:t>: 10 </a:t>
            </a:r>
            <a:r>
              <a:rPr lang="en-US" sz="2200" dirty="0" err="1" smtClean="0"/>
              <a:t>phút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21588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4" y="389467"/>
            <a:ext cx="1137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4. </a:t>
            </a:r>
            <a:r>
              <a:rPr lang="en-US" sz="2400" dirty="0" err="1" smtClean="0"/>
              <a:t>Gieo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xúc</a:t>
            </a:r>
            <a:r>
              <a:rPr lang="en-US" sz="2400" dirty="0" smtClean="0"/>
              <a:t> </a:t>
            </a:r>
            <a:r>
              <a:rPr lang="en-US" sz="2400" dirty="0" err="1" smtClean="0"/>
              <a:t>xắc</a:t>
            </a:r>
            <a:r>
              <a:rPr lang="en-US" sz="2400" dirty="0" smtClean="0"/>
              <a:t> 10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Cường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thống</a:t>
            </a:r>
            <a:r>
              <a:rPr lang="en-US" sz="2400" dirty="0" smtClean="0"/>
              <a:t> </a:t>
            </a:r>
            <a:r>
              <a:rPr lang="en-US" sz="2400" dirty="0" err="1" smtClean="0"/>
              <a:t>kê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398742"/>
              </p:ext>
            </p:extLst>
          </p:nvPr>
        </p:nvGraphicFramePr>
        <p:xfrm>
          <a:off x="242170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75684"/>
              </p:ext>
            </p:extLst>
          </p:nvPr>
        </p:nvGraphicFramePr>
        <p:xfrm>
          <a:off x="6040804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170" y="3902284"/>
            <a:ext cx="1118783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kiểm</a:t>
            </a:r>
            <a:r>
              <a:rPr lang="en-US" sz="2400" dirty="0" smtClean="0"/>
              <a:t> </a:t>
            </a:r>
            <a:r>
              <a:rPr lang="en-US" sz="2400" dirty="0" err="1" smtClean="0"/>
              <a:t>đếm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1 </a:t>
            </a:r>
            <a:r>
              <a:rPr lang="en-US" sz="2400" dirty="0" err="1" smtClean="0"/>
              <a:t>chấm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6 </a:t>
            </a:r>
            <a:r>
              <a:rPr lang="en-US" sz="2400" dirty="0" err="1" smtClean="0"/>
              <a:t>chấm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10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gieo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8" name="Rectangle 7"/>
          <p:cNvSpPr/>
          <p:nvPr/>
        </p:nvSpPr>
        <p:spPr>
          <a:xfrm>
            <a:off x="3500804" y="4840233"/>
            <a:ext cx="5507729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Số lần xuất hiện mặt 1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3 </a:t>
            </a:r>
            <a:r>
              <a:rPr lang="vi-VN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lần</a:t>
            </a: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 smtClean="0">
                <a:solidFill>
                  <a:srgbClr val="002060"/>
                </a:solidFill>
                <a:ea typeface="Calibri" panose="020F0502020204030204" pitchFamily="34" charset="0"/>
              </a:rPr>
              <a:t>Số </a:t>
            </a: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lần xuất hiện mặt 6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1 </a:t>
            </a:r>
            <a:r>
              <a:rPr lang="vi-VN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lần</a:t>
            </a: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636" y="3866116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1 </a:t>
            </a:r>
            <a:r>
              <a:rPr lang="en-US" sz="2400" dirty="0" err="1" smtClean="0"/>
              <a:t>chấm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80808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37877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Vì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3 </a:t>
                </a:r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tổng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10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 </a:t>
                </a:r>
                <a:r>
                  <a:rPr lang="en-US" sz="2400" dirty="0" err="1" smtClean="0"/>
                  <a:t>Xác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thực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nghiệm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blipFill>
                <a:blip r:embed="rId2"/>
                <a:stretch>
                  <a:fillRect l="-1040" b="-39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4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067" y="3790828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c)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6 </a:t>
            </a:r>
            <a:r>
              <a:rPr lang="en-US" sz="2400" dirty="0" err="1" smtClean="0"/>
              <a:t>chấm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636839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12079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err="1" smtClean="0"/>
                  <a:t>Vì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6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tổng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10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 </a:t>
                </a:r>
                <a:r>
                  <a:rPr lang="en-US" sz="2400" dirty="0" err="1" smtClean="0"/>
                  <a:t>Xác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thực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nghiệm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6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blipFill>
                <a:blip r:embed="rId2"/>
                <a:stretch>
                  <a:fillRect l="-1040" b="-4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5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>
            <a:off x="-756225" y="5075397"/>
            <a:ext cx="3412307" cy="2343915"/>
          </a:xfrm>
          <a:prstGeom prst="rect">
            <a:avLst/>
          </a:prstGeom>
        </p:spPr>
      </p:pic>
      <p:pic>
        <p:nvPicPr>
          <p:cNvPr id="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74" y="3211429"/>
            <a:ext cx="2764026" cy="3997601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08928" y="252487"/>
            <a:ext cx="2191122" cy="15208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42911" y="1159727"/>
            <a:ext cx="9673772" cy="4125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u="sng" dirty="0" err="1" smtClean="0">
                <a:solidFill>
                  <a:schemeClr val="tx1"/>
                </a:solidFill>
              </a:rPr>
              <a:t>Chú</a:t>
            </a:r>
            <a:r>
              <a:rPr lang="en-US" sz="2800" b="1" u="sng" dirty="0" smtClean="0">
                <a:solidFill>
                  <a:schemeClr val="tx1"/>
                </a:solidFill>
              </a:rPr>
              <a:t> ý: </a:t>
            </a: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Xác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nghiệm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chấm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N, 1&lt; </a:t>
            </a:r>
            <a:r>
              <a:rPr lang="en-US" sz="2800" b="1" i="1" dirty="0" smtClean="0">
                <a:solidFill>
                  <a:schemeClr val="tx1"/>
                </a:solidFill>
              </a:rPr>
              <a:t>k </a:t>
            </a:r>
            <a:r>
              <a:rPr lang="en-US" sz="2800" b="1" dirty="0" smtClean="0">
                <a:solidFill>
                  <a:schemeClr val="tx1"/>
                </a:solidFill>
              </a:rPr>
              <a:t>&lt; 6) </a:t>
            </a: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gieo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xắc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30000"/>
              </a:lnSpc>
            </a:pPr>
            <a:endParaRPr lang="en-US" sz="4800" dirty="0" smtClean="0">
              <a:solidFill>
                <a:schemeClr val="tx1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14024" y="-149999"/>
            <a:ext cx="2584350" cy="1982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5302" y="303829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mặt</a:t>
            </a:r>
            <a:r>
              <a:rPr lang="en-US" sz="2800" b="1" dirty="0" smtClean="0"/>
              <a:t> k </a:t>
            </a:r>
            <a:r>
              <a:rPr lang="en-US" sz="2800" b="1" dirty="0" err="1" smtClean="0"/>
              <a:t>chấm</a:t>
            </a:r>
            <a:endParaRPr lang="vi-VN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73364" y="3694560"/>
            <a:ext cx="58902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5303" y="381441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Tổng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gieo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xúc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xắc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10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3388540" y="2087236"/>
            <a:ext cx="6231830" cy="290222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义启嘟嘟体" pitchFamily="2" charset="-128"/>
                <a:cs typeface="义启嘟嘟体" pitchFamily="2" charset="-128"/>
              </a:rPr>
              <a:t>VẬN DỤNG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715622" y="1163376"/>
            <a:ext cx="2216312" cy="17133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419940" y="884151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996239" y="4256058"/>
            <a:ext cx="1568989" cy="1466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97396" y="4758739"/>
            <a:ext cx="807677" cy="6589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984702" y="833885"/>
            <a:ext cx="807677" cy="658983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 b="15184"/>
          <a:stretch>
            <a:fillRect/>
          </a:stretch>
        </p:blipFill>
        <p:spPr>
          <a:xfrm>
            <a:off x="187415" y="121759"/>
            <a:ext cx="2190062" cy="1524784"/>
          </a:xfrm>
        </p:spPr>
      </p:pic>
    </p:spTree>
    <p:extLst>
      <p:ext uri="{BB962C8B-B14F-4D97-AF65-F5344CB8AC3E}">
        <p14:creationId xmlns:p14="http://schemas.microsoft.com/office/powerpoint/2010/main" val="274465392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5309054"/>
            <a:ext cx="6656613" cy="15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5433281"/>
            <a:ext cx="5170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GIAI THOẠI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HAI BÀ TRƯNG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8" y="4699454"/>
            <a:ext cx="105814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nút exit gam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625" r="9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24" b="35041"/>
          <a:stretch/>
        </p:blipFill>
        <p:spPr bwMode="auto">
          <a:xfrm>
            <a:off x="0" y="5403649"/>
            <a:ext cx="1567544" cy="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D1"/>
              </a:clrFrom>
              <a:clrTo>
                <a:srgbClr val="FFFFD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33" b="100000" l="667" r="98667">
                        <a14:foregroundMark x1="65333" y1="11833" x2="65333" y2="11833"/>
                        <a14:foregroundMark x1="66667" y1="42167" x2="66667" y2="42167"/>
                        <a14:foregroundMark x1="72167" y1="37667" x2="72167" y2="37667"/>
                        <a14:foregroundMark x1="80167" y1="50167" x2="80167" y2="50167"/>
                        <a14:foregroundMark x1="52500" y1="79667" x2="52500" y2="79667"/>
                        <a14:foregroundMark x1="18333" y1="77167" x2="18333" y2="7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90" y="1789072"/>
            <a:ext cx="1996721" cy="1745741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47" b="99127" l="0" r="100000">
                        <a14:foregroundMark x1="52998" y1="39520" x2="52998" y2="39520"/>
                        <a14:foregroundMark x1="53578" y1="42576" x2="53578" y2="42576"/>
                        <a14:backgroundMark x1="87041" y1="59825" x2="87041" y2="59825"/>
                        <a14:backgroundMark x1="90716" y1="67467" x2="90716" y2="67467"/>
                        <a14:backgroundMark x1="83559" y1="67031" x2="84526" y2="66157"/>
                        <a14:backgroundMark x1="73114" y1="51310" x2="72147" y2="50218"/>
                        <a14:backgroundMark x1="61509" y1="47817" x2="61509" y2="47817"/>
                        <a14:backgroundMark x1="70213" y1="50218" x2="70213" y2="50218"/>
                        <a14:backgroundMark x1="98453" y1="60044" x2="98453" y2="59170"/>
                        <a14:backgroundMark x1="93230" y1="62664" x2="93230" y2="62664"/>
                        <a14:backgroundMark x1="88588" y1="65284" x2="88588" y2="65284"/>
                        <a14:backgroundMark x1="92650" y1="76419" x2="92650" y2="76419"/>
                        <a14:backgroundMark x1="94197" y1="78821" x2="94197" y2="78821"/>
                        <a14:backgroundMark x1="87041" y1="72052" x2="87041" y2="72052"/>
                        <a14:backgroundMark x1="43907" y1="53712" x2="43907" y2="53712"/>
                        <a14:backgroundMark x1="35203" y1="47380" x2="35203" y2="47380"/>
                        <a14:backgroundMark x1="39652" y1="45633" x2="39652" y2="45633"/>
                        <a14:backgroundMark x1="14894" y1="31004" x2="14894" y2="31004"/>
                        <a14:backgroundMark x1="12186" y1="40175" x2="12186" y2="40175"/>
                        <a14:backgroundMark x1="9865" y1="30786" x2="9865" y2="30786"/>
                        <a14:backgroundMark x1="5029" y1="37336" x2="5029" y2="37336"/>
                        <a14:backgroundMark x1="44487" y1="51092" x2="44487" y2="51092"/>
                        <a14:backgroundMark x1="36944" y1="56114" x2="36944" y2="56114"/>
                        <a14:backgroundMark x1="49903" y1="65721" x2="49903" y2="65721"/>
                        <a14:backgroundMark x1="52998" y1="59825" x2="52998" y2="59825"/>
                        <a14:backgroundMark x1="51838" y1="51092" x2="51838" y2="51092"/>
                        <a14:backgroundMark x1="57640" y1="61354" x2="57640" y2="61354"/>
                        <a14:backgroundMark x1="72534" y1="56114" x2="72534" y2="56114"/>
                        <a14:backgroundMark x1="79304" y1="61354" x2="79304" y2="61354"/>
                        <a14:backgroundMark x1="81431" y1="68777" x2="81431" y2="68777"/>
                        <a14:backgroundMark x1="88008" y1="74454" x2="88008" y2="74454"/>
                        <a14:backgroundMark x1="95164" y1="70961" x2="95164" y2="70961"/>
                        <a14:backgroundMark x1="88008" y1="53712" x2="88008" y2="53712"/>
                        <a14:backgroundMark x1="96712" y1="52838" x2="96712" y2="52838"/>
                        <a14:backgroundMark x1="93617" y1="53930" x2="93617" y2="53930"/>
                        <a14:backgroundMark x1="92456" y1="62227" x2="92456" y2="622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46624" y="1249726"/>
            <a:ext cx="2460010" cy="2179274"/>
          </a:xfrm>
          <a:prstGeom prst="rect">
            <a:avLst/>
          </a:prstGeom>
        </p:spPr>
      </p:pic>
      <p:pic>
        <p:nvPicPr>
          <p:cNvPr id="1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6634" y="901191"/>
            <a:ext cx="1933462" cy="1438172"/>
          </a:xfrm>
          <a:prstGeom prst="rect">
            <a:avLst/>
          </a:prstGeom>
        </p:spPr>
      </p:pic>
      <p:pic>
        <p:nvPicPr>
          <p:cNvPr id="34" name="8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63" y="3403241"/>
            <a:ext cx="1371719" cy="1719221"/>
          </a:xfrm>
          <a:prstGeom prst="rect">
            <a:avLst/>
          </a:prstGeom>
        </p:spPr>
      </p:pic>
      <p:pic>
        <p:nvPicPr>
          <p:cNvPr id="35" name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73" y="3610014"/>
            <a:ext cx="1371719" cy="1713124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83" y="5205352"/>
            <a:ext cx="1371719" cy="1719221"/>
          </a:xfrm>
          <a:prstGeom prst="rect">
            <a:avLst/>
          </a:prstGeom>
        </p:spPr>
      </p:pic>
      <p:pic>
        <p:nvPicPr>
          <p:cNvPr id="37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01" y="3189053"/>
            <a:ext cx="1371719" cy="1713124"/>
          </a:xfrm>
          <a:prstGeom prst="rect">
            <a:avLst/>
          </a:prstGeom>
        </p:spPr>
      </p:pic>
      <p:pic>
        <p:nvPicPr>
          <p:cNvPr id="38" name="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21" y="4937933"/>
            <a:ext cx="1371719" cy="1713124"/>
          </a:xfrm>
          <a:prstGeom prst="rect">
            <a:avLst/>
          </a:prstGeom>
        </p:spPr>
      </p:pic>
      <p:pic>
        <p:nvPicPr>
          <p:cNvPr id="39" name="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2" y="3224809"/>
            <a:ext cx="1371719" cy="1713124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92" y="4902177"/>
            <a:ext cx="1371719" cy="1713124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40" y="5122461"/>
            <a:ext cx="1371719" cy="1713124"/>
          </a:xfrm>
          <a:prstGeom prst="rect">
            <a:avLst/>
          </a:prstGeom>
        </p:spPr>
      </p:pic>
      <p:pic>
        <p:nvPicPr>
          <p:cNvPr id="43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6914" y="2342992"/>
            <a:ext cx="1933462" cy="1438172"/>
          </a:xfrm>
          <a:prstGeom prst="rect">
            <a:avLst/>
          </a:prstGeom>
        </p:spPr>
      </p:pic>
      <p:pic>
        <p:nvPicPr>
          <p:cNvPr id="44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97365" y="897562"/>
            <a:ext cx="1933462" cy="1438172"/>
          </a:xfrm>
          <a:prstGeom prst="rect">
            <a:avLst/>
          </a:prstGeom>
        </p:spPr>
      </p:pic>
      <p:pic>
        <p:nvPicPr>
          <p:cNvPr id="45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23194" y="2505723"/>
            <a:ext cx="1933462" cy="1438172"/>
          </a:xfrm>
          <a:prstGeom prst="rect">
            <a:avLst/>
          </a:prstGeom>
        </p:spPr>
      </p:pic>
      <p:pic>
        <p:nvPicPr>
          <p:cNvPr id="46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0" y="986186"/>
            <a:ext cx="1933462" cy="1438172"/>
          </a:xfrm>
          <a:prstGeom prst="rect">
            <a:avLst/>
          </a:prstGeom>
        </p:spPr>
      </p:pic>
      <p:pic>
        <p:nvPicPr>
          <p:cNvPr id="4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2543" y="3480383"/>
            <a:ext cx="1933462" cy="1438172"/>
          </a:xfrm>
          <a:prstGeom prst="rect">
            <a:avLst/>
          </a:prstGeom>
        </p:spPr>
      </p:pic>
      <p:pic>
        <p:nvPicPr>
          <p:cNvPr id="48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4902177"/>
            <a:ext cx="1933462" cy="1438172"/>
          </a:xfrm>
          <a:prstGeom prst="rect">
            <a:avLst/>
          </a:prstGeom>
        </p:spPr>
      </p:pic>
      <p:pic>
        <p:nvPicPr>
          <p:cNvPr id="49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5621263"/>
            <a:ext cx="1933462" cy="1438172"/>
          </a:xfrm>
          <a:prstGeom prst="rect">
            <a:avLst/>
          </a:prstGeom>
        </p:spPr>
      </p:pic>
      <p:pic>
        <p:nvPicPr>
          <p:cNvPr id="5126" name="Picture 6" descr="Kết quả hình ảnh cho cảm ơn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80" y="127195"/>
            <a:ext cx="8006372" cy="19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Hexagon 41">
            <a:hlinkClick r:id="rId21" action="ppaction://hlinksldjump"/>
          </p:cNvPr>
          <p:cNvSpPr/>
          <p:nvPr/>
        </p:nvSpPr>
        <p:spPr>
          <a:xfrm>
            <a:off x="7861710" y="4444520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1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Hexagon 52">
            <a:hlinkClick r:id="rId22" action="ppaction://hlinksldjump"/>
          </p:cNvPr>
          <p:cNvSpPr/>
          <p:nvPr/>
        </p:nvSpPr>
        <p:spPr>
          <a:xfrm>
            <a:off x="9034419" y="444759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Hexagon 53">
            <a:hlinkClick r:id="rId23" action="ppaction://hlinksldjump"/>
          </p:cNvPr>
          <p:cNvSpPr/>
          <p:nvPr/>
        </p:nvSpPr>
        <p:spPr>
          <a:xfrm>
            <a:off x="7829716" y="509087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Hexagon 54">
            <a:hlinkClick r:id="rId24" action="ppaction://hlinksldjump"/>
          </p:cNvPr>
          <p:cNvSpPr/>
          <p:nvPr/>
        </p:nvSpPr>
        <p:spPr>
          <a:xfrm>
            <a:off x="9002425" y="50939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Hexagon 55">
            <a:hlinkClick r:id="rId25" action="ppaction://hlinksldjump"/>
          </p:cNvPr>
          <p:cNvSpPr/>
          <p:nvPr/>
        </p:nvSpPr>
        <p:spPr>
          <a:xfrm>
            <a:off x="7841566" y="57444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Hexagon 56">
            <a:hlinkClick r:id="rId26" action="ppaction://hlinksldjump"/>
          </p:cNvPr>
          <p:cNvSpPr/>
          <p:nvPr/>
        </p:nvSpPr>
        <p:spPr>
          <a:xfrm>
            <a:off x="9014275" y="5747528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Hexagon 57">
            <a:hlinkClick r:id="rId27" action="ppaction://hlinksldjump"/>
          </p:cNvPr>
          <p:cNvSpPr/>
          <p:nvPr/>
        </p:nvSpPr>
        <p:spPr>
          <a:xfrm>
            <a:off x="7861710" y="6340349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Hexagon 58">
            <a:hlinkClick r:id="rId28" action="ppaction://hlinksldjump"/>
          </p:cNvPr>
          <p:cNvSpPr/>
          <p:nvPr/>
        </p:nvSpPr>
        <p:spPr>
          <a:xfrm>
            <a:off x="9034419" y="6343425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40972 0.4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09097 2.59259E-6 L -0.09097 -0.11227 L -0.18195 -0.11227 L -0.18195 -0.22431 L -0.27292 -0.22431 L -0.27292 -0.33635 L -0.36372 -0.33635 L -0.36372 -0.44838 L -0.45469 -0.44838 L -0.45469 -0.56042 L -0.54566 -0.56042 L -0.54566 -0.67222 L -0.63646 -0.67222 L -0.63646 -0.78449 " pathEditMode="relative" rAng="0" ptsTypes="AAAAAAAAAAAAA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3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4349 0.431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6759 C -0.01198 -0.04144 -0.05382 -0.01597 -0.06823 -0.01597 C -0.16076 -0.01597 -0.25573 -0.41945 -0.25573 -0.82292 C -0.25573 -0.61991 -0.3033 -0.41945 -0.34826 -0.41945 C -0.39583 -0.41945 -0.4408 -0.62269 -0.4408 -0.82292 C -0.4408 -0.72292 -0.46458 -0.61991 -0.48819 -0.61991 C -0.51198 -0.61991 -0.53576 -0.71991 -0.53576 -0.82292 C -0.53576 -0.77153 -0.54774 -0.72292 -0.55955 -0.72292 C -0.57135 -0.72292 -0.58316 -0.77454 -0.58316 -0.82292 C -0.58316 -0.79699 -0.58941 -0.77153 -0.59496 -0.77153 C -0.59809 -0.77153 -0.60694 -0.79769 -0.60694 -0.82292 C -0.60694 -0.81042 -0.61007 -0.79699 -0.61319 -0.79699 C -0.61319 -0.79977 -0.61927 -0.80949 -0.61927 -0.82292 C -0.61927 -0.8162 -0.61927 -0.81042 -0.62239 -0.81042 C -0.62239 -0.81343 -0.62552 -0.81713 -0.62552 -0.82292 C -0.62552 -0.82014 -0.62552 -0.8162 -0.62552 -0.81343 C -0.62864 -0.81343 -0.62864 -0.8162 -0.62864 -0.82014 C -0.63177 -0.82014 -0.63177 -0.81713 -0.63177 -0.81343 C -0.63489 -0.81343 -0.63489 -0.8162 -0.63489 -0.82014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67118 0.315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59" y="1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04098 -4.81481E-6 L -0.04098 -0.103 L -0.08195 -0.103 L -0.08195 -0.20601 L -0.12292 -0.20601 L -0.12292 -0.30902 L -0.16372 -0.30902 L -0.16372 -0.41203 L -0.20469 -0.41203 L -0.20469 -0.51504 L -0.24566 -0.51504 L -0.24566 -0.61805 L -0.28646 -0.61805 L -0.28646 -0.72106 " pathEditMode="relative" rAng="0" ptsTypes="AAAAAAAAAAAAAAA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68091 0.37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5" y="1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7639 C -0.00851 -0.04584 -0.02066 -0.01597 -0.02483 -0.01597 C -0.05139 -0.01597 -0.07882 -0.48866 -0.07882 -0.96135 C -0.07882 -0.72338 -0.09254 -0.48866 -0.10556 -0.48866 C -0.11927 -0.48866 -0.13229 -0.72685 -0.13229 -0.96135 C -0.13229 -0.84422 -0.13906 -0.72338 -0.14601 -0.72338 C -0.15278 -0.72338 -0.15972 -0.84074 -0.15972 -0.96135 C -0.15972 -0.90093 -0.16302 -0.84422 -0.16649 -0.84422 C -0.16997 -0.84422 -0.17344 -0.9044 -0.17344 -0.96135 C -0.17344 -0.93056 -0.17517 -0.90093 -0.17674 -0.90093 C -0.17778 -0.90093 -0.18021 -0.93148 -0.18021 -0.96135 C -0.18021 -0.9463 -0.18108 -0.93056 -0.18194 -0.93056 C -0.18194 -0.92709 -0.18385 -0.94537 -0.18385 -0.96135 C -0.18385 -0.95324 -0.18385 -0.9463 -0.18472 -0.9463 C -0.18472 -0.94977 -0.18559 -0.95417 -0.18559 -0.96135 C -0.18559 -0.95764 -0.18559 -0.95324 -0.18559 -0.94977 C -0.18646 -0.94977 -0.18646 -0.95324 -0.18646 -0.95764 C -0.18733 -0.95764 -0.18733 -0.95417 -0.18733 -0.94977 C -0.18819 -0.94977 -0.18819 -0.95324 -0.18819 -0.95764 " pathEditMode="relative" rAng="0" ptsTypes="AAAAAAAAAAAAAAAAAAA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4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76424 0.3944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2" y="19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4144 C -0.00781 -0.02847 -0.03472 -0.01597 -0.0441 -0.01597 C -0.10364 -0.01597 -0.16493 -0.21458 -0.16493 -0.41296 C -0.16493 -0.3132 -0.19548 -0.21458 -0.22448 -0.21458 C -0.25521 -0.21458 -0.28385 -0.31458 -0.28385 -0.41296 C -0.28385 -0.36389 -0.2993 -0.3132 -0.31458 -0.3132 C -0.32986 -0.3132 -0.34514 -0.36227 -0.34514 -0.41296 C -0.34514 -0.38773 -0.35278 -0.36389 -0.36041 -0.36389 C -0.36823 -0.36389 -0.37587 -0.38912 -0.37587 -0.41296 C -0.37587 -0.40023 -0.37986 -0.38773 -0.38351 -0.38773 C -0.38541 -0.38773 -0.39114 -0.4007 -0.39114 -0.41296 C -0.39114 -0.40695 -0.39305 -0.40023 -0.39514 -0.40023 C -0.39514 -0.40162 -0.39913 -0.40648 -0.39913 -0.41296 C -0.39913 -0.40972 -0.39913 -0.40695 -0.40104 -0.40695 C -0.40104 -0.40833 -0.40312 -0.41019 -0.40312 -0.41296 C -0.40312 -0.41158 -0.40312 -0.40972 -0.40312 -0.40833 C -0.40503 -0.40833 -0.40503 -0.40972 -0.40503 -0.41158 C -0.40712 -0.41158 -0.40712 -0.41019 -0.40712 -0.40833 C -0.4092 -0.40833 -0.4092 -0.40972 -0.4092 -0.41158 " pathEditMode="relative" rAng="0" ptsTypes="AAAAAAAAAAAAAAAAA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86945 0.2252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72" y="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02396 -3.33333E-6 L 0.02396 -0.1412 L 0.04809 -0.1412 L 0.04809 -0.2824 L 0.07223 -0.2824 L 0.07223 -0.42338 L 0.09618 -0.42338 L 0.09618 -0.56458 L 0.12032 -0.56458 L 0.12032 -0.70555 L 0.14445 -0.70555 L 0.14445 -0.84652 L 0.16858 -0.84652 L 0.16858 -0.98773 " pathEditMode="relative" rAng="0" ptsTypes="AAAAAAAAAAAAA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4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904 -0.1775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-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1875 -0.7675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-3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92657 -0.0479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37" y="-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7587 -1.0178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5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19757 0.0476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1" y="802888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</a:t>
            </a:r>
            <a:r>
              <a:rPr lang="en-GB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suất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chơi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thí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đơn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giản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</a:t>
            </a:r>
            <a:r>
              <a:rPr lang="en-GB" sz="44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</a:t>
            </a:r>
            <a:r>
              <a:rPr lang="en-GB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553186" y="4424629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325437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exagon 25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287370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3675" y="1014327"/>
            <a:ext cx="9970478" cy="2001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7775" y="34860"/>
            <a:ext cx="6982275" cy="18462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56379"/>
              </p:ext>
            </p:extLst>
          </p:nvPr>
        </p:nvGraphicFramePr>
        <p:xfrm>
          <a:off x="643995" y="1849199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xmlns="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xmlns="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xmlns="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xmlns="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xmlns="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000516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71945" y="4288500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7666" y="35583"/>
            <a:ext cx="7770860" cy="1707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37841"/>
              </p:ext>
            </p:extLst>
          </p:nvPr>
        </p:nvGraphicFramePr>
        <p:xfrm>
          <a:off x="755507" y="1812293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xmlns="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xmlns="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xmlns="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xmlns="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xmlns="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000516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461686" y="4300476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0875" y="903650"/>
            <a:ext cx="108406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5430" y="768949"/>
            <a:ext cx="9710510" cy="1640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764486" y="2474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764486" y="3471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764486" y="2506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764486" y="2988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764486" y="1992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764486" y="-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706" y="1087088"/>
            <a:ext cx="9701560" cy="1805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07" y="0"/>
            <a:ext cx="1844673" cy="184467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任意多边形 13"/>
          <p:cNvSpPr/>
          <p:nvPr/>
        </p:nvSpPr>
        <p:spPr>
          <a:xfrm>
            <a:off x="1345390" y="765323"/>
            <a:ext cx="9779188" cy="5117543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31476" y="4058876"/>
            <a:ext cx="2097681" cy="303494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10242" y="2814274"/>
            <a:ext cx="2363438" cy="181380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600283" y="641233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9624" y="-4735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7313"/>
          <a:stretch>
            <a:fillRect/>
          </a:stretch>
        </p:blipFill>
        <p:spPr>
          <a:xfrm>
            <a:off x="9925933" y="5084273"/>
            <a:ext cx="2100128" cy="1344719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 b="17985"/>
          <a:stretch>
            <a:fillRect/>
          </a:stretch>
        </p:blipFill>
        <p:spPr>
          <a:xfrm>
            <a:off x="9986113" y="641233"/>
            <a:ext cx="1979769" cy="1267665"/>
          </a:xfrm>
        </p:spPr>
      </p:pic>
      <p:sp>
        <p:nvSpPr>
          <p:cNvPr id="3" name="TextBox 2"/>
          <p:cNvSpPr txBox="1"/>
          <p:nvPr/>
        </p:nvSpPr>
        <p:spPr>
          <a:xfrm>
            <a:off x="2935362" y="854831"/>
            <a:ext cx="605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380" y="1961840"/>
            <a:ext cx="90111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CÓ THỂ EM CHƯA BIẾT.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Hoàn thành bài tập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cuối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chương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IV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893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" y="-2311777"/>
            <a:ext cx="11090371" cy="1109037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616582" y="2342274"/>
            <a:ext cx="3289797" cy="47597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82326" y="0"/>
            <a:ext cx="2574289" cy="1786826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9776" y="4291584"/>
            <a:ext cx="2147054" cy="2147054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b="2564"/>
          <a:stretch>
            <a:fillRect/>
          </a:stretch>
        </p:blipFill>
        <p:spPr>
          <a:xfrm>
            <a:off x="5566190" y="4325414"/>
            <a:ext cx="2532585" cy="2532586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6160" y="3059235"/>
            <a:ext cx="2614806" cy="2614806"/>
          </a:xfrm>
        </p:spPr>
      </p:pic>
      <p:sp>
        <p:nvSpPr>
          <p:cNvPr id="3" name="TextBox 2"/>
          <p:cNvSpPr txBox="1"/>
          <p:nvPr/>
        </p:nvSpPr>
        <p:spPr>
          <a:xfrm>
            <a:off x="3217956" y="1864149"/>
            <a:ext cx="5978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9" y="3053697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04" y="1047748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771087" y="1701492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62512" y="3735003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951509" y="4701391"/>
            <a:ext cx="3003728" cy="20632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169545" y="152535"/>
            <a:ext cx="1601699" cy="11117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5406634" y="2571768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 DUNG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7207" y="1485585"/>
            <a:ext cx="8449925" cy="13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TUNG ĐỒNG XU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3448" y="3424453"/>
            <a:ext cx="84499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LẤY VẬT TỪ TRONG HỘP.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403033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78" y="613621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409909" y="1573559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398" y="2589502"/>
            <a:ext cx="87788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XÁC SUẤT THỰC NGHIỆM TRONG TRÒ CHƠI TUNG ĐỒNG XU</a:t>
            </a:r>
            <a:endParaRPr lang="en-US" sz="40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92" y="-380330"/>
            <a:ext cx="2021592" cy="23105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996" y="-189927"/>
            <a:ext cx="2494899" cy="19297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804" y="-276205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511373" y="5029262"/>
            <a:ext cx="3394294" cy="2331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5609" y="458426"/>
            <a:ext cx="937838" cy="424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307" y="331146"/>
            <a:ext cx="768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Tung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8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bạn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Hòa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quả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thống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kê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như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:</a:t>
            </a:r>
            <a:endParaRPr lang="vi-VN" sz="2400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22687"/>
              </p:ext>
            </p:extLst>
          </p:nvPr>
        </p:nvGraphicFramePr>
        <p:xfrm>
          <a:off x="2492651" y="1193058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674303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78917" y="5338773"/>
            <a:ext cx="835546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Hãy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kiểm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đếm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hiến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S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 8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2651" y="561822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Có</a:t>
            </a:r>
            <a:r>
              <a:rPr lang="en-US" sz="2400" b="1" dirty="0" smtClean="0">
                <a:latin typeface="+mj-lt"/>
              </a:rPr>
              <a:t> 5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hiên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N; 3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hiện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1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31110"/>
              </p:ext>
            </p:extLst>
          </p:nvPr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5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hiên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mặt</a:t>
                </a:r>
                <a:r>
                  <a:rPr lang="en-US" sz="2400" b="1" dirty="0" smtClean="0">
                    <a:latin typeface="+mj-lt"/>
                  </a:rPr>
                  <a:t> N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8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tung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đồng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mặt</a:t>
                </a:r>
                <a:r>
                  <a:rPr lang="en-US" sz="2400" b="1" dirty="0" smtClean="0">
                    <a:latin typeface="+mj-lt"/>
                  </a:rPr>
                  <a:t> N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tung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đồng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</a:t>
                </a:r>
                <a:r>
                  <a:rPr lang="en-US" sz="2400" b="1" dirty="0" smtClean="0">
                    <a:latin typeface="+mj-lt"/>
                  </a:rPr>
                  <a:t> 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blipFill>
                <a:blip r:embed="rId5"/>
                <a:stretch>
                  <a:fillRect l="-911" t="-1031" b="-15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6922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tỉ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xuất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tổng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Có 3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trong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8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=&gt;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Tỉ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của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và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: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.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blipFill>
                <a:blip r:embed="rId5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42892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992" y="-720124"/>
            <a:ext cx="2705994" cy="270599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083" y="5388737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428947" y="-403844"/>
            <a:ext cx="2468358" cy="17132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 smtClean="0">
                <a:latin typeface="+mj-lt"/>
              </a:rPr>
              <a:t>Abc</a:t>
            </a:r>
            <a:endParaRPr lang="en-US" sz="2500" i="1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2469" y="1168571"/>
            <a:ext cx="11142133" cy="3784299"/>
            <a:chOff x="457200" y="1392487"/>
            <a:chExt cx="11142133" cy="3784299"/>
          </a:xfrm>
        </p:grpSpPr>
        <p:sp>
          <p:nvSpPr>
            <p:cNvPr id="18" name="Freeform 3"/>
            <p:cNvSpPr/>
            <p:nvPr/>
          </p:nvSpPr>
          <p:spPr>
            <a:xfrm>
              <a:off x="457200" y="1392487"/>
              <a:ext cx="11142133" cy="378429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147371" y="1206985"/>
            <a:ext cx="1044920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32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0312" y="1757662"/>
            <a:ext cx="372096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mặt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smtClean="0">
                <a:latin typeface="+mj-lt"/>
              </a:rPr>
              <a:t>N </a:t>
            </a:r>
            <a:r>
              <a:rPr lang="en-US" sz="2400" b="1" i="1" dirty="0" err="1" smtClean="0">
                <a:latin typeface="+mj-lt"/>
              </a:rPr>
              <a:t>xuất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89270" y="2344779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11808" y="2426840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Tổng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tung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đồng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6870" y="3116065"/>
            <a:ext cx="1026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>
                <a:latin typeface="+mj-lt"/>
              </a:rPr>
              <a:t> </a:t>
            </a:r>
            <a:r>
              <a:rPr lang="en-US" sz="2400" smtClean="0">
                <a:latin typeface="+mj-lt"/>
              </a:rPr>
              <a:t>S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24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25727" y="3654290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mặt</a:t>
            </a:r>
            <a:r>
              <a:rPr lang="en-US" sz="2400" b="1" i="1" dirty="0" smtClean="0">
                <a:latin typeface="+mj-lt"/>
              </a:rPr>
              <a:t> S </a:t>
            </a:r>
            <a:r>
              <a:rPr lang="en-US" sz="2400" b="1" i="1" dirty="0" err="1" smtClean="0">
                <a:latin typeface="+mj-lt"/>
              </a:rPr>
              <a:t>xuất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918157" y="4239378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52111" y="4232722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Tổng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tung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đồng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967" y="5008796"/>
            <a:ext cx="1015946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+mj-lt"/>
              </a:rPr>
              <a:t>* </a:t>
            </a:r>
            <a:r>
              <a:rPr lang="en-US" sz="2400" b="1" dirty="0" err="1">
                <a:latin typeface="+mj-lt"/>
              </a:rPr>
              <a:t>Chú</a:t>
            </a:r>
            <a:r>
              <a:rPr lang="en-US" sz="2400" b="1" dirty="0">
                <a:latin typeface="+mj-lt"/>
              </a:rPr>
              <a:t> ý: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(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N) </a:t>
            </a:r>
            <a:r>
              <a:rPr lang="en-US" sz="2400" dirty="0" err="1">
                <a:latin typeface="+mj-lt"/>
              </a:rPr>
              <a:t>phản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ánh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đo</a:t>
            </a:r>
            <a:r>
              <a:rPr lang="en-US" sz="2400" dirty="0">
                <a:latin typeface="+mj-lt"/>
              </a:rPr>
              <a:t> so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/>
      <p:bldP spid="10" grpId="0"/>
      <p:bldP spid="27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3120</Words>
  <Application>Microsoft Office PowerPoint</Application>
  <PresentationFormat>Custom</PresentationFormat>
  <Paragraphs>552</Paragraphs>
  <Slides>39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主题​​</vt:lpstr>
      <vt:lpstr>Software Development Bussines Plan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OSC</cp:lastModifiedBy>
  <cp:revision>173</cp:revision>
  <dcterms:created xsi:type="dcterms:W3CDTF">2017-05-23T12:09:32Z</dcterms:created>
  <dcterms:modified xsi:type="dcterms:W3CDTF">2024-01-31T01:11:36Z</dcterms:modified>
</cp:coreProperties>
</file>