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Palanquin Dark" panose="020B0604020202020204" charset="0"/>
      <p:regular r:id="rId48"/>
      <p:bold r:id="rId49"/>
    </p:embeddedFont>
    <p:embeddedFont>
      <p:font typeface="Fredoka One" panose="020B0604020202020204" charset="0"/>
      <p:regular r:id="rId50"/>
    </p:embeddedFont>
    <p:embeddedFont>
      <p:font typeface="Vibur" panose="020B0604020202020204" charset="0"/>
      <p:regular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Open Sans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98" d="100"/>
          <a:sy n="98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836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7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676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40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07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79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665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591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09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022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366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46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390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582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772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797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3021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076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644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108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491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29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18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77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78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2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86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67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02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26/1/2022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 smtClean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{ X; Đ; V}. Ở </a:t>
            </a:r>
            <a:r>
              <a:rPr lang="en-US" sz="2800" dirty="0" err="1" smtClean="0"/>
              <a:t>đây</a:t>
            </a:r>
            <a:r>
              <a:rPr lang="en-US" sz="2800" dirty="0" smtClean="0"/>
              <a:t>, X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; Đ </a:t>
            </a:r>
            <a:r>
              <a:rPr lang="en-US" sz="2800" dirty="0" err="1" smtClean="0"/>
              <a:t>kí</a:t>
            </a:r>
            <a:r>
              <a:rPr lang="en-US" sz="2800" dirty="0" smtClean="0"/>
              <a:t> 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V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4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hồng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cam;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r>
              <a:rPr lang="en-US" sz="2000" dirty="0" smtClean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Tập </a:t>
            </a:r>
            <a:r>
              <a:rPr lang="vi-VN" sz="2000" dirty="0"/>
              <a:t>hợp các kết quả có thể xảy ra đối với màu của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vi-VN" sz="2000" dirty="0" smtClean="0"/>
              <a:t>được </a:t>
            </a:r>
            <a:r>
              <a:rPr lang="vi-VN" sz="2000" dirty="0"/>
              <a:t>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vi-VN" sz="2000" dirty="0" smtClean="0"/>
              <a:t>H </a:t>
            </a:r>
            <a:r>
              <a:rPr lang="vi-VN" sz="2000" dirty="0"/>
              <a:t>kí hiệu cho kết quả lấy được chiếc kẹo màu hồng,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 </a:t>
            </a:r>
            <a:r>
              <a:rPr lang="vi-VN" sz="2000" dirty="0" smtClean="0"/>
              <a:t>X </a:t>
            </a:r>
            <a:r>
              <a:rPr lang="vi-VN" sz="2000" dirty="0"/>
              <a:t>kí hiệu cho kết quả lấy được chiếc kẹo màu </a:t>
            </a:r>
            <a:r>
              <a:rPr lang="vi-VN" sz="2000" dirty="0" smtClean="0"/>
              <a:t>xanh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V kí hiệu cho kết quả lấy được chiếc kẹo màu vàng</a:t>
            </a:r>
            <a:r>
              <a:rPr lang="vi-VN" sz="2000" dirty="0" smtClean="0"/>
              <a:t>,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cái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kẹo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latin typeface="+mn-lt"/>
                <a:ea typeface="Calibri" panose="020F0502020204030204" pitchFamily="34" charset="0"/>
              </a:rPr>
              <a:t>được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/>
              <a:t> </a:t>
            </a:r>
            <a:r>
              <a:rPr lang="en-US" sz="2400" dirty="0" smtClean="0"/>
              <a:t>15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1,2 3, 4, 5;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5}  hay </a:t>
            </a:r>
            <a:r>
              <a:rPr lang="en-US" sz="2400" dirty="0" err="1" smtClean="0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/>
              <a:t>b.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rút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en-US" sz="2000" b="1" dirty="0" smtClean="0"/>
              <a:t>1</a:t>
            </a:r>
            <a:r>
              <a:rPr lang="en-US" sz="2000" dirty="0" smtClean="0"/>
              <a:t> </a:t>
            </a:r>
            <a:r>
              <a:rPr lang="vi-VN" sz="2000" dirty="0" smtClean="0"/>
              <a:t>kí </a:t>
            </a:r>
            <a:r>
              <a:rPr lang="vi-VN" sz="2000" dirty="0"/>
              <a:t>hiệu cho kết quả lấy được </a:t>
            </a:r>
            <a:r>
              <a:rPr lang="vi-VN" sz="2000" dirty="0" smtClean="0"/>
              <a:t>chiếc </a:t>
            </a:r>
            <a:r>
              <a:rPr lang="vi-VN" sz="2000" dirty="0"/>
              <a:t>thẻ có ghi số </a:t>
            </a:r>
            <a:r>
              <a:rPr lang="vi-VN" sz="2000" b="1" dirty="0" smtClean="0"/>
              <a:t>1</a:t>
            </a:r>
            <a:r>
              <a:rPr lang="en-US" sz="2000" b="1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+ 2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2</a:t>
            </a:r>
            <a:r>
              <a:rPr lang="en-US" sz="2000" dirty="0" smtClean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3;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d.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mô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6B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 </a:t>
            </a:r>
            <a:r>
              <a:rPr lang="en-US" sz="2000" dirty="0" err="1" smtClean="0"/>
              <a:t>Vòng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thú</a:t>
            </a:r>
            <a:r>
              <a:rPr lang="en-US" sz="2000" dirty="0" smtClean="0"/>
              <a:t>”,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dược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6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1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6,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cố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bên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Quay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1 </a:t>
            </a:r>
            <a:r>
              <a:rPr lang="en-US" sz="2000" dirty="0" err="1" smtClean="0"/>
              <a:t>lần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ở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quạt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đĩa</a:t>
            </a:r>
            <a:r>
              <a:rPr lang="en-US" sz="2400" dirty="0" smtClean="0"/>
              <a:t> </a:t>
            </a:r>
            <a:r>
              <a:rPr lang="en-US" sz="2400" dirty="0" err="1" smtClean="0"/>
              <a:t>dừng</a:t>
            </a:r>
            <a:r>
              <a:rPr lang="en-US" sz="2400" dirty="0" smtClean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5; 6}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Số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+ 1 </a:t>
            </a:r>
            <a:r>
              <a:rPr lang="vi-VN" sz="2000" dirty="0" smtClean="0"/>
              <a:t>kí </a:t>
            </a:r>
            <a:r>
              <a:rPr lang="vi-VN" sz="2000" dirty="0"/>
              <a:t>hiệu cho kết quả mà chiếc kim chỉ vào khi đĩa dừng lại ở số </a:t>
            </a:r>
            <a:r>
              <a:rPr lang="vi-VN" sz="2000" b="1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6.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 smtClean="0"/>
              <a:t>{</a:t>
            </a:r>
            <a:r>
              <a:rPr lang="vi-VN" sz="2000" b="1" dirty="0"/>
              <a:t>1; 2; 3; 4; </a:t>
            </a:r>
            <a:r>
              <a:rPr lang="vi-VN" sz="2000" b="1" dirty="0" smtClean="0"/>
              <a:t>5</a:t>
            </a:r>
            <a:r>
              <a:rPr lang="en-US" sz="2000" b="1" dirty="0" smtClean="0"/>
              <a:t>; 6</a:t>
            </a:r>
            <a:r>
              <a:rPr lang="vi-VN" sz="2000" b="1" dirty="0" smtClean="0"/>
              <a:t>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nâu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tím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nâu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đỏ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vàng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nâu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tím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</a:t>
            </a:r>
            <a:r>
              <a:rPr lang="vi-VN" sz="2000" dirty="0" smtClean="0">
                <a:latin typeface="+mn-lt"/>
              </a:rPr>
              <a:t>hộp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 smtClean="0"/>
              <a:t>{</a:t>
            </a:r>
            <a:r>
              <a:rPr lang="vi-VN" sz="2000" dirty="0"/>
              <a:t>1; 2; 3; </a:t>
            </a:r>
            <a:r>
              <a:rPr lang="vi-VN" sz="2000" dirty="0" smtClean="0"/>
              <a:t>4</a:t>
            </a:r>
            <a:r>
              <a:rPr lang="en-US" sz="2000" dirty="0" smtClean="0"/>
              <a:t>; 5</a:t>
            </a:r>
            <a:r>
              <a:rPr lang="vi-VN" sz="2000" dirty="0" smtClean="0"/>
              <a:t>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</a:t>
            </a:r>
            <a:r>
              <a:rPr lang="vi-VN" sz="2000" dirty="0"/>
              <a:t>; 2; 3; </a:t>
            </a:r>
            <a:r>
              <a:rPr lang="vi-VN" sz="2000" dirty="0" smtClean="0"/>
              <a:t>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1; 4}.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</a:t>
            </a:r>
            <a:r>
              <a:rPr lang="vi-VN" sz="2000" dirty="0" smtClean="0"/>
              <a:t>4</a:t>
            </a:r>
            <a:r>
              <a:rPr lang="en-US" sz="2000" dirty="0" smtClean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TUNG ĐỒNG XU.</a:t>
            </a:r>
            <a:endParaRPr lang="sv-SE" sz="2000" b="1" dirty="0">
              <a:latin typeface="+mn-lt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LẤY VẬT TỪ TRONG HỘP</a:t>
            </a:r>
            <a:endParaRPr lang="sv-SE" sz="2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. Ta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ước</a:t>
            </a:r>
            <a:r>
              <a:rPr lang="en-US" sz="1800" dirty="0" smtClean="0"/>
              <a:t>: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5000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sấp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S;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Quốc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ngửa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</a:t>
            </a:r>
            <a:r>
              <a:rPr lang="en-GB" sz="2000" dirty="0" err="1" smtClean="0"/>
              <a:t>hực</a:t>
            </a:r>
            <a:r>
              <a:rPr lang="en-GB" sz="2000" dirty="0" smtClean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2 </a:t>
            </a:r>
            <a:r>
              <a:rPr lang="en-GB" sz="2000" dirty="0" err="1" smtClean="0"/>
              <a:t>phút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Tung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2060"/>
                </a:solidFill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{S; N}. Ở </a:t>
            </a:r>
            <a:r>
              <a:rPr lang="en-US" sz="2400" dirty="0" err="1" smtClean="0">
                <a:solidFill>
                  <a:srgbClr val="002060"/>
                </a:solidFill>
              </a:rPr>
              <a:t>đây</a:t>
            </a:r>
            <a:r>
              <a:rPr lang="en-US" sz="2400" dirty="0" smtClean="0">
                <a:solidFill>
                  <a:srgbClr val="002060"/>
                </a:solidFill>
              </a:rPr>
              <a:t>, S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hiêu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sấp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N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ngửa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2225</Words>
  <Application>Microsoft Office PowerPoint</Application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Wingdings</vt:lpstr>
      <vt:lpstr>Roboto Condensed Light</vt:lpstr>
      <vt:lpstr>Calibri</vt:lpstr>
      <vt:lpstr>Arial</vt:lpstr>
      <vt:lpstr>Palanquin Dark</vt:lpstr>
      <vt:lpstr>Fredoka One</vt:lpstr>
      <vt:lpstr>Vibur</vt:lpstr>
      <vt:lpstr>Calibri Light</vt:lpstr>
      <vt:lpstr>Open Sans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68</cp:revision>
  <dcterms:modified xsi:type="dcterms:W3CDTF">2022-01-26T02:26:04Z</dcterms:modified>
</cp:coreProperties>
</file>