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92" r:id="rId3"/>
    <p:sldId id="297" r:id="rId4"/>
    <p:sldId id="295" r:id="rId5"/>
    <p:sldId id="298" r:id="rId6"/>
    <p:sldId id="299" r:id="rId7"/>
    <p:sldId id="296" r:id="rId8"/>
    <p:sldId id="300" r:id="rId9"/>
    <p:sldId id="303" r:id="rId10"/>
    <p:sldId id="304" r:id="rId11"/>
    <p:sldId id="293" r:id="rId12"/>
    <p:sldId id="288" r:id="rId13"/>
    <p:sldId id="306" r:id="rId14"/>
    <p:sldId id="302" r:id="rId15"/>
    <p:sldId id="309" r:id="rId16"/>
    <p:sldId id="307" r:id="rId17"/>
    <p:sldId id="308" r:id="rId18"/>
    <p:sldId id="310" r:id="rId19"/>
    <p:sldId id="312" r:id="rId20"/>
    <p:sldId id="272" r:id="rId21"/>
    <p:sldId id="313" r:id="rId22"/>
    <p:sldId id="315" r:id="rId23"/>
    <p:sldId id="290" r:id="rId24"/>
    <p:sldId id="317" r:id="rId25"/>
    <p:sldId id="314" r:id="rId26"/>
    <p:sldId id="316" r:id="rId27"/>
    <p:sldId id="318" r:id="rId28"/>
    <p:sldId id="279" r:id="rId29"/>
    <p:sldId id="277" r:id="rId30"/>
    <p:sldId id="276" r:id="rId31"/>
    <p:sldId id="259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3 Arima Madurai" panose="00000500000000000000" pitchFamily="2" charset="0"/>
      <p:regular r:id="rId38"/>
    </p:embeddedFont>
    <p:embeddedFont>
      <p:font typeface="#9Slide05 Braxton Regular" panose="03060000000000000000" pitchFamily="66" charset="0"/>
      <p:regular r:id="rId39"/>
    </p:embeddedFont>
    <p:embeddedFont>
      <p:font typeface="#9Slide07 SVNNexa Rust Slab Bla" panose="020B0606040200020203" pitchFamily="34" charset="0"/>
      <p:bold r:id="rId40"/>
    </p:embeddedFont>
    <p:embeddedFont>
      <p:font typeface="宋体" panose="02010600030101010101" pitchFamily="2" charset="-122"/>
      <p:regular r:id="rId41"/>
    </p:embeddedFont>
    <p:embeddedFont>
      <p:font typeface="#9Slide06 Thillends" pitchFamily="2" charset="0"/>
      <p:regular r:id="rId42"/>
    </p:embeddedFont>
    <p:embeddedFont>
      <p:font typeface="#9Slide06 SVNBoutique Script" pitchFamily="2" charset="0"/>
      <p:regular r:id="rId43"/>
    </p:embeddedFont>
    <p:embeddedFont>
      <p:font typeface="#9Slide03 Arima Madurai Black" panose="00000A00000000000000" pitchFamily="2" charset="0"/>
      <p:bold r:id="rId44"/>
    </p:embeddedFont>
    <p:embeddedFont>
      <p:font typeface="#9Slide06 DeathRattle BB" panose="02000506000000020004" pitchFamily="2" charset="0"/>
      <p:regular r:id="rId45"/>
    </p:embeddedFont>
    <p:embeddedFont>
      <p:font typeface="#9Slide05 SVNTradeMark" panose="02000000000000000000" pitchFamily="2" charset="0"/>
      <p:regular r:id="rId46"/>
    </p:embeddedFont>
    <p:embeddedFont>
      <p:font typeface="#9Slide05 IcielSanelma" pitchFamily="2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#9Slide06 Broodfath" panose="02000500000000000000" pitchFamily="2" charset="0"/>
      <p:regular r:id="rId50"/>
    </p:embeddedFont>
    <p:embeddedFont>
      <p:font typeface="#9Slide06 ThuPhap Thien An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47" y="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t>2025/6/11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58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ở”.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ròi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niệm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 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Lĩnh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Chẩn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mệnh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ngầm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2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cướp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dõng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niềm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8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14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77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79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64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542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7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2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9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CC033-F122-4FC4-813A-1E36305D1A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0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1077,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chặn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bỗng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đêm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đích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lục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60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98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GV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sung,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Nam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  T  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T   B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B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B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nghịch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B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T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T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B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T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B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đủ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lập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khẳng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50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7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t>2025/6/11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741187" y="2378319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161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="" xmlns:a16="http://schemas.microsoft.com/office/drawing/2014/main" id="{47814154-4738-44EB-AF26-59A897F9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  <p:grpSp>
        <p:nvGrpSpPr>
          <p:cNvPr id="16" name="组合 8">
            <a:extLst>
              <a:ext uri="{FF2B5EF4-FFF2-40B4-BE49-F238E27FC236}">
                <a16:creationId xmlns="" xmlns:a16="http://schemas.microsoft.com/office/drawing/2014/main" id="{E3DFD31B-6EC1-4CFE-8596-031B2D629F66}"/>
              </a:ext>
            </a:extLst>
          </p:cNvPr>
          <p:cNvGrpSpPr/>
          <p:nvPr/>
        </p:nvGrpSpPr>
        <p:grpSpPr>
          <a:xfrm>
            <a:off x="8633461" y="-70353"/>
            <a:ext cx="2006001" cy="2700270"/>
            <a:chOff x="9651181" y="3090947"/>
            <a:chExt cx="1601038" cy="2700270"/>
          </a:xfrm>
        </p:grpSpPr>
        <p:pic>
          <p:nvPicPr>
            <p:cNvPr id="21" name="图片 9">
              <a:extLst>
                <a:ext uri="{FF2B5EF4-FFF2-40B4-BE49-F238E27FC236}">
                  <a16:creationId xmlns="" xmlns:a16="http://schemas.microsoft.com/office/drawing/2014/main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181" y="3090947"/>
              <a:ext cx="160103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22" name="文本框 10">
              <a:extLst>
                <a:ext uri="{FF2B5EF4-FFF2-40B4-BE49-F238E27FC236}">
                  <a16:creationId xmlns="" xmlns:a16="http://schemas.microsoft.com/office/drawing/2014/main" id="{D39E5A0E-C59B-42EE-9728-4DEACE856063}"/>
                </a:ext>
              </a:extLst>
            </p:cNvPr>
            <p:cNvSpPr txBox="1"/>
            <p:nvPr/>
          </p:nvSpPr>
          <p:spPr>
            <a:xfrm>
              <a:off x="10058261" y="3976506"/>
              <a:ext cx="81502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2800" b="1" dirty="0" err="1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Bài</a:t>
              </a:r>
              <a:r>
                <a:rPr lang="en-US" altLang="zh-CN" sz="2800" b="1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叶根友毛笔行书2.0版" panose="02010601030101010101" pitchFamily="2" charset="-122"/>
                  <a:cs typeface="+mn-ea"/>
                  <a:sym typeface="+mn-lt"/>
                </a:rPr>
                <a:t> 1</a:t>
              </a:r>
              <a:endParaRPr lang="zh-CN" altLang="en-US" sz="2800" b="1" dirty="0">
                <a:solidFill>
                  <a:schemeClr val="bg1"/>
                </a:solidFill>
                <a:latin typeface="#9Slide07 SVNNexa Rust Slab Bla" panose="020B0606040200020203" pitchFamily="34" charset="0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31020" y="1361130"/>
            <a:ext cx="5402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Văn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bản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5250" y="3144623"/>
            <a:ext cx="98539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err="1">
                <a:latin typeface="#9Slide06 Broodfath" panose="02000500000000000000" pitchFamily="2" charset="0"/>
              </a:rPr>
              <a:t>và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thơ</a:t>
            </a:r>
            <a:r>
              <a:rPr lang="en-US" sz="8000" dirty="0">
                <a:latin typeface="#9Slide06 Broodfath" panose="02000500000000000000" pitchFamily="2" charset="0"/>
              </a:rPr>
              <a:t> song </a:t>
            </a:r>
            <a:r>
              <a:rPr lang="en-US" sz="8000" dirty="0" err="1">
                <a:latin typeface="#9Slide06 Broodfath" panose="02000500000000000000" pitchFamily="2" charset="0"/>
              </a:rPr>
              <a:t>thất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lục</a:t>
            </a:r>
            <a:r>
              <a:rPr lang="en-US" sz="8000" dirty="0">
                <a:latin typeface="#9Slide06 Broodfath" panose="02000500000000000000" pitchFamily="2" charset="0"/>
              </a:rPr>
              <a:t> </a:t>
            </a:r>
            <a:r>
              <a:rPr lang="en-US" sz="8000" dirty="0" err="1">
                <a:latin typeface="#9Slide06 Broodfath" panose="02000500000000000000" pitchFamily="2" charset="0"/>
              </a:rPr>
              <a:t>bát</a:t>
            </a:r>
            <a:endParaRPr lang="en-US" sz="8000" dirty="0">
              <a:latin typeface="#9Slide06 Broodfat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255" y="81500"/>
            <a:ext cx="4734392" cy="6608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95" y="2600440"/>
            <a:ext cx="5617612" cy="42575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0417" y="0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88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88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556" l="10000" r="96000">
                        <a14:foregroundMark x1="70444" y1="15556" x2="70444" y2="15556"/>
                        <a14:foregroundMark x1="70889" y1="30444" x2="70889" y2="30444"/>
                        <a14:foregroundMark x1="73444" y1="42556" x2="73444" y2="42556"/>
                        <a14:foregroundMark x1="63667" y1="39333" x2="63667" y2="39333"/>
                        <a14:foregroundMark x1="73889" y1="36000" x2="73889" y2="36000"/>
                        <a14:foregroundMark x1="73778" y1="46778" x2="73778" y2="46778"/>
                        <a14:foregroundMark x1="73778" y1="49222" x2="73778" y2="49222"/>
                        <a14:foregroundMark x1="72000" y1="48111" x2="72000" y2="48111"/>
                        <a14:foregroundMark x1="67222" y1="44444" x2="67222" y2="43222"/>
                        <a14:foregroundMark x1="69556" y1="34333" x2="69556" y2="34333"/>
                        <a14:foregroundMark x1="75111" y1="32778" x2="75111" y2="32778"/>
                        <a14:foregroundMark x1="71889" y1="38222" x2="71889" y2="38222"/>
                        <a14:foregroundMark x1="71333" y1="37111" x2="71333" y2="37111"/>
                        <a14:foregroundMark x1="76889" y1="35111" x2="76889" y2="35111"/>
                        <a14:foregroundMark x1="80000" y1="34000" x2="80667" y2="34000"/>
                        <a14:foregroundMark x1="82333" y1="34111" x2="82333" y2="34111"/>
                        <a14:foregroundMark x1="86667" y1="34111" x2="86667" y2="34111"/>
                        <a14:foregroundMark x1="85889" y1="36333" x2="85444" y2="36333"/>
                        <a14:foregroundMark x1="74000" y1="41444" x2="74000" y2="41444"/>
                        <a14:foregroundMark x1="73889" y1="41667" x2="72444" y2="45333"/>
                        <a14:foregroundMark x1="72444" y1="45333" x2="72444" y2="45333"/>
                        <a14:foregroundMark x1="70889" y1="46444" x2="70889" y2="46444"/>
                        <a14:foregroundMark x1="70222" y1="47222" x2="70111" y2="47667"/>
                        <a14:foregroundMark x1="66667" y1="46778" x2="65778" y2="47333"/>
                        <a14:foregroundMark x1="65778" y1="47333" x2="65778" y2="47333"/>
                        <a14:foregroundMark x1="65889" y1="48667" x2="65889" y2="48667"/>
                        <a14:foregroundMark x1="69444" y1="49667" x2="69444" y2="49667"/>
                        <a14:foregroundMark x1="71444" y1="35556" x2="71444" y2="35556"/>
                        <a14:foregroundMark x1="70444" y1="33778" x2="70444" y2="33778"/>
                        <a14:foregroundMark x1="72222" y1="34444" x2="72778" y2="34667"/>
                        <a14:foregroundMark x1="73889" y1="35333" x2="74444" y2="35889"/>
                        <a14:foregroundMark x1="74444" y1="35889" x2="74444" y2="3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80" y="718457"/>
            <a:ext cx="2693745" cy="26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ại tướng nhà Tống &quot;nướng&quot; 10 vạn quân ở Như Nguy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4" y="3371252"/>
            <a:ext cx="4053081" cy="323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khi đánh bại quân Tống ở sông Như Nguyệt, Lý Thường Kiệt đã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4" y="274390"/>
            <a:ext cx="2792079" cy="2396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033" y="231539"/>
            <a:ext cx="22124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a. </a:t>
            </a:r>
            <a:r>
              <a:rPr lang="en-US" sz="4800" dirty="0" err="1">
                <a:latin typeface="#9Slide06 Thillends" pitchFamily="2" charset="0"/>
              </a:rPr>
              <a:t>Tác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giả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63" y="2670903"/>
            <a:ext cx="23054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800" dirty="0">
                <a:latin typeface="#9Slide06 Thillends" pitchFamily="2" charset="0"/>
              </a:rPr>
              <a:t>b. </a:t>
            </a:r>
            <a:r>
              <a:rPr lang="en-US" sz="4800" dirty="0" err="1">
                <a:latin typeface="#9Slide06 Thillends" pitchFamily="2" charset="0"/>
              </a:rPr>
              <a:t>Văn</a:t>
            </a:r>
            <a:r>
              <a:rPr lang="en-US" sz="4800" dirty="0">
                <a:latin typeface="#9Slide06 Thillends" pitchFamily="2" charset="0"/>
              </a:rPr>
              <a:t> </a:t>
            </a:r>
            <a:r>
              <a:rPr lang="en-US" sz="4800" dirty="0" err="1">
                <a:latin typeface="#9Slide06 Thillends" pitchFamily="2" charset="0"/>
              </a:rPr>
              <a:t>bản</a:t>
            </a:r>
            <a:endParaRPr lang="en-US" sz="4800" dirty="0">
              <a:latin typeface="#9Slide06 Thillend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41873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175" y="1960197"/>
            <a:ext cx="60476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(1077),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0543" y="4074188"/>
            <a:ext cx="6594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28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757" y="3161247"/>
            <a:ext cx="80554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2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ngưòi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thù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chuốc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811" y="428818"/>
            <a:ext cx="58067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438235" y="2262702"/>
            <a:ext cx="10588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dirty="0">
                <a:latin typeface="#9Slide06 Broodfath" panose="02000500000000000000" pitchFamily="2" charset="0"/>
                <a:ea typeface="方正华隶简体" pitchFamily="65" charset="-122"/>
              </a:rPr>
              <a:t>1.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Một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số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đặc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trưng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của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thể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err="1">
                <a:latin typeface="#9Slide06 ThuPhap Thien An" panose="02040603050506020204" pitchFamily="18" charset="0"/>
                <a:ea typeface="方正华隶简体" pitchFamily="65" charset="-122"/>
              </a:rPr>
              <a:t>thơ</a:t>
            </a:r>
            <a:r>
              <a:rPr lang="en-US" altLang="zh-CN" sz="480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smtClean="0">
                <a:latin typeface="#9Slide06 ThuPhap Thien An" panose="02040603050506020204" pitchFamily="18" charset="0"/>
                <a:ea typeface="方正华隶简体" pitchFamily="65" charset="-122"/>
              </a:rPr>
              <a:t>trong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văn</a:t>
            </a:r>
            <a:r>
              <a:rPr lang="en-US" altLang="zh-CN" sz="48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4800" dirty="0" err="1">
                <a:latin typeface="#9Slide06 ThuPhap Thien An" panose="02040603050506020204" pitchFamily="18" charset="0"/>
                <a:ea typeface="方正华隶简体" pitchFamily="65" charset="-122"/>
              </a:rPr>
              <a:t>bản</a:t>
            </a:r>
            <a:endParaRPr lang="zh-CN" altLang="en-US" sz="48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2138053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72606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4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" y="372294"/>
            <a:ext cx="3206621" cy="3238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575" y="1158219"/>
            <a:ext cx="2585584" cy="245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31" y="5225143"/>
            <a:ext cx="3370033" cy="1632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4612" y="351589"/>
            <a:ext cx="44227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2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0627" y="351589"/>
            <a:ext cx="4369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nghịch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lỗ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xâm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,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Nhữ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đẳng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kha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thủ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bại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3200" dirty="0">
                <a:solidFill>
                  <a:srgbClr val="FF0000"/>
                </a:solidFill>
                <a:latin typeface="#9Slide05 IcielSanelma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6734" y="1900040"/>
            <a:ext cx="87085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(5) “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7754" y="3896418"/>
            <a:ext cx="3813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5361" y="363341"/>
            <a:ext cx="46600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1832" y="192858"/>
            <a:ext cx="6070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3112" y="2437999"/>
            <a:ext cx="103068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thơ</a:t>
            </a: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</a:t>
            </a:r>
            <a:r>
              <a:rPr lang="en-US" sz="2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câu: 4			</a:t>
            </a:r>
            <a:r>
              <a:rPr lang="vi-VN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7</a:t>
            </a:r>
          </a:p>
          <a:p>
            <a:pPr marL="342900" indent="-342900" algn="just">
              <a:spcAft>
                <a:spcPts val="0"/>
              </a:spcAft>
              <a:buFontTx/>
              <a:buChar char="-"/>
            </a:pPr>
            <a:r>
              <a:rPr lang="en-US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hữ thứ 2 trong câu </a:t>
            </a:r>
            <a:r>
              <a:rPr lang="vi-VN" sz="2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 “trắc”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280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cũng là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 “trắc”.</a:t>
            </a:r>
          </a:p>
          <a:p>
            <a:pPr algn="just">
              <a:spcAft>
                <a:spcPts val="0"/>
              </a:spcAft>
            </a:pPr>
            <a:r>
              <a:rPr lang="en-US" sz="28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hữ thứ 2 của câu </a:t>
            </a:r>
            <a:r>
              <a:rPr lang="vi-VN" sz="28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 “bằng”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 niêm với chữ thứ 2 của câu </a:t>
            </a:r>
            <a:r>
              <a:rPr lang="en-US" sz="2800" smtClean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80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ea typeface="Calibri" panose="020F0502020204030204" pitchFamily="34" charset="0"/>
                <a:cs typeface="Times New Roman" panose="02020603050405020304" pitchFamily="18" charset="0"/>
              </a:rPr>
              <a:t>cũng là 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“bằng”.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T   B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B  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04B98D9-CEF8-6998-D34A-24F67532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6"/>
            <a:ext cx="3368351" cy="6842313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hư</a:t>
            </a:r>
            <a:r>
              <a:rPr lang="en-US" sz="2800" dirty="0">
                <a:latin typeface="#9Slide05 IcielSanelma" pitchFamily="2" charset="0"/>
              </a:rPr>
              <a:t>.</a:t>
            </a: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3747794" y="2644859"/>
            <a:ext cx="7899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1,2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4 (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600" i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4/3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khắt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344814" y="615821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36700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255826" y="1464908"/>
            <a:ext cx="3918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8989" y="169612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89338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019518" y="178943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298662" y="1052911"/>
            <a:ext cx="85531" cy="4368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351" y="169612"/>
            <a:ext cx="40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B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T  B</a:t>
            </a:r>
          </a:p>
          <a:p>
            <a:pPr algn="just">
              <a:spcAft>
                <a:spcPts val="0"/>
              </a:spcAft>
            </a:pP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28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T   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</a:rPr>
              <a:t>B 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T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T</a:t>
            </a:r>
            <a:r>
              <a:rPr lang="en-US" sz="2800" dirty="0">
                <a:latin typeface="#9Slide05 IcielSanelma" pitchFamily="2" charset="0"/>
                <a:ea typeface="Calibri" panose="020F0502020204030204" pitchFamily="34" charset="0"/>
              </a:rPr>
              <a:t>   B    </a:t>
            </a:r>
            <a:r>
              <a:rPr lang="en-US" sz="2800" dirty="0" err="1">
                <a:latin typeface="#9Slide05 IcielSanelma" pitchFamily="2" charset="0"/>
                <a:ea typeface="Calibri" panose="020F0502020204030204" pitchFamily="34" charset="0"/>
              </a:rPr>
              <a:t>B</a:t>
            </a:r>
            <a:endParaRPr lang="en-US" sz="2800" dirty="0">
              <a:latin typeface="#9Slide05 IcielSanelma" pitchFamily="2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02555" y="169612"/>
            <a:ext cx="39966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#9Slide05 IcielSanelma" pitchFamily="2" charset="0"/>
              </a:rPr>
              <a:t>Như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nghịch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lỗ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/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lai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xâm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phạm</a:t>
            </a:r>
            <a:r>
              <a:rPr lang="en-US" sz="2800" dirty="0">
                <a:latin typeface="#9Slide05 IcielSanelma" pitchFamily="2" charset="0"/>
              </a:rPr>
              <a:t>,</a:t>
            </a:r>
          </a:p>
          <a:p>
            <a:r>
              <a:rPr lang="en-US" sz="2800" dirty="0">
                <a:latin typeface="#9Slide05 IcielSanelma" pitchFamily="2" charset="0"/>
              </a:rPr>
              <a:t> B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T 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 T</a:t>
            </a:r>
          </a:p>
          <a:p>
            <a:r>
              <a:rPr lang="en-US" sz="2800" dirty="0" err="1">
                <a:latin typeface="#9Slide05 IcielSanelma" pitchFamily="2" charset="0"/>
              </a:rPr>
              <a:t>Nhữ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đẳng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hành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kha</a:t>
            </a:r>
            <a:r>
              <a:rPr lang="en-US" sz="2800" dirty="0">
                <a:solidFill>
                  <a:srgbClr val="FF0000"/>
                </a:solidFill>
                <a:latin typeface="#9Slide05 IcielSanelma" pitchFamily="2" charset="0"/>
              </a:rPr>
              <a:t> / </a:t>
            </a:r>
            <a:r>
              <a:rPr lang="en-US" sz="2800" dirty="0" err="1">
                <a:latin typeface="#9Slide05 IcielSanelma" pitchFamily="2" charset="0"/>
              </a:rPr>
              <a:t>thủ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dirty="0" err="1">
                <a:latin typeface="#9Slide05 IcielSanelma" pitchFamily="2" charset="0"/>
              </a:rPr>
              <a:t>bại</a:t>
            </a:r>
            <a:r>
              <a:rPr lang="en-US" sz="2800" dirty="0">
                <a:latin typeface="#9Slide05 IcielSanelma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5 IcielSanelma" pitchFamily="2" charset="0"/>
              </a:rPr>
              <a:t>hư</a:t>
            </a:r>
            <a:r>
              <a:rPr lang="en-US" sz="2800" b="1" dirty="0">
                <a:latin typeface="#9Slide05 IcielSanelma" pitchFamily="2" charset="0"/>
              </a:rPr>
              <a:t>.</a:t>
            </a:r>
            <a:endParaRPr lang="en-US" sz="2800" dirty="0">
              <a:latin typeface="#9Slide05 IcielSanelma" pitchFamily="2" charset="0"/>
            </a:endParaRPr>
          </a:p>
          <a:p>
            <a:r>
              <a:rPr lang="en-US" sz="2800" dirty="0">
                <a:latin typeface="#9Slide05 IcielSanelma" pitchFamily="2" charset="0"/>
              </a:rPr>
              <a:t> T    </a:t>
            </a:r>
            <a:r>
              <a:rPr lang="en-US" sz="2800" dirty="0" err="1">
                <a:solidFill>
                  <a:srgbClr val="FF0000"/>
                </a:solidFill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 B    </a:t>
            </a:r>
            <a:r>
              <a:rPr lang="en-US" sz="2800" dirty="0" err="1">
                <a:latin typeface="#9Slide05 IcielSanelma" pitchFamily="2" charset="0"/>
              </a:rPr>
              <a:t>B</a:t>
            </a:r>
            <a:r>
              <a:rPr lang="en-US" sz="2800" dirty="0">
                <a:latin typeface="#9Slide05 IcielSanelma" pitchFamily="2" charset="0"/>
              </a:rPr>
              <a:t>    T   </a:t>
            </a:r>
            <a:r>
              <a:rPr lang="en-US" sz="2800" dirty="0" err="1">
                <a:latin typeface="#9Slide05 IcielSanelma" pitchFamily="2" charset="0"/>
              </a:rPr>
              <a:t>T</a:t>
            </a:r>
            <a:r>
              <a:rPr lang="en-US" sz="2800" dirty="0">
                <a:latin typeface="#9Slide05 IcielSanelma" pitchFamily="2" charset="0"/>
              </a:rPr>
              <a:t>  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4108" y="2328790"/>
            <a:ext cx="10705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niêm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vần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4108" y="4237930"/>
            <a:ext cx="10672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=&gt; “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Nam”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coi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tuyên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mang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249885" y="4079093"/>
            <a:ext cx="5072686" cy="4644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5" descr="毛笔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22501" r="13750" b="42500"/>
          <a:stretch>
            <a:fillRect/>
          </a:stretch>
        </p:blipFill>
        <p:spPr bwMode="auto">
          <a:xfrm>
            <a:off x="4331739" y="745271"/>
            <a:ext cx="1686506" cy="1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"/>
          <p:cNvSpPr/>
          <p:nvPr/>
        </p:nvSpPr>
        <p:spPr>
          <a:xfrm>
            <a:off x="1063690" y="2467791"/>
            <a:ext cx="10972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dirty="0">
                <a:latin typeface="#9Slide05 IcielSanelma" pitchFamily="2" charset="0"/>
                <a:ea typeface="方正华隶简体" pitchFamily="65" charset="-122"/>
              </a:rPr>
              <a:t>2.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Cơ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sở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khẳng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định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độc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lập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chủ</a:t>
            </a:r>
            <a:r>
              <a:rPr lang="en-US" altLang="zh-CN" sz="5400" dirty="0">
                <a:latin typeface="#9Slide06 ThuPhap Thien An" panose="02040603050506020204" pitchFamily="18" charset="0"/>
                <a:ea typeface="方正华隶简体" pitchFamily="65" charset="-122"/>
              </a:rPr>
              <a:t> </a:t>
            </a:r>
            <a:r>
              <a:rPr lang="en-US" altLang="zh-CN" sz="5400" dirty="0" err="1">
                <a:latin typeface="#9Slide06 ThuPhap Thien An" panose="02040603050506020204" pitchFamily="18" charset="0"/>
                <a:ea typeface="方正华隶简体" pitchFamily="65" charset="-122"/>
              </a:rPr>
              <a:t>quyền</a:t>
            </a:r>
            <a:endParaRPr lang="zh-CN" altLang="en-US" sz="5400" dirty="0">
              <a:latin typeface="#9Slide06 ThuPhap Thien An" panose="02040603050506020204" pitchFamily="18" charset="0"/>
              <a:ea typeface="方正华隶简体" pitchFamily="65" charset="-122"/>
            </a:endParaRPr>
          </a:p>
        </p:txBody>
      </p:sp>
      <p:pic>
        <p:nvPicPr>
          <p:cNvPr id="4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11" y="2545376"/>
            <a:ext cx="1232573" cy="7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1" descr="C_10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62" y="3484512"/>
            <a:ext cx="8460770" cy="2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8.33333E-7 -3.33333E-6 C 0.0013 0.01852 8.33333E-7 0.02408 0.01263 0.03056 C 0.02383 0.02616 0.02838 0.025 0.03685 0.01389 C 0.04036 0.00949 0.04661 -3.33333E-6 0.04661 0.00023 C 0.0431 0.01482 0.04206 0.025 0.03542 0.03982 C 0.03463 0.04236 0.03086 0.04514 0.03229 0.04699 C 0.03255 0.04746 0.04661 0.04051 0.0487 0.03982 C 0.05325 0.03264 0.05781 0.02894 0.06172 0.02107 C 0.06003 0.03033 0.05755 0.03311 0.06979 0.0257 C 0.07721 0.0213 0.08424 0.01273 0.08984 0.00463 C 0.09023 0.00162 0.09128 -0.00764 0.09128 -0.00463 C 0.09128 0.00278 0.08841 0.01644 0.08594 0.02338 C 0.08529 0.02593 0.08138 0.02894 0.0832 0.03056 C 0.0845 0.03172 0.09375 0.02686 0.09583 0.0257 C 0.1 0.00996 0.1 0.02871 0.10065 0.03519 C 0.10351 0.08079 0.09961 0.06667 0.11094 0.05162 C 0.11341 0.04051 0.12109 0.03311 0.12917 0.03056 C 0.13476 0.02199 0.13476 0.01598 0.1401 0.02801 C 0.1418 0.02709 0.14362 0.02408 0.1457 0.0257 C 0.14987 0.02986 0.15299 0.05255 0.1569 0.06088 C 0.17969 0.05834 0.17969 0.06366 0.18919 0.03982 C 0.18919 0.03426 0.18776 0.02894 0.18776 0.02338 C 0.18776 0.01875 0.18776 0.03311 0.18919 0.03727 C 0.18984 0.03982 0.19271 0.04051 0.19375 0.0419 C 0.19687 0.04051 0.20039 0.03982 0.20221 0.03727 C 0.20638 0.03334 0.20612 0.02662 0.20781 0.02107 C 0.21029 0.01042 0.20963 0.01273 0.21588 0.00718 C 0.22578 0.01042 0.23346 0.01852 0.24323 0.02338 C 0.24857 0.03403 0.25 0.0419 0.2401 0.04699 C 0.2345 0.05857 0.23971 0.05348 0.23307 0.04699 C 0.23203 0.04537 0.23034 0.04537 0.22851 0.04445 C 0.22331 0.04537 0.21732 0.04445 0.21198 0.04699 C 0.20963 0.04792 0.22005 0.04607 0.21901 0.04908 C 0.21654 0.05486 0.20963 0.05186 0.20534 0.05371 C 0.20469 0.05625 0.20117 0.05857 0.20221 0.06088 C 0.20495 0.06412 0.20924 0.06366 0.21198 0.0632 C 0.22005 0.06273 0.22747 0.06019 0.23555 0.05834 C 0.2401 0.05718 0.25 0.05371 0.25 0.05394 C 0.25703 0.04885 0.26263 0.04653 0.26992 0.04445 C 0.27669 0.05949 0.28372 0.05579 0.29531 0.05371 C 0.29948 0.0463 0.30156 0.03866 0.30365 0.03056 C 0.30443 0.02755 0.30469 0.02408 0.30573 0.02107 C 0.30651 0.01829 0.30859 0.01111 0.30924 0.01389 C 0.31849 0.05 0.30299 0.03264 0.31562 0.04445 C 0.31706 0.04329 0.32539 0.03449 0.32682 0.03519 C 0.32891 0.03635 0.3276 0.04144 0.32865 0.04445 C 0.33008 0.06389 0.3276 0.07616 0.34023 0.05834 C 0.34297 0.04514 0.33945 0.05741 0.34687 0.04699 C 0.34831 0.04514 0.34974 0.03982 0.34974 0.04005 C 0.35078 0.03727 0.35247 0.03519 0.35286 0.03264 C 0.35391 0.03056 0.35286 0.0257 0.35495 0.0257 C 0.35807 0.0257 0.3556 0.03635 0.35807 0.03982 C 0.36198 0.04468 0.36797 0.04329 0.37253 0.04445 C 0.38333 0.04144 0.38802 0.03681 0.3957 0.0257 C 0.39609 0.02338 0.3957 0.01875 0.3974 0.01875 C 0.39922 0.01875 0.39987 0.02338 0.40065 0.0257 C 0.40417 0.03218 0.40417 0.03079 0.4112 0.03519 " pathEditMode="relative" rAng="0" ptsTypes="AAAAAAAAAAAAAAAAAAAAAAAAAAAAAAAAAAAAAAAAAAAAAAAAAAAAAAAAA">
                                      <p:cBhvr>
                                        <p:cTn id="20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9125" y="1388692"/>
              <a:ext cx="835818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(1)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muốn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điều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(2)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hiểu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nghĩa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của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quốc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“Nam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tiệt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”,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thiên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thư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là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trên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vai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trò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như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thế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Trong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phần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dịch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vua</a:t>
              </a:r>
              <a:r>
                <a:rPr lang="en-US" sz="3200" dirty="0">
                  <a:latin typeface="#9Slide05 Braxton Regular" panose="03060000000000000000" pitchFamily="66" charset="0"/>
                </a:rPr>
                <a:t> Nam ở”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sẽ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khiến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cho</a:t>
              </a:r>
              <a:r>
                <a:rPr lang="en-US" sz="3200" dirty="0">
                  <a:latin typeface="#9Slide05 Braxton Regular" panose="03060000000000000000" pitchFamily="66" charset="0"/>
                </a:rPr>
                <a:t> ý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thay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đổi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ra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Việc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sử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chữ</a:t>
              </a:r>
              <a:r>
                <a:rPr lang="en-US" sz="3200" dirty="0">
                  <a:latin typeface="#9Slide05 Braxton Regular" panose="03060000000000000000" pitchFamily="66" charset="0"/>
                </a:rPr>
                <a:t> “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đế</a:t>
              </a:r>
              <a:r>
                <a:rPr lang="en-US" sz="3200" dirty="0">
                  <a:latin typeface="#9Slide05 Braxton Regular" panose="03060000000000000000" pitchFamily="66" charset="0"/>
                </a:rPr>
                <a:t>”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dụng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(3)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Căn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cứ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vào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đâu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khẳng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định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cương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vực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lãnh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thổ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nước</a:t>
              </a:r>
              <a:r>
                <a:rPr lang="en-US" sz="3200" dirty="0">
                  <a:latin typeface="#9Slide05 Braxton Regular" panose="03060000000000000000" pitchFamily="66" charset="0"/>
                </a:rPr>
                <a:t> ta?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Tại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sao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  <a:p>
              <a:pPr algn="just"/>
              <a:r>
                <a:rPr lang="en-US" sz="3200" dirty="0">
                  <a:latin typeface="#9Slide05 Braxton Regular" panose="03060000000000000000" pitchFamily="66" charset="0"/>
                </a:rPr>
                <a:t>(4)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Từ</a:t>
              </a:r>
              <a:r>
                <a:rPr lang="en-US" sz="3200" dirty="0">
                  <a:latin typeface="#9Slide05 Braxton Regular" panose="03060000000000000000" pitchFamily="66" charset="0"/>
                </a:rPr>
                <a:t> 2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dòng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đầu</a:t>
              </a:r>
              <a:r>
                <a:rPr lang="en-US" sz="3200" dirty="0">
                  <a:latin typeface="#9Slide05 Braxton Regular" panose="03060000000000000000" pitchFamily="66" charset="0"/>
                </a:rPr>
                <a:t>,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em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có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nhận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xét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gì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về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tác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giả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bài</a:t>
              </a:r>
              <a:r>
                <a:rPr lang="en-US" sz="3200" dirty="0">
                  <a:latin typeface="#9Slide05 Braxton Regular" panose="03060000000000000000" pitchFamily="66" charset="0"/>
                </a:rPr>
                <a:t> </a:t>
              </a:r>
              <a:r>
                <a:rPr lang="en-US" sz="3200" dirty="0" err="1">
                  <a:latin typeface="#9Slide05 Braxton Regular" panose="03060000000000000000" pitchFamily="66" charset="0"/>
                </a:rPr>
                <a:t>thơ</a:t>
              </a:r>
              <a:r>
                <a:rPr lang="en-US" sz="3200" dirty="0">
                  <a:latin typeface="#9Slide05 Braxton Regular" panose="03060000000000000000" pitchFamily="66" charset="0"/>
                </a:rPr>
                <a:t>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30077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Thường Kiệt và trận chiến sông Như Nguy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756" y="108085"/>
            <a:ext cx="1083662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#9Slide05 Braxton Regular" panose="03060000000000000000" pitchFamily="66" charset="0"/>
              </a:rPr>
              <a:t>Xem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cho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biết</a:t>
            </a:r>
            <a:r>
              <a:rPr lang="en-US" sz="3600" dirty="0">
                <a:latin typeface="#9Slide05 Braxton Regular" panose="03060000000000000000" pitchFamily="66" charset="0"/>
              </a:rPr>
              <a:t> video </a:t>
            </a:r>
            <a:r>
              <a:rPr lang="en-US" sz="3600" dirty="0" err="1">
                <a:latin typeface="#9Slide05 Braxton Regular" panose="03060000000000000000" pitchFamily="66" charset="0"/>
              </a:rPr>
              <a:t>nhắc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đến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vật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và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sự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nào</a:t>
            </a:r>
            <a:r>
              <a:rPr lang="en-US" sz="3600" dirty="0">
                <a:latin typeface="#9Slide05 Braxton Regular" panose="030600000000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37040" y="124077"/>
            <a:ext cx="6549585" cy="1342773"/>
            <a:chOff x="737040" y="124077"/>
            <a:chExt cx="6549585" cy="1342773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821728" y="133351"/>
              <a:ext cx="6464897" cy="133349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737040" y="268735"/>
              <a:ext cx="1179946" cy="71623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007024" y="124077"/>
              <a:ext cx="50482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3600" b="1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3600" i="1" dirty="0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#9Slide05 IcielSanelm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3600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2823" y="1532580"/>
            <a:ext cx="92388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6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		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“Nam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 –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Nam”: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Nam, sánh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1" l="31969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9" y="-58314"/>
            <a:ext cx="6393056" cy="472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821728" y="133351"/>
            <a:ext cx="6464897" cy="13334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737040" y="268735"/>
            <a:ext cx="1179946" cy="7162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rot="1018429">
            <a:off x="5057775" y="2825422"/>
            <a:ext cx="7540396" cy="690337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2007024" y="124077"/>
            <a:ext cx="5048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b="1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i="1" dirty="0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endParaRPr lang="en-US" sz="3600" dirty="0">
              <a:solidFill>
                <a:srgbClr val="FF0000"/>
              </a:solidFill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652" y="160020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3200" b="1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7581" y="2570641"/>
            <a:ext cx="88296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#9Slide05 Braxton Regular" panose="03060000000000000000" pitchFamily="66" charset="0"/>
              </a:rPr>
              <a:t>*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Có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</a:rPr>
              <a:t>riêng</a:t>
            </a:r>
            <a:endParaRPr lang="en-US" sz="3200" dirty="0">
              <a:latin typeface="#9Slide05 Braxton Regular" panose="03060000000000000000" pitchFamily="66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dĩ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đất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Hai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khẳng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cương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lãnh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thổ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quyền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#9Slide05 Braxton Regular" panose="03060000000000000000" pitchFamily="66" charset="0"/>
                <a:ea typeface="Calibri" panose="020F0502020204030204" pitchFamily="34" charset="0"/>
              </a:rPr>
              <a:t> Nam.</a:t>
            </a:r>
            <a:endParaRPr lang="en-US" sz="3200" b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41575" y="93306"/>
            <a:ext cx="8125408" cy="6428791"/>
            <a:chOff x="3741575" y="93306"/>
            <a:chExt cx="8125408" cy="6428791"/>
          </a:xfrm>
        </p:grpSpPr>
        <p:sp>
          <p:nvSpPr>
            <p:cNvPr id="2" name="Rectangle 1"/>
            <p:cNvSpPr/>
            <p:nvPr/>
          </p:nvSpPr>
          <p:spPr>
            <a:xfrm>
              <a:off x="3741575" y="93306"/>
              <a:ext cx="8125408" cy="6428791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031214" y="1766605"/>
              <a:ext cx="7725357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”, “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”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(4) Hai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khẳng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22189" y="268236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9" b="85352" l="10000" r="89444">
                        <a14:foregroundMark x1="50222" y1="14258" x2="50222" y2="1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2058" y="93306"/>
            <a:ext cx="4276032" cy="486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5600" l="24783" r="69891">
                        <a14:foregroundMark x1="49674" y1="14600" x2="49674" y2="14600"/>
                        <a14:foregroundMark x1="50217" y1="8200" x2="50217" y2="8200"/>
                        <a14:backgroundMark x1="48152" y1="3800" x2="48152" y2="3800"/>
                        <a14:backgroundMark x1="52935" y1="11000" x2="52935" y2="11000"/>
                        <a14:backgroundMark x1="48043" y1="5800" x2="48043" y2="5800"/>
                        <a14:backgroundMark x1="43370" y1="11600" x2="43370" y2="11600"/>
                        <a14:backgroundMark x1="45761" y1="6600" x2="45761" y2="6600"/>
                        <a14:backgroundMark x1="48152" y1="5200" x2="48152" y2="5200"/>
                        <a14:backgroundMark x1="50435" y1="7600" x2="50435" y2="7600"/>
                        <a14:backgroundMark x1="52391" y1="9400" x2="52391" y2="9400"/>
                        <a14:backgroundMark x1="35543" y1="48600" x2="35543" y2="48600"/>
                        <a14:backgroundMark x1="35109" y1="50400" x2="35109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0" y="3520731"/>
            <a:ext cx="5844385" cy="3176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1" b="95116" l="10000" r="90000">
                        <a14:foregroundMark x1="66163" y1="73721" x2="66163" y2="73721"/>
                        <a14:foregroundMark x1="66744" y1="90581" x2="66744" y2="90581"/>
                        <a14:foregroundMark x1="70233" y1="77791" x2="70233" y2="77791"/>
                        <a14:foregroundMark x1="63837" y1="72558" x2="63837" y2="7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7" y="-181405"/>
            <a:ext cx="3405673" cy="34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5510" y="111967"/>
            <a:ext cx="8125408" cy="6428791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1128" y="233207"/>
            <a:ext cx="77941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…”: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),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chuốc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dõng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dạc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=&gt;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Thể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hiện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quyết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vệ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nền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lập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dân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tộc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Đồng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thời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răn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đe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cảnh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bảo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trước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kẻ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lược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nếu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cố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tình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xâm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phạm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sẽ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chuốc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lấy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bại</a:t>
            </a:r>
            <a:r>
              <a:rPr lang="en-US" sz="3600" b="1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latin typeface="#9Slide05 Braxton Regular" panose="03060000000000000000" pitchFamily="66" charset="0"/>
                <a:ea typeface="Calibri" panose="020F0502020204030204" pitchFamily="34" charset="0"/>
              </a:rPr>
              <a:t>vong</a:t>
            </a:r>
            <a:r>
              <a:rPr lang="en-US" sz="3600" dirty="0">
                <a:latin typeface="#9Slide05 Braxton Regular" panose="03060000000000000000" pitchFamily="66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9" y="4577910"/>
            <a:ext cx="5364474" cy="2276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7312" y="3414606"/>
            <a:ext cx="3414713" cy="4055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0000" l="3333" r="9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12" y="-89271"/>
            <a:ext cx="3414713" cy="341471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27035" y="112420"/>
            <a:ext cx="9204347" cy="6193130"/>
            <a:chOff x="-227035" y="112420"/>
            <a:chExt cx="9204347" cy="6193130"/>
          </a:xfrm>
        </p:grpSpPr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9A38C47A-328E-4C6D-AAD3-625F5C09A91F}"/>
                </a:ext>
              </a:extLst>
            </p:cNvPr>
            <p:cNvSpPr/>
            <p:nvPr/>
          </p:nvSpPr>
          <p:spPr>
            <a:xfrm>
              <a:off x="479542" y="209550"/>
              <a:ext cx="8497770" cy="609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FFA19FB-0CBB-43A2-B612-1B04B6D10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594">
              <a:off x="-227035" y="112420"/>
              <a:ext cx="1936541" cy="105424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237F01BD-2849-43F5-AAB3-41F8FD85E5E6}"/>
                </a:ext>
              </a:extLst>
            </p:cNvPr>
            <p:cNvSpPr txBox="1"/>
            <p:nvPr/>
          </p:nvSpPr>
          <p:spPr>
            <a:xfrm>
              <a:off x="612847" y="1652527"/>
              <a:ext cx="811127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(1)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mối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(2)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Aft>
                  <a:spcPts val="0"/>
                </a:spcAft>
              </a:pP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(3) Theo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trẻ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latin typeface="#9Slide05 Braxton Regular" panose="03060000000000000000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nay?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3468" y="224157"/>
              <a:ext cx="576417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8000" dirty="0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8000" dirty="0" err="1">
                  <a:solidFill>
                    <a:schemeClr val="accent2">
                      <a:lumMod val="50000"/>
                    </a:schemeClr>
                  </a:solidFill>
                  <a:latin typeface="#9Slide06 Thillends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endParaRPr lang="en-US" sz="8000" dirty="0">
                <a:solidFill>
                  <a:schemeClr val="accent2">
                    <a:lumMod val="50000"/>
                  </a:schemeClr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8620" y="417474"/>
            <a:ext cx="8125408" cy="578497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9789" y="837351"/>
            <a:ext cx="77630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ường Kiệt ứng dụng binh pháp như thế nào khi tập kích sang đất Trung  Quốc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5" y="0"/>
            <a:ext cx="14537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958" y="251927"/>
            <a:ext cx="8453535" cy="613954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596" y="454796"/>
            <a:ext cx="82016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5 Braxton Regular" panose="0306000000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 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nay.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nhở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phấn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đấu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hào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mẽ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truyền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thống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xứng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cha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xương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 flipH="1">
            <a:off x="-789193" y="-22967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943359" y="2043260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192" y="4581810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33950" y="3156999"/>
            <a:ext cx="543937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 err="1">
                <a:latin typeface="#9Slide06 ThuPhap Thien An" panose="02040603050506020204" pitchFamily="18" charset="0"/>
              </a:rPr>
              <a:t>Tổng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kết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344790" y="1209605"/>
            <a:ext cx="790575" cy="790575"/>
            <a:chOff x="3275856" y="1124744"/>
            <a:chExt cx="792088" cy="792088"/>
          </a:xfrm>
        </p:grpSpPr>
        <p:pic>
          <p:nvPicPr>
            <p:cNvPr id="7" name="Picture 4" descr="C:\Users\Soloman\Desktop\墨斑2.png">
              <a:extLst>
                <a:ext uri="{FF2B5EF4-FFF2-40B4-BE49-F238E27FC236}">
                  <a16:creationId xmlns=""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4">
              <a:hlinkClick r:id="" action="ppaction://noaction"/>
              <a:extLst>
                <a:ext uri="{FF2B5EF4-FFF2-40B4-BE49-F238E27FC236}">
                  <a16:creationId xmlns=""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64613474-BD16-4980-9362-65B1DB8C8918}"/>
              </a:ext>
            </a:extLst>
          </p:cNvPr>
          <p:cNvGrpSpPr/>
          <p:nvPr/>
        </p:nvGrpSpPr>
        <p:grpSpPr bwMode="auto">
          <a:xfrm>
            <a:off x="4613043" y="2981201"/>
            <a:ext cx="790575" cy="792163"/>
            <a:chOff x="3275856" y="2060848"/>
            <a:chExt cx="792088" cy="792088"/>
          </a:xfrm>
        </p:grpSpPr>
        <p:pic>
          <p:nvPicPr>
            <p:cNvPr id="10" name="Picture 4" descr="C:\Users\Soloman\Desktop\墨斑2.png">
              <a:extLst>
                <a:ext uri="{FF2B5EF4-FFF2-40B4-BE49-F238E27FC236}">
                  <a16:creationId xmlns="" xmlns:a16="http://schemas.microsoft.com/office/drawing/2014/main" id="{330314F1-79A6-454A-8B56-FE9D6A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2">
              <a:hlinkClick r:id="" action="ppaction://noaction"/>
              <a:extLst>
                <a:ext uri="{FF2B5EF4-FFF2-40B4-BE49-F238E27FC236}">
                  <a16:creationId xmlns="" xmlns:a16="http://schemas.microsoft.com/office/drawing/2014/main" id="{1DC7529F-99B0-4EBE-9487-7065F7D21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二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592237D9-0616-4C0C-9588-53ED80B1C09E}"/>
              </a:ext>
            </a:extLst>
          </p:cNvPr>
          <p:cNvGrpSpPr/>
          <p:nvPr/>
        </p:nvGrpSpPr>
        <p:grpSpPr bwMode="auto">
          <a:xfrm>
            <a:off x="3554215" y="4894115"/>
            <a:ext cx="790575" cy="792163"/>
            <a:chOff x="3275856" y="2996952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="" xmlns:a16="http://schemas.microsoft.com/office/drawing/2014/main" id="{C54BC117-9C80-4A0C-AC5A-1E5FECEA5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3">
              <a:hlinkClick r:id="" action="ppaction://noaction"/>
              <a:extLst>
                <a:ext uri="{FF2B5EF4-FFF2-40B4-BE49-F238E27FC236}">
                  <a16:creationId xmlns="" xmlns:a16="http://schemas.microsoft.com/office/drawing/2014/main" id="{2E9469AE-A4C3-40A0-8905-75350443C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三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="" xmlns:a16="http://schemas.microsoft.com/office/drawing/2014/main" id="{212E97A9-9A05-4A61-8D0D-DA0E534B969F}"/>
              </a:ext>
            </a:extLst>
          </p:cNvPr>
          <p:cNvSpPr txBox="1"/>
          <p:nvPr/>
        </p:nvSpPr>
        <p:spPr>
          <a:xfrm>
            <a:off x="4232312" y="5110051"/>
            <a:ext cx="6466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“Nam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="" xmlns:a16="http://schemas.microsoft.com/office/drawing/2014/main" id="{A2999E48-3961-4546-A308-51784038EA5E}"/>
              </a:ext>
            </a:extLst>
          </p:cNvPr>
          <p:cNvSpPr txBox="1"/>
          <p:nvPr/>
        </p:nvSpPr>
        <p:spPr>
          <a:xfrm>
            <a:off x="5208886" y="3143875"/>
            <a:ext cx="6724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=""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208886" y="1315282"/>
            <a:ext cx="60016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192024" y="1716860"/>
            <a:ext cx="4168116" cy="4224188"/>
            <a:chOff x="2890054" y="1461785"/>
            <a:chExt cx="3632200" cy="3630613"/>
          </a:xfrm>
        </p:grpSpPr>
        <p:pic>
          <p:nvPicPr>
            <p:cNvPr id="25" name="Picture 3" descr="C:\Users\Soloman\Desktop\未标题-3.png">
              <a:extLst>
                <a:ext uri="{FF2B5EF4-FFF2-40B4-BE49-F238E27FC236}">
                  <a16:creationId xmlns=""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890054" y="1461785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0">
              <a:extLst>
                <a:ext uri="{FF2B5EF4-FFF2-40B4-BE49-F238E27FC236}">
                  <a16:creationId xmlns=""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0506" y="2183454"/>
              <a:ext cx="2302495" cy="1825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1.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Nghệ</a:t>
              </a:r>
              <a:r>
                <a:rPr lang="en-US" altLang="zh-CN" sz="6600" b="1" spc="300" dirty="0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6600" b="1" spc="300" dirty="0" err="1">
                  <a:latin typeface="#9Slide06 SVNBoutique Script" pitchFamily="2" charset="0"/>
                  <a:ea typeface="华文中宋" panose="02010600040101010101" pitchFamily="2" charset="-122"/>
                  <a:cs typeface="+mn-ea"/>
                  <a:sym typeface="+mn-lt"/>
                </a:rPr>
                <a:t>thuật</a:t>
              </a:r>
              <a:endParaRPr lang="zh-CN" altLang="en-US" sz="6600" b="1" spc="300" dirty="0">
                <a:latin typeface="#9Slide06 SVNBoutique Script" pitchFamily="2" charset="0"/>
                <a:ea typeface="华文中宋" panose="0201060004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42E7898-87CB-406E-B73B-04BA46317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478887" flipV="1">
            <a:off x="4951504" y="2079935"/>
            <a:ext cx="3251327" cy="34325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C68476F-521D-4BC5-87FF-B145F450750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1565751" y="3735478"/>
            <a:ext cx="3255140" cy="324904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555934E-9AB6-426E-89F3-CDED2F534BE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478887" flipV="1">
            <a:off x="8496998" y="747666"/>
            <a:ext cx="3665606" cy="34588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CE847549-8CD2-4ED3-8129-EB27D4475CFD}"/>
              </a:ext>
            </a:extLst>
          </p:cNvPr>
          <p:cNvSpPr/>
          <p:nvPr/>
        </p:nvSpPr>
        <p:spPr>
          <a:xfrm>
            <a:off x="4134551" y="3019995"/>
            <a:ext cx="29163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A9494C21-5DA2-4495-BCE5-180D1D5DE1E9}"/>
              </a:ext>
            </a:extLst>
          </p:cNvPr>
          <p:cNvSpPr/>
          <p:nvPr/>
        </p:nvSpPr>
        <p:spPr>
          <a:xfrm>
            <a:off x="8099426" y="1614067"/>
            <a:ext cx="29163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VN.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 Black" panose="00000A00000000000000" pitchFamily="2" charset="0"/>
              <a:ea typeface="华文中宋" panose="02010600040101010101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6F049962-3E46-4BA3-96AF-DECFBFED6164}"/>
              </a:ext>
            </a:extLst>
          </p:cNvPr>
          <p:cNvSpPr txBox="1"/>
          <p:nvPr/>
        </p:nvSpPr>
        <p:spPr>
          <a:xfrm>
            <a:off x="3173007" y="294311"/>
            <a:ext cx="6069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2. </a:t>
            </a:r>
            <a:r>
              <a:rPr lang="en-US" altLang="zh-CN" sz="7200" b="1" spc="600" dirty="0" err="1">
                <a:latin typeface="#9Slide06 SVNBoutique Script" pitchFamily="2" charset="0"/>
                <a:ea typeface="华文中宋" panose="02010600040101010101" pitchFamily="2" charset="-122"/>
              </a:rPr>
              <a:t>Nội</a:t>
            </a:r>
            <a:r>
              <a:rPr lang="en-US" altLang="zh-CN" sz="7200" b="1" spc="600" dirty="0">
                <a:latin typeface="#9Slide06 SVNBoutique Script" pitchFamily="2" charset="0"/>
                <a:ea typeface="华文中宋" panose="02010600040101010101" pitchFamily="2" charset="-122"/>
              </a:rPr>
              <a:t> dung</a:t>
            </a:r>
            <a:endParaRPr lang="zh-CN" altLang="en-US" sz="7200" b="1" spc="600" dirty="0">
              <a:latin typeface="#9Slide06 SVNBoutique Script" pitchFamily="2" charset="0"/>
              <a:ea typeface="华文中宋" panose="0201060004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35A1D5D-7137-4C6D-9480-DF811E82E9D2}"/>
              </a:ext>
            </a:extLst>
          </p:cNvPr>
          <p:cNvSpPr/>
          <p:nvPr/>
        </p:nvSpPr>
        <p:spPr>
          <a:xfrm>
            <a:off x="653664" y="4308659"/>
            <a:ext cx="2916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xứng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tuyên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ta.</a:t>
            </a:r>
            <a:endParaRPr lang="en-US" sz="2800" dirty="0"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35CDE107-EF36-A647-7683-721BFB8E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4525" y="3224158"/>
            <a:ext cx="5317475" cy="3633842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D6371BD4-D187-9E04-FD21-4BCB17E5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539" y="1669182"/>
            <a:ext cx="2929795" cy="247347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14CB5AB4-18DC-9697-58FB-C9C706EC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59599"/>
            <a:ext cx="3892169" cy="3035293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4353" y="1486692"/>
            <a:ext cx="52661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#9Slide05 Braxton Regular" panose="03060000000000000000" pitchFamily="66" charset="0"/>
              </a:rPr>
              <a:t>Nhân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vật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: </a:t>
            </a:r>
            <a:r>
              <a:rPr lang="en-US" sz="3600" dirty="0" err="1">
                <a:latin typeface="#9Slide05 Braxton Regular" panose="03060000000000000000" pitchFamily="66" charset="0"/>
              </a:rPr>
              <a:t>Lí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Thường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Kiệt</a:t>
            </a:r>
            <a:endParaRPr lang="en-US" sz="3600" dirty="0">
              <a:latin typeface="#9Slide05 Braxton Regular" panose="030600000000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684" y="3840750"/>
            <a:ext cx="625684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/>
            <a:r>
              <a:rPr lang="en-US" sz="3600" dirty="0" err="1">
                <a:latin typeface="#9Slide05 Braxton Regular" panose="03060000000000000000" pitchFamily="66" charset="0"/>
              </a:rPr>
              <a:t>Sự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kiện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lịch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sử</a:t>
            </a:r>
            <a:r>
              <a:rPr lang="en-US" sz="3600" dirty="0">
                <a:latin typeface="#9Slide05 Braxton Regular" panose="03060000000000000000" pitchFamily="66" charset="0"/>
              </a:rPr>
              <a:t>: </a:t>
            </a:r>
            <a:r>
              <a:rPr lang="en-US" sz="3600" dirty="0" err="1">
                <a:latin typeface="#9Slide05 Braxton Regular" panose="03060000000000000000" pitchFamily="66" charset="0"/>
              </a:rPr>
              <a:t>Trận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chiến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chống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quân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</a:p>
          <a:p>
            <a:pPr algn="just"/>
            <a:r>
              <a:rPr lang="en-US" sz="3600" dirty="0" err="1">
                <a:latin typeface="#9Slide05 Braxton Regular" panose="03060000000000000000" pitchFamily="66" charset="0"/>
              </a:rPr>
              <a:t>Tống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xâm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lược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trên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sông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Như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  <a:r>
              <a:rPr lang="en-US" sz="3600" dirty="0" err="1">
                <a:latin typeface="#9Slide05 Braxton Regular" panose="03060000000000000000" pitchFamily="66" charset="0"/>
              </a:rPr>
              <a:t>Nguyệt</a:t>
            </a:r>
            <a:r>
              <a:rPr lang="en-US" sz="3600" dirty="0">
                <a:latin typeface="#9Slide05 Braxton Regular" panose="03060000000000000000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5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F2C4344-FCC4-463B-91C8-C3D066A92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901" y="1935790"/>
            <a:ext cx="5198945" cy="46570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8185D30B-565A-47BE-8A40-4E46DB2D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654" y="795528"/>
            <a:ext cx="4913785" cy="42062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21FC7A5-1181-4CCD-85D9-16ACA10F156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2191" y="3066026"/>
            <a:ext cx="4520610" cy="404940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589BD190-5555-48EF-9828-5856DC64FD39}"/>
              </a:ext>
            </a:extLst>
          </p:cNvPr>
          <p:cNvSpPr txBox="1"/>
          <p:nvPr/>
        </p:nvSpPr>
        <p:spPr>
          <a:xfrm>
            <a:off x="3298988" y="234933"/>
            <a:ext cx="867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b="1" dirty="0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#9Slide06 DeathRattle BB" panose="02000506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4000" dirty="0">
              <a:latin typeface="#9Slide06 DeathRattle BB" panose="02000506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1">
            <a:extLst>
              <a:ext uri="{FF2B5EF4-FFF2-40B4-BE49-F238E27FC236}">
                <a16:creationId xmlns="" xmlns:a16="http://schemas.microsoft.com/office/drawing/2014/main" id="{BC817E71-CAA8-4A12-8622-E8ECE6E50C60}"/>
              </a:ext>
            </a:extLst>
          </p:cNvPr>
          <p:cNvGrpSpPr/>
          <p:nvPr/>
        </p:nvGrpSpPr>
        <p:grpSpPr>
          <a:xfrm>
            <a:off x="2437088" y="2686660"/>
            <a:ext cx="262772" cy="225891"/>
            <a:chOff x="8356601" y="858836"/>
            <a:chExt cx="271463" cy="233363"/>
          </a:xfrm>
          <a:solidFill>
            <a:schemeClr val="bg1"/>
          </a:solidFill>
        </p:grpSpPr>
        <p:sp>
          <p:nvSpPr>
            <p:cNvPr id="18" name="Freeform 63">
              <a:extLst>
                <a:ext uri="{FF2B5EF4-FFF2-40B4-BE49-F238E27FC236}">
                  <a16:creationId xmlns="" xmlns:a16="http://schemas.microsoft.com/office/drawing/2014/main" id="{BD6F2DE4-0C1F-4A14-90CC-E162CD92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451" y="896936"/>
              <a:ext cx="201613" cy="153988"/>
            </a:xfrm>
            <a:custGeom>
              <a:avLst/>
              <a:gdLst/>
              <a:ahLst/>
              <a:cxnLst>
                <a:cxn ang="0">
                  <a:pos x="37" y="65"/>
                </a:cxn>
                <a:cxn ang="0">
                  <a:pos x="31" y="66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5" y="34"/>
                </a:cxn>
                <a:cxn ang="0">
                  <a:pos x="11" y="33"/>
                </a:cxn>
                <a:cxn ang="0">
                  <a:pos x="29" y="47"/>
                </a:cxn>
                <a:cxn ang="0">
                  <a:pos x="35" y="46"/>
                </a:cxn>
                <a:cxn ang="0">
                  <a:pos x="76" y="2"/>
                </a:cxn>
                <a:cxn ang="0">
                  <a:pos x="82" y="2"/>
                </a:cxn>
                <a:cxn ang="0">
                  <a:pos x="87" y="6"/>
                </a:cxn>
                <a:cxn ang="0">
                  <a:pos x="87" y="12"/>
                </a:cxn>
                <a:cxn ang="0">
                  <a:pos x="37" y="65"/>
                </a:cxn>
              </a:cxnLst>
              <a:rect l="0" t="0" r="r" b="b"/>
              <a:pathLst>
                <a:path w="88" h="67">
                  <a:moveTo>
                    <a:pt x="37" y="65"/>
                  </a:moveTo>
                  <a:cubicBezTo>
                    <a:pt x="35" y="67"/>
                    <a:pt x="33" y="67"/>
                    <a:pt x="31" y="6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0" y="43"/>
                    <a:pt x="0" y="41"/>
                    <a:pt x="1" y="39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2"/>
                    <a:pt x="9" y="32"/>
                    <a:pt x="11" y="33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31" y="48"/>
                    <a:pt x="34" y="48"/>
                    <a:pt x="35" y="46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8" y="0"/>
                    <a:pt x="81" y="0"/>
                    <a:pt x="82" y="2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8" y="7"/>
                    <a:pt x="88" y="10"/>
                    <a:pt x="87" y="12"/>
                  </a:cubicBezTo>
                  <a:lnTo>
                    <a:pt x="37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Freeform 64">
              <a:extLst>
                <a:ext uri="{FF2B5EF4-FFF2-40B4-BE49-F238E27FC236}">
                  <a16:creationId xmlns="" xmlns:a16="http://schemas.microsoft.com/office/drawing/2014/main" id="{EF772BBD-2E6F-4DC9-A7B0-63550247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858836"/>
              <a:ext cx="239713" cy="233363"/>
            </a:xfrm>
            <a:custGeom>
              <a:avLst/>
              <a:gdLst/>
              <a:ahLst/>
              <a:cxnLst>
                <a:cxn ang="0">
                  <a:pos x="97" y="65"/>
                </a:cxn>
                <a:cxn ang="0">
                  <a:pos x="97" y="89"/>
                </a:cxn>
                <a:cxn ang="0">
                  <a:pos x="91" y="95"/>
                </a:cxn>
                <a:cxn ang="0">
                  <a:pos x="13" y="95"/>
                </a:cxn>
                <a:cxn ang="0">
                  <a:pos x="6" y="89"/>
                </a:cxn>
                <a:cxn ang="0">
                  <a:pos x="6" y="13"/>
                </a:cxn>
                <a:cxn ang="0">
                  <a:pos x="13" y="7"/>
                </a:cxn>
                <a:cxn ang="0">
                  <a:pos x="91" y="7"/>
                </a:cxn>
                <a:cxn ang="0">
                  <a:pos x="97" y="13"/>
                </a:cxn>
                <a:cxn ang="0">
                  <a:pos x="97" y="17"/>
                </a:cxn>
                <a:cxn ang="0">
                  <a:pos x="99" y="18"/>
                </a:cxn>
                <a:cxn ang="0">
                  <a:pos x="103" y="14"/>
                </a:cxn>
                <a:cxn ang="0">
                  <a:pos x="104" y="12"/>
                </a:cxn>
                <a:cxn ang="0">
                  <a:pos x="104" y="7"/>
                </a:cxn>
                <a:cxn ang="0">
                  <a:pos x="97" y="0"/>
                </a:cxn>
                <a:cxn ang="0">
                  <a:pos x="6" y="0"/>
                </a:cxn>
                <a:cxn ang="0">
                  <a:pos x="0" y="7"/>
                </a:cxn>
                <a:cxn ang="0">
                  <a:pos x="0" y="95"/>
                </a:cxn>
                <a:cxn ang="0">
                  <a:pos x="6" y="102"/>
                </a:cxn>
                <a:cxn ang="0">
                  <a:pos x="97" y="102"/>
                </a:cxn>
                <a:cxn ang="0">
                  <a:pos x="104" y="95"/>
                </a:cxn>
                <a:cxn ang="0">
                  <a:pos x="104" y="57"/>
                </a:cxn>
                <a:cxn ang="0">
                  <a:pos x="102" y="57"/>
                </a:cxn>
                <a:cxn ang="0">
                  <a:pos x="98" y="62"/>
                </a:cxn>
                <a:cxn ang="0">
                  <a:pos x="97" y="65"/>
                </a:cxn>
              </a:cxnLst>
              <a:rect l="0" t="0" r="r" b="b"/>
              <a:pathLst>
                <a:path w="104" h="102">
                  <a:moveTo>
                    <a:pt x="97" y="65"/>
                  </a:moveTo>
                  <a:cubicBezTo>
                    <a:pt x="97" y="89"/>
                    <a:pt x="97" y="89"/>
                    <a:pt x="97" y="89"/>
                  </a:cubicBezTo>
                  <a:cubicBezTo>
                    <a:pt x="97" y="92"/>
                    <a:pt x="94" y="95"/>
                    <a:pt x="91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9" y="95"/>
                    <a:pt x="6" y="92"/>
                    <a:pt x="6" y="8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0"/>
                    <a:pt x="9" y="7"/>
                    <a:pt x="13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4" y="7"/>
                    <a:pt x="97" y="10"/>
                    <a:pt x="97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7" y="19"/>
                    <a:pt x="99" y="18"/>
                    <a:pt x="99" y="18"/>
                  </a:cubicBezTo>
                  <a:cubicBezTo>
                    <a:pt x="99" y="18"/>
                    <a:pt x="102" y="15"/>
                    <a:pt x="103" y="14"/>
                  </a:cubicBezTo>
                  <a:cubicBezTo>
                    <a:pt x="103" y="14"/>
                    <a:pt x="104" y="13"/>
                    <a:pt x="104" y="1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3"/>
                    <a:pt x="101" y="0"/>
                    <a:pt x="9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2" y="102"/>
                    <a:pt x="6" y="102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101" y="102"/>
                    <a:pt x="104" y="99"/>
                    <a:pt x="104" y="95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4" y="56"/>
                    <a:pt x="102" y="57"/>
                    <a:pt x="102" y="57"/>
                  </a:cubicBezTo>
                  <a:cubicBezTo>
                    <a:pt x="102" y="57"/>
                    <a:pt x="99" y="60"/>
                    <a:pt x="98" y="62"/>
                  </a:cubicBezTo>
                  <a:cubicBezTo>
                    <a:pt x="97" y="62"/>
                    <a:pt x="97" y="63"/>
                    <a:pt x="97" y="6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="" xmlns:a16="http://schemas.microsoft.com/office/drawing/2014/main" id="{800A6C5F-CD06-4914-BEEE-354D3B967C3E}"/>
              </a:ext>
            </a:extLst>
          </p:cNvPr>
          <p:cNvGrpSpPr/>
          <p:nvPr/>
        </p:nvGrpSpPr>
        <p:grpSpPr>
          <a:xfrm>
            <a:off x="6896114" y="1479647"/>
            <a:ext cx="250961" cy="256797"/>
            <a:chOff x="2308225" y="2935287"/>
            <a:chExt cx="273050" cy="279400"/>
          </a:xfrm>
          <a:solidFill>
            <a:schemeClr val="bg1"/>
          </a:solidFill>
        </p:grpSpPr>
        <p:sp>
          <p:nvSpPr>
            <p:cNvPr id="21" name="Freeform 294">
              <a:extLst>
                <a:ext uri="{FF2B5EF4-FFF2-40B4-BE49-F238E27FC236}">
                  <a16:creationId xmlns="" xmlns:a16="http://schemas.microsoft.com/office/drawing/2014/main" id="{A1CF0133-9CA7-4478-BA27-83251D81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225" y="2935287"/>
              <a:ext cx="246062" cy="279400"/>
            </a:xfrm>
            <a:custGeom>
              <a:avLst/>
              <a:gdLst/>
              <a:ahLst/>
              <a:cxnLst>
                <a:cxn ang="0">
                  <a:pos x="66" y="97"/>
                </a:cxn>
                <a:cxn ang="0">
                  <a:pos x="95" y="68"/>
                </a:cxn>
                <a:cxn ang="0">
                  <a:pos x="103" y="69"/>
                </a:cxn>
                <a:cxn ang="0">
                  <a:pos x="105" y="67"/>
                </a:cxn>
                <a:cxn ang="0">
                  <a:pos x="107" y="55"/>
                </a:cxn>
                <a:cxn ang="0">
                  <a:pos x="107" y="20"/>
                </a:cxn>
                <a:cxn ang="0">
                  <a:pos x="104" y="17"/>
                </a:cxn>
                <a:cxn ang="0">
                  <a:pos x="85" y="15"/>
                </a:cxn>
                <a:cxn ang="0">
                  <a:pos x="53" y="0"/>
                </a:cxn>
                <a:cxn ang="0">
                  <a:pos x="26" y="15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55"/>
                </a:cxn>
                <a:cxn ang="0">
                  <a:pos x="53" y="122"/>
                </a:cxn>
                <a:cxn ang="0">
                  <a:pos x="70" y="114"/>
                </a:cxn>
                <a:cxn ang="0">
                  <a:pos x="70" y="112"/>
                </a:cxn>
                <a:cxn ang="0">
                  <a:pos x="66" y="97"/>
                </a:cxn>
              </a:cxnLst>
              <a:rect l="0" t="0" r="r" b="b"/>
              <a:pathLst>
                <a:path w="107" h="122">
                  <a:moveTo>
                    <a:pt x="66" y="97"/>
                  </a:moveTo>
                  <a:cubicBezTo>
                    <a:pt x="66" y="81"/>
                    <a:pt x="79" y="68"/>
                    <a:pt x="95" y="68"/>
                  </a:cubicBezTo>
                  <a:cubicBezTo>
                    <a:pt x="98" y="68"/>
                    <a:pt x="101" y="68"/>
                    <a:pt x="103" y="69"/>
                  </a:cubicBezTo>
                  <a:cubicBezTo>
                    <a:pt x="104" y="69"/>
                    <a:pt x="105" y="68"/>
                    <a:pt x="105" y="67"/>
                  </a:cubicBezTo>
                  <a:cubicBezTo>
                    <a:pt x="106" y="63"/>
                    <a:pt x="107" y="59"/>
                    <a:pt x="107" y="55"/>
                  </a:cubicBezTo>
                  <a:cubicBezTo>
                    <a:pt x="107" y="55"/>
                    <a:pt x="107" y="20"/>
                    <a:pt x="107" y="20"/>
                  </a:cubicBezTo>
                  <a:cubicBezTo>
                    <a:pt x="107" y="17"/>
                    <a:pt x="105" y="17"/>
                    <a:pt x="104" y="17"/>
                  </a:cubicBezTo>
                  <a:cubicBezTo>
                    <a:pt x="98" y="17"/>
                    <a:pt x="91" y="17"/>
                    <a:pt x="85" y="15"/>
                  </a:cubicBezTo>
                  <a:cubicBezTo>
                    <a:pt x="71" y="11"/>
                    <a:pt x="58" y="0"/>
                    <a:pt x="53" y="0"/>
                  </a:cubicBezTo>
                  <a:cubicBezTo>
                    <a:pt x="49" y="0"/>
                    <a:pt x="40" y="11"/>
                    <a:pt x="26" y="15"/>
                  </a:cubicBezTo>
                  <a:cubicBezTo>
                    <a:pt x="18" y="17"/>
                    <a:pt x="10" y="17"/>
                    <a:pt x="3" y="16"/>
                  </a:cubicBezTo>
                  <a:cubicBezTo>
                    <a:pt x="2" y="16"/>
                    <a:pt x="1" y="16"/>
                    <a:pt x="1" y="19"/>
                  </a:cubicBezTo>
                  <a:cubicBezTo>
                    <a:pt x="1" y="20"/>
                    <a:pt x="0" y="55"/>
                    <a:pt x="0" y="55"/>
                  </a:cubicBezTo>
                  <a:cubicBezTo>
                    <a:pt x="0" y="90"/>
                    <a:pt x="43" y="122"/>
                    <a:pt x="53" y="122"/>
                  </a:cubicBezTo>
                  <a:cubicBezTo>
                    <a:pt x="57" y="122"/>
                    <a:pt x="62" y="120"/>
                    <a:pt x="70" y="114"/>
                  </a:cubicBezTo>
                  <a:cubicBezTo>
                    <a:pt x="71" y="113"/>
                    <a:pt x="70" y="113"/>
                    <a:pt x="70" y="112"/>
                  </a:cubicBezTo>
                  <a:cubicBezTo>
                    <a:pt x="67" y="108"/>
                    <a:pt x="66" y="102"/>
                    <a:pt x="66" y="9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2" name="Freeform 295">
              <a:extLst>
                <a:ext uri="{FF2B5EF4-FFF2-40B4-BE49-F238E27FC236}">
                  <a16:creationId xmlns="" xmlns:a16="http://schemas.microsoft.com/office/drawing/2014/main" id="{DF613B1E-7B09-4C7F-8F2F-0752EA3A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738" y="3121024"/>
              <a:ext cx="109537" cy="73025"/>
            </a:xfrm>
            <a:custGeom>
              <a:avLst/>
              <a:gdLst/>
              <a:ahLst/>
              <a:cxnLst>
                <a:cxn ang="0">
                  <a:pos x="24" y="31"/>
                </a:cxn>
                <a:cxn ang="0">
                  <a:pos x="20" y="3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4" y="11"/>
                </a:cxn>
                <a:cxn ang="0">
                  <a:pos x="7" y="10"/>
                </a:cxn>
                <a:cxn ang="0">
                  <a:pos x="19" y="19"/>
                </a:cxn>
                <a:cxn ang="0">
                  <a:pos x="23" y="18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7" y="3"/>
                </a:cxn>
                <a:cxn ang="0">
                  <a:pos x="47" y="7"/>
                </a:cxn>
                <a:cxn ang="0">
                  <a:pos x="24" y="31"/>
                </a:cxn>
              </a:cxnLst>
              <a:rect l="0" t="0" r="r" b="b"/>
              <a:pathLst>
                <a:path w="48" h="32">
                  <a:moveTo>
                    <a:pt x="24" y="31"/>
                  </a:moveTo>
                  <a:cubicBezTo>
                    <a:pt x="23" y="32"/>
                    <a:pt x="21" y="32"/>
                    <a:pt x="20" y="31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6" y="9"/>
                    <a:pt x="7" y="10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2" y="20"/>
                    <a:pt x="23" y="1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4" y="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6"/>
                    <a:pt x="47" y="7"/>
                  </a:cubicBezTo>
                  <a:lnTo>
                    <a:pt x="24" y="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="" xmlns:a16="http://schemas.microsoft.com/office/drawing/2014/main" id="{2BDF3642-16E1-4398-A355-5ABA38B8AEE2}"/>
              </a:ext>
            </a:extLst>
          </p:cNvPr>
          <p:cNvGrpSpPr/>
          <p:nvPr/>
        </p:nvGrpSpPr>
        <p:grpSpPr>
          <a:xfrm>
            <a:off x="9933384" y="3508991"/>
            <a:ext cx="276659" cy="278267"/>
            <a:chOff x="2308226" y="1865311"/>
            <a:chExt cx="273050" cy="274638"/>
          </a:xfrm>
          <a:solidFill>
            <a:schemeClr val="bg1"/>
          </a:solidFill>
        </p:grpSpPr>
        <p:sp>
          <p:nvSpPr>
            <p:cNvPr id="24" name="Freeform 147">
              <a:extLst>
                <a:ext uri="{FF2B5EF4-FFF2-40B4-BE49-F238E27FC236}">
                  <a16:creationId xmlns="" xmlns:a16="http://schemas.microsoft.com/office/drawing/2014/main" id="{FEDF4DE0-4E9C-44A3-9215-6177639EC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263" y="1914524"/>
              <a:ext cx="180975" cy="92075"/>
            </a:xfrm>
            <a:custGeom>
              <a:avLst/>
              <a:gdLst/>
              <a:ahLst/>
              <a:cxnLst>
                <a:cxn ang="0">
                  <a:pos x="79" y="2"/>
                </a:cxn>
                <a:cxn ang="0">
                  <a:pos x="77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56" y="22"/>
                </a:cxn>
                <a:cxn ang="0">
                  <a:pos x="56" y="22"/>
                </a:cxn>
                <a:cxn ang="0">
                  <a:pos x="37" y="12"/>
                </a:cxn>
                <a:cxn ang="0">
                  <a:pos x="34" y="12"/>
                </a:cxn>
                <a:cxn ang="0">
                  <a:pos x="30" y="14"/>
                </a:cxn>
                <a:cxn ang="0">
                  <a:pos x="17" y="33"/>
                </a:cxn>
                <a:cxn ang="0">
                  <a:pos x="17" y="33"/>
                </a:cxn>
                <a:cxn ang="0">
                  <a:pos x="3" y="33"/>
                </a:cxn>
                <a:cxn ang="0">
                  <a:pos x="0" y="36"/>
                </a:cxn>
                <a:cxn ang="0">
                  <a:pos x="3" y="40"/>
                </a:cxn>
                <a:cxn ang="0">
                  <a:pos x="17" y="40"/>
                </a:cxn>
                <a:cxn ang="0">
                  <a:pos x="22" y="37"/>
                </a:cxn>
                <a:cxn ang="0">
                  <a:pos x="35" y="18"/>
                </a:cxn>
                <a:cxn ang="0">
                  <a:pos x="35" y="18"/>
                </a:cxn>
                <a:cxn ang="0">
                  <a:pos x="54" y="29"/>
                </a:cxn>
                <a:cxn ang="0">
                  <a:pos x="57" y="29"/>
                </a:cxn>
                <a:cxn ang="0">
                  <a:pos x="61" y="27"/>
                </a:cxn>
                <a:cxn ang="0">
                  <a:pos x="78" y="5"/>
                </a:cxn>
                <a:cxn ang="0">
                  <a:pos x="79" y="2"/>
                </a:cxn>
              </a:cxnLst>
              <a:rect l="0" t="0" r="r" b="b"/>
              <a:pathLst>
                <a:path w="79" h="40">
                  <a:moveTo>
                    <a:pt x="79" y="2"/>
                  </a:moveTo>
                  <a:cubicBezTo>
                    <a:pt x="78" y="2"/>
                    <a:pt x="78" y="1"/>
                    <a:pt x="77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3" y="0"/>
                    <a:pt x="73" y="1"/>
                  </a:cubicBezTo>
                  <a:cubicBezTo>
                    <a:pt x="73" y="1"/>
                    <a:pt x="60" y="17"/>
                    <a:pt x="56" y="22"/>
                  </a:cubicBezTo>
                  <a:cubicBezTo>
                    <a:pt x="56" y="23"/>
                    <a:pt x="56" y="22"/>
                    <a:pt x="56" y="2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2"/>
                    <a:pt x="35" y="12"/>
                    <a:pt x="34" y="12"/>
                  </a:cubicBezTo>
                  <a:cubicBezTo>
                    <a:pt x="33" y="12"/>
                    <a:pt x="31" y="12"/>
                    <a:pt x="30" y="1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5"/>
                    <a:pt x="0" y="36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9" y="40"/>
                    <a:pt x="21" y="38"/>
                    <a:pt x="22" y="37"/>
                  </a:cubicBezTo>
                  <a:cubicBezTo>
                    <a:pt x="22" y="37"/>
                    <a:pt x="32" y="23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9"/>
                    <a:pt x="57" y="29"/>
                  </a:cubicBezTo>
                  <a:cubicBezTo>
                    <a:pt x="58" y="29"/>
                    <a:pt x="60" y="29"/>
                    <a:pt x="61" y="27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78" y="4"/>
                    <a:pt x="79" y="3"/>
                    <a:pt x="79" y="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148">
              <a:extLst>
                <a:ext uri="{FF2B5EF4-FFF2-40B4-BE49-F238E27FC236}">
                  <a16:creationId xmlns="" xmlns:a16="http://schemas.microsoft.com/office/drawing/2014/main" id="{C366F7AA-85CE-4D1F-A3B8-FB79A44E3C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8226" y="1865311"/>
              <a:ext cx="273050" cy="193675"/>
            </a:xfrm>
            <a:custGeom>
              <a:avLst/>
              <a:gdLst/>
              <a:ahLst/>
              <a:cxnLst>
                <a:cxn ang="0">
                  <a:pos x="109" y="74"/>
                </a:cxn>
                <a:cxn ang="0">
                  <a:pos x="108" y="75"/>
                </a:cxn>
                <a:cxn ang="0">
                  <a:pos x="11" y="75"/>
                </a:cxn>
                <a:cxn ang="0">
                  <a:pos x="10" y="74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07" y="10"/>
                </a:cxn>
                <a:cxn ang="0">
                  <a:pos x="109" y="11"/>
                </a:cxn>
                <a:cxn ang="0">
                  <a:pos x="109" y="74"/>
                </a:cxn>
                <a:cxn ang="0">
                  <a:pos x="119" y="6"/>
                </a:cxn>
                <a:cxn ang="0">
                  <a:pos x="119" y="4"/>
                </a:cxn>
                <a:cxn ang="0">
                  <a:pos x="11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9"/>
                </a:cxn>
                <a:cxn ang="0">
                  <a:pos x="4" y="11"/>
                </a:cxn>
                <a:cxn ang="0">
                  <a:pos x="4" y="75"/>
                </a:cxn>
                <a:cxn ang="0">
                  <a:pos x="3" y="75"/>
                </a:cxn>
                <a:cxn ang="0">
                  <a:pos x="0" y="79"/>
                </a:cxn>
                <a:cxn ang="0">
                  <a:pos x="0" y="82"/>
                </a:cxn>
                <a:cxn ang="0">
                  <a:pos x="4" y="85"/>
                </a:cxn>
                <a:cxn ang="0">
                  <a:pos x="115" y="85"/>
                </a:cxn>
                <a:cxn ang="0">
                  <a:pos x="119" y="82"/>
                </a:cxn>
                <a:cxn ang="0">
                  <a:pos x="119" y="79"/>
                </a:cxn>
                <a:cxn ang="0">
                  <a:pos x="116" y="75"/>
                </a:cxn>
                <a:cxn ang="0">
                  <a:pos x="115" y="75"/>
                </a:cxn>
                <a:cxn ang="0">
                  <a:pos x="115" y="11"/>
                </a:cxn>
                <a:cxn ang="0">
                  <a:pos x="116" y="10"/>
                </a:cxn>
                <a:cxn ang="0">
                  <a:pos x="119" y="6"/>
                </a:cxn>
              </a:cxnLst>
              <a:rect l="0" t="0" r="r" b="b"/>
              <a:pathLst>
                <a:path w="119" h="85">
                  <a:moveTo>
                    <a:pt x="109" y="74"/>
                  </a:moveTo>
                  <a:cubicBezTo>
                    <a:pt x="109" y="75"/>
                    <a:pt x="108" y="75"/>
                    <a:pt x="108" y="75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1" y="75"/>
                    <a:pt x="10" y="75"/>
                    <a:pt x="10" y="7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1" y="10"/>
                    <a:pt x="11" y="10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10"/>
                    <a:pt x="109" y="10"/>
                    <a:pt x="109" y="11"/>
                  </a:cubicBezTo>
                  <a:lnTo>
                    <a:pt x="109" y="74"/>
                  </a:lnTo>
                  <a:close/>
                  <a:moveTo>
                    <a:pt x="119" y="6"/>
                  </a:moveTo>
                  <a:cubicBezTo>
                    <a:pt x="119" y="4"/>
                    <a:pt x="119" y="4"/>
                    <a:pt x="119" y="4"/>
                  </a:cubicBezTo>
                  <a:cubicBezTo>
                    <a:pt x="119" y="1"/>
                    <a:pt x="117" y="0"/>
                    <a:pt x="1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3" y="10"/>
                    <a:pt x="4" y="10"/>
                    <a:pt x="4" y="11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3" y="75"/>
                    <a:pt x="3" y="75"/>
                  </a:cubicBezTo>
                  <a:cubicBezTo>
                    <a:pt x="1" y="76"/>
                    <a:pt x="0" y="77"/>
                    <a:pt x="0" y="7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2" y="85"/>
                    <a:pt x="4" y="85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7" y="85"/>
                    <a:pt x="119" y="84"/>
                    <a:pt x="119" y="82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7"/>
                    <a:pt x="117" y="76"/>
                    <a:pt x="116" y="75"/>
                  </a:cubicBezTo>
                  <a:cubicBezTo>
                    <a:pt x="115" y="75"/>
                    <a:pt x="115" y="75"/>
                    <a:pt x="115" y="75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0"/>
                    <a:pt x="116" y="10"/>
                    <a:pt x="116" y="10"/>
                  </a:cubicBezTo>
                  <a:cubicBezTo>
                    <a:pt x="118" y="9"/>
                    <a:pt x="119" y="8"/>
                    <a:pt x="119" y="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6" name="Freeform 149">
              <a:extLst>
                <a:ext uri="{FF2B5EF4-FFF2-40B4-BE49-F238E27FC236}">
                  <a16:creationId xmlns="" xmlns:a16="http://schemas.microsoft.com/office/drawing/2014/main" id="{264E95B6-2377-4DCA-A818-B0FB726A1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838" y="2073274"/>
              <a:ext cx="125413" cy="66675"/>
            </a:xfrm>
            <a:custGeom>
              <a:avLst/>
              <a:gdLst/>
              <a:ahLst/>
              <a:cxnLst>
                <a:cxn ang="0">
                  <a:pos x="53" y="23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2"/>
                </a:cxn>
                <a:cxn ang="0">
                  <a:pos x="24" y="7"/>
                </a:cxn>
                <a:cxn ang="0">
                  <a:pos x="23" y="8"/>
                </a:cxn>
                <a:cxn ang="0">
                  <a:pos x="2" y="23"/>
                </a:cxn>
                <a:cxn ang="0">
                  <a:pos x="1" y="28"/>
                </a:cxn>
                <a:cxn ang="0">
                  <a:pos x="4" y="29"/>
                </a:cxn>
                <a:cxn ang="0">
                  <a:pos x="5" y="29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6"/>
                </a:cxn>
                <a:cxn ang="0">
                  <a:pos x="27" y="29"/>
                </a:cxn>
                <a:cxn ang="0">
                  <a:pos x="31" y="26"/>
                </a:cxn>
                <a:cxn ang="0">
                  <a:pos x="31" y="16"/>
                </a:cxn>
                <a:cxn ang="0">
                  <a:pos x="31" y="16"/>
                </a:cxn>
                <a:cxn ang="0">
                  <a:pos x="49" y="29"/>
                </a:cxn>
                <a:cxn ang="0">
                  <a:pos x="51" y="29"/>
                </a:cxn>
                <a:cxn ang="0">
                  <a:pos x="54" y="28"/>
                </a:cxn>
                <a:cxn ang="0">
                  <a:pos x="53" y="23"/>
                </a:cxn>
              </a:cxnLst>
              <a:rect l="0" t="0" r="r" b="b"/>
              <a:pathLst>
                <a:path w="55" h="29">
                  <a:moveTo>
                    <a:pt x="53" y="23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7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25" y="0"/>
                    <a:pt x="24" y="0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4"/>
                    <a:pt x="0" y="26"/>
                    <a:pt x="1" y="28"/>
                  </a:cubicBezTo>
                  <a:cubicBezTo>
                    <a:pt x="1" y="29"/>
                    <a:pt x="2" y="29"/>
                    <a:pt x="4" y="29"/>
                  </a:cubicBezTo>
                  <a:cubicBezTo>
                    <a:pt x="4" y="29"/>
                    <a:pt x="5" y="29"/>
                    <a:pt x="5" y="29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8"/>
                    <a:pt x="25" y="29"/>
                    <a:pt x="27" y="29"/>
                  </a:cubicBezTo>
                  <a:cubicBezTo>
                    <a:pt x="29" y="29"/>
                    <a:pt x="31" y="28"/>
                    <a:pt x="31" y="2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9"/>
                    <a:pt x="51" y="29"/>
                  </a:cubicBezTo>
                  <a:cubicBezTo>
                    <a:pt x="52" y="29"/>
                    <a:pt x="53" y="29"/>
                    <a:pt x="54" y="28"/>
                  </a:cubicBezTo>
                  <a:cubicBezTo>
                    <a:pt x="55" y="26"/>
                    <a:pt x="55" y="24"/>
                    <a:pt x="53" y="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303C144-1C9E-49DE-A1BB-F202758C0881}"/>
              </a:ext>
            </a:extLst>
          </p:cNvPr>
          <p:cNvSpPr txBox="1"/>
          <p:nvPr/>
        </p:nvSpPr>
        <p:spPr>
          <a:xfrm>
            <a:off x="1012364" y="3280824"/>
            <a:ext cx="324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Hán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Nôm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003C3EB5-3A3F-42BE-B946-CDF7B89C2183}"/>
              </a:ext>
            </a:extLst>
          </p:cNvPr>
          <p:cNvSpPr txBox="1"/>
          <p:nvPr/>
        </p:nvSpPr>
        <p:spPr>
          <a:xfrm>
            <a:off x="5561378" y="2102809"/>
            <a:ext cx="317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cục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FCDA1AE8-9DCC-47A5-AC67-644CB72E9784}"/>
              </a:ext>
            </a:extLst>
          </p:cNvPr>
          <p:cNvSpPr txBox="1"/>
          <p:nvPr/>
        </p:nvSpPr>
        <p:spPr>
          <a:xfrm>
            <a:off x="8814816" y="4194500"/>
            <a:ext cx="297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BPNT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6073" y="509045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Chúc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các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em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học</a:t>
            </a:r>
            <a:r>
              <a:rPr lang="en-US" altLang="zh-CN" sz="9600" dirty="0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#9Slide06 SVNBoutique Script" pitchFamily="2" charset="0"/>
                <a:ea typeface="叶根友毛笔行书2.0版" panose="02010601030101010101" pitchFamily="2" charset="-122"/>
                <a:cs typeface="+mj-cs"/>
              </a:rPr>
              <a:t>tốt</a:t>
            </a:r>
            <a:r>
              <a:rPr lang="zh-CN" altLang="en-US" sz="9600" dirty="0">
                <a:solidFill>
                  <a:schemeClr val="bg1"/>
                </a:solidFill>
                <a:latin typeface="#9Slide06 SVNBoutique Script" pitchFamily="2" charset="0"/>
                <a:ea typeface="+mj-ea"/>
                <a:cs typeface="+mj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88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ành Ung Châu kiên cố bị Lý Thường Kiệt hạ gục sau 42 ngày cố th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9E866DEC-B93F-49E2-AB17-BC8235AEB147}"/>
              </a:ext>
            </a:extLst>
          </p:cNvPr>
          <p:cNvSpPr>
            <a:spLocks/>
          </p:cNvSpPr>
          <p:nvPr/>
        </p:nvSpPr>
        <p:spPr bwMode="auto">
          <a:xfrm flipH="1" flipV="1">
            <a:off x="537475" y="2395192"/>
            <a:ext cx="11162014" cy="3529358"/>
          </a:xfrm>
          <a:custGeom>
            <a:avLst/>
            <a:gdLst>
              <a:gd name="T0" fmla="*/ 0 w 926"/>
              <a:gd name="T1" fmla="*/ 369 h 2009"/>
              <a:gd name="T2" fmla="*/ 0 w 926"/>
              <a:gd name="T3" fmla="*/ 0 h 2009"/>
              <a:gd name="T4" fmla="*/ 926 w 926"/>
              <a:gd name="T5" fmla="*/ 0 h 2009"/>
              <a:gd name="T6" fmla="*/ 926 w 926"/>
              <a:gd name="T7" fmla="*/ 2009 h 2009"/>
              <a:gd name="T8" fmla="*/ 224 w 926"/>
              <a:gd name="T9" fmla="*/ 2009 h 2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6" h="2009">
                <a:moveTo>
                  <a:pt x="0" y="369"/>
                </a:moveTo>
                <a:lnTo>
                  <a:pt x="0" y="0"/>
                </a:lnTo>
                <a:lnTo>
                  <a:pt x="926" y="0"/>
                </a:lnTo>
                <a:lnTo>
                  <a:pt x="926" y="2009"/>
                </a:lnTo>
                <a:lnTo>
                  <a:pt x="224" y="2009"/>
                </a:lnTo>
              </a:path>
            </a:pathLst>
          </a:custGeom>
          <a:noFill/>
          <a:ln w="38100" cap="flat">
            <a:solidFill>
              <a:schemeClr val="bg1">
                <a:alpha val="71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693206" y="2921704"/>
            <a:ext cx="110062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0" dirty="0">
                <a:latin typeface="#9Slide06 ThuPhap Thien An" panose="02040603050506020204" pitchFamily="18" charset="0"/>
              </a:rPr>
              <a:t>Nam </a:t>
            </a:r>
            <a:r>
              <a:rPr lang="en-US" sz="12000" dirty="0" err="1">
                <a:latin typeface="#9Slide06 ThuPhap Thien An" panose="02040603050506020204" pitchFamily="18" charset="0"/>
              </a:rPr>
              <a:t>quốc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sơn</a:t>
            </a:r>
            <a:r>
              <a:rPr lang="en-US" sz="12000" dirty="0">
                <a:latin typeface="#9Slide06 ThuPhap Thien An" panose="02040603050506020204" pitchFamily="18" charset="0"/>
              </a:rPr>
              <a:t> </a:t>
            </a:r>
            <a:r>
              <a:rPr lang="en-US" sz="12000" dirty="0" err="1">
                <a:latin typeface="#9Slide06 ThuPhap Thien An" panose="02040603050506020204" pitchFamily="18" charset="0"/>
              </a:rPr>
              <a:t>hà</a:t>
            </a:r>
            <a:endParaRPr lang="en-US" sz="12000" dirty="0">
              <a:latin typeface="#9Slide06 ThuPhap Thien An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6764" y="4663903"/>
            <a:ext cx="6065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#9Slide06 ThuPhap Thien An" panose="02040603050506020204" pitchFamily="18" charset="0"/>
              </a:rPr>
              <a:t>-</a:t>
            </a:r>
            <a:r>
              <a:rPr lang="en-US" sz="5400" dirty="0" err="1">
                <a:latin typeface="#9Slide06 ThuPhap Thien An" panose="02040603050506020204" pitchFamily="18" charset="0"/>
              </a:rPr>
              <a:t>Sông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núi</a:t>
            </a:r>
            <a:r>
              <a:rPr lang="en-US" sz="5400" dirty="0">
                <a:latin typeface="#9Slide06 ThuPhap Thien An" panose="02040603050506020204" pitchFamily="18" charset="0"/>
              </a:rPr>
              <a:t> </a:t>
            </a:r>
            <a:r>
              <a:rPr lang="en-US" sz="5400" dirty="0" err="1">
                <a:latin typeface="#9Slide06 ThuPhap Thien An" panose="02040603050506020204" pitchFamily="18" charset="0"/>
              </a:rPr>
              <a:t>nước</a:t>
            </a:r>
            <a:r>
              <a:rPr lang="en-US" sz="5400" dirty="0">
                <a:latin typeface="#9Slide06 ThuPhap Thien An" panose="02040603050506020204" pitchFamily="18" charset="0"/>
              </a:rPr>
              <a:t> Nam-</a:t>
            </a:r>
          </a:p>
        </p:txBody>
      </p:sp>
    </p:spTree>
    <p:extLst>
      <p:ext uri="{BB962C8B-B14F-4D97-AF65-F5344CB8AC3E}">
        <p14:creationId xmlns:p14="http://schemas.microsoft.com/office/powerpoint/2010/main" val="1212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44" y="2705879"/>
            <a:ext cx="7242656" cy="47492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1078" y="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9600" dirty="0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9600" dirty="0"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95" y="118105"/>
            <a:ext cx="4633346" cy="66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818204" y="1854522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1104433" y="1736630"/>
            <a:ext cx="7094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*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niệm</a:t>
            </a:r>
            <a:endParaRPr lang="en-US" sz="48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(TQ).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7 </a:t>
            </a:r>
            <a:r>
              <a:rPr lang="en-US" sz="32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32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845" y="4581810"/>
            <a:ext cx="5364474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90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247650" y="1540453"/>
            <a:ext cx="10458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			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7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endParaRPr lang="en-US" sz="24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73380" marR="30480" indent="-342900" algn="just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Khai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khởi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Thừa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ở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đầu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vẹn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sang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mở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nguyên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+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</a:t>
            </a:r>
            <a:r>
              <a:rPr lang="en-US" sz="2400" b="1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chuyển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cô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nỗi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niềm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Niêm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1-4, 2-3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dính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Tuân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thủ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–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thì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ít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1,2,4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vần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30480" marR="30480" algn="just">
              <a:spcAft>
                <a:spcPts val="0"/>
              </a:spcAft>
            </a:pP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ngắt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nhịp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chẵn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lẻ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(4/3; 2/2/3)</a:t>
            </a:r>
          </a:p>
          <a:p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Đối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âm</a:t>
            </a:r>
            <a:r>
              <a:rPr lang="en-US" sz="24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24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23" y="73341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sz="40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89" y="-22308"/>
            <a:ext cx="12214189" cy="6880308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29400" y="3213464"/>
            <a:ext cx="6036986" cy="55269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ctangle 7"/>
          <p:cNvSpPr/>
          <p:nvPr/>
        </p:nvSpPr>
        <p:spPr>
          <a:xfrm>
            <a:off x="662686" y="1007858"/>
            <a:ext cx="7050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6 Thillend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endParaRPr lang="en-US" sz="3600" dirty="0">
              <a:solidFill>
                <a:srgbClr val="FF0000"/>
              </a:solidFill>
              <a:latin typeface="#9Slide06 Thillend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575" y="2195365"/>
            <a:ext cx="758423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Nôm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BPNT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7 Bài văn phân tích tinh thần yêu nước trong Sông núi nước Nam (Nam  quốc sơn hà) hay nhất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21177" y="113053"/>
            <a:ext cx="5321087" cy="3023406"/>
            <a:chOff x="3698278" y="124465"/>
            <a:chExt cx="5321087" cy="3023406"/>
          </a:xfrm>
        </p:grpSpPr>
        <p:sp>
          <p:nvSpPr>
            <p:cNvPr id="5" name="Rounded Rectangle 4"/>
            <p:cNvSpPr/>
            <p:nvPr/>
          </p:nvSpPr>
          <p:spPr>
            <a:xfrm>
              <a:off x="3698278" y="124465"/>
              <a:ext cx="5321087" cy="3023406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4432" y="417066"/>
              <a:ext cx="421416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Nam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Quốc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sơn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hà</a:t>
              </a:r>
              <a:endParaRPr lang="en-US" sz="4400" dirty="0">
                <a:solidFill>
                  <a:srgbClr val="FF0000"/>
                </a:solidFill>
                <a:latin typeface="#9Slide06 ThuPhap Thien An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2165" y="1183747"/>
              <a:ext cx="4568879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Tiệt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thư</a:t>
              </a: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nghịch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lỗ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đẳng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khan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81720" y="3414212"/>
            <a:ext cx="5531318" cy="3281340"/>
            <a:chOff x="6476605" y="3293706"/>
            <a:chExt cx="5531318" cy="3281340"/>
          </a:xfrm>
        </p:grpSpPr>
        <p:sp>
          <p:nvSpPr>
            <p:cNvPr id="8" name="Rounded Rectangle 7"/>
            <p:cNvSpPr/>
            <p:nvPr/>
          </p:nvSpPr>
          <p:spPr>
            <a:xfrm>
              <a:off x="6476605" y="3293706"/>
              <a:ext cx="5531318" cy="3209731"/>
            </a:xfrm>
            <a:prstGeom prst="roundRect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276064" y="3558836"/>
              <a:ext cx="451617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Sông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núi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nước</a:t>
              </a:r>
              <a:r>
                <a:rPr lang="en-US" sz="4400" dirty="0">
                  <a:solidFill>
                    <a:srgbClr val="FF0000"/>
                  </a:solidFill>
                  <a:latin typeface="#9Slide06 ThuPhap Thien An" panose="02040603050506020204" pitchFamily="18" charset="0"/>
                </a:rPr>
                <a:t> Nam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29394" y="4328277"/>
              <a:ext cx="4762842" cy="2246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núi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vua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ở,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rành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phận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Cớ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phạm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bay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tơi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bời</a:t>
              </a:r>
              <a:r>
                <a:rPr lang="en-US" sz="2800" dirty="0">
                  <a:latin typeface="#9Slide05 SVNTradeMark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just">
                <a:spcAft>
                  <a:spcPts val="0"/>
                </a:spcAft>
                <a:tabLst>
                  <a:tab pos="90170" algn="l"/>
                  <a:tab pos="180340" algn="l"/>
                </a:tabLst>
              </a:pPr>
              <a:endParaRPr lang="en-US" sz="2800" dirty="0">
                <a:latin typeface="#9Slide05 SVNTradeMark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39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2707</Words>
  <Application>Microsoft Office PowerPoint</Application>
  <PresentationFormat>Widescreen</PresentationFormat>
  <Paragraphs>225</Paragraphs>
  <Slides>31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Calibri</vt:lpstr>
      <vt:lpstr>#9Slide03 Arima Madurai</vt:lpstr>
      <vt:lpstr>#9Slide05 Braxton Regular</vt:lpstr>
      <vt:lpstr>#9Slide07 SVNNexa Rust Slab Bla</vt:lpstr>
      <vt:lpstr>宋体</vt:lpstr>
      <vt:lpstr>#9Slide06 Thillends</vt:lpstr>
      <vt:lpstr>Arial</vt:lpstr>
      <vt:lpstr>#9Slide06 SVNBoutique Script</vt:lpstr>
      <vt:lpstr>#9Slide03 Arima Madurai Black</vt:lpstr>
      <vt:lpstr>#9Slide06 DeathRattle BB</vt:lpstr>
      <vt:lpstr>#9Slide05 SVNTradeMark</vt:lpstr>
      <vt:lpstr>#9Slide05 IcielSanelma</vt:lpstr>
      <vt:lpstr>Times New Roman</vt:lpstr>
      <vt:lpstr>Calibri Light</vt:lpstr>
      <vt:lpstr>华文中宋</vt:lpstr>
      <vt:lpstr>叶根友毛笔行书2.0版</vt:lpstr>
      <vt:lpstr>方正华隶简体</vt:lpstr>
      <vt:lpstr>#9Slide06 Broodfath</vt:lpstr>
      <vt:lpstr>#9Slide06 ThuPhap Thien 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ASUS</cp:lastModifiedBy>
  <cp:revision>109</cp:revision>
  <dcterms:created xsi:type="dcterms:W3CDTF">2017-01-03T02:44:21Z</dcterms:created>
  <dcterms:modified xsi:type="dcterms:W3CDTF">2025-06-11T14:32:29Z</dcterms:modified>
</cp:coreProperties>
</file>