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1" r:id="rId2"/>
    <p:sldMasterId id="2147483749" r:id="rId3"/>
    <p:sldMasterId id="2147483761" r:id="rId4"/>
    <p:sldMasterId id="2147483838" r:id="rId5"/>
    <p:sldMasterId id="2147483865" r:id="rId6"/>
    <p:sldMasterId id="2147483891" r:id="rId7"/>
    <p:sldMasterId id="2147483915" r:id="rId8"/>
  </p:sldMasterIdLst>
  <p:notesMasterIdLst>
    <p:notesMasterId r:id="rId59"/>
  </p:notesMasterIdLst>
  <p:sldIdLst>
    <p:sldId id="262" r:id="rId9"/>
    <p:sldId id="360" r:id="rId10"/>
    <p:sldId id="374" r:id="rId11"/>
    <p:sldId id="375" r:id="rId12"/>
    <p:sldId id="264" r:id="rId13"/>
    <p:sldId id="333" r:id="rId14"/>
    <p:sldId id="325" r:id="rId15"/>
    <p:sldId id="326" r:id="rId16"/>
    <p:sldId id="331" r:id="rId17"/>
    <p:sldId id="336" r:id="rId18"/>
    <p:sldId id="340" r:id="rId19"/>
    <p:sldId id="341" r:id="rId20"/>
    <p:sldId id="342" r:id="rId21"/>
    <p:sldId id="320" r:id="rId22"/>
    <p:sldId id="279" r:id="rId23"/>
    <p:sldId id="368" r:id="rId24"/>
    <p:sldId id="291" r:id="rId25"/>
    <p:sldId id="370" r:id="rId26"/>
    <p:sldId id="366" r:id="rId27"/>
    <p:sldId id="373" r:id="rId28"/>
    <p:sldId id="345" r:id="rId29"/>
    <p:sldId id="272" r:id="rId30"/>
    <p:sldId id="258" r:id="rId31"/>
    <p:sldId id="356" r:id="rId32"/>
    <p:sldId id="286" r:id="rId33"/>
    <p:sldId id="287" r:id="rId34"/>
    <p:sldId id="321" r:id="rId35"/>
    <p:sldId id="322" r:id="rId36"/>
    <p:sldId id="354" r:id="rId37"/>
    <p:sldId id="352" r:id="rId38"/>
    <p:sldId id="351" r:id="rId39"/>
    <p:sldId id="294" r:id="rId40"/>
    <p:sldId id="278" r:id="rId41"/>
    <p:sldId id="349" r:id="rId42"/>
    <p:sldId id="358" r:id="rId43"/>
    <p:sldId id="306" r:id="rId44"/>
    <p:sldId id="307" r:id="rId45"/>
    <p:sldId id="308" r:id="rId46"/>
    <p:sldId id="309" r:id="rId47"/>
    <p:sldId id="310" r:id="rId48"/>
    <p:sldId id="311" r:id="rId49"/>
    <p:sldId id="317" r:id="rId50"/>
    <p:sldId id="312" r:id="rId51"/>
    <p:sldId id="313" r:id="rId52"/>
    <p:sldId id="314" r:id="rId53"/>
    <p:sldId id="315" r:id="rId54"/>
    <p:sldId id="300" r:id="rId55"/>
    <p:sldId id="362" r:id="rId56"/>
    <p:sldId id="363" r:id="rId57"/>
    <p:sldId id="316" r:id="rId58"/>
  </p:sldIdLst>
  <p:sldSz cx="9144000" cy="5143500" type="screen16x9"/>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706" y="62"/>
      </p:cViewPr>
      <p:guideLst>
        <p:guide orient="horz" pos="2160"/>
        <p:guide pos="2880"/>
        <p:guide orient="horz"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7930EA-6A47-4855-8E7C-3D9D19ADFA6C}" type="datetimeFigureOut">
              <a:rPr lang="en-US" smtClean="0"/>
              <a:pPr/>
              <a:t>6/11/2025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022BD-FBED-4E0B-8F17-6D0D8DE99516}" type="slidenum">
              <a:rPr lang="en-US" smtClean="0"/>
              <a:pPr/>
              <a:t>‹#›</a:t>
            </a:fld>
            <a:endParaRPr lang="en-US"/>
          </a:p>
        </p:txBody>
      </p:sp>
    </p:spTree>
    <p:extLst>
      <p:ext uri="{BB962C8B-B14F-4D97-AF65-F5344CB8AC3E}">
        <p14:creationId xmlns:p14="http://schemas.microsoft.com/office/powerpoint/2010/main" val="3911853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DFDA3-7050-49FA-B7A5-044A1C12BB5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9562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745873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9A576A5-5516-43C2-A713-3A97A9D0186B}" type="datetimeFigureOut">
              <a:rPr lang="en-US">
                <a:solidFill>
                  <a:prstClr val="black">
                    <a:tint val="75000"/>
                  </a:prstClr>
                </a:solidFill>
              </a:rPr>
              <a:pPr>
                <a:def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E185BC-1DD5-4449-A32A-32A438188F6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120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311694-6685-4A66-AB88-84C0D35F70F3}" type="datetimeFigureOut">
              <a:rPr lang="en-US">
                <a:solidFill>
                  <a:prstClr val="black">
                    <a:tint val="75000"/>
                  </a:prstClr>
                </a:solidFill>
              </a:rPr>
              <a:pPr>
                <a:def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FA74974-3A81-4888-96EA-2E912A5D99C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29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331B09-62BE-4162-902E-AC3DA8AB55F2}" type="datetimeFigureOut">
              <a:rPr lang="en-US">
                <a:solidFill>
                  <a:prstClr val="black">
                    <a:tint val="75000"/>
                  </a:prstClr>
                </a:solidFill>
              </a:rPr>
              <a:pPr>
                <a:def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072360-DC3B-43FB-AF58-FA90583572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9086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2" name="Rectangle 22"/>
          <p:cNvSpPr>
            <a:spLocks noGrp="1" noChangeArrowheads="1"/>
          </p:cNvSpPr>
          <p:nvPr>
            <p:ph type="ctrTitle" sz="quarter"/>
          </p:nvPr>
        </p:nvSpPr>
        <p:spPr>
          <a:xfrm>
            <a:off x="457200" y="1085850"/>
            <a:ext cx="8229600" cy="1302544"/>
          </a:xfrm>
        </p:spPr>
        <p:txBody>
          <a:bodyPr/>
          <a:lstStyle>
            <a:lvl1pPr>
              <a:defRPr sz="5400"/>
            </a:lvl1pPr>
          </a:lstStyle>
          <a:p>
            <a:pPr lvl="0"/>
            <a:r>
              <a:rPr lang="en-US" noProof="0" smtClean="0"/>
              <a:t>Click to edit Master title style</a:t>
            </a:r>
          </a:p>
        </p:txBody>
      </p:sp>
      <p:sp>
        <p:nvSpPr>
          <p:cNvPr id="40983" name="Rectangle 23"/>
          <p:cNvSpPr>
            <a:spLocks noGrp="1" noChangeArrowheads="1"/>
          </p:cNvSpPr>
          <p:nvPr>
            <p:ph type="subTitle" sz="quarter" idx="1"/>
          </p:nvPr>
        </p:nvSpPr>
        <p:spPr>
          <a:xfrm>
            <a:off x="1371600" y="2571750"/>
            <a:ext cx="6400800" cy="1314450"/>
          </a:xfrm>
        </p:spPr>
        <p:txBody>
          <a:bodyPr/>
          <a:lstStyle>
            <a:lvl1pPr marL="0" indent="0" algn="ctr">
              <a:buFontTx/>
              <a:buNone/>
              <a:defRPr>
                <a:effectLst>
                  <a:outerShdw blurRad="38100" dist="38100" dir="2700000" algn="tl">
                    <a:srgbClr val="000000"/>
                  </a:outerShdw>
                </a:effectLst>
              </a:defRPr>
            </a:lvl1pPr>
          </a:lstStyle>
          <a:p>
            <a:pPr lvl="0"/>
            <a:r>
              <a:rPr lang="en-US" noProof="0" smtClean="0"/>
              <a:t>Click to edit Master subtitle style</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2AA06EF0-D00F-47DB-BF9F-36A8AF4746FE}" type="slidenum">
              <a:rPr lang="en-US"/>
              <a:pPr>
                <a:defRPr/>
              </a:pPr>
              <a:t>‹#›</a:t>
            </a:fld>
            <a:endParaRPr lang="en-US"/>
          </a:p>
        </p:txBody>
      </p:sp>
    </p:spTree>
    <p:extLst>
      <p:ext uri="{BB962C8B-B14F-4D97-AF65-F5344CB8AC3E}">
        <p14:creationId xmlns:p14="http://schemas.microsoft.com/office/powerpoint/2010/main" val="2679964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B9C2D316-7316-4CB0-BB1E-999D64AF5BFB}" type="slidenum">
              <a:rPr lang="en-US"/>
              <a:pPr>
                <a:defRPr/>
              </a:pPr>
              <a:t>‹#›</a:t>
            </a:fld>
            <a:endParaRPr lang="en-US"/>
          </a:p>
        </p:txBody>
      </p:sp>
    </p:spTree>
    <p:extLst>
      <p:ext uri="{BB962C8B-B14F-4D97-AF65-F5344CB8AC3E}">
        <p14:creationId xmlns:p14="http://schemas.microsoft.com/office/powerpoint/2010/main" val="1292439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07CFF207-B15E-40BD-AE66-36EFCD7FCBBE}" type="slidenum">
              <a:rPr lang="en-US"/>
              <a:pPr>
                <a:defRPr/>
              </a:pPr>
              <a:t>‹#›</a:t>
            </a:fld>
            <a:endParaRPr lang="en-US"/>
          </a:p>
        </p:txBody>
      </p:sp>
    </p:spTree>
    <p:extLst>
      <p:ext uri="{BB962C8B-B14F-4D97-AF65-F5344CB8AC3E}">
        <p14:creationId xmlns:p14="http://schemas.microsoft.com/office/powerpoint/2010/main" val="3607967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3E612BFD-F314-493F-8AC2-DC04C7FEB509}" type="slidenum">
              <a:rPr lang="en-US"/>
              <a:pPr>
                <a:defRPr/>
              </a:pPr>
              <a:t>‹#›</a:t>
            </a:fld>
            <a:endParaRPr lang="en-US"/>
          </a:p>
        </p:txBody>
      </p:sp>
    </p:spTree>
    <p:extLst>
      <p:ext uri="{BB962C8B-B14F-4D97-AF65-F5344CB8AC3E}">
        <p14:creationId xmlns:p14="http://schemas.microsoft.com/office/powerpoint/2010/main" val="2695518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967C1BF1-4983-430D-B9C3-F37460994E1F}" type="slidenum">
              <a:rPr lang="en-US"/>
              <a:pPr>
                <a:defRPr/>
              </a:pPr>
              <a:t>‹#›</a:t>
            </a:fld>
            <a:endParaRPr lang="en-US"/>
          </a:p>
        </p:txBody>
      </p:sp>
    </p:spTree>
    <p:extLst>
      <p:ext uri="{BB962C8B-B14F-4D97-AF65-F5344CB8AC3E}">
        <p14:creationId xmlns:p14="http://schemas.microsoft.com/office/powerpoint/2010/main" val="1159909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99675F2F-17A1-4691-ADD8-83B2ED273302}" type="slidenum">
              <a:rPr lang="en-US"/>
              <a:pPr>
                <a:defRPr/>
              </a:pPr>
              <a:t>‹#›</a:t>
            </a:fld>
            <a:endParaRPr lang="en-US"/>
          </a:p>
        </p:txBody>
      </p:sp>
    </p:spTree>
    <p:extLst>
      <p:ext uri="{BB962C8B-B14F-4D97-AF65-F5344CB8AC3E}">
        <p14:creationId xmlns:p14="http://schemas.microsoft.com/office/powerpoint/2010/main" val="2382227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8BBBFFB8-4B4F-4FCA-8D20-7376349388BA}" type="slidenum">
              <a:rPr lang="en-US"/>
              <a:pPr>
                <a:defRPr/>
              </a:pPr>
              <a:t>‹#›</a:t>
            </a:fld>
            <a:endParaRPr lang="en-US"/>
          </a:p>
        </p:txBody>
      </p:sp>
    </p:spTree>
    <p:extLst>
      <p:ext uri="{BB962C8B-B14F-4D97-AF65-F5344CB8AC3E}">
        <p14:creationId xmlns:p14="http://schemas.microsoft.com/office/powerpoint/2010/main" val="3832112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4CDB4A18-ED12-4436-A3EC-1DE6525F5626}" type="slidenum">
              <a:rPr lang="en-US"/>
              <a:pPr>
                <a:defRPr/>
              </a:pPr>
              <a:t>‹#›</a:t>
            </a:fld>
            <a:endParaRPr lang="en-US"/>
          </a:p>
        </p:txBody>
      </p:sp>
    </p:spTree>
    <p:extLst>
      <p:ext uri="{BB962C8B-B14F-4D97-AF65-F5344CB8AC3E}">
        <p14:creationId xmlns:p14="http://schemas.microsoft.com/office/powerpoint/2010/main" val="412206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38840C-75E3-4028-9380-96A6E9DA211D}" type="datetimeFigureOut">
              <a:rPr lang="en-US">
                <a:solidFill>
                  <a:prstClr val="black">
                    <a:tint val="75000"/>
                  </a:prstClr>
                </a:solidFill>
              </a:rPr>
              <a:pPr>
                <a:def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F4470D-9D82-40EA-BA58-A0922D9106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3431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8913438C-C03B-4067-BECE-EDBA4E220B92}" type="slidenum">
              <a:rPr lang="en-US"/>
              <a:pPr>
                <a:defRPr/>
              </a:pPr>
              <a:t>‹#›</a:t>
            </a:fld>
            <a:endParaRPr lang="en-US"/>
          </a:p>
        </p:txBody>
      </p:sp>
    </p:spTree>
    <p:extLst>
      <p:ext uri="{BB962C8B-B14F-4D97-AF65-F5344CB8AC3E}">
        <p14:creationId xmlns:p14="http://schemas.microsoft.com/office/powerpoint/2010/main" val="2886873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989CDE92-D883-4D26-A6EC-9CE361494DDD}" type="slidenum">
              <a:rPr lang="en-US"/>
              <a:pPr>
                <a:defRPr/>
              </a:pPr>
              <a:t>‹#›</a:t>
            </a:fld>
            <a:endParaRPr lang="en-US"/>
          </a:p>
        </p:txBody>
      </p:sp>
    </p:spTree>
    <p:extLst>
      <p:ext uri="{BB962C8B-B14F-4D97-AF65-F5344CB8AC3E}">
        <p14:creationId xmlns:p14="http://schemas.microsoft.com/office/powerpoint/2010/main" val="1808264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1450"/>
            <a:ext cx="2057400" cy="440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1450"/>
            <a:ext cx="6019800" cy="440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006B5C54-EF43-42CE-8C70-72A08A9C8D06}" type="slidenum">
              <a:rPr lang="en-US"/>
              <a:pPr>
                <a:defRPr/>
              </a:pPr>
              <a:t>‹#›</a:t>
            </a:fld>
            <a:endParaRPr lang="en-US"/>
          </a:p>
        </p:txBody>
      </p:sp>
    </p:spTree>
    <p:extLst>
      <p:ext uri="{BB962C8B-B14F-4D97-AF65-F5344CB8AC3E}">
        <p14:creationId xmlns:p14="http://schemas.microsoft.com/office/powerpoint/2010/main" val="3053796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8229600" cy="1628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943225"/>
            <a:ext cx="8229600" cy="1628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E5DB8BC9-073E-4E3E-8030-9FB735784698}" type="slidenum">
              <a:rPr lang="en-US"/>
              <a:pPr>
                <a:defRPr/>
              </a:pPr>
              <a:t>‹#›</a:t>
            </a:fld>
            <a:endParaRPr lang="en-US"/>
          </a:p>
        </p:txBody>
      </p:sp>
    </p:spTree>
    <p:extLst>
      <p:ext uri="{BB962C8B-B14F-4D97-AF65-F5344CB8AC3E}">
        <p14:creationId xmlns:p14="http://schemas.microsoft.com/office/powerpoint/2010/main" val="3160909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0"/>
            <a:ext cx="8229600" cy="1628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2943225"/>
            <a:ext cx="8229600" cy="1628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409EEAA5-6A8F-4C8F-86C8-9931DAF3D7A7}" type="slidenum">
              <a:rPr lang="en-US"/>
              <a:pPr>
                <a:defRPr/>
              </a:pPr>
              <a:t>‹#›</a:t>
            </a:fld>
            <a:endParaRPr lang="en-US"/>
          </a:p>
        </p:txBody>
      </p:sp>
    </p:spTree>
    <p:extLst>
      <p:ext uri="{BB962C8B-B14F-4D97-AF65-F5344CB8AC3E}">
        <p14:creationId xmlns:p14="http://schemas.microsoft.com/office/powerpoint/2010/main" val="705963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857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00150"/>
            <a:ext cx="8229600" cy="3371850"/>
          </a:xfrm>
        </p:spPr>
        <p:txBody>
          <a:bodyPr/>
          <a:lstStyle/>
          <a:p>
            <a:pPr lvl="0"/>
            <a:endParaRPr lang="en-US" noProof="0" smtClean="0"/>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26A39651-EFD8-4A26-897D-94F2F75722C7}" type="slidenum">
              <a:rPr lang="en-US"/>
              <a:pPr>
                <a:defRPr/>
              </a:pPr>
              <a:t>‹#›</a:t>
            </a:fld>
            <a:endParaRPr lang="en-US"/>
          </a:p>
        </p:txBody>
      </p:sp>
    </p:spTree>
    <p:extLst>
      <p:ext uri="{BB962C8B-B14F-4D97-AF65-F5344CB8AC3E}">
        <p14:creationId xmlns:p14="http://schemas.microsoft.com/office/powerpoint/2010/main" val="3688465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00150"/>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00150"/>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2953942"/>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2953942"/>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683919"/>
            <a:ext cx="2133600" cy="357188"/>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4683919"/>
            <a:ext cx="2895600" cy="357188"/>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4683919"/>
            <a:ext cx="2133600" cy="357188"/>
          </a:xfrm>
        </p:spPr>
        <p:txBody>
          <a:bodyPr/>
          <a:lstStyle>
            <a:lvl1pPr>
              <a:defRPr/>
            </a:lvl1pPr>
          </a:lstStyle>
          <a:p>
            <a:pPr>
              <a:defRPr/>
            </a:pPr>
            <a:fld id="{A9919AE0-683B-4B44-8FB4-40C81A558303}" type="slidenum">
              <a:rPr lang="en-US"/>
              <a:pPr>
                <a:defRPr/>
              </a:pPr>
              <a:t>‹#›</a:t>
            </a:fld>
            <a:endParaRPr lang="en-US"/>
          </a:p>
        </p:txBody>
      </p:sp>
    </p:spTree>
    <p:extLst>
      <p:ext uri="{BB962C8B-B14F-4D97-AF65-F5344CB8AC3E}">
        <p14:creationId xmlns:p14="http://schemas.microsoft.com/office/powerpoint/2010/main" val="3831964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68516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50243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6229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B6DBA5B-51C4-4703-A57E-161EA218B7D6}" type="datetimeFigureOut">
              <a:rPr lang="en-US">
                <a:solidFill>
                  <a:prstClr val="black">
                    <a:tint val="75000"/>
                  </a:prstClr>
                </a:solidFill>
              </a:rPr>
              <a:pPr>
                <a:def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426B75-4B0C-4331-AE31-57BCBE6F9F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1896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57409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5423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05529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94031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252333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925759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01107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696713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86215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7219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00A6CDE-8CC3-4EBA-AD6A-77BCBADFD807}" type="datetimeFigureOut">
              <a:rPr lang="en-US">
                <a:solidFill>
                  <a:prstClr val="black">
                    <a:tint val="75000"/>
                  </a:prstClr>
                </a:solidFill>
              </a:rPr>
              <a:pPr>
                <a:defRPr/>
              </a:pPr>
              <a:t>6/11/2025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120B69-B587-4080-B125-4168115B34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031628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32813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174400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1634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68541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305877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5550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846323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671925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95625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03C2A4-96DD-4959-82F0-EB9C51D5AE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9461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8ACE3C-A4FB-4CD5-9D5B-E1605766F118}" type="datetimeFigureOut">
              <a:rPr lang="en-US">
                <a:solidFill>
                  <a:prstClr val="black">
                    <a:tint val="75000"/>
                  </a:prstClr>
                </a:solidFill>
              </a:rPr>
              <a:pPr>
                <a:defRPr/>
              </a:pPr>
              <a:t>6/11/2025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A3C8808-3C06-455F-8CA6-6BB5364609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31742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927E82-A77B-43DF-9CD6-5E327E25AB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7946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9782DE-0D6D-4E8C-86CD-810D5E782F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3006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A147DC-514F-4BA4-B42B-F99824F618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98452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4B30C3-7D18-4010-9C67-5FE119AD86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36950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F4C816-F6C6-43E0-B0C9-F48ED08B4D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97548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82670B-67FC-4B59-A295-61EF2D3A12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560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9038DB-0A5E-4115-8691-EDF836D87B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53155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3D483B-EAA0-4C30-9BFE-586D064317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81207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DA1E59-69A7-4E36-A976-DAB774228B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97459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9B0DAB-4353-4F63-B6D7-C4FB253548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649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DFABFE-6A67-47F2-A689-EA32B4416457}" type="datetimeFigureOut">
              <a:rPr lang="en-US">
                <a:solidFill>
                  <a:prstClr val="black">
                    <a:tint val="75000"/>
                  </a:prstClr>
                </a:solidFill>
              </a:rPr>
              <a:pPr>
                <a:defRPr/>
              </a:pPr>
              <a:t>6/11/2025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8CE0113-FE37-400E-B556-6C8ADC7FCA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25995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200151"/>
            <a:ext cx="8229600" cy="339447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6E7AF5-07B7-4411-8CBF-3BCFBC70E4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967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00150"/>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953942"/>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C8F95C2-B082-44CF-AAD1-EB08719628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38969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1810E5-F3E6-4A74-ADFA-15E58122CC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57623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0735BB-EC26-40E6-9D19-3FCA21FEF5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87315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A8D4FE-3AFD-406C-8CC0-B38A4BE5D3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32049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D38775-5714-4415-A1DD-D17FF372E0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5252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B02B19-0F7E-457A-A796-72D42414E0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54044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F2776A-44F8-46E3-8E0A-61DFFF4D31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48959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CBC480-BF43-4239-953F-8B193147F2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55305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E891AA8-A7F0-4A7E-A2A1-8429F64A47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3533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594904-B567-4589-A6F9-89E453A4F63C}" type="datetimeFigureOut">
              <a:rPr lang="en-US">
                <a:solidFill>
                  <a:prstClr val="black">
                    <a:tint val="75000"/>
                  </a:prstClr>
                </a:solidFill>
              </a:rPr>
              <a:pPr>
                <a:defRPr/>
              </a:pPr>
              <a:t>6/11/2025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6D950B8-A2BE-4949-90B1-EB00F939056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69567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A7574F-7256-4E0A-B714-DBE1F70BE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17532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45519C-89FE-412A-A7D7-C7305641B0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65345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BDF2A2-248C-4414-8ACB-D4F28955D8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2578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4266A6-E634-447C-A755-5509B9B05D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35951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C787EE4-ED82-4955-A358-D035AC4168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42805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917905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067843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036501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909973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628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BD4509-592D-4D62-B4FC-DCEB0CED4865}" type="datetimeFigureOut">
              <a:rPr lang="en-US">
                <a:solidFill>
                  <a:prstClr val="black">
                    <a:tint val="75000"/>
                  </a:prstClr>
                </a:solidFill>
              </a:rPr>
              <a:pPr>
                <a:defRPr/>
              </a:pPr>
              <a:t>6/11/2025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930434-50AC-4FF2-917D-70C161D7D4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94627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741397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964718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585135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077866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783677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19257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6455" t="25449" r="-48" b="17034"/>
          <a:stretch/>
        </p:blipFill>
        <p:spPr>
          <a:xfrm>
            <a:off x="-1" y="-58994"/>
            <a:ext cx="9173498" cy="5191434"/>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912888"/>
            <a:ext cx="9143244" cy="3230613"/>
          </a:xfrm>
          <a:prstGeom prst="rect">
            <a:avLst/>
          </a:prstGeom>
        </p:spPr>
      </p:pic>
      <p:sp>
        <p:nvSpPr>
          <p:cNvPr id="7" name="矩形 6"/>
          <p:cNvSpPr/>
          <p:nvPr userDrawn="1"/>
        </p:nvSpPr>
        <p:spPr>
          <a:xfrm>
            <a:off x="0" y="469901"/>
            <a:ext cx="9143244" cy="44831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350"/>
          </a:p>
        </p:txBody>
      </p:sp>
      <p:sp>
        <p:nvSpPr>
          <p:cNvPr id="8" name="五边形 7"/>
          <p:cNvSpPr/>
          <p:nvPr userDrawn="1"/>
        </p:nvSpPr>
        <p:spPr>
          <a:xfrm>
            <a:off x="0" y="266701"/>
            <a:ext cx="3365500" cy="444500"/>
          </a:xfrm>
          <a:prstGeom prst="homePlate">
            <a:avLst/>
          </a:prstGeom>
          <a:solidFill>
            <a:srgbClr val="E1E88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sz="2025" dirty="0" smtClean="0">
                <a:solidFill>
                  <a:srgbClr val="00B050"/>
                </a:solidFill>
              </a:rPr>
              <a:t>单击此处添加文字标题</a:t>
            </a:r>
            <a:endParaRPr lang="zh-CN" altLang="en-US" sz="2025" dirty="0">
              <a:solidFill>
                <a:srgbClr val="00B050"/>
              </a:solidFill>
            </a:endParaRPr>
          </a:p>
        </p:txBody>
      </p:sp>
    </p:spTree>
    <p:extLst>
      <p:ext uri="{BB962C8B-B14F-4D97-AF65-F5344CB8AC3E}">
        <p14:creationId xmlns:p14="http://schemas.microsoft.com/office/powerpoint/2010/main" val="3508215900"/>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0588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5052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58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CE709A-F70B-4D29-841C-A857BA19814A}" type="datetimeFigureOut">
              <a:rPr lang="en-US">
                <a:solidFill>
                  <a:prstClr val="black">
                    <a:tint val="75000"/>
                  </a:prstClr>
                </a:solidFill>
              </a:rPr>
              <a:pPr>
                <a:defRPr/>
              </a:pPr>
              <a:t>6/11/2025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5B93123-3C6D-472A-AA50-CF668C7D638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149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525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2810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2986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8494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151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2487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4374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58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5.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59E5024-0F8D-40B5-9BAE-45F6B867BC47}" type="datetimeFigureOut">
              <a:rPr lang="en-US">
                <a:solidFill>
                  <a:prstClr val="black">
                    <a:tint val="75000"/>
                  </a:prstClr>
                </a:solidFill>
              </a:rPr>
              <a:pPr>
                <a:defRPr/>
              </a:pPr>
              <a:t>6/11/2025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FB4F613-B0B9-4BC9-A1B6-5B2ECFF0E3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4920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l="-10000" r="-10000"/>
          </a:stretch>
        </a:blipFill>
        <a:effectLst/>
      </p:bgPr>
    </p:bg>
    <p:spTree>
      <p:nvGrpSpPr>
        <p:cNvPr id="1" name=""/>
        <p:cNvGrpSpPr/>
        <p:nvPr/>
      </p:nvGrpSpPr>
      <p:grpSpPr>
        <a:xfrm>
          <a:off x="0" y="0"/>
          <a:ext cx="0" cy="0"/>
          <a:chOff x="0" y="0"/>
          <a:chExt cx="0" cy="0"/>
        </a:xfrm>
      </p:grpSpPr>
      <p:sp>
        <p:nvSpPr>
          <p:cNvPr id="39958" name="Rectangle 22"/>
          <p:cNvSpPr>
            <a:spLocks noGrp="1" noChangeArrowheads="1"/>
          </p:cNvSpPr>
          <p:nvPr>
            <p:ph type="title"/>
          </p:nvPr>
        </p:nvSpPr>
        <p:spPr bwMode="auto">
          <a:xfrm>
            <a:off x="457200" y="171450"/>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23"/>
          <p:cNvSpPr>
            <a:spLocks noGrp="1" noChangeArrowheads="1"/>
          </p:cNvSpPr>
          <p:nvPr>
            <p:ph type="body" idx="1"/>
          </p:nvPr>
        </p:nvSpPr>
        <p:spPr bwMode="auto">
          <a:xfrm>
            <a:off x="457200" y="1200150"/>
            <a:ext cx="82296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60" name="Rectangle 24"/>
          <p:cNvSpPr>
            <a:spLocks noGrp="1" noChangeArrowheads="1"/>
          </p:cNvSpPr>
          <p:nvPr>
            <p:ph type="dt" sz="half" idx="2"/>
          </p:nvPr>
        </p:nvSpPr>
        <p:spPr bwMode="auto">
          <a:xfrm>
            <a:off x="457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463416"/>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en-US"/>
          </a:p>
        </p:txBody>
      </p:sp>
      <p:sp>
        <p:nvSpPr>
          <p:cNvPr id="39961" name="Rectangle 25"/>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463416"/>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en-US"/>
          </a:p>
        </p:txBody>
      </p:sp>
      <p:sp>
        <p:nvSpPr>
          <p:cNvPr id="39962" name="Rectangle 26"/>
          <p:cNvSpPr>
            <a:spLocks noGrp="1" noChangeArrowheads="1"/>
          </p:cNvSpPr>
          <p:nvPr>
            <p:ph type="sldNum" sz="quarter" idx="4"/>
          </p:nvPr>
        </p:nvSpPr>
        <p:spPr bwMode="auto">
          <a:xfrm>
            <a:off x="6553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463416"/>
                </a:solidFill>
                <a:effectLst>
                  <a:outerShdw blurRad="38100" dist="38100" dir="2700000" algn="tl">
                    <a:srgbClr val="000000"/>
                  </a:outerShdw>
                </a:effectLst>
                <a:latin typeface="Arial" charset="0"/>
              </a:defRPr>
            </a:lvl1pPr>
          </a:lstStyle>
          <a:p>
            <a:pPr fontAlgn="base">
              <a:spcBef>
                <a:spcPct val="0"/>
              </a:spcBef>
              <a:spcAft>
                <a:spcPct val="0"/>
              </a:spcAft>
              <a:defRPr/>
            </a:pPr>
            <a:fld id="{80D11F17-B0CE-4359-9A6F-935E6F66F6F5}"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59307024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0181663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3182181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A9A13F71-DC6F-4CA1-9101-6EEB87305EE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55494382"/>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06BF1E3-7630-470B-AEA0-16F1379A928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782478092"/>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E6D89E-49D8-4A79-A8EA-6E7A040B1ACE}" type="datetimeFigureOut">
              <a:rPr lang="vi-VN" smtClean="0">
                <a:solidFill>
                  <a:prstClr val="black">
                    <a:tint val="75000"/>
                  </a:prstClr>
                </a:solidFill>
              </a:rPr>
              <a:pPr/>
              <a:t>11/06/2025</a:t>
            </a:fld>
            <a:endParaRPr lang="vi-VN">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81D667B-F40C-4BAB-8B0E-5A7D0DACD6E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7305179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40"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6/11/2025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783446"/>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6.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6.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6.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6.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6.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6.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6.xml"/></Relationships>
</file>

<file path=ppt/slides/_rels/slide47.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8.png"/><Relationship Id="rId3" Type="http://schemas.openxmlformats.org/officeDocument/2006/relationships/image" Target="../media/image21.png"/><Relationship Id="rId7" Type="http://schemas.openxmlformats.org/officeDocument/2006/relationships/image" Target="../media/image32.gif"/><Relationship Id="rId12" Type="http://schemas.openxmlformats.org/officeDocument/2006/relationships/image" Target="../media/image37.jpeg"/><Relationship Id="rId2" Type="http://schemas.openxmlformats.org/officeDocument/2006/relationships/image" Target="../media/image15.png"/><Relationship Id="rId1" Type="http://schemas.openxmlformats.org/officeDocument/2006/relationships/slideLayout" Target="../slideLayouts/slideLayout69.xml"/><Relationship Id="rId6" Type="http://schemas.openxmlformats.org/officeDocument/2006/relationships/image" Target="../media/image31.gif"/><Relationship Id="rId11" Type="http://schemas.openxmlformats.org/officeDocument/2006/relationships/image" Target="../media/image36.png"/><Relationship Id="rId5" Type="http://schemas.openxmlformats.org/officeDocument/2006/relationships/image" Target="../media/image23.png"/><Relationship Id="rId10" Type="http://schemas.openxmlformats.org/officeDocument/2006/relationships/image" Target="../media/image35.gif"/><Relationship Id="rId4" Type="http://schemas.openxmlformats.org/officeDocument/2006/relationships/image" Target="../media/image12.png"/><Relationship Id="rId9" Type="http://schemas.openxmlformats.org/officeDocument/2006/relationships/image" Target="../media/image34.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3392109"/>
            <a:ext cx="9144000" cy="1751391"/>
          </a:xfrm>
          <a:prstGeom prst="rect">
            <a:avLst/>
          </a:prstGeom>
          <a:solidFill>
            <a:schemeClr val="bg1"/>
          </a:solidFill>
        </p:spPr>
        <p:txBody>
          <a:bodyPr vert="horz" rtlCol="0" anchor="ctr">
            <a:normAutofit fontScale="77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i="0" u="none"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200" u="sng" dirty="0" err="1" smtClean="0">
                <a:solidFill>
                  <a:srgbClr val="0000FF"/>
                </a:solidFill>
                <a:effectLst/>
                <a:latin typeface="Times New Roman" pitchFamily="18" charset="0"/>
                <a:cs typeface="Times New Roman" pitchFamily="18" charset="0"/>
              </a:rPr>
              <a:t>Tiết</a:t>
            </a:r>
            <a:r>
              <a:rPr lang="vi-VN" sz="4200" u="sng" dirty="0">
                <a:solidFill>
                  <a:srgbClr val="0000FF"/>
                </a:solidFill>
                <a:effectLst/>
                <a:latin typeface="Times New Roman" pitchFamily="18" charset="0"/>
                <a:cs typeface="Times New Roman" pitchFamily="18" charset="0"/>
              </a:rPr>
              <a:t> </a:t>
            </a:r>
            <a:r>
              <a:rPr lang="vi-VN" sz="4200" u="sng" dirty="0" smtClean="0">
                <a:solidFill>
                  <a:srgbClr val="0000FF"/>
                </a:solidFill>
                <a:effectLst/>
                <a:latin typeface="Times New Roman" pitchFamily="18" charset="0"/>
                <a:cs typeface="Times New Roman" pitchFamily="18" charset="0"/>
              </a:rPr>
              <a:t>8,9,10    </a:t>
            </a:r>
            <a:r>
              <a:rPr lang="en-US" sz="4200" dirty="0" err="1" smtClean="0">
                <a:solidFill>
                  <a:srgbClr val="0000FF"/>
                </a:solidFill>
                <a:effectLst/>
                <a:latin typeface="Times New Roman" pitchFamily="18" charset="0"/>
                <a:cs typeface="Times New Roman" pitchFamily="18" charset="0"/>
              </a:rPr>
              <a:t>Văn</a:t>
            </a:r>
            <a:r>
              <a:rPr lang="en-US" sz="4200" dirty="0" smtClean="0">
                <a:solidFill>
                  <a:srgbClr val="0000FF"/>
                </a:solidFill>
                <a:effectLst/>
                <a:latin typeface="Times New Roman" pitchFamily="18" charset="0"/>
                <a:cs typeface="Times New Roman" pitchFamily="18" charset="0"/>
              </a:rPr>
              <a:t> </a:t>
            </a:r>
            <a:r>
              <a:rPr lang="en-US" sz="4200" dirty="0" err="1" smtClean="0">
                <a:solidFill>
                  <a:srgbClr val="0000FF"/>
                </a:solidFill>
                <a:effectLst/>
                <a:latin typeface="Times New Roman" pitchFamily="18" charset="0"/>
                <a:cs typeface="Times New Roman" pitchFamily="18" charset="0"/>
              </a:rPr>
              <a:t>bản</a:t>
            </a:r>
            <a:r>
              <a:rPr lang="vi-VN" sz="4200" dirty="0">
                <a:solidFill>
                  <a:srgbClr val="0000FF"/>
                </a:solidFill>
                <a:effectLst/>
                <a:latin typeface="Times New Roman" pitchFamily="18" charset="0"/>
                <a:cs typeface="Times New Roman" pitchFamily="18" charset="0"/>
              </a:rPr>
              <a:t> </a:t>
            </a:r>
            <a:r>
              <a:rPr lang="vi-VN" sz="4200" dirty="0" smtClean="0">
                <a:solidFill>
                  <a:srgbClr val="0000FF"/>
                </a:solidFill>
                <a:effectLst/>
                <a:latin typeface="Times New Roman" pitchFamily="18" charset="0"/>
                <a:cs typeface="Times New Roman" pitchFamily="18" charset="0"/>
              </a:rPr>
              <a:t>2</a:t>
            </a:r>
            <a:endParaRPr lang="en-US" sz="4200" dirty="0" smtClean="0">
              <a:solidFill>
                <a:srgbClr val="0000FF"/>
              </a:solidFill>
              <a:effectLst/>
              <a:latin typeface="Times New Roman" pitchFamily="18" charset="0"/>
              <a:cs typeface="Times New Roman" pitchFamily="18" charset="0"/>
            </a:endParaRPr>
          </a:p>
          <a:p>
            <a:pPr algn="ctr"/>
            <a:r>
              <a:rPr lang="en-US" sz="8000" dirty="0" smtClean="0">
                <a:solidFill>
                  <a:srgbClr val="FF0000"/>
                </a:solidFill>
                <a:effectLst/>
                <a:latin typeface="Times New Roman" pitchFamily="18" charset="0"/>
                <a:cs typeface="Times New Roman" pitchFamily="18" charset="0"/>
              </a:rPr>
              <a:t> </a:t>
            </a:r>
            <a:r>
              <a:rPr lang="en-US" sz="8000" dirty="0" err="1" smtClean="0">
                <a:solidFill>
                  <a:srgbClr val="FF0000"/>
                </a:solidFill>
                <a:effectLst/>
                <a:latin typeface="Times New Roman" pitchFamily="18" charset="0"/>
                <a:cs typeface="Times New Roman" pitchFamily="18" charset="0"/>
              </a:rPr>
              <a:t>Thạch</a:t>
            </a:r>
            <a:r>
              <a:rPr lang="en-US" sz="8000" dirty="0" smtClean="0">
                <a:solidFill>
                  <a:srgbClr val="FF0000"/>
                </a:solidFill>
                <a:effectLst/>
                <a:latin typeface="Times New Roman" pitchFamily="18" charset="0"/>
                <a:cs typeface="Times New Roman" pitchFamily="18" charset="0"/>
              </a:rPr>
              <a:t> </a:t>
            </a:r>
            <a:r>
              <a:rPr lang="en-US" sz="8000" dirty="0" err="1" smtClean="0">
                <a:solidFill>
                  <a:srgbClr val="FF0000"/>
                </a:solidFill>
                <a:effectLst/>
                <a:latin typeface="Times New Roman" pitchFamily="18" charset="0"/>
                <a:cs typeface="Times New Roman" pitchFamily="18" charset="0"/>
              </a:rPr>
              <a:t>Sanh</a:t>
            </a:r>
            <a:endParaRPr lang="en-US" sz="8000" dirty="0" smtClean="0">
              <a:solidFill>
                <a:srgbClr val="FF0000"/>
              </a:solidFill>
              <a:effectLst/>
              <a:latin typeface="Times New Roman" pitchFamily="18" charset="0"/>
              <a:cs typeface="Times New Roman" pitchFamily="18" charset="0"/>
            </a:endParaRPr>
          </a:p>
          <a:p>
            <a:pPr algn="ctr"/>
            <a:r>
              <a:rPr lang="en-US" sz="4300" i="1" dirty="0" smtClean="0">
                <a:solidFill>
                  <a:srgbClr val="0000FF"/>
                </a:solidFill>
                <a:effectLst/>
                <a:latin typeface="Times New Roman" pitchFamily="18" charset="0"/>
                <a:cs typeface="Times New Roman" pitchFamily="18" charset="0"/>
              </a:rPr>
              <a:t>(</a:t>
            </a:r>
            <a:r>
              <a:rPr lang="en-US" sz="4300" i="1" dirty="0" err="1" smtClean="0">
                <a:solidFill>
                  <a:srgbClr val="0000FF"/>
                </a:solidFill>
                <a:effectLst/>
                <a:latin typeface="Times New Roman" pitchFamily="18" charset="0"/>
                <a:cs typeface="Times New Roman" pitchFamily="18" charset="0"/>
              </a:rPr>
              <a:t>Truyện</a:t>
            </a:r>
            <a:r>
              <a:rPr lang="en-US" sz="4300" i="1" dirty="0" smtClean="0">
                <a:solidFill>
                  <a:srgbClr val="0000FF"/>
                </a:solidFill>
                <a:effectLst/>
                <a:latin typeface="Times New Roman" pitchFamily="18" charset="0"/>
                <a:cs typeface="Times New Roman" pitchFamily="18" charset="0"/>
              </a:rPr>
              <a:t> </a:t>
            </a:r>
            <a:r>
              <a:rPr lang="en-US" sz="4300" i="1" dirty="0" err="1" smtClean="0">
                <a:solidFill>
                  <a:srgbClr val="0000FF"/>
                </a:solidFill>
                <a:effectLst/>
                <a:latin typeface="Times New Roman" pitchFamily="18" charset="0"/>
                <a:cs typeface="Times New Roman" pitchFamily="18" charset="0"/>
              </a:rPr>
              <a:t>cổ</a:t>
            </a:r>
            <a:r>
              <a:rPr lang="en-US" sz="4300" i="1" dirty="0" smtClean="0">
                <a:solidFill>
                  <a:srgbClr val="0000FF"/>
                </a:solidFill>
                <a:effectLst/>
                <a:latin typeface="Times New Roman" pitchFamily="18" charset="0"/>
                <a:cs typeface="Times New Roman" pitchFamily="18" charset="0"/>
              </a:rPr>
              <a:t> </a:t>
            </a:r>
            <a:r>
              <a:rPr lang="en-US" sz="4300" i="1" dirty="0" err="1" smtClean="0">
                <a:solidFill>
                  <a:srgbClr val="0000FF"/>
                </a:solidFill>
                <a:effectLst/>
                <a:latin typeface="Times New Roman" pitchFamily="18" charset="0"/>
                <a:cs typeface="Times New Roman" pitchFamily="18" charset="0"/>
              </a:rPr>
              <a:t>tích</a:t>
            </a:r>
            <a:r>
              <a:rPr lang="en-US" sz="4300" i="1" dirty="0" smtClean="0">
                <a:solidFill>
                  <a:srgbClr val="0000FF"/>
                </a:solidFill>
                <a:effectLst/>
                <a:latin typeface="Times New Roman" pitchFamily="18" charset="0"/>
                <a:cs typeface="Times New Roman" pitchFamily="18" charset="0"/>
              </a:rPr>
              <a:t>)</a:t>
            </a:r>
            <a:endParaRPr lang="vi-VN" sz="4300" i="1" dirty="0">
              <a:solidFill>
                <a:srgbClr val="0000FF"/>
              </a:solidFill>
              <a:effectLst/>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3392109"/>
          </a:xfrm>
          <a:prstGeom prst="rect">
            <a:avLst/>
          </a:prstGeom>
        </p:spPr>
      </p:pic>
    </p:spTree>
    <p:extLst>
      <p:ext uri="{BB962C8B-B14F-4D97-AF65-F5344CB8AC3E}">
        <p14:creationId xmlns:p14="http://schemas.microsoft.com/office/powerpoint/2010/main" val="757529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457200" y="18167"/>
            <a:ext cx="7239000" cy="2369037"/>
          </a:xfrm>
          <a:prstGeom prst="cloudCallout">
            <a:avLst/>
          </a:prstGeom>
          <a:solidFill>
            <a:srgbClr val="FFFF00"/>
          </a:solidFill>
        </p:spPr>
        <p:style>
          <a:lnRef idx="2">
            <a:schemeClr val="accent4"/>
          </a:lnRef>
          <a:fillRef idx="1">
            <a:schemeClr val="lt1"/>
          </a:fillRef>
          <a:effectRef idx="0">
            <a:schemeClr val="accent4"/>
          </a:effectRef>
          <a:fontRef idx="minor">
            <a:schemeClr val="dk1"/>
          </a:fontRef>
        </p:style>
        <p:txBody>
          <a:bodyPr lIns="91438" tIns="45719" rIns="91438" bIns="45719" rtlCol="0" anchor="ctr"/>
          <a:lstStyle/>
          <a:p>
            <a:pPr algn="ctr"/>
            <a:endParaRPr lang="en-US" sz="1350">
              <a:latin typeface="Times New Roman" pitchFamily="18" charset="0"/>
              <a:cs typeface="Times New Roman" pitchFamily="18" charset="0"/>
            </a:endParaRPr>
          </a:p>
        </p:txBody>
      </p:sp>
      <p:sp>
        <p:nvSpPr>
          <p:cNvPr id="5" name="Rectangle 4"/>
          <p:cNvSpPr/>
          <p:nvPr/>
        </p:nvSpPr>
        <p:spPr>
          <a:xfrm>
            <a:off x="1752600" y="514350"/>
            <a:ext cx="4572000" cy="1754326"/>
          </a:xfrm>
          <a:prstGeom prst="rect">
            <a:avLst/>
          </a:prstGeom>
        </p:spPr>
        <p:txBody>
          <a:bodyPr>
            <a:spAutoFit/>
          </a:bodyPr>
          <a:lstStyle/>
          <a:p>
            <a:pPr lvl="0" algn="ctr" fontAlgn="base">
              <a:spcBef>
                <a:spcPct val="0"/>
              </a:spcBef>
              <a:spcAft>
                <a:spcPct val="0"/>
              </a:spcAft>
            </a:pP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 Ai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chính</a:t>
            </a:r>
            <a:r>
              <a:rPr lang="en-US" sz="3600" dirty="0">
                <a:latin typeface="Times New Roman" pitchFamily="18" charset="0"/>
                <a:cs typeface="Times New Roman" pitchFamily="18" charset="0"/>
              </a:rPr>
              <a:t>?</a:t>
            </a:r>
          </a:p>
        </p:txBody>
      </p:sp>
      <p:sp>
        <p:nvSpPr>
          <p:cNvPr id="6" name="Cloud Callout 5"/>
          <p:cNvSpPr/>
          <p:nvPr/>
        </p:nvSpPr>
        <p:spPr>
          <a:xfrm flipH="1">
            <a:off x="457200" y="2400300"/>
            <a:ext cx="7908854" cy="2533650"/>
          </a:xfrm>
          <a:prstGeom prst="cloudCallout">
            <a:avLst/>
          </a:prstGeom>
        </p:spPr>
        <p:style>
          <a:lnRef idx="2">
            <a:schemeClr val="accent4"/>
          </a:lnRef>
          <a:fillRef idx="1">
            <a:schemeClr val="lt1"/>
          </a:fillRef>
          <a:effectRef idx="0">
            <a:schemeClr val="accent4"/>
          </a:effectRef>
          <a:fontRef idx="minor">
            <a:schemeClr val="dk1"/>
          </a:fontRef>
        </p:style>
        <p:txBody>
          <a:bodyPr lIns="91438" tIns="45719" rIns="91438" bIns="45719" rtlCol="0" anchor="ctr"/>
          <a:lstStyle/>
          <a:p>
            <a:pPr algn="ctr"/>
            <a:endParaRPr lang="en-US" sz="1350">
              <a:latin typeface="Times New Roman" pitchFamily="18" charset="0"/>
              <a:cs typeface="Times New Roman" pitchFamily="18" charset="0"/>
            </a:endParaRPr>
          </a:p>
        </p:txBody>
      </p:sp>
      <p:sp>
        <p:nvSpPr>
          <p:cNvPr id="7" name="Rectangle 6"/>
          <p:cNvSpPr/>
          <p:nvPr/>
        </p:nvSpPr>
        <p:spPr>
          <a:xfrm flipH="1">
            <a:off x="1981200" y="2628900"/>
            <a:ext cx="5715000" cy="1569658"/>
          </a:xfrm>
          <a:prstGeom prst="rect">
            <a:avLst/>
          </a:prstGeom>
        </p:spPr>
        <p:txBody>
          <a:bodyPr wrap="square" lIns="91438" tIns="45719" rIns="91438" bIns="45719">
            <a:spAutoFit/>
          </a:bodyPr>
          <a:lstStyle/>
          <a:p>
            <a:r>
              <a:rPr lang="vi-VN" sz="3200" dirty="0">
                <a:latin typeface="Times New Roman" pitchFamily="18" charset="0"/>
                <a:cs typeface="Times New Roman" pitchFamily="18" charset="0"/>
              </a:rPr>
              <a:t>- Nhân vật chính: Thạch Sanh</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 Nhân vật phụ: Mẹ con Lí Thông, vua, công chúa…</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80118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xit" presetSubtype="4" fill="hold" grpId="1"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xit" presetSubtype="4" fill="hold" grpId="1" nodeType="with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7"/>
                                        </p:tgtEl>
                                        <p:attrNameLst>
                                          <p:attrName>ppt_x</p:attrName>
                                        </p:attrNameLst>
                                      </p:cBhvr>
                                      <p:tavLst>
                                        <p:tav tm="0">
                                          <p:val>
                                            <p:strVal val="ppt_x"/>
                                          </p:val>
                                        </p:tav>
                                        <p:tav tm="100000">
                                          <p:val>
                                            <p:strVal val="ppt_x"/>
                                          </p:val>
                                        </p:tav>
                                      </p:tavLst>
                                    </p:anim>
                                    <p:anim calcmode="lin" valueType="num">
                                      <p:cBhvr additive="base">
                                        <p:cTn id="31" dur="500"/>
                                        <p:tgtEl>
                                          <p:spTgt spid="7"/>
                                        </p:tgtEl>
                                        <p:attrNameLst>
                                          <p:attrName>ppt_y</p:attrName>
                                        </p:attrNameLst>
                                      </p:cBhvr>
                                      <p:tavLst>
                                        <p:tav tm="0">
                                          <p:val>
                                            <p:strVal val="ppt_y"/>
                                          </p:val>
                                        </p:tav>
                                        <p:tav tm="100000">
                                          <p:val>
                                            <p:strVal val="1+ppt_h/2"/>
                                          </p:val>
                                        </p:tav>
                                      </p:tavLst>
                                    </p:anim>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body" sz="half" idx="1"/>
          </p:nvPr>
        </p:nvSpPr>
        <p:spPr>
          <a:xfrm>
            <a:off x="0" y="-171450"/>
            <a:ext cx="9144000" cy="4572000"/>
          </a:xfrm>
          <a:solidFill>
            <a:schemeClr val="bg1"/>
          </a:solidFill>
          <a:ln>
            <a:solidFill>
              <a:schemeClr val="bg1"/>
            </a:solidFill>
            <a:miter lim="800000"/>
            <a:headEnd/>
            <a:tailEnd/>
          </a:ln>
        </p:spPr>
        <p:txBody>
          <a:bodyPr/>
          <a:lstStyle/>
          <a:p>
            <a:pPr marL="711200" indent="-711200" eaLnBrk="1" hangingPunct="1">
              <a:buFontTx/>
              <a:buNone/>
            </a:pPr>
            <a:r>
              <a:rPr lang="vi-VN" b="1" u="sng" dirty="0" smtClean="0">
                <a:solidFill>
                  <a:srgbClr val="FF0000"/>
                </a:solidFill>
                <a:latin typeface="Times New Roman" pitchFamily="18" charset="0"/>
              </a:rPr>
              <a:t>Nhìn vào tranh và tóm tắt truyện «Thạch Sanh»</a:t>
            </a:r>
            <a:endParaRPr lang="en-US" b="1" u="sng" dirty="0" smtClean="0">
              <a:solidFill>
                <a:srgbClr val="FF0000"/>
              </a:solidFill>
              <a:latin typeface="Times New Roman" pitchFamily="18" charset="0"/>
            </a:endParaRPr>
          </a:p>
          <a:p>
            <a:pPr marL="711200" indent="-711200" eaLnBrk="1" hangingPunct="1">
              <a:buFontTx/>
              <a:buNone/>
            </a:pPr>
            <a:endParaRPr lang="en-US" b="1" i="1" dirty="0" smtClean="0">
              <a:solidFill>
                <a:srgbClr val="FF3300"/>
              </a:solidFill>
              <a:latin typeface="Times New Roman" pitchFamily="18" charset="0"/>
            </a:endParaRPr>
          </a:p>
          <a:p>
            <a:pPr marL="711200" indent="-711200" eaLnBrk="1" hangingPunct="1">
              <a:buFontTx/>
              <a:buNone/>
            </a:pPr>
            <a:r>
              <a:rPr lang="en-US" dirty="0" smtClean="0">
                <a:solidFill>
                  <a:srgbClr val="FF3300"/>
                </a:solidFill>
                <a:latin typeface="Times New Roman" pitchFamily="18" charset="0"/>
              </a:rPr>
              <a:t> </a:t>
            </a:r>
            <a:endParaRPr lang="en-US" b="1" i="1" dirty="0" smtClean="0">
              <a:solidFill>
                <a:srgbClr val="FF3300"/>
              </a:solidFill>
              <a:latin typeface="Times New Roman" pitchFamily="18" charset="0"/>
            </a:endParaRPr>
          </a:p>
        </p:txBody>
      </p:sp>
      <p:pic>
        <p:nvPicPr>
          <p:cNvPr id="8196" name="Picture 4" descr="thac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342901"/>
            <a:ext cx="1752600" cy="180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02b"/>
          <p:cNvPicPr>
            <a:picLocks noChangeAspect="1" noChangeArrowheads="1"/>
          </p:cNvPicPr>
          <p:nvPr/>
        </p:nvPicPr>
        <p:blipFill>
          <a:blip r:embed="rId3" cstate="print">
            <a:lum bright="-12000"/>
            <a:extLst>
              <a:ext uri="{28A0092B-C50C-407E-A947-70E740481C1C}">
                <a14:useLocalDpi xmlns:a14="http://schemas.microsoft.com/office/drawing/2010/main" val="0"/>
              </a:ext>
            </a:extLst>
          </a:blip>
          <a:srcRect/>
          <a:stretch>
            <a:fillRect/>
          </a:stretch>
        </p:blipFill>
        <p:spPr bwMode="auto">
          <a:xfrm>
            <a:off x="1828801" y="342900"/>
            <a:ext cx="1717675" cy="18288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198" name="Picture 6" descr="04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342900"/>
            <a:ext cx="1676400" cy="177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thach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342900"/>
            <a:ext cx="16002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25" y="2343150"/>
            <a:ext cx="1752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0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7675" y="2228850"/>
            <a:ext cx="21336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0" descr="11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2228850"/>
            <a:ext cx="2209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1" descr="12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62700" y="2286000"/>
            <a:ext cx="27813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2" descr="13b"/>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4057650"/>
            <a:ext cx="2209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descr="thach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800" y="4000500"/>
            <a:ext cx="24384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24400" y="3943350"/>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5" descr="thach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0400" y="4000500"/>
            <a:ext cx="213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6" descr="04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57800" y="342900"/>
            <a:ext cx="2209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3124200" y="1733550"/>
            <a:ext cx="381000" cy="369332"/>
          </a:xfrm>
          <a:prstGeom prst="rect">
            <a:avLst/>
          </a:prstGeom>
          <a:noFill/>
        </p:spPr>
        <p:txBody>
          <a:bodyPr wrap="square" rtlCol="0">
            <a:spAutoFit/>
          </a:bodyPr>
          <a:lstStyle/>
          <a:p>
            <a:r>
              <a:rPr lang="vi-VN" dirty="0"/>
              <a:t>2</a:t>
            </a:r>
            <a:endParaRPr lang="en-US" dirty="0"/>
          </a:p>
        </p:txBody>
      </p:sp>
      <p:sp>
        <p:nvSpPr>
          <p:cNvPr id="21" name="TextBox 20"/>
          <p:cNvSpPr txBox="1"/>
          <p:nvPr/>
        </p:nvSpPr>
        <p:spPr>
          <a:xfrm>
            <a:off x="609600" y="1581150"/>
            <a:ext cx="381000" cy="369332"/>
          </a:xfrm>
          <a:prstGeom prst="rect">
            <a:avLst/>
          </a:prstGeom>
          <a:noFill/>
        </p:spPr>
        <p:txBody>
          <a:bodyPr wrap="square" rtlCol="0">
            <a:spAutoFit/>
          </a:bodyPr>
          <a:lstStyle/>
          <a:p>
            <a:r>
              <a:rPr lang="vi-VN" smtClean="0"/>
              <a:t>1</a:t>
            </a:r>
            <a:endParaRPr lang="en-US" dirty="0"/>
          </a:p>
        </p:txBody>
      </p:sp>
      <p:sp>
        <p:nvSpPr>
          <p:cNvPr id="23" name="TextBox 22"/>
          <p:cNvSpPr txBox="1"/>
          <p:nvPr/>
        </p:nvSpPr>
        <p:spPr>
          <a:xfrm>
            <a:off x="914400" y="1885950"/>
            <a:ext cx="381000" cy="369332"/>
          </a:xfrm>
          <a:prstGeom prst="rect">
            <a:avLst/>
          </a:prstGeom>
          <a:noFill/>
        </p:spPr>
        <p:txBody>
          <a:bodyPr wrap="square" rtlCol="0">
            <a:spAutoFit/>
          </a:bodyPr>
          <a:lstStyle/>
          <a:p>
            <a:r>
              <a:rPr lang="vi-VN" dirty="0" smtClean="0"/>
              <a:t>1</a:t>
            </a:r>
            <a:endParaRPr lang="en-US" dirty="0"/>
          </a:p>
        </p:txBody>
      </p:sp>
      <p:sp>
        <p:nvSpPr>
          <p:cNvPr id="24" name="TextBox 23"/>
          <p:cNvSpPr txBox="1"/>
          <p:nvPr/>
        </p:nvSpPr>
        <p:spPr>
          <a:xfrm>
            <a:off x="4800600" y="1733550"/>
            <a:ext cx="381000" cy="369332"/>
          </a:xfrm>
          <a:prstGeom prst="rect">
            <a:avLst/>
          </a:prstGeom>
          <a:noFill/>
        </p:spPr>
        <p:txBody>
          <a:bodyPr wrap="square" rtlCol="0">
            <a:spAutoFit/>
          </a:bodyPr>
          <a:lstStyle/>
          <a:p>
            <a:r>
              <a:rPr lang="vi-VN" smtClean="0"/>
              <a:t>1</a:t>
            </a:r>
            <a:endParaRPr lang="en-US" dirty="0"/>
          </a:p>
        </p:txBody>
      </p:sp>
    </p:spTree>
    <p:extLst>
      <p:ext uri="{BB962C8B-B14F-4D97-AF65-F5344CB8AC3E}">
        <p14:creationId xmlns:p14="http://schemas.microsoft.com/office/powerpoint/2010/main" val="2431276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7"/>
                                        </p:tgtEl>
                                        <p:attrNameLst>
                                          <p:attrName>style.visibility</p:attrName>
                                        </p:attrNameLst>
                                      </p:cBhvr>
                                      <p:to>
                                        <p:strVal val="visible"/>
                                      </p:to>
                                    </p:set>
                                    <p:anim calcmode="lin" valueType="num">
                                      <p:cBhvr additive="base">
                                        <p:cTn id="13" dur="500" fill="hold"/>
                                        <p:tgtEl>
                                          <p:spTgt spid="8197"/>
                                        </p:tgtEl>
                                        <p:attrNameLst>
                                          <p:attrName>ppt_x</p:attrName>
                                        </p:attrNameLst>
                                      </p:cBhvr>
                                      <p:tavLst>
                                        <p:tav tm="0">
                                          <p:val>
                                            <p:strVal val="#ppt_x"/>
                                          </p:val>
                                        </p:tav>
                                        <p:tav tm="100000">
                                          <p:val>
                                            <p:strVal val="#ppt_x"/>
                                          </p:val>
                                        </p:tav>
                                      </p:tavLst>
                                    </p:anim>
                                    <p:anim calcmode="lin" valueType="num">
                                      <p:cBhvr additive="base">
                                        <p:cTn id="14"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8"/>
                                        </p:tgtEl>
                                        <p:attrNameLst>
                                          <p:attrName>style.visibility</p:attrName>
                                        </p:attrNameLst>
                                      </p:cBhvr>
                                      <p:to>
                                        <p:strVal val="visible"/>
                                      </p:to>
                                    </p:set>
                                    <p:anim calcmode="lin" valueType="num">
                                      <p:cBhvr additive="base">
                                        <p:cTn id="19" dur="500" fill="hold"/>
                                        <p:tgtEl>
                                          <p:spTgt spid="8198"/>
                                        </p:tgtEl>
                                        <p:attrNameLst>
                                          <p:attrName>ppt_x</p:attrName>
                                        </p:attrNameLst>
                                      </p:cBhvr>
                                      <p:tavLst>
                                        <p:tav tm="0">
                                          <p:val>
                                            <p:strVal val="#ppt_x"/>
                                          </p:val>
                                        </p:tav>
                                        <p:tav tm="100000">
                                          <p:val>
                                            <p:strVal val="#ppt_x"/>
                                          </p:val>
                                        </p:tav>
                                      </p:tavLst>
                                    </p:anim>
                                    <p:anim calcmode="lin" valueType="num">
                                      <p:cBhvr additive="base">
                                        <p:cTn id="20"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208"/>
                                        </p:tgtEl>
                                        <p:attrNameLst>
                                          <p:attrName>style.visibility</p:attrName>
                                        </p:attrNameLst>
                                      </p:cBhvr>
                                      <p:to>
                                        <p:strVal val="visible"/>
                                      </p:to>
                                    </p:set>
                                    <p:anim calcmode="lin" valueType="num">
                                      <p:cBhvr additive="base">
                                        <p:cTn id="25" dur="500" fill="hold"/>
                                        <p:tgtEl>
                                          <p:spTgt spid="8208"/>
                                        </p:tgtEl>
                                        <p:attrNameLst>
                                          <p:attrName>ppt_x</p:attrName>
                                        </p:attrNameLst>
                                      </p:cBhvr>
                                      <p:tavLst>
                                        <p:tav tm="0">
                                          <p:val>
                                            <p:strVal val="#ppt_x"/>
                                          </p:val>
                                        </p:tav>
                                        <p:tav tm="100000">
                                          <p:val>
                                            <p:strVal val="#ppt_x"/>
                                          </p:val>
                                        </p:tav>
                                      </p:tavLst>
                                    </p:anim>
                                    <p:anim calcmode="lin" valueType="num">
                                      <p:cBhvr additive="base">
                                        <p:cTn id="26" dur="500" fill="hold"/>
                                        <p:tgtEl>
                                          <p:spTgt spid="820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199"/>
                                        </p:tgtEl>
                                        <p:attrNameLst>
                                          <p:attrName>style.visibility</p:attrName>
                                        </p:attrNameLst>
                                      </p:cBhvr>
                                      <p:to>
                                        <p:strVal val="visible"/>
                                      </p:to>
                                    </p:set>
                                    <p:anim calcmode="lin" valueType="num">
                                      <p:cBhvr additive="base">
                                        <p:cTn id="31" dur="500" fill="hold"/>
                                        <p:tgtEl>
                                          <p:spTgt spid="8199"/>
                                        </p:tgtEl>
                                        <p:attrNameLst>
                                          <p:attrName>ppt_x</p:attrName>
                                        </p:attrNameLst>
                                      </p:cBhvr>
                                      <p:tavLst>
                                        <p:tav tm="0">
                                          <p:val>
                                            <p:strVal val="#ppt_x"/>
                                          </p:val>
                                        </p:tav>
                                        <p:tav tm="100000">
                                          <p:val>
                                            <p:strVal val="#ppt_x"/>
                                          </p:val>
                                        </p:tav>
                                      </p:tavLst>
                                    </p:anim>
                                    <p:anim calcmode="lin" valueType="num">
                                      <p:cBhvr additive="base">
                                        <p:cTn id="32"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200"/>
                                        </p:tgtEl>
                                        <p:attrNameLst>
                                          <p:attrName>style.visibility</p:attrName>
                                        </p:attrNameLst>
                                      </p:cBhvr>
                                      <p:to>
                                        <p:strVal val="visible"/>
                                      </p:to>
                                    </p:set>
                                    <p:anim calcmode="lin" valueType="num">
                                      <p:cBhvr additive="base">
                                        <p:cTn id="37" dur="500" fill="hold"/>
                                        <p:tgtEl>
                                          <p:spTgt spid="8200"/>
                                        </p:tgtEl>
                                        <p:attrNameLst>
                                          <p:attrName>ppt_x</p:attrName>
                                        </p:attrNameLst>
                                      </p:cBhvr>
                                      <p:tavLst>
                                        <p:tav tm="0">
                                          <p:val>
                                            <p:strVal val="#ppt_x"/>
                                          </p:val>
                                        </p:tav>
                                        <p:tav tm="100000">
                                          <p:val>
                                            <p:strVal val="#ppt_x"/>
                                          </p:val>
                                        </p:tav>
                                      </p:tavLst>
                                    </p:anim>
                                    <p:anim calcmode="lin" valueType="num">
                                      <p:cBhvr additive="base">
                                        <p:cTn id="38"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201"/>
                                        </p:tgtEl>
                                        <p:attrNameLst>
                                          <p:attrName>style.visibility</p:attrName>
                                        </p:attrNameLst>
                                      </p:cBhvr>
                                      <p:to>
                                        <p:strVal val="visible"/>
                                      </p:to>
                                    </p:set>
                                    <p:anim calcmode="lin" valueType="num">
                                      <p:cBhvr additive="base">
                                        <p:cTn id="43" dur="500" fill="hold"/>
                                        <p:tgtEl>
                                          <p:spTgt spid="8201"/>
                                        </p:tgtEl>
                                        <p:attrNameLst>
                                          <p:attrName>ppt_x</p:attrName>
                                        </p:attrNameLst>
                                      </p:cBhvr>
                                      <p:tavLst>
                                        <p:tav tm="0">
                                          <p:val>
                                            <p:strVal val="#ppt_x"/>
                                          </p:val>
                                        </p:tav>
                                        <p:tav tm="100000">
                                          <p:val>
                                            <p:strVal val="#ppt_x"/>
                                          </p:val>
                                        </p:tav>
                                      </p:tavLst>
                                    </p:anim>
                                    <p:anim calcmode="lin" valueType="num">
                                      <p:cBhvr additive="base">
                                        <p:cTn id="44"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8202"/>
                                        </p:tgtEl>
                                        <p:attrNameLst>
                                          <p:attrName>style.visibility</p:attrName>
                                        </p:attrNameLst>
                                      </p:cBhvr>
                                      <p:to>
                                        <p:strVal val="visible"/>
                                      </p:to>
                                    </p:set>
                                    <p:anim calcmode="lin" valueType="num">
                                      <p:cBhvr additive="base">
                                        <p:cTn id="49" dur="500" fill="hold"/>
                                        <p:tgtEl>
                                          <p:spTgt spid="8202"/>
                                        </p:tgtEl>
                                        <p:attrNameLst>
                                          <p:attrName>ppt_x</p:attrName>
                                        </p:attrNameLst>
                                      </p:cBhvr>
                                      <p:tavLst>
                                        <p:tav tm="0">
                                          <p:val>
                                            <p:strVal val="#ppt_x"/>
                                          </p:val>
                                        </p:tav>
                                        <p:tav tm="100000">
                                          <p:val>
                                            <p:strVal val="#ppt_x"/>
                                          </p:val>
                                        </p:tav>
                                      </p:tavLst>
                                    </p:anim>
                                    <p:anim calcmode="lin" valueType="num">
                                      <p:cBhvr additive="base">
                                        <p:cTn id="50" dur="500" fill="hold"/>
                                        <p:tgtEl>
                                          <p:spTgt spid="820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8203"/>
                                        </p:tgtEl>
                                        <p:attrNameLst>
                                          <p:attrName>style.visibility</p:attrName>
                                        </p:attrNameLst>
                                      </p:cBhvr>
                                      <p:to>
                                        <p:strVal val="visible"/>
                                      </p:to>
                                    </p:set>
                                    <p:anim calcmode="lin" valueType="num">
                                      <p:cBhvr additive="base">
                                        <p:cTn id="55" dur="500" fill="hold"/>
                                        <p:tgtEl>
                                          <p:spTgt spid="8203"/>
                                        </p:tgtEl>
                                        <p:attrNameLst>
                                          <p:attrName>ppt_x</p:attrName>
                                        </p:attrNameLst>
                                      </p:cBhvr>
                                      <p:tavLst>
                                        <p:tav tm="0">
                                          <p:val>
                                            <p:strVal val="#ppt_x"/>
                                          </p:val>
                                        </p:tav>
                                        <p:tav tm="100000">
                                          <p:val>
                                            <p:strVal val="#ppt_x"/>
                                          </p:val>
                                        </p:tav>
                                      </p:tavLst>
                                    </p:anim>
                                    <p:anim calcmode="lin" valueType="num">
                                      <p:cBhvr additive="base">
                                        <p:cTn id="56" dur="500" fill="hold"/>
                                        <p:tgtEl>
                                          <p:spTgt spid="820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8204"/>
                                        </p:tgtEl>
                                        <p:attrNameLst>
                                          <p:attrName>style.visibility</p:attrName>
                                        </p:attrNameLst>
                                      </p:cBhvr>
                                      <p:to>
                                        <p:strVal val="visible"/>
                                      </p:to>
                                    </p:set>
                                    <p:anim calcmode="lin" valueType="num">
                                      <p:cBhvr additive="base">
                                        <p:cTn id="61" dur="500" fill="hold"/>
                                        <p:tgtEl>
                                          <p:spTgt spid="8204"/>
                                        </p:tgtEl>
                                        <p:attrNameLst>
                                          <p:attrName>ppt_x</p:attrName>
                                        </p:attrNameLst>
                                      </p:cBhvr>
                                      <p:tavLst>
                                        <p:tav tm="0">
                                          <p:val>
                                            <p:strVal val="#ppt_x"/>
                                          </p:val>
                                        </p:tav>
                                        <p:tav tm="100000">
                                          <p:val>
                                            <p:strVal val="#ppt_x"/>
                                          </p:val>
                                        </p:tav>
                                      </p:tavLst>
                                    </p:anim>
                                    <p:anim calcmode="lin" valueType="num">
                                      <p:cBhvr additive="base">
                                        <p:cTn id="62" dur="500" fill="hold"/>
                                        <p:tgtEl>
                                          <p:spTgt spid="8204"/>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8205"/>
                                        </p:tgtEl>
                                        <p:attrNameLst>
                                          <p:attrName>style.visibility</p:attrName>
                                        </p:attrNameLst>
                                      </p:cBhvr>
                                      <p:to>
                                        <p:strVal val="visible"/>
                                      </p:to>
                                    </p:set>
                                    <p:anim calcmode="lin" valueType="num">
                                      <p:cBhvr additive="base">
                                        <p:cTn id="67" dur="500" fill="hold"/>
                                        <p:tgtEl>
                                          <p:spTgt spid="8205"/>
                                        </p:tgtEl>
                                        <p:attrNameLst>
                                          <p:attrName>ppt_x</p:attrName>
                                        </p:attrNameLst>
                                      </p:cBhvr>
                                      <p:tavLst>
                                        <p:tav tm="0">
                                          <p:val>
                                            <p:strVal val="#ppt_x"/>
                                          </p:val>
                                        </p:tav>
                                        <p:tav tm="100000">
                                          <p:val>
                                            <p:strVal val="#ppt_x"/>
                                          </p:val>
                                        </p:tav>
                                      </p:tavLst>
                                    </p:anim>
                                    <p:anim calcmode="lin" valueType="num">
                                      <p:cBhvr additive="base">
                                        <p:cTn id="68" dur="500" fill="hold"/>
                                        <p:tgtEl>
                                          <p:spTgt spid="8205"/>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8206"/>
                                        </p:tgtEl>
                                        <p:attrNameLst>
                                          <p:attrName>style.visibility</p:attrName>
                                        </p:attrNameLst>
                                      </p:cBhvr>
                                      <p:to>
                                        <p:strVal val="visible"/>
                                      </p:to>
                                    </p:set>
                                    <p:anim calcmode="lin" valueType="num">
                                      <p:cBhvr additive="base">
                                        <p:cTn id="73" dur="500" fill="hold"/>
                                        <p:tgtEl>
                                          <p:spTgt spid="8206"/>
                                        </p:tgtEl>
                                        <p:attrNameLst>
                                          <p:attrName>ppt_x</p:attrName>
                                        </p:attrNameLst>
                                      </p:cBhvr>
                                      <p:tavLst>
                                        <p:tav tm="0">
                                          <p:val>
                                            <p:strVal val="#ppt_x"/>
                                          </p:val>
                                        </p:tav>
                                        <p:tav tm="100000">
                                          <p:val>
                                            <p:strVal val="#ppt_x"/>
                                          </p:val>
                                        </p:tav>
                                      </p:tavLst>
                                    </p:anim>
                                    <p:anim calcmode="lin" valueType="num">
                                      <p:cBhvr additive="base">
                                        <p:cTn id="74" dur="500" fill="hold"/>
                                        <p:tgtEl>
                                          <p:spTgt spid="8206"/>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8207"/>
                                        </p:tgtEl>
                                        <p:attrNameLst>
                                          <p:attrName>style.visibility</p:attrName>
                                        </p:attrNameLst>
                                      </p:cBhvr>
                                      <p:to>
                                        <p:strVal val="visible"/>
                                      </p:to>
                                    </p:set>
                                    <p:anim calcmode="lin" valueType="num">
                                      <p:cBhvr additive="base">
                                        <p:cTn id="79" dur="500" fill="hold"/>
                                        <p:tgtEl>
                                          <p:spTgt spid="8207"/>
                                        </p:tgtEl>
                                        <p:attrNameLst>
                                          <p:attrName>ppt_x</p:attrName>
                                        </p:attrNameLst>
                                      </p:cBhvr>
                                      <p:tavLst>
                                        <p:tav tm="0">
                                          <p:val>
                                            <p:strVal val="#ppt_x"/>
                                          </p:val>
                                        </p:tav>
                                        <p:tav tm="100000">
                                          <p:val>
                                            <p:strVal val="#ppt_x"/>
                                          </p:val>
                                        </p:tav>
                                      </p:tavLst>
                                    </p:anim>
                                    <p:anim calcmode="lin" valueType="num">
                                      <p:cBhvr additive="base">
                                        <p:cTn id="80" dur="500" fill="hold"/>
                                        <p:tgtEl>
                                          <p:spTgt spid="8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2400" y="27384"/>
            <a:ext cx="8610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vi-VN" sz="3600" b="1" i="1" smtClean="0">
                <a:solidFill>
                  <a:srgbClr val="0000FF"/>
                </a:solidFill>
                <a:latin typeface="Times New Roman" pitchFamily="18" charset="0"/>
                <a:cs typeface="Times New Roman" pitchFamily="18" charset="0"/>
              </a:rPr>
              <a:t>a</a:t>
            </a:r>
            <a:r>
              <a:rPr lang="vi-VN" sz="3600" b="1" i="1" dirty="0" smtClean="0">
                <a:solidFill>
                  <a:srgbClr val="0000FF"/>
                </a:solidFill>
                <a:latin typeface="Times New Roman" pitchFamily="18" charset="0"/>
                <a:cs typeface="Times New Roman" pitchFamily="18" charset="0"/>
              </a:rPr>
              <a:t>. </a:t>
            </a:r>
            <a:r>
              <a:rPr lang="vi-VN" sz="3600" b="1" i="1" u="sng" dirty="0" smtClean="0">
                <a:solidFill>
                  <a:srgbClr val="0000FF"/>
                </a:solidFill>
                <a:latin typeface="Times New Roman" pitchFamily="18" charset="0"/>
                <a:cs typeface="Times New Roman" pitchFamily="18" charset="0"/>
              </a:rPr>
              <a:t>Nhân vật Thạch Sanh</a:t>
            </a:r>
          </a:p>
          <a:p>
            <a:pPr algn="just"/>
            <a:endParaRPr lang="vi-VN" sz="4800" b="1" i="1" u="sng" dirty="0" smtClean="0">
              <a:latin typeface="Times New Roman" pitchFamily="18" charset="0"/>
              <a:cs typeface="Times New Roman" pitchFamily="18" charset="0"/>
            </a:endParaRPr>
          </a:p>
          <a:p>
            <a:pPr algn="just"/>
            <a:r>
              <a:rPr lang="en-US" sz="3200" b="1" i="1" dirty="0" smtClean="0">
                <a:latin typeface="Times New Roman" pitchFamily="18" charset="0"/>
                <a:cs typeface="Times New Roman" pitchFamily="18" charset="0"/>
              </a:rPr>
              <a:t> </a:t>
            </a:r>
            <a:endParaRPr lang="en-US" sz="3200" b="1" i="1" u="sng" dirty="0">
              <a:latin typeface="Times New Roman" pitchFamily="18" charset="0"/>
              <a:cs typeface="Times New Roman" pitchFamily="18" charset="0"/>
            </a:endParaRPr>
          </a:p>
          <a:p>
            <a:pPr algn="just"/>
            <a:endParaRPr lang="en-US" sz="4000" b="1" dirty="0">
              <a:solidFill>
                <a:srgbClr val="FF3300"/>
              </a:solidFill>
            </a:endParaRPr>
          </a:p>
          <a:p>
            <a:pPr algn="just"/>
            <a:endParaRPr lang="en-US" sz="3600" b="1" dirty="0"/>
          </a:p>
        </p:txBody>
      </p:sp>
      <p:sp>
        <p:nvSpPr>
          <p:cNvPr id="7" name="TextBox 6"/>
          <p:cNvSpPr txBox="1"/>
          <p:nvPr/>
        </p:nvSpPr>
        <p:spPr>
          <a:xfrm>
            <a:off x="304800" y="1581150"/>
            <a:ext cx="4203391" cy="687879"/>
          </a:xfrm>
          <a:prstGeom prst="rect">
            <a:avLst/>
          </a:prstGeom>
          <a:noFill/>
        </p:spPr>
        <p:txBody>
          <a:bodyPr wrap="none" lIns="91438" tIns="45719" rIns="91438" bIns="45719" rtlCol="0" anchor="ctr">
            <a:spAutoFit/>
          </a:bodyPr>
          <a:lstStyle/>
          <a:p>
            <a:pPr>
              <a:lnSpc>
                <a:spcPct val="120000"/>
              </a:lnSpc>
            </a:pPr>
            <a:r>
              <a:rPr lang="vi-VN" sz="3225" b="1" i="1" dirty="0" smtClean="0">
                <a:solidFill>
                  <a:srgbClr val="0000FF"/>
                </a:solidFill>
                <a:latin typeface="Times New Roman" pitchFamily="18" charset="0"/>
                <a:cs typeface="Times New Roman" pitchFamily="18" charset="0"/>
              </a:rPr>
              <a:t>*</a:t>
            </a:r>
            <a:r>
              <a:rPr lang="vi-VN" sz="3225" b="1" i="1" dirty="0">
                <a:solidFill>
                  <a:srgbClr val="0000FF"/>
                </a:solidFill>
                <a:latin typeface="Times New Roman" pitchFamily="18" charset="0"/>
                <a:cs typeface="Times New Roman" pitchFamily="18" charset="0"/>
              </a:rPr>
              <a:t> </a:t>
            </a:r>
            <a:r>
              <a:rPr lang="vi-VN" sz="3225" b="1" i="1" dirty="0" smtClean="0">
                <a:solidFill>
                  <a:srgbClr val="0000FF"/>
                </a:solidFill>
                <a:latin typeface="Times New Roman" pitchFamily="18" charset="0"/>
                <a:cs typeface="Times New Roman" pitchFamily="18" charset="0"/>
              </a:rPr>
              <a:t>  </a:t>
            </a:r>
            <a:r>
              <a:rPr lang="en-US" sz="3225" b="1" i="1" dirty="0" smtClean="0">
                <a:solidFill>
                  <a:srgbClr val="0000FF"/>
                </a:solidFill>
                <a:latin typeface="Times New Roman" pitchFamily="18" charset="0"/>
                <a:cs typeface="Times New Roman" pitchFamily="18" charset="0"/>
              </a:rPr>
              <a:t> </a:t>
            </a:r>
            <a:r>
              <a:rPr lang="en-US" sz="3225" b="1" i="1" dirty="0" err="1">
                <a:solidFill>
                  <a:srgbClr val="0000FF"/>
                </a:solidFill>
                <a:latin typeface="Times New Roman" pitchFamily="18" charset="0"/>
                <a:cs typeface="Times New Roman" pitchFamily="18" charset="0"/>
              </a:rPr>
              <a:t>Sự</a:t>
            </a:r>
            <a:r>
              <a:rPr lang="en-US" sz="3225" b="1" i="1" dirty="0">
                <a:solidFill>
                  <a:srgbClr val="0000FF"/>
                </a:solidFill>
                <a:latin typeface="Times New Roman" pitchFamily="18" charset="0"/>
                <a:cs typeface="Times New Roman" pitchFamily="18" charset="0"/>
              </a:rPr>
              <a:t> </a:t>
            </a:r>
            <a:r>
              <a:rPr lang="en-US" sz="3225" b="1" i="1" dirty="0" err="1">
                <a:solidFill>
                  <a:srgbClr val="0000FF"/>
                </a:solidFill>
                <a:latin typeface="Times New Roman" pitchFamily="18" charset="0"/>
                <a:cs typeface="Times New Roman" pitchFamily="18" charset="0"/>
              </a:rPr>
              <a:t>ra</a:t>
            </a:r>
            <a:r>
              <a:rPr lang="en-US" sz="3225" b="1" i="1" dirty="0">
                <a:solidFill>
                  <a:srgbClr val="0000FF"/>
                </a:solidFill>
                <a:latin typeface="Times New Roman" pitchFamily="18" charset="0"/>
                <a:cs typeface="Times New Roman" pitchFamily="18" charset="0"/>
              </a:rPr>
              <a:t> </a:t>
            </a:r>
            <a:r>
              <a:rPr lang="en-US" sz="3225" b="1" i="1" dirty="0" err="1">
                <a:solidFill>
                  <a:srgbClr val="0000FF"/>
                </a:solidFill>
                <a:latin typeface="Times New Roman" pitchFamily="18" charset="0"/>
                <a:cs typeface="Times New Roman" pitchFamily="18" charset="0"/>
              </a:rPr>
              <a:t>đời</a:t>
            </a:r>
            <a:r>
              <a:rPr lang="en-US" sz="3225" b="1" i="1" dirty="0">
                <a:solidFill>
                  <a:srgbClr val="0000FF"/>
                </a:solidFill>
                <a:latin typeface="Times New Roman" pitchFamily="18" charset="0"/>
                <a:cs typeface="Times New Roman" pitchFamily="18" charset="0"/>
              </a:rPr>
              <a:t> </a:t>
            </a:r>
            <a:r>
              <a:rPr lang="en-US" sz="3225" b="1" i="1" dirty="0" err="1">
                <a:solidFill>
                  <a:srgbClr val="0000FF"/>
                </a:solidFill>
                <a:latin typeface="Times New Roman" pitchFamily="18" charset="0"/>
                <a:cs typeface="Times New Roman" pitchFamily="18" charset="0"/>
              </a:rPr>
              <a:t>và</a:t>
            </a:r>
            <a:r>
              <a:rPr lang="en-US" sz="3225" b="1" i="1" dirty="0">
                <a:solidFill>
                  <a:srgbClr val="0000FF"/>
                </a:solidFill>
                <a:latin typeface="Times New Roman" pitchFamily="18" charset="0"/>
                <a:cs typeface="Times New Roman" pitchFamily="18" charset="0"/>
              </a:rPr>
              <a:t> </a:t>
            </a:r>
            <a:r>
              <a:rPr lang="en-US" sz="3225" b="1" i="1" dirty="0" err="1">
                <a:solidFill>
                  <a:srgbClr val="0000FF"/>
                </a:solidFill>
                <a:latin typeface="Times New Roman" pitchFamily="18" charset="0"/>
                <a:cs typeface="Times New Roman" pitchFamily="18" charset="0"/>
              </a:rPr>
              <a:t>lớn</a:t>
            </a:r>
            <a:r>
              <a:rPr lang="en-US" sz="3225" b="1" i="1" dirty="0">
                <a:solidFill>
                  <a:srgbClr val="0000FF"/>
                </a:solidFill>
                <a:latin typeface="Times New Roman" pitchFamily="18" charset="0"/>
                <a:cs typeface="Times New Roman" pitchFamily="18" charset="0"/>
              </a:rPr>
              <a:t> </a:t>
            </a:r>
            <a:r>
              <a:rPr lang="en-US" sz="3225" b="1" i="1" dirty="0" err="1">
                <a:solidFill>
                  <a:srgbClr val="0000FF"/>
                </a:solidFill>
                <a:latin typeface="Times New Roman" pitchFamily="18" charset="0"/>
                <a:cs typeface="Times New Roman" pitchFamily="18" charset="0"/>
              </a:rPr>
              <a:t>lên</a:t>
            </a:r>
            <a:endParaRPr lang="en-US" sz="3225" b="1" i="1" dirty="0">
              <a:solidFill>
                <a:srgbClr val="0000FF"/>
              </a:solidFill>
              <a:latin typeface="Times New Roman" pitchFamily="18" charset="0"/>
              <a:cs typeface="Times New Roman" pitchFamily="18" charset="0"/>
            </a:endParaRPr>
          </a:p>
        </p:txBody>
      </p:sp>
      <p:sp>
        <p:nvSpPr>
          <p:cNvPr id="8" name="TextBox 7"/>
          <p:cNvSpPr txBox="1"/>
          <p:nvPr/>
        </p:nvSpPr>
        <p:spPr>
          <a:xfrm>
            <a:off x="0" y="2038350"/>
            <a:ext cx="8991600" cy="1788949"/>
          </a:xfrm>
          <a:prstGeom prst="rect">
            <a:avLst/>
          </a:prstGeom>
          <a:noFill/>
        </p:spPr>
        <p:txBody>
          <a:bodyPr wrap="square" lIns="91438" tIns="45719" rIns="91438" bIns="45719" rtlCol="0" anchor="ctr">
            <a:spAutoFit/>
          </a:bodyPr>
          <a:lstStyle/>
          <a:p>
            <a:r>
              <a:rPr lang="vi-VN" sz="2800"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Bình thường:</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Là con của 1 gia đình nông dân nghèo khó nhưng tốt bụng. </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Sống nghèo khổ bằng nghề kiếm </a:t>
            </a:r>
            <a:r>
              <a:rPr lang="vi-VN" sz="2400" dirty="0">
                <a:latin typeface="Times New Roman" pitchFamily="18" charset="0"/>
                <a:cs typeface="Times New Roman" pitchFamily="18" charset="0"/>
              </a:rPr>
              <a:t>củi</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endParaRPr lang="vi-VN" sz="2400" dirty="0">
              <a:latin typeface="Times New Roman" pitchFamily="18" charset="0"/>
              <a:cs typeface="Times New Roman" pitchFamily="18" charset="0"/>
            </a:endParaRPr>
          </a:p>
        </p:txBody>
      </p:sp>
      <p:sp>
        <p:nvSpPr>
          <p:cNvPr id="9" name="TextBox 8"/>
          <p:cNvSpPr txBox="1"/>
          <p:nvPr/>
        </p:nvSpPr>
        <p:spPr>
          <a:xfrm>
            <a:off x="152400" y="3257550"/>
            <a:ext cx="9372600" cy="2246767"/>
          </a:xfrm>
          <a:prstGeom prst="rect">
            <a:avLst/>
          </a:prstGeom>
          <a:noFill/>
        </p:spPr>
        <p:txBody>
          <a:bodyPr wrap="square" lIns="91438" tIns="45719" rIns="91438" bIns="45719" rtlCol="0" anchor="ctr">
            <a:spAutoFit/>
          </a:bodyPr>
          <a:lstStyle/>
          <a:p>
            <a:r>
              <a:rPr lang="vi-VN" sz="2800"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Khác </a:t>
            </a:r>
            <a:r>
              <a:rPr lang="vi-VN" sz="2800" dirty="0">
                <a:solidFill>
                  <a:srgbClr val="FF0000"/>
                </a:solidFill>
                <a:latin typeface="Times New Roman" pitchFamily="18" charset="0"/>
                <a:cs typeface="Times New Roman" pitchFamily="18" charset="0"/>
              </a:rPr>
              <a:t>thường</a:t>
            </a:r>
            <a:r>
              <a:rPr lang="vi-VN" sz="2800" dirty="0" smtClean="0">
                <a:solidFill>
                  <a:srgbClr val="FF0000"/>
                </a:solidFill>
                <a:latin typeface="Times New Roman" pitchFamily="18" charset="0"/>
                <a:cs typeface="Times New Roman" pitchFamily="18" charset="0"/>
              </a:rPr>
              <a:t>:</a:t>
            </a:r>
            <a:endParaRPr lang="en-US" sz="2800" dirty="0" smtClean="0">
              <a:solidFill>
                <a:srgbClr val="FF0000"/>
              </a:solidFill>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Thái tử con trai Ngọc Hoàng xuống đầu thai làm con.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Bà mẹ mang thai nhiều năm mới sinh ra Thạch Sanh.</a:t>
            </a:r>
          </a:p>
          <a:p>
            <a:r>
              <a:rPr lang="en-US" sz="2800" dirty="0" smtClean="0">
                <a:latin typeface="Times New Roman" pitchFamily="18" charset="0"/>
                <a:cs typeface="Times New Roman" pitchFamily="18" charset="0"/>
              </a:rPr>
              <a:t>- T</a:t>
            </a:r>
            <a:r>
              <a:rPr lang="vi-VN" sz="2800" dirty="0" smtClean="0">
                <a:latin typeface="Times New Roman" pitchFamily="18" charset="0"/>
                <a:cs typeface="Times New Roman" pitchFamily="18" charset="0"/>
              </a:rPr>
              <a:t>hạch </a:t>
            </a:r>
            <a:r>
              <a:rPr lang="en-US" sz="2800" dirty="0" smtClean="0">
                <a:latin typeface="Times New Roman" pitchFamily="18" charset="0"/>
                <a:cs typeface="Times New Roman" pitchFamily="18" charset="0"/>
              </a:rPr>
              <a:t>S</a:t>
            </a:r>
            <a:r>
              <a:rPr lang="vi-VN" sz="2800" dirty="0" smtClean="0">
                <a:latin typeface="Times New Roman" pitchFamily="18" charset="0"/>
                <a:cs typeface="Times New Roman" pitchFamily="18" charset="0"/>
              </a:rPr>
              <a:t>anh</a:t>
            </a:r>
            <a:r>
              <a:rPr lang="en-US"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được thiên thần dạy võ nghệ và phép thần thông</a:t>
            </a:r>
            <a:r>
              <a:rPr lang="vi-VN"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50540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3"/>
          <p:cNvSpPr txBox="1">
            <a:spLocks noChangeArrowheads="1"/>
          </p:cNvSpPr>
          <p:nvPr/>
        </p:nvSpPr>
        <p:spPr bwMode="auto">
          <a:xfrm>
            <a:off x="276446" y="742951"/>
            <a:ext cx="7876954" cy="175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00000"/>
              </a:lnSpc>
              <a:spcBef>
                <a:spcPct val="0"/>
              </a:spcBef>
              <a:buNone/>
            </a:pPr>
            <a:r>
              <a:rPr lang="en-US" sz="3600" b="1" dirty="0">
                <a:solidFill>
                  <a:srgbClr val="990099"/>
                </a:solidFill>
                <a:effectLst>
                  <a:outerShdw blurRad="38100" dist="38100" dir="2700000" algn="tl">
                    <a:srgbClr val="000000">
                      <a:alpha val="43137"/>
                    </a:srgbClr>
                  </a:outerShdw>
                </a:effectLst>
                <a:sym typeface="Wingdings" pitchFamily="2" charset="2"/>
              </a:rPr>
              <a:t> </a:t>
            </a:r>
            <a:r>
              <a:rPr lang="en-US" sz="3600" dirty="0" smtClean="0">
                <a:solidFill>
                  <a:srgbClr val="0000FF"/>
                </a:solidFill>
                <a:latin typeface="Times New Roman" pitchFamily="18" charset="0"/>
                <a:cs typeface="Times New Roman" pitchFamily="18" charset="0"/>
              </a:rPr>
              <a:t>T</a:t>
            </a:r>
            <a:r>
              <a:rPr lang="vi-VN" sz="3600" dirty="0" smtClean="0">
                <a:solidFill>
                  <a:srgbClr val="0000FF"/>
                </a:solidFill>
                <a:latin typeface="Times New Roman" pitchFamily="18" charset="0"/>
                <a:cs typeface="Times New Roman" pitchFamily="18" charset="0"/>
              </a:rPr>
              <a:t>hạch </a:t>
            </a:r>
            <a:r>
              <a:rPr lang="en-US" sz="3600" dirty="0" smtClean="0">
                <a:solidFill>
                  <a:srgbClr val="0000FF"/>
                </a:solidFill>
                <a:latin typeface="Times New Roman" pitchFamily="18" charset="0"/>
                <a:cs typeface="Times New Roman" pitchFamily="18" charset="0"/>
              </a:rPr>
              <a:t>S</a:t>
            </a:r>
            <a:r>
              <a:rPr lang="vi-VN" sz="3600" dirty="0" smtClean="0">
                <a:solidFill>
                  <a:srgbClr val="0000FF"/>
                </a:solidFill>
                <a:latin typeface="Times New Roman" pitchFamily="18" charset="0"/>
                <a:cs typeface="Times New Roman" pitchFamily="18" charset="0"/>
              </a:rPr>
              <a:t>anh</a:t>
            </a:r>
            <a:r>
              <a:rPr lang="en-US" sz="3600" dirty="0" smtClean="0">
                <a:solidFill>
                  <a:srgbClr val="0000FF"/>
                </a:solidFill>
                <a:latin typeface="+mj-lt"/>
              </a:rPr>
              <a:t> </a:t>
            </a:r>
            <a:r>
              <a:rPr lang="vi-VN" sz="3600" dirty="0">
                <a:solidFill>
                  <a:srgbClr val="0000FF"/>
                </a:solidFill>
                <a:latin typeface="+mj-lt"/>
              </a:rPr>
              <a:t>là con của người dân, cuộc đời và số phận rất gần gũi với nhân dân.</a:t>
            </a:r>
            <a:endParaRPr lang="zh-CN" altLang="en-US" sz="3600" b="1" dirty="0">
              <a:solidFill>
                <a:srgbClr val="0000FF"/>
              </a:solidFill>
              <a:latin typeface="+mj-lt"/>
              <a:ea typeface="微软雅黑" panose="020B0503020204020204" pitchFamily="34" charset="-122"/>
            </a:endParaRPr>
          </a:p>
        </p:txBody>
      </p:sp>
      <p:sp>
        <p:nvSpPr>
          <p:cNvPr id="6" name="文本框 27"/>
          <p:cNvSpPr txBox="1">
            <a:spLocks noChangeArrowheads="1"/>
          </p:cNvSpPr>
          <p:nvPr/>
        </p:nvSpPr>
        <p:spPr bwMode="auto">
          <a:xfrm>
            <a:off x="838200" y="2674229"/>
            <a:ext cx="7010400" cy="264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buNone/>
            </a:pPr>
            <a:r>
              <a:rPr lang="vi-VN" sz="3600" dirty="0">
                <a:solidFill>
                  <a:srgbClr val="0000FF"/>
                </a:solidFill>
                <a:latin typeface="+mj-lt"/>
              </a:rPr>
              <a:t>Ra đời kì lạ, khác thường</a:t>
            </a:r>
            <a:r>
              <a:rPr lang="en-US" sz="3600" dirty="0">
                <a:solidFill>
                  <a:srgbClr val="0000FF"/>
                </a:solidFill>
                <a:latin typeface="+mj-lt"/>
              </a:rPr>
              <a:t> </a:t>
            </a:r>
            <a:r>
              <a:rPr lang="vi-VN" sz="3600" dirty="0">
                <a:solidFill>
                  <a:srgbClr val="0000FF"/>
                </a:solidFill>
                <a:latin typeface="+mj-lt"/>
              </a:rPr>
              <a:t>t</a:t>
            </a:r>
            <a:r>
              <a:rPr lang="vi-VN" sz="3600" dirty="0" smtClean="0">
                <a:solidFill>
                  <a:srgbClr val="0000FF"/>
                </a:solidFill>
                <a:latin typeface="+mj-lt"/>
              </a:rPr>
              <a:t>ô </a:t>
            </a:r>
            <a:r>
              <a:rPr lang="vi-VN" sz="3600" dirty="0">
                <a:solidFill>
                  <a:srgbClr val="0000FF"/>
                </a:solidFill>
                <a:latin typeface="+mj-lt"/>
              </a:rPr>
              <a:t>đậm tính chất kì lạ, đẹp đẽ cho nhân vật lí tưởng</a:t>
            </a:r>
            <a:r>
              <a:rPr lang="en-US" sz="3600" dirty="0">
                <a:solidFill>
                  <a:srgbClr val="0000FF"/>
                </a:solidFill>
                <a:latin typeface="+mj-lt"/>
              </a:rPr>
              <a:t> </a:t>
            </a:r>
            <a:r>
              <a:rPr lang="en-US" sz="3600" dirty="0">
                <a:solidFill>
                  <a:srgbClr val="0000FF"/>
                </a:solidFill>
                <a:latin typeface="+mj-lt"/>
                <a:sym typeface="Wingdings" pitchFamily="2" charset="2"/>
              </a:rPr>
              <a:t></a:t>
            </a:r>
            <a:r>
              <a:rPr lang="vi-VN" sz="3600" dirty="0">
                <a:solidFill>
                  <a:srgbClr val="0000FF"/>
                </a:solidFill>
                <a:latin typeface="+mj-lt"/>
              </a:rPr>
              <a:t> Tăng sức hấp dẫn cho câu chuyện</a:t>
            </a:r>
            <a:r>
              <a:rPr lang="en-US" sz="3600" dirty="0">
                <a:solidFill>
                  <a:srgbClr val="0000FF"/>
                </a:solidFill>
                <a:latin typeface="+mj-lt"/>
              </a:rPr>
              <a:t> </a:t>
            </a:r>
            <a:r>
              <a:rPr lang="en-US" sz="3600" dirty="0">
                <a:solidFill>
                  <a:srgbClr val="0000FF"/>
                </a:solidFill>
                <a:latin typeface="+mj-lt"/>
                <a:sym typeface="Wingdings" pitchFamily="2" charset="2"/>
              </a:rPr>
              <a:t></a:t>
            </a:r>
            <a:r>
              <a:rPr lang="vi-VN" sz="3600" dirty="0">
                <a:solidFill>
                  <a:srgbClr val="0000FF"/>
                </a:solidFill>
                <a:latin typeface="+mj-lt"/>
              </a:rPr>
              <a:t> </a:t>
            </a:r>
            <a:r>
              <a:rPr lang="en-US" sz="3600" dirty="0">
                <a:solidFill>
                  <a:srgbClr val="0000FF"/>
                </a:solidFill>
                <a:latin typeface="+mj-lt"/>
              </a:rPr>
              <a:t>B</a:t>
            </a:r>
            <a:r>
              <a:rPr lang="vi-VN" sz="3600" dirty="0">
                <a:solidFill>
                  <a:srgbClr val="0000FF"/>
                </a:solidFill>
                <a:latin typeface="+mj-lt"/>
              </a:rPr>
              <a:t>áo hiệu lập chiến công.</a:t>
            </a:r>
          </a:p>
          <a:p>
            <a:pPr algn="just">
              <a:lnSpc>
                <a:spcPct val="100000"/>
              </a:lnSpc>
              <a:spcBef>
                <a:spcPct val="0"/>
              </a:spcBef>
              <a:buNone/>
            </a:pPr>
            <a:r>
              <a:rPr lang="en-US" sz="3600" dirty="0">
                <a:solidFill>
                  <a:srgbClr val="0000FF"/>
                </a:solidFill>
                <a:latin typeface="+mj-lt"/>
                <a:sym typeface="Wingdings" pitchFamily="2" charset="2"/>
              </a:rPr>
              <a:t> </a:t>
            </a:r>
            <a:endParaRPr lang="zh-CN" altLang="en-US" sz="3600" b="1" dirty="0">
              <a:solidFill>
                <a:srgbClr val="0000FF"/>
              </a:solidFill>
              <a:latin typeface="+mj-lt"/>
              <a:ea typeface="微软雅黑" panose="020B0503020204020204" pitchFamily="34" charset="-122"/>
            </a:endParaRPr>
          </a:p>
        </p:txBody>
      </p:sp>
      <p:sp>
        <p:nvSpPr>
          <p:cNvPr id="7" name="Content Placeholder 2"/>
          <p:cNvSpPr txBox="1">
            <a:spLocks/>
          </p:cNvSpPr>
          <p:nvPr/>
        </p:nvSpPr>
        <p:spPr>
          <a:xfrm>
            <a:off x="304800" y="82942"/>
            <a:ext cx="8229600" cy="488558"/>
          </a:xfrm>
          <a:prstGeom prst="rect">
            <a:avLst/>
          </a:prstGeom>
        </p:spPr>
        <p:style>
          <a:lnRef idx="2">
            <a:schemeClr val="accent6"/>
          </a:lnRef>
          <a:fillRef idx="1">
            <a:schemeClr val="lt1"/>
          </a:fillRef>
          <a:effectRef idx="0">
            <a:schemeClr val="accent6"/>
          </a:effectRef>
          <a:fontRef idx="minor">
            <a:schemeClr val="dk1"/>
          </a:fontRef>
        </p:style>
        <p:txBody>
          <a:bodyPr lIns="91438" tIns="45719" rIns="91438" bIns="45719">
            <a:normAutofit lnSpcReduction="10000"/>
          </a:bodyPr>
          <a:lstStyle/>
          <a:p>
            <a:pPr marL="171446" indent="-171446" algn="ctr">
              <a:lnSpc>
                <a:spcPct val="90000"/>
              </a:lnSpc>
              <a:spcBef>
                <a:spcPts val="750"/>
              </a:spcBef>
            </a:pPr>
            <a:r>
              <a:rPr lang="en-US" sz="3000" b="1" dirty="0" smtClean="0">
                <a:latin typeface="Times New Roman" pitchFamily="18" charset="0"/>
                <a:cs typeface="Times New Roman" pitchFamily="18" charset="0"/>
              </a:rPr>
              <a:t>Ý </a:t>
            </a:r>
            <a:r>
              <a:rPr lang="en-US" sz="3000" b="1" dirty="0" err="1" smtClean="0">
                <a:latin typeface="Times New Roman" pitchFamily="18" charset="0"/>
                <a:cs typeface="Times New Roman" pitchFamily="18" charset="0"/>
              </a:rPr>
              <a:t>nghĩa</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sự</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ra</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đời</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và</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lớn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lên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của</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Thạch</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Sanh</a:t>
            </a:r>
            <a:endParaRPr lang="en-US" sz="3000" dirty="0">
              <a:solidFill>
                <a:schemeClr val="tx1"/>
              </a:solidFill>
              <a:latin typeface="+mj-lt"/>
              <a:cs typeface="Times New Roman" pitchFamily="18" charset="0"/>
            </a:endParaRPr>
          </a:p>
        </p:txBody>
      </p:sp>
    </p:spTree>
    <p:extLst>
      <p:ext uri="{BB962C8B-B14F-4D97-AF65-F5344CB8AC3E}">
        <p14:creationId xmlns:p14="http://schemas.microsoft.com/office/powerpoint/2010/main" val="387284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57151"/>
            <a:ext cx="8915400" cy="2382191"/>
          </a:xfrm>
          <a:prstGeom prst="rect">
            <a:avLst/>
          </a:prstGeom>
        </p:spPr>
        <p:txBody>
          <a:bodyPr wrap="square">
            <a:spAutoFit/>
          </a:bodyPr>
          <a:lstStyle/>
          <a:p>
            <a:pPr algn="just">
              <a:lnSpc>
                <a:spcPct val="115000"/>
              </a:lnSpc>
            </a:pPr>
            <a:r>
              <a:rPr lang="vi-VN" sz="3200" b="1" smtClean="0">
                <a:solidFill>
                  <a:srgbClr val="0000FF"/>
                </a:solidFill>
                <a:latin typeface="Times New Roman"/>
                <a:ea typeface="Calibri"/>
                <a:cs typeface="Times New Roman"/>
              </a:rPr>
              <a:t>a</a:t>
            </a:r>
            <a:r>
              <a:rPr lang="nl-NL" sz="3200" b="1" dirty="0" smtClean="0">
                <a:solidFill>
                  <a:srgbClr val="0000FF"/>
                </a:solidFill>
                <a:latin typeface="Times New Roman"/>
                <a:ea typeface="Calibri"/>
                <a:cs typeface="Times New Roman"/>
              </a:rPr>
              <a:t>. </a:t>
            </a:r>
            <a:r>
              <a:rPr lang="nl-NL" sz="3200" b="1" u="sng" dirty="0">
                <a:solidFill>
                  <a:srgbClr val="0000FF"/>
                </a:solidFill>
                <a:latin typeface="Times New Roman"/>
                <a:ea typeface="Calibri"/>
                <a:cs typeface="Times New Roman"/>
              </a:rPr>
              <a:t>Nhân vật Thạch Sanh</a:t>
            </a:r>
            <a:endParaRPr lang="en-US" sz="3200" dirty="0">
              <a:solidFill>
                <a:srgbClr val="0000FF"/>
              </a:solidFill>
              <a:ea typeface="Calibri"/>
              <a:cs typeface="Times New Roman"/>
            </a:endParaRPr>
          </a:p>
          <a:p>
            <a:pPr algn="just">
              <a:lnSpc>
                <a:spcPct val="115000"/>
              </a:lnSpc>
            </a:pPr>
            <a:r>
              <a:rPr lang="vi-VN" sz="3200" b="1" i="1" dirty="0" smtClean="0">
                <a:solidFill>
                  <a:srgbClr val="0000FF"/>
                </a:solidFill>
                <a:latin typeface="Times New Roman"/>
                <a:ea typeface="Calibri"/>
                <a:cs typeface="Times New Roman"/>
              </a:rPr>
              <a:t>* </a:t>
            </a:r>
            <a:r>
              <a:rPr lang="nl-NL" sz="3200" b="1" i="1" dirty="0" smtClean="0">
                <a:solidFill>
                  <a:srgbClr val="0000FF"/>
                </a:solidFill>
                <a:latin typeface="Times New Roman"/>
                <a:ea typeface="Calibri"/>
                <a:cs typeface="Times New Roman"/>
              </a:rPr>
              <a:t>Những </a:t>
            </a:r>
            <a:r>
              <a:rPr lang="nl-NL" sz="3200" b="1" i="1" dirty="0">
                <a:solidFill>
                  <a:srgbClr val="0000FF"/>
                </a:solidFill>
                <a:latin typeface="Times New Roman"/>
                <a:ea typeface="Calibri"/>
                <a:cs typeface="Times New Roman"/>
              </a:rPr>
              <a:t>chiến công và phẩm chất của </a:t>
            </a:r>
            <a:r>
              <a:rPr lang="nl-NL" sz="3200" b="1" i="1" dirty="0" smtClean="0">
                <a:solidFill>
                  <a:srgbClr val="0000FF"/>
                </a:solidFill>
                <a:latin typeface="Times New Roman"/>
                <a:ea typeface="Calibri"/>
                <a:cs typeface="Times New Roman"/>
              </a:rPr>
              <a:t>Thạch </a:t>
            </a:r>
            <a:r>
              <a:rPr lang="nl-NL" sz="3200" b="1" i="1" dirty="0">
                <a:solidFill>
                  <a:srgbClr val="0000FF"/>
                </a:solidFill>
                <a:latin typeface="Times New Roman"/>
                <a:ea typeface="Calibri"/>
                <a:cs typeface="Times New Roman"/>
              </a:rPr>
              <a:t>Sanh.</a:t>
            </a:r>
            <a:endParaRPr lang="en-US" sz="3200" dirty="0">
              <a:solidFill>
                <a:srgbClr val="0000FF"/>
              </a:solidFill>
              <a:ea typeface="Calibri"/>
              <a:cs typeface="Times New Roman"/>
            </a:endParaRPr>
          </a:p>
          <a:p>
            <a:pPr algn="just">
              <a:spcBef>
                <a:spcPct val="20000"/>
              </a:spcBef>
            </a:pPr>
            <a:r>
              <a:rPr lang="en-US" sz="3200" b="1" dirty="0" smtClean="0">
                <a:latin typeface="Times New Roman"/>
                <a:ea typeface="Times New Roman"/>
              </a:rPr>
              <a:t> </a:t>
            </a:r>
            <a:endParaRPr lang="en-US" sz="3200" b="1" dirty="0">
              <a:latin typeface="Times New Roman"/>
              <a:ea typeface="Times New Roman"/>
            </a:endParaRPr>
          </a:p>
        </p:txBody>
      </p:sp>
      <p:sp>
        <p:nvSpPr>
          <p:cNvPr id="2" name="TextBox 1"/>
          <p:cNvSpPr txBox="1"/>
          <p:nvPr/>
        </p:nvSpPr>
        <p:spPr>
          <a:xfrm>
            <a:off x="76200" y="2962782"/>
            <a:ext cx="2504256"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4400" b="1" dirty="0" smtClean="0">
                <a:solidFill>
                  <a:schemeClr val="tx1"/>
                </a:solidFill>
                <a:latin typeface="Times New Roman" pitchFamily="18" charset="0"/>
                <a:cs typeface="Times New Roman" pitchFamily="18" charset="0"/>
              </a:rPr>
              <a:t>Suy nghĩ</a:t>
            </a:r>
            <a:endParaRPr lang="en-US" sz="4400" b="1" dirty="0">
              <a:solidFill>
                <a:schemeClr val="tx1"/>
              </a:solidFill>
              <a:latin typeface="Times New Roman" pitchFamily="18" charset="0"/>
              <a:cs typeface="Times New Roman" pitchFamily="18" charset="0"/>
            </a:endParaRPr>
          </a:p>
        </p:txBody>
      </p:sp>
      <p:sp>
        <p:nvSpPr>
          <p:cNvPr id="7" name="Rounded Rectangle 6"/>
          <p:cNvSpPr/>
          <p:nvPr/>
        </p:nvSpPr>
        <p:spPr>
          <a:xfrm>
            <a:off x="3962400" y="2259732"/>
            <a:ext cx="4953000" cy="137881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Tóm</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tắt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những</a:t>
            </a:r>
            <a:r>
              <a:rPr lang="en-US" sz="3200" b="1" dirty="0">
                <a:solidFill>
                  <a:schemeClr val="tx1"/>
                </a:solidFill>
                <a:latin typeface="Times New Roman" pitchFamily="18" charset="0"/>
                <a:cs typeface="Times New Roman" pitchFamily="18" charset="0"/>
              </a:rPr>
              <a:t> </a:t>
            </a:r>
            <a:r>
              <a:rPr lang="vi-VN" sz="3200" b="1" dirty="0" smtClean="0">
                <a:solidFill>
                  <a:schemeClr val="tx1"/>
                </a:solidFill>
                <a:latin typeface="Times New Roman" pitchFamily="18" charset="0"/>
                <a:cs typeface="Times New Roman" pitchFamily="18" charset="0"/>
              </a:rPr>
              <a:t>thử thách</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và</a:t>
            </a:r>
            <a:r>
              <a:rPr lang="en-US" sz="3200" b="1" dirty="0" smtClean="0">
                <a:solidFill>
                  <a:schemeClr val="tx1"/>
                </a:solidFill>
                <a:latin typeface="Times New Roman" pitchFamily="18" charset="0"/>
                <a:cs typeface="Times New Roman" pitchFamily="18" charset="0"/>
              </a:rPr>
              <a:t> </a:t>
            </a:r>
            <a:r>
              <a:rPr lang="vi-VN" sz="3200" b="1" dirty="0" smtClean="0">
                <a:solidFill>
                  <a:schemeClr val="tx1"/>
                </a:solidFill>
                <a:latin typeface="Times New Roman" pitchFamily="18" charset="0"/>
                <a:cs typeface="Times New Roman" pitchFamily="18" charset="0"/>
              </a:rPr>
              <a:t>chiến công</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của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Thạch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Sanh</a:t>
            </a:r>
            <a:r>
              <a:rPr lang="en-US" sz="2800" b="1" dirty="0">
                <a:latin typeface="Times New Roman" pitchFamily="18" charset="0"/>
                <a:cs typeface="Times New Roman" pitchFamily="18" charset="0"/>
              </a:rPr>
              <a:t>.</a:t>
            </a:r>
          </a:p>
        </p:txBody>
      </p:sp>
      <p:sp>
        <p:nvSpPr>
          <p:cNvPr id="10" name="Rounded Rectangle 9"/>
          <p:cNvSpPr/>
          <p:nvPr/>
        </p:nvSpPr>
        <p:spPr>
          <a:xfrm>
            <a:off x="3962400" y="3848099"/>
            <a:ext cx="4876800" cy="108585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latin typeface="Times New Roman" pitchFamily="18" charset="0"/>
                <a:cs typeface="Times New Roman" pitchFamily="18" charset="0"/>
              </a:rPr>
              <a:t>Nhận </a:t>
            </a:r>
            <a:r>
              <a:rPr lang="vi-VN" sz="3200" b="1" dirty="0">
                <a:latin typeface="Times New Roman" pitchFamily="18" charset="0"/>
                <a:cs typeface="Times New Roman" pitchFamily="18" charset="0"/>
              </a:rPr>
              <a:t>xét về những chiến công và thử thách đó.</a:t>
            </a:r>
          </a:p>
        </p:txBody>
      </p:sp>
      <p:cxnSp>
        <p:nvCxnSpPr>
          <p:cNvPr id="12" name="Straight Arrow Connector 11"/>
          <p:cNvCxnSpPr>
            <a:stCxn id="2" idx="3"/>
            <a:endCxn id="7" idx="1"/>
          </p:cNvCxnSpPr>
          <p:nvPr/>
        </p:nvCxnSpPr>
        <p:spPr>
          <a:xfrm flipV="1">
            <a:off x="2580456" y="2949141"/>
            <a:ext cx="1381944" cy="3983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 idx="3"/>
            <a:endCxn id="10" idx="1"/>
          </p:cNvCxnSpPr>
          <p:nvPr/>
        </p:nvCxnSpPr>
        <p:spPr>
          <a:xfrm>
            <a:off x="2580456" y="3347503"/>
            <a:ext cx="1381944" cy="10435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7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52401" y="916781"/>
            <a:ext cx="3582298" cy="892969"/>
          </a:xfrm>
          <a:prstGeom prst="rect">
            <a:avLst/>
          </a:prstGeom>
          <a:solidFill>
            <a:srgbClr val="92D050"/>
          </a:solidFill>
          <a:ln w="9525">
            <a:solidFill>
              <a:schemeClr val="tx1"/>
            </a:solidFill>
            <a:miter lim="800000"/>
            <a:headEnd/>
            <a:tailEnd/>
          </a:ln>
          <a:effectLst/>
          <a:extLst/>
        </p:spPr>
        <p:txBody>
          <a:bodyPr wrap="none" anchor="ctr"/>
          <a:lstStyle/>
          <a:p>
            <a:pPr algn="ctr" fontAlgn="base">
              <a:spcBef>
                <a:spcPct val="0"/>
              </a:spcBef>
              <a:spcAft>
                <a:spcPct val="0"/>
              </a:spcAft>
            </a:pPr>
            <a:r>
              <a:rPr lang="en-US" sz="2800" b="1" dirty="0" err="1">
                <a:solidFill>
                  <a:prstClr val="black"/>
                </a:solidFill>
                <a:latin typeface="Times New Roman" pitchFamily="18" charset="0"/>
                <a:cs typeface="Times New Roman" pitchFamily="18" charset="0"/>
              </a:rPr>
              <a:t>Cứu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công</a:t>
            </a:r>
            <a:r>
              <a:rPr lang="en-US" sz="2800" b="1" dirty="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chúa</a:t>
            </a:r>
            <a:r>
              <a:rPr lang="en-US" sz="2800" b="1" dirty="0" smtClean="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bị</a:t>
            </a:r>
            <a:r>
              <a:rPr lang="en-US" sz="2800" b="1" dirty="0">
                <a:solidFill>
                  <a:prstClr val="black"/>
                </a:solidFill>
                <a:latin typeface="Times New Roman" pitchFamily="18" charset="0"/>
                <a:cs typeface="Times New Roman" pitchFamily="18" charset="0"/>
              </a:rPr>
              <a:t> </a:t>
            </a:r>
          </a:p>
          <a:p>
            <a:pPr algn="ctr" fontAlgn="base">
              <a:spcBef>
                <a:spcPct val="0"/>
              </a:spcBef>
              <a:spcAft>
                <a:spcPct val="0"/>
              </a:spcAft>
            </a:pPr>
            <a:r>
              <a:rPr lang="en-US" sz="2800" b="1" dirty="0" err="1">
                <a:solidFill>
                  <a:prstClr val="black"/>
                </a:solidFill>
                <a:latin typeface="Times New Roman" pitchFamily="18" charset="0"/>
                <a:cs typeface="Times New Roman" pitchFamily="18" charset="0"/>
              </a:rPr>
              <a:t>Lý</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Thông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lấp</a:t>
            </a:r>
            <a:r>
              <a:rPr lang="en-US" sz="2800" b="1" dirty="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cửa</a:t>
            </a:r>
            <a:r>
              <a:rPr lang="en-US" sz="2800" b="1" dirty="0" smtClean="0">
                <a:solidFill>
                  <a:prstClr val="black"/>
                </a:solidFill>
                <a:latin typeface="Times New Roman" pitchFamily="18" charset="0"/>
                <a:cs typeface="Times New Roman" pitchFamily="18" charset="0"/>
              </a:rPr>
              <a:t> hang</a:t>
            </a:r>
            <a:endParaRPr lang="en-US" sz="2800" b="1" dirty="0">
              <a:solidFill>
                <a:prstClr val="black"/>
              </a:solidFill>
              <a:latin typeface="Times New Roman" pitchFamily="18" charset="0"/>
              <a:cs typeface="Times New Roman" pitchFamily="18" charset="0"/>
            </a:endParaRPr>
          </a:p>
        </p:txBody>
      </p:sp>
      <p:sp>
        <p:nvSpPr>
          <p:cNvPr id="79876" name="Rectangle 4"/>
          <p:cNvSpPr>
            <a:spLocks noChangeArrowheads="1"/>
          </p:cNvSpPr>
          <p:nvPr/>
        </p:nvSpPr>
        <p:spPr bwMode="auto">
          <a:xfrm>
            <a:off x="152402" y="2970775"/>
            <a:ext cx="3582297" cy="896375"/>
          </a:xfrm>
          <a:prstGeom prst="rect">
            <a:avLst/>
          </a:prstGeom>
          <a:solidFill>
            <a:srgbClr val="92D050"/>
          </a:solidFill>
          <a:ln w="9525">
            <a:solidFill>
              <a:schemeClr val="tx1"/>
            </a:solidFill>
            <a:miter lim="800000"/>
            <a:headEnd/>
            <a:tailEnd/>
          </a:ln>
          <a:effectLst/>
          <a:extLst/>
        </p:spPr>
        <p:txBody>
          <a:bodyPr wrap="none" anchor="ctr"/>
          <a:lstStyle/>
          <a:p>
            <a:pPr algn="ctr" fontAlgn="base">
              <a:spcBef>
                <a:spcPct val="0"/>
              </a:spcBef>
              <a:spcAft>
                <a:spcPct val="0"/>
              </a:spcAft>
            </a:pPr>
            <a:r>
              <a:rPr lang="en-US" sz="2800" b="1" dirty="0" err="1">
                <a:solidFill>
                  <a:prstClr val="black"/>
                </a:solidFill>
                <a:latin typeface="Times New Roman" pitchFamily="18" charset="0"/>
                <a:cs typeface="Times New Roman" pitchFamily="18" charset="0"/>
              </a:rPr>
              <a:t>Quân</a:t>
            </a:r>
            <a:r>
              <a:rPr lang="en-US" sz="2800" b="1" dirty="0">
                <a:solidFill>
                  <a:prstClr val="black"/>
                </a:solidFill>
                <a:latin typeface="Times New Roman" pitchFamily="18" charset="0"/>
                <a:cs typeface="Times New Roman" pitchFamily="18" charset="0"/>
              </a:rPr>
              <a:t> 18 </a:t>
            </a:r>
            <a:r>
              <a:rPr lang="en-US" sz="2800" b="1" dirty="0" err="1">
                <a:solidFill>
                  <a:prstClr val="black"/>
                </a:solidFill>
                <a:latin typeface="Times New Roman" pitchFamily="18" charset="0"/>
                <a:cs typeface="Times New Roman" pitchFamily="18" charset="0"/>
              </a:rPr>
              <a:t>nước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chư</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hầu</a:t>
            </a:r>
            <a:endParaRPr lang="en-US" sz="2800" b="1" dirty="0">
              <a:solidFill>
                <a:prstClr val="black"/>
              </a:solidFill>
              <a:latin typeface="Times New Roman" pitchFamily="18" charset="0"/>
              <a:cs typeface="Times New Roman" pitchFamily="18" charset="0"/>
            </a:endParaRPr>
          </a:p>
          <a:p>
            <a:pPr algn="ctr" fontAlgn="base">
              <a:spcBef>
                <a:spcPct val="0"/>
              </a:spcBef>
              <a:spcAft>
                <a:spcPct val="0"/>
              </a:spcAft>
            </a:pP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kéo</a:t>
            </a:r>
            <a:r>
              <a:rPr lang="en-US" sz="2800" b="1" dirty="0">
                <a:solidFill>
                  <a:prstClr val="black"/>
                </a:solidFill>
                <a:latin typeface="Times New Roman" pitchFamily="18" charset="0"/>
                <a:cs typeface="Times New Roman" pitchFamily="18" charset="0"/>
              </a:rPr>
              <a:t> sang </a:t>
            </a:r>
            <a:r>
              <a:rPr lang="en-US" sz="2800" b="1" dirty="0" err="1">
                <a:solidFill>
                  <a:prstClr val="black"/>
                </a:solidFill>
                <a:latin typeface="Times New Roman" pitchFamily="18" charset="0"/>
                <a:cs typeface="Times New Roman" pitchFamily="18" charset="0"/>
              </a:rPr>
              <a:t>đánh</a:t>
            </a:r>
            <a:r>
              <a:rPr lang="en-US" sz="2800" b="1" dirty="0">
                <a:solidFill>
                  <a:prstClr val="black"/>
                </a:solidFill>
                <a:latin typeface="Times New Roman" pitchFamily="18" charset="0"/>
                <a:cs typeface="Times New Roman" pitchFamily="18" charset="0"/>
              </a:rPr>
              <a:t> </a:t>
            </a:r>
          </a:p>
          <a:p>
            <a:pPr algn="ctr" fontAlgn="base">
              <a:spcBef>
                <a:spcPct val="0"/>
              </a:spcBef>
              <a:spcAft>
                <a:spcPct val="0"/>
              </a:spcAft>
            </a:pPr>
            <a:endParaRPr lang="en-US" b="1" dirty="0">
              <a:solidFill>
                <a:prstClr val="black"/>
              </a:solidFill>
              <a:latin typeface="Times New Roman" pitchFamily="18" charset="0"/>
              <a:cs typeface="Times New Roman" pitchFamily="18" charset="0"/>
            </a:endParaRPr>
          </a:p>
        </p:txBody>
      </p:sp>
      <p:sp>
        <p:nvSpPr>
          <p:cNvPr id="79877" name="Oval 5"/>
          <p:cNvSpPr>
            <a:spLocks noChangeArrowheads="1"/>
          </p:cNvSpPr>
          <p:nvPr/>
        </p:nvSpPr>
        <p:spPr bwMode="auto">
          <a:xfrm>
            <a:off x="4191001" y="3076357"/>
            <a:ext cx="4875966" cy="1095593"/>
          </a:xfrm>
          <a:prstGeom prst="ellipse">
            <a:avLst/>
          </a:prstGeom>
          <a:solidFill>
            <a:srgbClr val="FFFF00"/>
          </a:solidFill>
          <a:ln w="9525">
            <a:solidFill>
              <a:schemeClr val="tx1"/>
            </a:solidFill>
            <a:round/>
            <a:headEnd/>
            <a:tailEnd/>
          </a:ln>
          <a:effectLst/>
          <a:extLst/>
        </p:spPr>
        <p:txBody>
          <a:bodyPr wrap="none" anchor="ctr"/>
          <a:lstStyle/>
          <a:p>
            <a:pPr algn="ctr" fontAlgn="base">
              <a:spcBef>
                <a:spcPct val="0"/>
              </a:spcBef>
              <a:spcAft>
                <a:spcPct val="0"/>
              </a:spcAft>
            </a:pPr>
            <a:r>
              <a:rPr lang="en-US" sz="2400" b="1" dirty="0" err="1" smtClean="0">
                <a:solidFill>
                  <a:prstClr val="black"/>
                </a:solidFill>
                <a:latin typeface="Times New Roman" pitchFamily="18" charset="0"/>
                <a:cs typeface="Times New Roman" pitchFamily="18" charset="0"/>
              </a:rPr>
              <a:t>Dùng</a:t>
            </a:r>
            <a:r>
              <a:rPr lang="en-US" sz="2400" b="1" dirty="0" smtClean="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tiếng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đàn</a:t>
            </a:r>
            <a:r>
              <a:rPr lang="en-US" sz="2400" b="1" dirty="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chiến</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thắng</a:t>
            </a:r>
            <a:endParaRPr lang="en-US" sz="2400" b="1" dirty="0">
              <a:solidFill>
                <a:prstClr val="black"/>
              </a:solidFill>
              <a:latin typeface="Times New Roman" pitchFamily="18" charset="0"/>
              <a:cs typeface="Times New Roman" pitchFamily="18" charset="0"/>
            </a:endParaRPr>
          </a:p>
          <a:p>
            <a:pPr algn="ctr" fontAlgn="base">
              <a:spcBef>
                <a:spcPct val="0"/>
              </a:spcBef>
              <a:spcAft>
                <a:spcPct val="0"/>
              </a:spcAft>
            </a:pPr>
            <a:r>
              <a:rPr lang="en-US" sz="2400" b="1" dirty="0" err="1">
                <a:solidFill>
                  <a:prstClr val="black"/>
                </a:solidFill>
                <a:latin typeface="Times New Roman" pitchFamily="18" charset="0"/>
                <a:cs typeface="Times New Roman" pitchFamily="18" charset="0"/>
              </a:rPr>
              <a:t>quân</a:t>
            </a:r>
            <a:r>
              <a:rPr lang="en-US" sz="2400" b="1" dirty="0">
                <a:solidFill>
                  <a:prstClr val="black"/>
                </a:solidFill>
                <a:latin typeface="Times New Roman" pitchFamily="18" charset="0"/>
                <a:cs typeface="Times New Roman" pitchFamily="18" charset="0"/>
              </a:rPr>
              <a:t> 18 </a:t>
            </a:r>
            <a:r>
              <a:rPr lang="en-US" sz="2400" b="1" dirty="0" err="1">
                <a:solidFill>
                  <a:prstClr val="black"/>
                </a:solidFill>
                <a:latin typeface="Times New Roman" pitchFamily="18" charset="0"/>
                <a:cs typeface="Times New Roman" pitchFamily="18" charset="0"/>
              </a:rPr>
              <a:t>nước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chư</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hầu</a:t>
            </a:r>
            <a:r>
              <a:rPr lang="en-US" sz="2400" b="1" dirty="0">
                <a:solidFill>
                  <a:prstClr val="black"/>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nối</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ngôi</a:t>
            </a:r>
            <a:endParaRPr lang="en-US" sz="2400" b="1" dirty="0">
              <a:solidFill>
                <a:srgbClr val="FF3300"/>
              </a:solidFill>
              <a:latin typeface="Times New Roman" pitchFamily="18" charset="0"/>
              <a:cs typeface="Times New Roman" pitchFamily="18" charset="0"/>
            </a:endParaRPr>
          </a:p>
          <a:p>
            <a:pPr algn="ctr" fontAlgn="base">
              <a:spcBef>
                <a:spcPct val="0"/>
              </a:spcBef>
              <a:spcAft>
                <a:spcPct val="0"/>
              </a:spcAft>
            </a:pPr>
            <a:endParaRPr lang="en-US" sz="1600" b="1" dirty="0">
              <a:solidFill>
                <a:prstClr val="black"/>
              </a:solidFill>
              <a:latin typeface="Times New Roman" pitchFamily="18" charset="0"/>
              <a:cs typeface="Times New Roman" pitchFamily="18" charset="0"/>
            </a:endParaRPr>
          </a:p>
        </p:txBody>
      </p:sp>
      <p:sp>
        <p:nvSpPr>
          <p:cNvPr id="79879" name="Oval 7"/>
          <p:cNvSpPr>
            <a:spLocks noChangeArrowheads="1"/>
          </p:cNvSpPr>
          <p:nvPr/>
        </p:nvSpPr>
        <p:spPr bwMode="auto">
          <a:xfrm>
            <a:off x="4191001" y="939622"/>
            <a:ext cx="4878598" cy="1136787"/>
          </a:xfrm>
          <a:prstGeom prst="ellipse">
            <a:avLst/>
          </a:prstGeom>
          <a:solidFill>
            <a:srgbClr val="FFFF00"/>
          </a:solidFill>
          <a:ln w="9525">
            <a:solidFill>
              <a:schemeClr val="tx1"/>
            </a:solidFill>
            <a:round/>
            <a:headEnd/>
            <a:tailEnd/>
          </a:ln>
          <a:effectLst/>
          <a:extLst/>
        </p:spPr>
        <p:txBody>
          <a:bodyPr wrap="none" anchor="ctr"/>
          <a:lstStyle/>
          <a:p>
            <a:pPr algn="ctr" fontAlgn="base">
              <a:spcBef>
                <a:spcPct val="0"/>
              </a:spcBef>
              <a:spcAft>
                <a:spcPct val="0"/>
              </a:spcAft>
            </a:pPr>
            <a:r>
              <a:rPr lang="en-US" sz="2400" b="1" dirty="0" err="1" smtClean="0">
                <a:solidFill>
                  <a:prstClr val="black"/>
                </a:solidFill>
                <a:latin typeface="Times New Roman" pitchFamily="18" charset="0"/>
                <a:cs typeface="Times New Roman" pitchFamily="18" charset="0"/>
              </a:rPr>
              <a:t>Diệt</a:t>
            </a:r>
            <a:r>
              <a:rPr lang="en-US" sz="2400" b="1" dirty="0" smtClean="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đại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bàng</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cứu</a:t>
            </a:r>
            <a:r>
              <a:rPr lang="en-US" sz="2400" b="1" dirty="0" smtClean="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công</a:t>
            </a:r>
            <a:r>
              <a:rPr lang="en-US" sz="2400" b="1" dirty="0">
                <a:solidFill>
                  <a:prstClr val="black"/>
                </a:solidFill>
                <a:latin typeface="Times New Roman" pitchFamily="18" charset="0"/>
                <a:cs typeface="Times New Roman" pitchFamily="18" charset="0"/>
              </a:rPr>
              <a:t> </a:t>
            </a:r>
          </a:p>
          <a:p>
            <a:pPr algn="ctr" fontAlgn="base">
              <a:spcBef>
                <a:spcPct val="0"/>
              </a:spcBef>
              <a:spcAft>
                <a:spcPct val="0"/>
              </a:spcAft>
            </a:pPr>
            <a:r>
              <a:rPr lang="en-US" sz="2400" b="1" dirty="0" err="1">
                <a:solidFill>
                  <a:prstClr val="black"/>
                </a:solidFill>
                <a:latin typeface="Times New Roman" pitchFamily="18" charset="0"/>
                <a:cs typeface="Times New Roman" pitchFamily="18" charset="0"/>
              </a:rPr>
              <a:t>c</a:t>
            </a:r>
            <a:r>
              <a:rPr lang="en-US" sz="2400" b="1" dirty="0" err="1" smtClean="0">
                <a:solidFill>
                  <a:prstClr val="black"/>
                </a:solidFill>
                <a:latin typeface="Times New Roman" pitchFamily="18" charset="0"/>
                <a:cs typeface="Times New Roman" pitchFamily="18" charset="0"/>
              </a:rPr>
              <a:t>húa</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cứu</a:t>
            </a:r>
            <a:r>
              <a:rPr lang="en-US" sz="2400" b="1" dirty="0" smtClean="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thái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tử</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được</a:t>
            </a:r>
            <a:r>
              <a:rPr lang="en-US" sz="2400" b="1" dirty="0">
                <a:solidFill>
                  <a:prstClr val="black"/>
                </a:solidFill>
                <a:latin typeface="Times New Roman" pitchFamily="18" charset="0"/>
                <a:cs typeface="Times New Roman" pitchFamily="18" charset="0"/>
              </a:rPr>
              <a:t> </a:t>
            </a:r>
          </a:p>
          <a:p>
            <a:pPr algn="ctr" fontAlgn="base">
              <a:spcBef>
                <a:spcPct val="0"/>
              </a:spcBef>
              <a:spcAft>
                <a:spcPct val="0"/>
              </a:spcAft>
            </a:pPr>
            <a:r>
              <a:rPr lang="en-US" sz="2400" b="1" dirty="0" err="1">
                <a:solidFill>
                  <a:prstClr val="black"/>
                </a:solidFill>
                <a:latin typeface="Times New Roman" pitchFamily="18" charset="0"/>
                <a:cs typeface="Times New Roman" pitchFamily="18" charset="0"/>
              </a:rPr>
              <a:t>tặng</a:t>
            </a:r>
            <a:r>
              <a:rPr lang="en-US" sz="2400" b="1" dirty="0">
                <a:solidFill>
                  <a:prstClr val="black"/>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đàn</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thần</a:t>
            </a:r>
            <a:endParaRPr lang="en-US" sz="2400" b="1" dirty="0">
              <a:solidFill>
                <a:srgbClr val="FF3300"/>
              </a:solidFill>
              <a:latin typeface="Times New Roman" pitchFamily="18" charset="0"/>
              <a:cs typeface="Times New Roman" pitchFamily="18" charset="0"/>
            </a:endParaRPr>
          </a:p>
        </p:txBody>
      </p:sp>
      <p:sp>
        <p:nvSpPr>
          <p:cNvPr id="79880" name="Oval 8"/>
          <p:cNvSpPr>
            <a:spLocks noChangeArrowheads="1"/>
          </p:cNvSpPr>
          <p:nvPr/>
        </p:nvSpPr>
        <p:spPr bwMode="auto">
          <a:xfrm>
            <a:off x="4267200" y="-75186"/>
            <a:ext cx="4648200" cy="970536"/>
          </a:xfrm>
          <a:prstGeom prst="ellipse">
            <a:avLst/>
          </a:prstGeom>
          <a:solidFill>
            <a:srgbClr val="FFFF00"/>
          </a:solidFill>
          <a:ln w="9525">
            <a:solidFill>
              <a:schemeClr val="tx1"/>
            </a:solidFill>
            <a:round/>
            <a:headEnd/>
            <a:tailEnd/>
          </a:ln>
          <a:effectLst/>
          <a:extLst/>
        </p:spPr>
        <p:txBody>
          <a:bodyPr wrap="none" anchor="ctr"/>
          <a:lstStyle/>
          <a:p>
            <a:pPr algn="ctr" fontAlgn="base">
              <a:spcBef>
                <a:spcPct val="0"/>
              </a:spcBef>
              <a:spcAft>
                <a:spcPct val="0"/>
              </a:spcAft>
            </a:pPr>
            <a:endParaRPr lang="en-US" b="1" dirty="0">
              <a:solidFill>
                <a:prstClr val="black"/>
              </a:solidFill>
              <a:latin typeface="Times New Roman" pitchFamily="18" charset="0"/>
              <a:cs typeface="Times New Roman" pitchFamily="18" charset="0"/>
            </a:endParaRPr>
          </a:p>
          <a:p>
            <a:pPr algn="ctr" fontAlgn="base">
              <a:spcBef>
                <a:spcPct val="0"/>
              </a:spcBef>
              <a:spcAft>
                <a:spcPct val="0"/>
              </a:spcAft>
            </a:pPr>
            <a:r>
              <a:rPr lang="en-US" sz="2400" b="1" dirty="0" err="1">
                <a:solidFill>
                  <a:prstClr val="black"/>
                </a:solidFill>
                <a:latin typeface="Times New Roman" pitchFamily="18" charset="0"/>
                <a:cs typeface="Times New Roman" pitchFamily="18" charset="0"/>
              </a:rPr>
              <a:t>Giết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chằn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tinh</a:t>
            </a:r>
            <a:r>
              <a:rPr lang="en-US" sz="2400" b="1" dirty="0">
                <a:solidFill>
                  <a:prstClr val="black"/>
                </a:solidFill>
                <a:latin typeface="Times New Roman" pitchFamily="18" charset="0"/>
                <a:cs typeface="Times New Roman" pitchFamily="18" charset="0"/>
              </a:rPr>
              <a:t> , </a:t>
            </a:r>
            <a:r>
              <a:rPr lang="en-US" sz="2400" b="1" dirty="0" err="1">
                <a:solidFill>
                  <a:prstClr val="black"/>
                </a:solidFill>
                <a:latin typeface="Times New Roman" pitchFamily="18" charset="0"/>
                <a:cs typeface="Times New Roman" pitchFamily="18" charset="0"/>
              </a:rPr>
              <a:t>thu</a:t>
            </a:r>
            <a:r>
              <a:rPr lang="en-US" sz="2400" b="1" dirty="0">
                <a:solidFill>
                  <a:prstClr val="black"/>
                </a:solidFill>
                <a:latin typeface="Times New Roman" pitchFamily="18" charset="0"/>
                <a:cs typeface="Times New Roman" pitchFamily="18" charset="0"/>
              </a:rPr>
              <a:t> </a:t>
            </a:r>
          </a:p>
          <a:p>
            <a:pPr algn="ctr" fontAlgn="base">
              <a:spcBef>
                <a:spcPct val="0"/>
              </a:spcBef>
              <a:spcAft>
                <a:spcPct val="0"/>
              </a:spcAft>
            </a:pPr>
            <a:r>
              <a:rPr lang="en-US" sz="2400" b="1" dirty="0" err="1">
                <a:solidFill>
                  <a:prstClr val="black"/>
                </a:solidFill>
                <a:latin typeface="Times New Roman" pitchFamily="18" charset="0"/>
                <a:cs typeface="Times New Roman" pitchFamily="18" charset="0"/>
              </a:rPr>
              <a:t>được</a:t>
            </a:r>
            <a:r>
              <a:rPr lang="en-US" sz="2400" b="1" dirty="0">
                <a:solidFill>
                  <a:prstClr val="black"/>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bộ</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cung</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tên</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vàng</a:t>
            </a:r>
            <a:r>
              <a:rPr lang="en-US" sz="2400" b="1" dirty="0">
                <a:solidFill>
                  <a:prstClr val="black"/>
                </a:solidFill>
                <a:latin typeface="Times New Roman" pitchFamily="18" charset="0"/>
                <a:cs typeface="Times New Roman" pitchFamily="18" charset="0"/>
              </a:rPr>
              <a:t> </a:t>
            </a:r>
          </a:p>
          <a:p>
            <a:pPr algn="ctr" fontAlgn="base">
              <a:spcBef>
                <a:spcPct val="0"/>
              </a:spcBef>
              <a:spcAft>
                <a:spcPct val="0"/>
              </a:spcAft>
            </a:pPr>
            <a:endParaRPr lang="en-US" b="1" dirty="0">
              <a:solidFill>
                <a:prstClr val="black"/>
              </a:solidFill>
              <a:latin typeface="Times New Roman" pitchFamily="18" charset="0"/>
              <a:cs typeface="Times New Roman" pitchFamily="18" charset="0"/>
            </a:endParaRPr>
          </a:p>
        </p:txBody>
      </p:sp>
      <p:sp>
        <p:nvSpPr>
          <p:cNvPr id="79881" name="Line 9"/>
          <p:cNvSpPr>
            <a:spLocks noChangeShapeType="1"/>
          </p:cNvSpPr>
          <p:nvPr/>
        </p:nvSpPr>
        <p:spPr bwMode="auto">
          <a:xfrm>
            <a:off x="3886200" y="285750"/>
            <a:ext cx="398830" cy="14857"/>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79882" name="Line 10"/>
          <p:cNvSpPr>
            <a:spLocks noChangeShapeType="1"/>
          </p:cNvSpPr>
          <p:nvPr/>
        </p:nvSpPr>
        <p:spPr bwMode="auto">
          <a:xfrm>
            <a:off x="3723471" y="1363264"/>
            <a:ext cx="561559" cy="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79884" name="Line 12"/>
          <p:cNvSpPr>
            <a:spLocks noChangeShapeType="1"/>
          </p:cNvSpPr>
          <p:nvPr/>
        </p:nvSpPr>
        <p:spPr bwMode="auto">
          <a:xfrm>
            <a:off x="3723472" y="3562350"/>
            <a:ext cx="696129" cy="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79886" name="Rectangle 14"/>
          <p:cNvSpPr>
            <a:spLocks noChangeArrowheads="1"/>
          </p:cNvSpPr>
          <p:nvPr/>
        </p:nvSpPr>
        <p:spPr bwMode="auto">
          <a:xfrm>
            <a:off x="152401" y="57150"/>
            <a:ext cx="3733799" cy="709990"/>
          </a:xfrm>
          <a:prstGeom prst="rect">
            <a:avLst/>
          </a:prstGeom>
          <a:solidFill>
            <a:srgbClr val="92D050"/>
          </a:solidFill>
          <a:ln w="9525">
            <a:solidFill>
              <a:schemeClr val="tx1"/>
            </a:solidFill>
            <a:miter lim="800000"/>
            <a:headEnd/>
            <a:tailEnd/>
          </a:ln>
          <a:effectLst/>
          <a:extLst/>
        </p:spPr>
        <p:txBody>
          <a:bodyPr wrap="none" anchor="ctr"/>
          <a:lstStyle/>
          <a:p>
            <a:pPr algn="ctr" fontAlgn="base">
              <a:spcBef>
                <a:spcPct val="0"/>
              </a:spcBef>
              <a:spcAft>
                <a:spcPct val="0"/>
              </a:spcAft>
            </a:pPr>
            <a:endParaRPr lang="en-US" b="1" dirty="0">
              <a:solidFill>
                <a:prstClr val="black"/>
              </a:solidFill>
              <a:latin typeface="Times New Roman" pitchFamily="18" charset="0"/>
              <a:cs typeface="Times New Roman" pitchFamily="18" charset="0"/>
            </a:endParaRPr>
          </a:p>
          <a:p>
            <a:pPr algn="ctr" fontAlgn="base">
              <a:spcBef>
                <a:spcPct val="0"/>
              </a:spcBef>
              <a:spcAft>
                <a:spcPct val="0"/>
              </a:spcAft>
            </a:pPr>
            <a:endParaRPr lang="en-US" b="1" dirty="0">
              <a:solidFill>
                <a:prstClr val="black"/>
              </a:solidFill>
              <a:latin typeface="Times New Roman" pitchFamily="18" charset="0"/>
              <a:cs typeface="Times New Roman" pitchFamily="18" charset="0"/>
            </a:endParaRPr>
          </a:p>
          <a:p>
            <a:pPr algn="ctr" fontAlgn="base">
              <a:spcBef>
                <a:spcPct val="0"/>
              </a:spcBef>
              <a:spcAft>
                <a:spcPct val="0"/>
              </a:spcAft>
            </a:pPr>
            <a:r>
              <a:rPr lang="en-US" sz="2800" b="1" dirty="0" err="1">
                <a:solidFill>
                  <a:prstClr val="black"/>
                </a:solidFill>
                <a:latin typeface="Times New Roman" pitchFamily="18" charset="0"/>
                <a:cs typeface="Times New Roman" pitchFamily="18" charset="0"/>
              </a:rPr>
              <a:t>Bị</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mẹ</a:t>
            </a:r>
            <a:r>
              <a:rPr lang="en-US" sz="2800" b="1" dirty="0">
                <a:solidFill>
                  <a:prstClr val="black"/>
                </a:solidFill>
                <a:latin typeface="Times New Roman" pitchFamily="18" charset="0"/>
                <a:cs typeface="Times New Roman" pitchFamily="18" charset="0"/>
              </a:rPr>
              <a:t> con </a:t>
            </a:r>
            <a:r>
              <a:rPr lang="en-US" sz="2800" b="1" dirty="0" err="1">
                <a:solidFill>
                  <a:prstClr val="black"/>
                </a:solidFill>
                <a:latin typeface="Times New Roman" pitchFamily="18" charset="0"/>
                <a:cs typeface="Times New Roman" pitchFamily="18" charset="0"/>
              </a:rPr>
              <a:t>Lý</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Thông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lừa</a:t>
            </a:r>
            <a:endParaRPr lang="en-US" sz="2800" b="1" dirty="0">
              <a:solidFill>
                <a:prstClr val="black"/>
              </a:solidFill>
              <a:latin typeface="Times New Roman" pitchFamily="18" charset="0"/>
              <a:cs typeface="Times New Roman" pitchFamily="18" charset="0"/>
            </a:endParaRPr>
          </a:p>
          <a:p>
            <a:pPr algn="ctr" fontAlgn="base">
              <a:spcBef>
                <a:spcPct val="0"/>
              </a:spcBef>
              <a:spcAft>
                <a:spcPct val="0"/>
              </a:spcAft>
            </a:pP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canh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miếu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thế</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mạng</a:t>
            </a:r>
            <a:endParaRPr lang="en-US" sz="2800" b="1" dirty="0">
              <a:solidFill>
                <a:prstClr val="black"/>
              </a:solidFill>
              <a:latin typeface="Times New Roman" pitchFamily="18" charset="0"/>
              <a:cs typeface="Times New Roman" pitchFamily="18" charset="0"/>
            </a:endParaRPr>
          </a:p>
          <a:p>
            <a:pPr algn="ctr" fontAlgn="base">
              <a:spcBef>
                <a:spcPct val="0"/>
              </a:spcBef>
              <a:spcAft>
                <a:spcPct val="0"/>
              </a:spcAft>
            </a:pPr>
            <a:endParaRPr lang="en-US" b="1" dirty="0">
              <a:solidFill>
                <a:prstClr val="black"/>
              </a:solidFill>
              <a:latin typeface="Times New Roman" pitchFamily="18" charset="0"/>
              <a:cs typeface="Times New Roman" pitchFamily="18" charset="0"/>
            </a:endParaRPr>
          </a:p>
          <a:p>
            <a:pPr algn="ctr" fontAlgn="base">
              <a:spcBef>
                <a:spcPct val="0"/>
              </a:spcBef>
              <a:spcAft>
                <a:spcPct val="0"/>
              </a:spcAft>
            </a:pPr>
            <a:endParaRPr lang="en-US" b="1" dirty="0">
              <a:solidFill>
                <a:prstClr val="black"/>
              </a:solidFill>
              <a:latin typeface="Times New Roman" pitchFamily="18" charset="0"/>
              <a:cs typeface="Times New Roman" pitchFamily="18" charset="0"/>
            </a:endParaRPr>
          </a:p>
        </p:txBody>
      </p:sp>
      <p:sp>
        <p:nvSpPr>
          <p:cNvPr id="79888" name="Line 16"/>
          <p:cNvSpPr>
            <a:spLocks noChangeShapeType="1"/>
          </p:cNvSpPr>
          <p:nvPr/>
        </p:nvSpPr>
        <p:spPr bwMode="auto">
          <a:xfrm flipH="1">
            <a:off x="6590402" y="590550"/>
            <a:ext cx="17318" cy="34907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79889" name="Line 17"/>
          <p:cNvSpPr>
            <a:spLocks noChangeShapeType="1"/>
          </p:cNvSpPr>
          <p:nvPr/>
        </p:nvSpPr>
        <p:spPr bwMode="auto">
          <a:xfrm>
            <a:off x="6576548" y="2114550"/>
            <a:ext cx="13854" cy="23217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79890" name="Line 18"/>
          <p:cNvSpPr>
            <a:spLocks noChangeShapeType="1"/>
          </p:cNvSpPr>
          <p:nvPr/>
        </p:nvSpPr>
        <p:spPr bwMode="auto">
          <a:xfrm flipH="1">
            <a:off x="2012950" y="742950"/>
            <a:ext cx="0" cy="46946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79891" name="Line 19"/>
          <p:cNvSpPr>
            <a:spLocks noChangeShapeType="1"/>
          </p:cNvSpPr>
          <p:nvPr/>
        </p:nvSpPr>
        <p:spPr bwMode="auto">
          <a:xfrm>
            <a:off x="2012950" y="1809750"/>
            <a:ext cx="0" cy="45898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 name="Rounded Rectangle 1"/>
          <p:cNvSpPr/>
          <p:nvPr/>
        </p:nvSpPr>
        <p:spPr>
          <a:xfrm>
            <a:off x="-32801" y="4010241"/>
            <a:ext cx="3810000" cy="1133259"/>
          </a:xfrm>
          <a:prstGeom prst="roundRect">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itchFamily="18" charset="0"/>
                <a:cs typeface="Times New Roman" pitchFamily="18" charset="0"/>
              </a:rPr>
              <a:t>T</a:t>
            </a:r>
            <a:r>
              <a:rPr lang="vi-VN" sz="2800" b="1" dirty="0" smtClean="0">
                <a:solidFill>
                  <a:schemeClr val="bg1"/>
                </a:solidFill>
                <a:latin typeface="Times New Roman" pitchFamily="18" charset="0"/>
                <a:cs typeface="Times New Roman" pitchFamily="18" charset="0"/>
              </a:rPr>
              <a:t>hử </a:t>
            </a:r>
            <a:r>
              <a:rPr lang="vi-VN" sz="2800" b="1" dirty="0">
                <a:solidFill>
                  <a:schemeClr val="bg1"/>
                </a:solidFill>
                <a:latin typeface="Times New Roman" pitchFamily="18" charset="0"/>
                <a:cs typeface="Times New Roman" pitchFamily="18" charset="0"/>
              </a:rPr>
              <a:t>thách ngày càng </a:t>
            </a:r>
            <a:r>
              <a:rPr lang="vi-VN" sz="2800" b="1" dirty="0" smtClean="0">
                <a:solidFill>
                  <a:schemeClr val="bg1"/>
                </a:solidFill>
                <a:latin typeface="Times New Roman" pitchFamily="18" charset="0"/>
                <a:cs typeface="Times New Roman" pitchFamily="18" charset="0"/>
              </a:rPr>
              <a:t>khó </a:t>
            </a:r>
            <a:r>
              <a:rPr lang="vi-VN" sz="2800" b="1" dirty="0">
                <a:solidFill>
                  <a:schemeClr val="bg1"/>
                </a:solidFill>
                <a:latin typeface="Times New Roman" pitchFamily="18" charset="0"/>
                <a:cs typeface="Times New Roman" pitchFamily="18" charset="0"/>
              </a:rPr>
              <a:t>khăn, nguy hiểm hơn.</a:t>
            </a:r>
          </a:p>
        </p:txBody>
      </p:sp>
      <p:sp>
        <p:nvSpPr>
          <p:cNvPr id="3" name="Oval 2"/>
          <p:cNvSpPr/>
          <p:nvPr/>
        </p:nvSpPr>
        <p:spPr>
          <a:xfrm>
            <a:off x="4285030" y="4303136"/>
            <a:ext cx="4858970" cy="783214"/>
          </a:xfrm>
          <a:prstGeom prst="ellipse">
            <a:avLst/>
          </a:prstGeom>
          <a:solidFill>
            <a:srgbClr val="FFCC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C</a:t>
            </a:r>
            <a:r>
              <a:rPr lang="vi-VN" sz="2400" b="1" dirty="0" smtClean="0">
                <a:solidFill>
                  <a:schemeClr val="tx1"/>
                </a:solidFill>
                <a:latin typeface="Times New Roman" pitchFamily="18" charset="0"/>
                <a:cs typeface="Times New Roman" pitchFamily="18" charset="0"/>
              </a:rPr>
              <a:t>hiến </a:t>
            </a:r>
            <a:r>
              <a:rPr lang="vi-VN" sz="2400" b="1" dirty="0">
                <a:solidFill>
                  <a:schemeClr val="tx1"/>
                </a:solidFill>
                <a:latin typeface="Times New Roman" pitchFamily="18" charset="0"/>
                <a:cs typeface="Times New Roman" pitchFamily="18" charset="0"/>
              </a:rPr>
              <a:t>công </a:t>
            </a:r>
            <a:r>
              <a:rPr lang="en-US" sz="2400" b="1" dirty="0" err="1" smtClean="0">
                <a:solidFill>
                  <a:schemeClr val="tx1"/>
                </a:solidFill>
                <a:latin typeface="Times New Roman" pitchFamily="18" charset="0"/>
                <a:cs typeface="Times New Roman" pitchFamily="18" charset="0"/>
              </a:rPr>
              <a:t>càng</a:t>
            </a:r>
            <a:r>
              <a:rPr lang="en-US" sz="2400" b="1" dirty="0" smtClean="0">
                <a:solidFill>
                  <a:schemeClr val="tx1"/>
                </a:solidFill>
                <a:latin typeface="Times New Roman" pitchFamily="18" charset="0"/>
                <a:cs typeface="Times New Roman" pitchFamily="18" charset="0"/>
              </a:rPr>
              <a:t> </a:t>
            </a:r>
            <a:r>
              <a:rPr lang="vi-VN" sz="2400" b="1" dirty="0" smtClean="0">
                <a:solidFill>
                  <a:schemeClr val="tx1"/>
                </a:solidFill>
                <a:latin typeface="Times New Roman" pitchFamily="18" charset="0"/>
                <a:cs typeface="Times New Roman" pitchFamily="18" charset="0"/>
              </a:rPr>
              <a:t>rực </a:t>
            </a:r>
            <a:r>
              <a:rPr lang="vi-VN" sz="2400" b="1" dirty="0">
                <a:solidFill>
                  <a:schemeClr val="tx1"/>
                </a:solidFill>
                <a:latin typeface="Times New Roman" pitchFamily="18" charset="0"/>
                <a:cs typeface="Times New Roman" pitchFamily="18" charset="0"/>
              </a:rPr>
              <a:t>rỡ, hiển hách, vang dội hơn.</a:t>
            </a:r>
          </a:p>
        </p:txBody>
      </p:sp>
      <p:sp>
        <p:nvSpPr>
          <p:cNvPr id="23" name="Line 17"/>
          <p:cNvSpPr>
            <a:spLocks noChangeShapeType="1"/>
          </p:cNvSpPr>
          <p:nvPr/>
        </p:nvSpPr>
        <p:spPr bwMode="auto">
          <a:xfrm>
            <a:off x="6576548" y="4168378"/>
            <a:ext cx="0" cy="23217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4" name="Line 17"/>
          <p:cNvSpPr>
            <a:spLocks noChangeShapeType="1"/>
          </p:cNvSpPr>
          <p:nvPr/>
        </p:nvSpPr>
        <p:spPr bwMode="auto">
          <a:xfrm>
            <a:off x="2012950" y="3693667"/>
            <a:ext cx="0" cy="40208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 name="Line 12"/>
          <p:cNvSpPr>
            <a:spLocks noChangeShapeType="1"/>
          </p:cNvSpPr>
          <p:nvPr/>
        </p:nvSpPr>
        <p:spPr bwMode="auto">
          <a:xfrm>
            <a:off x="3657601" y="4629150"/>
            <a:ext cx="696129" cy="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 name="Rectangle 2"/>
          <p:cNvSpPr>
            <a:spLocks noChangeArrowheads="1"/>
          </p:cNvSpPr>
          <p:nvPr/>
        </p:nvSpPr>
        <p:spPr bwMode="auto">
          <a:xfrm>
            <a:off x="152400" y="1962150"/>
            <a:ext cx="3582298" cy="892969"/>
          </a:xfrm>
          <a:prstGeom prst="rect">
            <a:avLst/>
          </a:prstGeom>
          <a:solidFill>
            <a:srgbClr val="92D050"/>
          </a:solidFill>
          <a:ln w="9525">
            <a:solidFill>
              <a:schemeClr val="tx1"/>
            </a:solidFill>
            <a:miter lim="800000"/>
            <a:headEnd/>
            <a:tailEnd/>
          </a:ln>
          <a:effectLst/>
          <a:extLst/>
        </p:spPr>
        <p:txBody>
          <a:bodyPr wrap="none" anchor="ctr"/>
          <a:lstStyle/>
          <a:p>
            <a:pPr algn="ctr" fontAlgn="base">
              <a:spcBef>
                <a:spcPct val="0"/>
              </a:spcBef>
              <a:spcAft>
                <a:spcPct val="0"/>
              </a:spcAft>
            </a:pPr>
            <a:r>
              <a:rPr lang="vi-VN" sz="2800" b="1" dirty="0" smtClean="0">
                <a:solidFill>
                  <a:prstClr val="black"/>
                </a:solidFill>
                <a:latin typeface="Times New Roman" pitchFamily="18" charset="0"/>
                <a:cs typeface="Times New Roman" pitchFamily="18" charset="0"/>
              </a:rPr>
              <a:t>Bị vu oan , nhốt </a:t>
            </a:r>
          </a:p>
          <a:p>
            <a:pPr algn="ctr" fontAlgn="base">
              <a:spcBef>
                <a:spcPct val="0"/>
              </a:spcBef>
              <a:spcAft>
                <a:spcPct val="0"/>
              </a:spcAft>
            </a:pPr>
            <a:r>
              <a:rPr lang="vi-VN" sz="2800" b="1" dirty="0" smtClean="0">
                <a:solidFill>
                  <a:prstClr val="black"/>
                </a:solidFill>
                <a:latin typeface="Times New Roman" pitchFamily="18" charset="0"/>
                <a:cs typeface="Times New Roman" pitchFamily="18" charset="0"/>
              </a:rPr>
              <a:t>vào ngục</a:t>
            </a:r>
            <a:endParaRPr lang="en-US" sz="2800" b="1" dirty="0">
              <a:solidFill>
                <a:prstClr val="black"/>
              </a:solidFill>
              <a:latin typeface="Times New Roman" pitchFamily="18" charset="0"/>
              <a:cs typeface="Times New Roman" pitchFamily="18" charset="0"/>
            </a:endParaRPr>
          </a:p>
        </p:txBody>
      </p:sp>
      <p:sp>
        <p:nvSpPr>
          <p:cNvPr id="22" name="Oval 7"/>
          <p:cNvSpPr>
            <a:spLocks noChangeArrowheads="1"/>
          </p:cNvSpPr>
          <p:nvPr/>
        </p:nvSpPr>
        <p:spPr bwMode="auto">
          <a:xfrm>
            <a:off x="4343401" y="2288380"/>
            <a:ext cx="4878598" cy="740570"/>
          </a:xfrm>
          <a:prstGeom prst="ellipse">
            <a:avLst/>
          </a:prstGeom>
          <a:solidFill>
            <a:srgbClr val="FFFF00"/>
          </a:solidFill>
          <a:ln w="9525">
            <a:solidFill>
              <a:schemeClr val="tx1"/>
            </a:solidFill>
            <a:round/>
            <a:headEnd/>
            <a:tailEnd/>
          </a:ln>
          <a:effectLst/>
          <a:extLst/>
        </p:spPr>
        <p:txBody>
          <a:bodyPr wrap="none" anchor="ctr"/>
          <a:lstStyle/>
          <a:p>
            <a:pPr algn="ctr" fontAlgn="base">
              <a:spcBef>
                <a:spcPct val="0"/>
              </a:spcBef>
              <a:spcAft>
                <a:spcPct val="0"/>
              </a:spcAft>
            </a:pPr>
            <a:r>
              <a:rPr lang="vi-VN" sz="2400" b="1" smtClean="0">
                <a:solidFill>
                  <a:prstClr val="black"/>
                </a:solidFill>
                <a:latin typeface="Times New Roman" pitchFamily="18" charset="0"/>
                <a:cs typeface="Times New Roman" pitchFamily="18" charset="0"/>
              </a:rPr>
              <a:t>Được giải oan</a:t>
            </a:r>
            <a:endParaRPr lang="en-US" sz="2400" b="1" dirty="0">
              <a:solidFill>
                <a:prstClr val="black"/>
              </a:solidFill>
              <a:latin typeface="Times New Roman" pitchFamily="18" charset="0"/>
              <a:cs typeface="Times New Roman" pitchFamily="18" charset="0"/>
            </a:endParaRPr>
          </a:p>
        </p:txBody>
      </p:sp>
      <p:sp>
        <p:nvSpPr>
          <p:cNvPr id="25" name="Line 10"/>
          <p:cNvSpPr>
            <a:spLocks noChangeShapeType="1"/>
          </p:cNvSpPr>
          <p:nvPr/>
        </p:nvSpPr>
        <p:spPr bwMode="auto">
          <a:xfrm>
            <a:off x="3733800" y="2495549"/>
            <a:ext cx="609601" cy="163115"/>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95856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9886"/>
                                        </p:tgtEl>
                                        <p:attrNameLst>
                                          <p:attrName>style.visibility</p:attrName>
                                        </p:attrNameLst>
                                      </p:cBhvr>
                                      <p:to>
                                        <p:strVal val="visible"/>
                                      </p:to>
                                    </p:set>
                                    <p:animEffect transition="in" filter="barn(inVertical)">
                                      <p:cBhvr>
                                        <p:cTn id="7" dur="500"/>
                                        <p:tgtEl>
                                          <p:spTgt spid="798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9881"/>
                                        </p:tgtEl>
                                        <p:attrNameLst>
                                          <p:attrName>style.visibility</p:attrName>
                                        </p:attrNameLst>
                                      </p:cBhvr>
                                      <p:to>
                                        <p:strVal val="visible"/>
                                      </p:to>
                                    </p:set>
                                    <p:animEffect transition="in" filter="barn(inVertical)">
                                      <p:cBhvr>
                                        <p:cTn id="12" dur="500"/>
                                        <p:tgtEl>
                                          <p:spTgt spid="7988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9880"/>
                                        </p:tgtEl>
                                        <p:attrNameLst>
                                          <p:attrName>style.visibility</p:attrName>
                                        </p:attrNameLst>
                                      </p:cBhvr>
                                      <p:to>
                                        <p:strVal val="visible"/>
                                      </p:to>
                                    </p:set>
                                    <p:animEffect transition="in" filter="barn(inVertical)">
                                      <p:cBhvr>
                                        <p:cTn id="15" dur="500"/>
                                        <p:tgtEl>
                                          <p:spTgt spid="7988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9890"/>
                                        </p:tgtEl>
                                        <p:attrNameLst>
                                          <p:attrName>style.visibility</p:attrName>
                                        </p:attrNameLst>
                                      </p:cBhvr>
                                      <p:to>
                                        <p:strVal val="visible"/>
                                      </p:to>
                                    </p:set>
                                    <p:animEffect transition="in" filter="circle(in)">
                                      <p:cBhvr>
                                        <p:cTn id="20" dur="2000"/>
                                        <p:tgtEl>
                                          <p:spTgt spid="79890"/>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79874"/>
                                        </p:tgtEl>
                                        <p:attrNameLst>
                                          <p:attrName>style.visibility</p:attrName>
                                        </p:attrNameLst>
                                      </p:cBhvr>
                                      <p:to>
                                        <p:strVal val="visible"/>
                                      </p:to>
                                    </p:set>
                                    <p:animEffect transition="in" filter="circle(in)">
                                      <p:cBhvr>
                                        <p:cTn id="23" dur="2000"/>
                                        <p:tgtEl>
                                          <p:spTgt spid="7987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9882"/>
                                        </p:tgtEl>
                                        <p:attrNameLst>
                                          <p:attrName>style.visibility</p:attrName>
                                        </p:attrNameLst>
                                      </p:cBhvr>
                                      <p:to>
                                        <p:strVal val="visible"/>
                                      </p:to>
                                    </p:set>
                                    <p:animEffect transition="in" filter="circle(in)">
                                      <p:cBhvr>
                                        <p:cTn id="28" dur="2000"/>
                                        <p:tgtEl>
                                          <p:spTgt spid="7988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79879"/>
                                        </p:tgtEl>
                                        <p:attrNameLst>
                                          <p:attrName>style.visibility</p:attrName>
                                        </p:attrNameLst>
                                      </p:cBhvr>
                                      <p:to>
                                        <p:strVal val="visible"/>
                                      </p:to>
                                    </p:set>
                                    <p:animEffect transition="in" filter="circle(in)">
                                      <p:cBhvr>
                                        <p:cTn id="31" dur="2000"/>
                                        <p:tgtEl>
                                          <p:spTgt spid="79879"/>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79891"/>
                                        </p:tgtEl>
                                        <p:attrNameLst>
                                          <p:attrName>style.visibility</p:attrName>
                                        </p:attrNameLst>
                                      </p:cBhvr>
                                      <p:to>
                                        <p:strVal val="visible"/>
                                      </p:to>
                                    </p:set>
                                    <p:animEffect transition="in" filter="wheel(1)">
                                      <p:cBhvr>
                                        <p:cTn id="36" dur="2000"/>
                                        <p:tgtEl>
                                          <p:spTgt spid="79891"/>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79889"/>
                                        </p:tgtEl>
                                        <p:attrNameLst>
                                          <p:attrName>style.visibility</p:attrName>
                                        </p:attrNameLst>
                                      </p:cBhvr>
                                      <p:to>
                                        <p:strVal val="visible"/>
                                      </p:to>
                                    </p:set>
                                    <p:animEffect transition="in" filter="wheel(1)">
                                      <p:cBhvr>
                                        <p:cTn id="39" dur="2000"/>
                                        <p:tgtEl>
                                          <p:spTgt spid="7988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heel(1)">
                                      <p:cBhvr>
                                        <p:cTn id="49" dur="2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circle(in)">
                                      <p:cBhvr>
                                        <p:cTn id="54" dur="20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heel(1)">
                                      <p:cBhvr>
                                        <p:cTn id="59" dur="20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79876"/>
                                        </p:tgtEl>
                                        <p:attrNameLst>
                                          <p:attrName>style.visibility</p:attrName>
                                        </p:attrNameLst>
                                      </p:cBhvr>
                                      <p:to>
                                        <p:strVal val="visible"/>
                                      </p:to>
                                    </p:set>
                                    <p:animEffect transition="in" filter="circle(in)">
                                      <p:cBhvr>
                                        <p:cTn id="64" dur="2000"/>
                                        <p:tgtEl>
                                          <p:spTgt spid="79876"/>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79884"/>
                                        </p:tgtEl>
                                        <p:attrNameLst>
                                          <p:attrName>style.visibility</p:attrName>
                                        </p:attrNameLst>
                                      </p:cBhvr>
                                      <p:to>
                                        <p:strVal val="visible"/>
                                      </p:to>
                                    </p:set>
                                    <p:animEffect transition="in" filter="circle(in)">
                                      <p:cBhvr>
                                        <p:cTn id="69" dur="2000"/>
                                        <p:tgtEl>
                                          <p:spTgt spid="7988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79877"/>
                                        </p:tgtEl>
                                        <p:attrNameLst>
                                          <p:attrName>style.visibility</p:attrName>
                                        </p:attrNameLst>
                                      </p:cBhvr>
                                      <p:to>
                                        <p:strVal val="visible"/>
                                      </p:to>
                                    </p:set>
                                    <p:animEffect transition="in" filter="wipe(down)">
                                      <p:cBhvr>
                                        <p:cTn id="74" dur="500"/>
                                        <p:tgtEl>
                                          <p:spTgt spid="7987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barn(inVertical)">
                                      <p:cBhvr>
                                        <p:cTn id="79" dur="5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circle(in)">
                                      <p:cBhvr>
                                        <p:cTn id="84" dur="20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circle(in)">
                                      <p:cBhvr>
                                        <p:cTn id="8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nimBg="1"/>
      <p:bldP spid="79876" grpId="0" animBg="1"/>
      <p:bldP spid="79877" grpId="0" animBg="1"/>
      <p:bldP spid="79879" grpId="0" animBg="1"/>
      <p:bldP spid="79880" grpId="0" animBg="1"/>
      <p:bldP spid="79881" grpId="0" animBg="1"/>
      <p:bldP spid="79882" grpId="0" animBg="1"/>
      <p:bldP spid="79884" grpId="0" animBg="1"/>
      <p:bldP spid="79886" grpId="0" animBg="1"/>
      <p:bldP spid="79889" grpId="0" animBg="1"/>
      <p:bldP spid="79890" grpId="0" animBg="1"/>
      <p:bldP spid="79891" grpId="0" animBg="1"/>
      <p:bldP spid="2" grpId="0" animBg="1"/>
      <p:bldP spid="3" grpId="0" animBg="1"/>
      <p:bldP spid="23" grpId="0" animBg="1"/>
      <p:bldP spid="20" grpId="0" animBg="1"/>
      <p:bldP spid="21" grpId="0" animBg="1"/>
      <p:bldP spid="22"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776630127"/>
              </p:ext>
            </p:extLst>
          </p:nvPr>
        </p:nvGraphicFramePr>
        <p:xfrm>
          <a:off x="152400" y="400050"/>
          <a:ext cx="8763000" cy="4592044"/>
        </p:xfrm>
        <a:graphic>
          <a:graphicData uri="http://schemas.openxmlformats.org/drawingml/2006/table">
            <a:tbl>
              <a:tblPr firstRow="1" firstCol="1" bandRow="1"/>
              <a:tblGrid>
                <a:gridCol w="2878094">
                  <a:extLst>
                    <a:ext uri="{9D8B030D-6E8A-4147-A177-3AD203B41FA5}">
                      <a16:colId xmlns="" xmlns:a16="http://schemas.microsoft.com/office/drawing/2014/main" val="20000"/>
                    </a:ext>
                  </a:extLst>
                </a:gridCol>
                <a:gridCol w="2786239">
                  <a:extLst>
                    <a:ext uri="{9D8B030D-6E8A-4147-A177-3AD203B41FA5}">
                      <a16:colId xmlns="" xmlns:a16="http://schemas.microsoft.com/office/drawing/2014/main" val="20001"/>
                    </a:ext>
                  </a:extLst>
                </a:gridCol>
                <a:gridCol w="3098667">
                  <a:extLst>
                    <a:ext uri="{9D8B030D-6E8A-4147-A177-3AD203B41FA5}">
                      <a16:colId xmlns="" xmlns:a16="http://schemas.microsoft.com/office/drawing/2014/main" val="20002"/>
                    </a:ext>
                  </a:extLst>
                </a:gridCol>
              </a:tblGrid>
              <a:tr h="795296">
                <a:tc>
                  <a:txBody>
                    <a:bodyPr/>
                    <a:lstStyle/>
                    <a:p>
                      <a:pPr algn="ctr">
                        <a:lnSpc>
                          <a:spcPct val="100000"/>
                        </a:lnSpc>
                        <a:spcAft>
                          <a:spcPts val="0"/>
                        </a:spcAft>
                      </a:pPr>
                      <a:r>
                        <a:rPr lang="en-US" sz="2800" b="1" dirty="0" err="1" smtClean="0">
                          <a:effectLst/>
                          <a:latin typeface="Times New Roman"/>
                          <a:ea typeface="Times New Roman"/>
                          <a:cs typeface="Times New Roman"/>
                        </a:rPr>
                        <a:t>Những</a:t>
                      </a:r>
                      <a:r>
                        <a:rPr lang="en-US" sz="2800" b="1" baseline="0" dirty="0" smtClean="0">
                          <a:effectLst/>
                          <a:latin typeface="Times New Roman"/>
                          <a:ea typeface="Times New Roman"/>
                          <a:cs typeface="Times New Roman"/>
                        </a:rPr>
                        <a:t> </a:t>
                      </a:r>
                      <a:r>
                        <a:rPr lang="en-US" sz="2800" b="1" baseline="0" dirty="0" err="1" smtClean="0">
                          <a:effectLst/>
                          <a:latin typeface="Times New Roman"/>
                          <a:ea typeface="Times New Roman"/>
                          <a:cs typeface="Times New Roman"/>
                        </a:rPr>
                        <a:t>thử</a:t>
                      </a:r>
                      <a:r>
                        <a:rPr lang="en-US" sz="2800" b="1" baseline="0" dirty="0" smtClean="0">
                          <a:effectLst/>
                          <a:latin typeface="Times New Roman"/>
                          <a:ea typeface="Times New Roman"/>
                          <a:cs typeface="Times New Roman"/>
                        </a:rPr>
                        <a:t> </a:t>
                      </a:r>
                      <a:r>
                        <a:rPr lang="en-US" sz="2800" b="1" baseline="0" dirty="0" err="1" smtClean="0">
                          <a:effectLst/>
                          <a:latin typeface="Times New Roman"/>
                          <a:ea typeface="Times New Roman"/>
                          <a:cs typeface="Times New Roman"/>
                        </a:rPr>
                        <a:t>thách</a:t>
                      </a:r>
                      <a:endParaRPr lang="en-US" sz="2800" b="1"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0"/>
                        </a:spcAft>
                      </a:pPr>
                      <a:r>
                        <a:rPr lang="fr-FR" sz="2800" b="1" dirty="0" err="1" smtClean="0">
                          <a:effectLst/>
                          <a:latin typeface="Times New Roman"/>
                          <a:ea typeface="Times New Roman"/>
                          <a:cs typeface="Times New Roman"/>
                        </a:rPr>
                        <a:t>Những</a:t>
                      </a:r>
                      <a:r>
                        <a:rPr lang="fr-FR" sz="2800" b="1" dirty="0" smtClean="0">
                          <a:effectLst/>
                          <a:latin typeface="Times New Roman"/>
                          <a:ea typeface="Times New Roman"/>
                          <a:cs typeface="Times New Roman"/>
                        </a:rPr>
                        <a:t> </a:t>
                      </a:r>
                      <a:r>
                        <a:rPr lang="fr-FR" sz="2800" b="1" dirty="0" err="1" smtClean="0">
                          <a:effectLst/>
                          <a:latin typeface="Times New Roman"/>
                          <a:ea typeface="Times New Roman"/>
                          <a:cs typeface="Times New Roman"/>
                        </a:rPr>
                        <a:t>chiến</a:t>
                      </a:r>
                      <a:r>
                        <a:rPr lang="fr-FR" sz="2800" b="1" dirty="0" smtClean="0">
                          <a:effectLst/>
                          <a:latin typeface="Times New Roman"/>
                          <a:ea typeface="Times New Roman"/>
                          <a:cs typeface="Times New Roman"/>
                        </a:rPr>
                        <a:t> </a:t>
                      </a:r>
                      <a:r>
                        <a:rPr lang="fr-FR" sz="2800" b="1" dirty="0" err="1" smtClean="0">
                          <a:effectLst/>
                          <a:latin typeface="Times New Roman"/>
                          <a:ea typeface="Times New Roman"/>
                          <a:cs typeface="Times New Roman"/>
                        </a:rPr>
                        <a:t>công</a:t>
                      </a:r>
                      <a:endParaRPr lang="fr-FR" sz="2800" b="1"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0"/>
                        </a:spcAft>
                      </a:pPr>
                      <a:r>
                        <a:rPr lang="vi-VN" sz="2800" b="1" dirty="0" smtClean="0">
                          <a:effectLst/>
                          <a:latin typeface="Times New Roman"/>
                          <a:ea typeface="Times New Roman"/>
                          <a:cs typeface="Times New Roman"/>
                        </a:rPr>
                        <a:t>Phẩm chất</a:t>
                      </a:r>
                      <a:r>
                        <a:rPr lang="en-US" sz="2800" b="1" baseline="0" dirty="0" smtClean="0">
                          <a:effectLst/>
                          <a:latin typeface="Times New Roman"/>
                          <a:ea typeface="Times New Roman"/>
                          <a:cs typeface="Times New Roman"/>
                        </a:rPr>
                        <a:t> </a:t>
                      </a:r>
                      <a:r>
                        <a:rPr lang="en-US" sz="2800" b="1" baseline="0" dirty="0" err="1" smtClean="0">
                          <a:effectLst/>
                          <a:latin typeface="Times New Roman"/>
                          <a:ea typeface="Times New Roman"/>
                          <a:cs typeface="Times New Roman"/>
                        </a:rPr>
                        <a:t>được</a:t>
                      </a:r>
                      <a:r>
                        <a:rPr lang="en-US" sz="2800" b="1" baseline="0" dirty="0" smtClean="0">
                          <a:effectLst/>
                          <a:latin typeface="Times New Roman"/>
                          <a:ea typeface="Times New Roman"/>
                          <a:cs typeface="Times New Roman"/>
                        </a:rPr>
                        <a:t> </a:t>
                      </a:r>
                    </a:p>
                    <a:p>
                      <a:pPr algn="ctr">
                        <a:lnSpc>
                          <a:spcPct val="100000"/>
                        </a:lnSpc>
                        <a:spcAft>
                          <a:spcPts val="0"/>
                        </a:spcAft>
                      </a:pPr>
                      <a:r>
                        <a:rPr lang="en-US" sz="2800" b="1" baseline="0" dirty="0" err="1" smtClean="0">
                          <a:effectLst/>
                          <a:latin typeface="Times New Roman"/>
                          <a:ea typeface="Times New Roman"/>
                          <a:cs typeface="Times New Roman"/>
                        </a:rPr>
                        <a:t>bộc</a:t>
                      </a:r>
                      <a:r>
                        <a:rPr lang="en-US" sz="2800" b="1" baseline="0" dirty="0" smtClean="0">
                          <a:effectLst/>
                          <a:latin typeface="Times New Roman"/>
                          <a:ea typeface="Times New Roman"/>
                          <a:cs typeface="Times New Roman"/>
                        </a:rPr>
                        <a:t> </a:t>
                      </a:r>
                      <a:r>
                        <a:rPr lang="en-US" sz="2800" b="1" baseline="0" dirty="0" err="1" smtClean="0">
                          <a:effectLst/>
                          <a:latin typeface="Times New Roman"/>
                          <a:ea typeface="Times New Roman"/>
                          <a:cs typeface="Times New Roman"/>
                        </a:rPr>
                        <a:t>lộ</a:t>
                      </a:r>
                      <a:endParaRPr lang="en-US" sz="2800" b="1" dirty="0" smtClean="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0"/>
                  </a:ext>
                </a:extLst>
              </a:tr>
              <a:tr h="3738604">
                <a:tc>
                  <a:txBody>
                    <a:bodyPr/>
                    <a:lstStyle/>
                    <a:p>
                      <a:pPr algn="l">
                        <a:lnSpc>
                          <a:spcPct val="150000"/>
                        </a:lnSpc>
                        <a:spcAft>
                          <a:spcPts val="0"/>
                        </a:spcAft>
                      </a:pPr>
                      <a:endParaRPr lang="vi-VN" sz="2000" b="1" dirty="0" smtClean="0">
                        <a:solidFill>
                          <a:schemeClr val="tx1"/>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3200" b="1" dirty="0" smtClean="0">
                          <a:solidFill>
                            <a:srgbClr val="0000FF"/>
                          </a:solidFill>
                          <a:latin typeface="Times New Roman" pitchFamily="18" charset="0"/>
                          <a:cs typeface="Times New Roman" pitchFamily="18" charset="0"/>
                        </a:rPr>
                        <a:t>C</a:t>
                      </a:r>
                      <a:r>
                        <a:rPr lang="vi-VN" sz="3200" b="1" dirty="0" smtClean="0">
                          <a:solidFill>
                            <a:srgbClr val="0000FF"/>
                          </a:solidFill>
                          <a:latin typeface="Times New Roman" pitchFamily="18" charset="0"/>
                          <a:cs typeface="Times New Roman" pitchFamily="18" charset="0"/>
                        </a:rPr>
                        <a:t>hiến công </a:t>
                      </a:r>
                      <a:r>
                        <a:rPr lang="en-US" sz="3200" b="1" dirty="0" err="1" smtClean="0">
                          <a:solidFill>
                            <a:srgbClr val="0000FF"/>
                          </a:solidFill>
                          <a:latin typeface="Times New Roman" pitchFamily="18" charset="0"/>
                          <a:cs typeface="Times New Roman" pitchFamily="18" charset="0"/>
                        </a:rPr>
                        <a:t>càng</a:t>
                      </a:r>
                      <a:r>
                        <a:rPr lang="en-US" sz="3200" b="1" dirty="0" smtClean="0">
                          <a:solidFill>
                            <a:srgbClr val="0000FF"/>
                          </a:solidFill>
                          <a:latin typeface="Times New Roman" pitchFamily="18" charset="0"/>
                          <a:cs typeface="Times New Roman" pitchFamily="18" charset="0"/>
                        </a:rPr>
                        <a:t> </a:t>
                      </a:r>
                      <a:r>
                        <a:rPr lang="vi-VN" sz="3200" b="1" dirty="0" smtClean="0">
                          <a:solidFill>
                            <a:srgbClr val="0000FF"/>
                          </a:solidFill>
                          <a:latin typeface="Times New Roman" pitchFamily="18" charset="0"/>
                          <a:cs typeface="Times New Roman" pitchFamily="18" charset="0"/>
                        </a:rPr>
                        <a:t>rực rỡ, hiển hách, vang dội hơn.</a:t>
                      </a:r>
                    </a:p>
                    <a:p>
                      <a:pPr marL="0" indent="0" algn="ctr">
                        <a:lnSpc>
                          <a:spcPct val="115000"/>
                        </a:lnSpc>
                        <a:spcAft>
                          <a:spcPts val="0"/>
                        </a:spcAft>
                        <a:buFontTx/>
                        <a:buNone/>
                      </a:pPr>
                      <a:endParaRPr lang="nl-NL" sz="3200" b="1" dirty="0" smtClean="0">
                        <a:solidFill>
                          <a:srgbClr val="FF0000"/>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15000"/>
                        </a:lnSpc>
                        <a:spcAft>
                          <a:spcPts val="0"/>
                        </a:spcAft>
                        <a:buFontTx/>
                        <a:buNone/>
                      </a:pPr>
                      <a:endParaRPr lang="en-US" sz="2000" b="1" dirty="0" smtClean="0">
                        <a:solidFill>
                          <a:srgbClr val="0000FF"/>
                        </a:solidFill>
                        <a:effectLst/>
                        <a:latin typeface="+mn-lt"/>
                        <a:ea typeface="Calibri"/>
                        <a:cs typeface="Times New Roman"/>
                      </a:endParaRPr>
                    </a:p>
                    <a:p>
                      <a:pPr marL="0" indent="0" algn="just">
                        <a:lnSpc>
                          <a:spcPct val="115000"/>
                        </a:lnSpc>
                        <a:spcAft>
                          <a:spcPts val="0"/>
                        </a:spcAft>
                        <a:buFontTx/>
                        <a:buNone/>
                      </a:pPr>
                      <a:endParaRPr lang="en-US" sz="2000" b="1" dirty="0" smtClean="0">
                        <a:solidFill>
                          <a:srgbClr val="0000FF"/>
                        </a:solidFill>
                        <a:effectLst/>
                        <a:latin typeface="+mn-lt"/>
                        <a:ea typeface="Calibri"/>
                        <a:cs typeface="Times New Roman"/>
                      </a:endParaRPr>
                    </a:p>
                    <a:p>
                      <a:pPr algn="just">
                        <a:lnSpc>
                          <a:spcPct val="115000"/>
                        </a:lnSpc>
                        <a:spcAft>
                          <a:spcPts val="0"/>
                        </a:spcAft>
                      </a:pPr>
                      <a:r>
                        <a:rPr lang="nl-NL" sz="2000" b="1" dirty="0" smtClean="0">
                          <a:solidFill>
                            <a:srgbClr val="336600"/>
                          </a:solidFill>
                          <a:effectLst/>
                          <a:latin typeface="Times New Roman"/>
                          <a:ea typeface="Calibri"/>
                          <a:cs typeface="Times New Roman"/>
                        </a:rPr>
                        <a:t> </a:t>
                      </a:r>
                      <a:endParaRPr lang="en-US" sz="2000" b="1" dirty="0" smtClean="0">
                        <a:solidFill>
                          <a:srgbClr val="0000FF"/>
                        </a:solidFill>
                        <a:effectLst/>
                        <a:latin typeface="+mn-lt"/>
                        <a:ea typeface="Calibri"/>
                        <a:cs typeface="Times New Roman"/>
                      </a:endParaRPr>
                    </a:p>
                    <a:p>
                      <a:pPr algn="just">
                        <a:lnSpc>
                          <a:spcPct val="115000"/>
                        </a:lnSpc>
                        <a:spcAft>
                          <a:spcPts val="0"/>
                        </a:spcAft>
                      </a:pPr>
                      <a:endParaRPr lang="en-US" sz="2000" b="1" dirty="0" smtClean="0">
                        <a:solidFill>
                          <a:srgbClr val="0000FF"/>
                        </a:solidFill>
                        <a:effectLst/>
                        <a:latin typeface="+mn-lt"/>
                        <a:ea typeface="Calibri"/>
                        <a:cs typeface="Times New Roman"/>
                      </a:endParaRPr>
                    </a:p>
                    <a:p>
                      <a:endParaRPr lang="en-US" sz="20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4" name="Rectangle 3"/>
          <p:cNvSpPr/>
          <p:nvPr/>
        </p:nvSpPr>
        <p:spPr>
          <a:xfrm>
            <a:off x="462147" y="-171450"/>
            <a:ext cx="604653" cy="646331"/>
          </a:xfrm>
          <a:prstGeom prst="rect">
            <a:avLst/>
          </a:prstGeom>
        </p:spPr>
        <p:txBody>
          <a:bodyPr wrap="none">
            <a:spAutoFit/>
          </a:bodyPr>
          <a:lstStyle/>
          <a:p>
            <a:r>
              <a:rPr lang="en-US" sz="3600" b="1" dirty="0">
                <a:solidFill>
                  <a:srgbClr val="990099"/>
                </a:solidFill>
                <a:effectLst>
                  <a:outerShdw blurRad="38100" dist="38100" dir="2700000" algn="tl">
                    <a:srgbClr val="000000">
                      <a:alpha val="43137"/>
                    </a:srgbClr>
                  </a:outerShdw>
                </a:effectLst>
                <a:sym typeface="Wingdings" pitchFamily="2" charset="2"/>
              </a:rPr>
              <a:t></a:t>
            </a:r>
            <a:endParaRPr lang="en-US" sz="3600" dirty="0"/>
          </a:p>
        </p:txBody>
      </p:sp>
      <p:sp>
        <p:nvSpPr>
          <p:cNvPr id="6" name="Rectangle 5"/>
          <p:cNvSpPr/>
          <p:nvPr/>
        </p:nvSpPr>
        <p:spPr>
          <a:xfrm>
            <a:off x="152400" y="1424047"/>
            <a:ext cx="2819400" cy="2062103"/>
          </a:xfrm>
          <a:prstGeom prst="rect">
            <a:avLst/>
          </a:prstGeom>
        </p:spPr>
        <p:txBody>
          <a:bodyPr wrap="square">
            <a:spAutoFit/>
          </a:bodyPr>
          <a:lstStyle/>
          <a:p>
            <a:pPr algn="ctr"/>
            <a:r>
              <a:rPr lang="vi-VN" sz="3200" b="1" dirty="0">
                <a:solidFill>
                  <a:srgbClr val="0000FF"/>
                </a:solidFill>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T</a:t>
            </a:r>
            <a:r>
              <a:rPr lang="vi-VN" sz="3200" b="1" dirty="0">
                <a:solidFill>
                  <a:srgbClr val="0000FF"/>
                </a:solidFill>
                <a:latin typeface="Times New Roman" pitchFamily="18" charset="0"/>
                <a:cs typeface="Times New Roman" pitchFamily="18" charset="0"/>
              </a:rPr>
              <a:t>hử thách ngày càng khó khăn, nguy hiểm hơn. </a:t>
            </a:r>
          </a:p>
        </p:txBody>
      </p:sp>
    </p:spTree>
    <p:extLst>
      <p:ext uri="{BB962C8B-B14F-4D97-AF65-F5344CB8AC3E}">
        <p14:creationId xmlns:p14="http://schemas.microsoft.com/office/powerpoint/2010/main" val="2729431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14301"/>
            <a:ext cx="8839200" cy="2095958"/>
          </a:xfrm>
          <a:prstGeom prst="rect">
            <a:avLst/>
          </a:prstGeom>
        </p:spPr>
        <p:txBody>
          <a:bodyPr wrap="square">
            <a:spAutoFit/>
          </a:bodyPr>
          <a:lstStyle/>
          <a:p>
            <a:pPr algn="just">
              <a:lnSpc>
                <a:spcPct val="115000"/>
              </a:lnSpc>
            </a:pPr>
            <a:r>
              <a:rPr lang="vi-VN" sz="3200" b="1" dirty="0" smtClean="0">
                <a:solidFill>
                  <a:srgbClr val="0000FF"/>
                </a:solidFill>
                <a:latin typeface="Times New Roman"/>
                <a:ea typeface="Calibri"/>
                <a:cs typeface="Times New Roman"/>
              </a:rPr>
              <a:t>a. </a:t>
            </a:r>
            <a:r>
              <a:rPr lang="nl-NL" sz="3200" b="1" u="sng" dirty="0" smtClean="0">
                <a:solidFill>
                  <a:srgbClr val="0000FF"/>
                </a:solidFill>
                <a:latin typeface="Times New Roman"/>
                <a:ea typeface="Calibri"/>
                <a:cs typeface="Times New Roman"/>
              </a:rPr>
              <a:t>Nhân </a:t>
            </a:r>
            <a:r>
              <a:rPr lang="nl-NL" sz="3200" b="1" u="sng" dirty="0">
                <a:solidFill>
                  <a:srgbClr val="0000FF"/>
                </a:solidFill>
                <a:latin typeface="Times New Roman"/>
                <a:ea typeface="Calibri"/>
                <a:cs typeface="Times New Roman"/>
              </a:rPr>
              <a:t>vật Thạch Sanh</a:t>
            </a:r>
            <a:endParaRPr lang="en-US" sz="3200" dirty="0">
              <a:solidFill>
                <a:srgbClr val="0000FF"/>
              </a:solidFill>
              <a:ea typeface="Calibri"/>
              <a:cs typeface="Times New Roman"/>
            </a:endParaRPr>
          </a:p>
          <a:p>
            <a:pPr marL="20955" algn="just">
              <a:lnSpc>
                <a:spcPct val="115000"/>
              </a:lnSpc>
            </a:pPr>
            <a:r>
              <a:rPr lang="vi-VN" sz="2800" b="1" dirty="0" smtClean="0">
                <a:solidFill>
                  <a:srgbClr val="0000FF"/>
                </a:solidFill>
                <a:latin typeface="Times New Roman"/>
                <a:ea typeface="Calibri"/>
                <a:cs typeface="Times New Roman"/>
              </a:rPr>
              <a:t>*</a:t>
            </a:r>
            <a:endParaRPr lang="vi-VN" sz="2800" b="1" dirty="0">
              <a:solidFill>
                <a:srgbClr val="0000FF"/>
              </a:solidFill>
              <a:latin typeface="Times New Roman"/>
              <a:ea typeface="Calibri"/>
              <a:cs typeface="Times New Roman"/>
            </a:endParaRPr>
          </a:p>
          <a:p>
            <a:pPr marL="457200" indent="-457200" algn="just">
              <a:lnSpc>
                <a:spcPct val="115000"/>
              </a:lnSpc>
              <a:buFontTx/>
              <a:buChar char="-"/>
            </a:pPr>
            <a:endParaRPr lang="en-US" sz="2000" b="1" dirty="0">
              <a:solidFill>
                <a:srgbClr val="0000FF"/>
              </a:solidFill>
              <a:ea typeface="Calibri"/>
              <a:cs typeface="Times New Roman"/>
            </a:endParaRPr>
          </a:p>
          <a:p>
            <a:pPr marL="514350" indent="-514350" algn="just">
              <a:spcBef>
                <a:spcPct val="20000"/>
              </a:spcBef>
              <a:buFontTx/>
              <a:buAutoNum type="arabicPeriod"/>
            </a:pPr>
            <a:endParaRPr lang="en-US" sz="2800" b="1" dirty="0">
              <a:solidFill>
                <a:srgbClr val="0000FF"/>
              </a:solidFill>
              <a:latin typeface="Times New Roman"/>
              <a:ea typeface="Times New Roman"/>
            </a:endParaRPr>
          </a:p>
        </p:txBody>
      </p:sp>
      <p:sp>
        <p:nvSpPr>
          <p:cNvPr id="2" name="TextBox 1"/>
          <p:cNvSpPr txBox="1"/>
          <p:nvPr/>
        </p:nvSpPr>
        <p:spPr>
          <a:xfrm>
            <a:off x="76201" y="2571750"/>
            <a:ext cx="2653145"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4400" b="1" dirty="0" smtClean="0">
                <a:solidFill>
                  <a:schemeClr val="tx1"/>
                </a:solidFill>
                <a:latin typeface="Times New Roman" pitchFamily="18" charset="0"/>
                <a:cs typeface="Times New Roman" pitchFamily="18" charset="0"/>
              </a:rPr>
              <a:t>Suy nghĩ</a:t>
            </a:r>
            <a:endParaRPr lang="en-US" sz="4400" b="1" dirty="0">
              <a:solidFill>
                <a:schemeClr val="tx1"/>
              </a:solidFill>
              <a:latin typeface="Times New Roman" pitchFamily="18" charset="0"/>
              <a:cs typeface="Times New Roman" pitchFamily="18" charset="0"/>
            </a:endParaRPr>
          </a:p>
        </p:txBody>
      </p:sp>
      <p:sp>
        <p:nvSpPr>
          <p:cNvPr id="7" name="Rounded Rectangle 6"/>
          <p:cNvSpPr/>
          <p:nvPr/>
        </p:nvSpPr>
        <p:spPr>
          <a:xfrm>
            <a:off x="3882689" y="2038350"/>
            <a:ext cx="4942656" cy="18669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Q</a:t>
            </a:r>
            <a:r>
              <a:rPr lang="vi-VN" sz="3200" b="1" dirty="0" smtClean="0">
                <a:solidFill>
                  <a:prstClr val="white"/>
                </a:solidFill>
                <a:latin typeface="Times New Roman" pitchFamily="18" charset="0"/>
                <a:cs typeface="Times New Roman" pitchFamily="18" charset="0"/>
              </a:rPr>
              <a:t>ua </a:t>
            </a:r>
            <a:r>
              <a:rPr lang="vi-VN" sz="3200" b="1" dirty="0">
                <a:solidFill>
                  <a:prstClr val="white"/>
                </a:solidFill>
                <a:latin typeface="Times New Roman" pitchFamily="18" charset="0"/>
                <a:cs typeface="Times New Roman" pitchFamily="18" charset="0"/>
              </a:rPr>
              <a:t>những lần thử thách ấy, Thạch Sanh đã bộc lộ những </a:t>
            </a:r>
            <a:r>
              <a:rPr lang="vi-VN" sz="3200" b="1" u="sng" dirty="0">
                <a:solidFill>
                  <a:prstClr val="white"/>
                </a:solidFill>
                <a:latin typeface="Times New Roman" pitchFamily="18" charset="0"/>
                <a:cs typeface="Times New Roman" pitchFamily="18" charset="0"/>
              </a:rPr>
              <a:t>phẩm chất </a:t>
            </a:r>
            <a:r>
              <a:rPr lang="vi-VN" sz="3200" b="1" dirty="0">
                <a:solidFill>
                  <a:prstClr val="white"/>
                </a:solidFill>
                <a:latin typeface="Times New Roman" pitchFamily="18" charset="0"/>
                <a:cs typeface="Times New Roman" pitchFamily="18" charset="0"/>
              </a:rPr>
              <a:t>gì?</a:t>
            </a:r>
            <a:endParaRPr lang="en-US" sz="3200" b="1" dirty="0">
              <a:solidFill>
                <a:prstClr val="white"/>
              </a:solidFill>
              <a:latin typeface="Times New Roman" pitchFamily="18" charset="0"/>
              <a:cs typeface="Times New Roman" pitchFamily="18" charset="0"/>
            </a:endParaRPr>
          </a:p>
        </p:txBody>
      </p:sp>
      <p:cxnSp>
        <p:nvCxnSpPr>
          <p:cNvPr id="12" name="Straight Arrow Connector 11"/>
          <p:cNvCxnSpPr>
            <a:stCxn id="2" idx="3"/>
            <a:endCxn id="7" idx="1"/>
          </p:cNvCxnSpPr>
          <p:nvPr/>
        </p:nvCxnSpPr>
        <p:spPr>
          <a:xfrm>
            <a:off x="2729346" y="2956471"/>
            <a:ext cx="1153343" cy="153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17512" y="819150"/>
            <a:ext cx="8208912" cy="523220"/>
          </a:xfrm>
          <a:prstGeom prst="rect">
            <a:avLst/>
          </a:prstGeom>
        </p:spPr>
        <p:txBody>
          <a:bodyPr wrap="square">
            <a:spAutoFit/>
          </a:bodyPr>
          <a:lstStyle/>
          <a:p>
            <a:pPr algn="ctr">
              <a:spcBef>
                <a:spcPct val="20000"/>
              </a:spcBef>
            </a:pPr>
            <a:r>
              <a:rPr lang="en-US" sz="2800" b="1" dirty="0" err="1" smtClean="0">
                <a:solidFill>
                  <a:srgbClr val="0000FF"/>
                </a:solidFill>
                <a:latin typeface="Times New Roman"/>
                <a:ea typeface="Times New Roman"/>
              </a:rPr>
              <a:t>Những</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phẩm</a:t>
            </a:r>
            <a:r>
              <a:rPr lang="en-US" sz="2800" b="1" dirty="0" smtClean="0">
                <a:solidFill>
                  <a:srgbClr val="0000FF"/>
                </a:solidFill>
                <a:latin typeface="Times New Roman"/>
                <a:ea typeface="Times New Roman"/>
              </a:rPr>
              <a:t> </a:t>
            </a:r>
            <a:r>
              <a:rPr lang="en-US" sz="2800" b="1" dirty="0" err="1">
                <a:solidFill>
                  <a:srgbClr val="0000FF"/>
                </a:solidFill>
                <a:latin typeface="Times New Roman"/>
                <a:ea typeface="Times New Roman"/>
              </a:rPr>
              <a:t>chất</a:t>
            </a:r>
            <a:r>
              <a:rPr lang="en-US" sz="2800" b="1" dirty="0">
                <a:solidFill>
                  <a:srgbClr val="0000FF"/>
                </a:solidFill>
                <a:latin typeface="Times New Roman"/>
                <a:ea typeface="Times New Roman"/>
              </a:rPr>
              <a:t> </a:t>
            </a:r>
            <a:r>
              <a:rPr lang="en-US" sz="2800" b="1" dirty="0" err="1">
                <a:solidFill>
                  <a:srgbClr val="0000FF"/>
                </a:solidFill>
                <a:latin typeface="Times New Roman"/>
                <a:ea typeface="Times New Roman"/>
              </a:rPr>
              <a:t>của</a:t>
            </a:r>
            <a:r>
              <a:rPr lang="en-US" sz="2800" b="1" dirty="0">
                <a:solidFill>
                  <a:srgbClr val="0000FF"/>
                </a:solidFill>
                <a:latin typeface="Times New Roman"/>
                <a:ea typeface="Times New Roman"/>
              </a:rPr>
              <a:t> </a:t>
            </a:r>
            <a:r>
              <a:rPr lang="en-US" sz="2800" b="1" dirty="0" err="1">
                <a:solidFill>
                  <a:srgbClr val="0000FF"/>
                </a:solidFill>
                <a:latin typeface="Times New Roman"/>
                <a:ea typeface="Times New Roman"/>
              </a:rPr>
              <a:t>Thạch</a:t>
            </a:r>
            <a:r>
              <a:rPr lang="en-US" sz="2800" b="1" dirty="0">
                <a:solidFill>
                  <a:srgbClr val="0000FF"/>
                </a:solidFill>
                <a:latin typeface="Times New Roman"/>
                <a:ea typeface="Times New Roman"/>
              </a:rPr>
              <a:t> </a:t>
            </a:r>
            <a:r>
              <a:rPr lang="en-US" sz="2800" b="1" dirty="0" err="1">
                <a:solidFill>
                  <a:srgbClr val="0000FF"/>
                </a:solidFill>
                <a:latin typeface="Times New Roman"/>
                <a:ea typeface="Times New Roman"/>
              </a:rPr>
              <a:t>Sanh</a:t>
            </a:r>
            <a:r>
              <a:rPr lang="en-US" sz="2800" b="1" dirty="0">
                <a:solidFill>
                  <a:srgbClr val="0000FF"/>
                </a:solidFill>
                <a:latin typeface="Times New Roman"/>
                <a:ea typeface="Times New Roman"/>
              </a:rPr>
              <a:t>.</a:t>
            </a:r>
          </a:p>
        </p:txBody>
      </p:sp>
    </p:spTree>
    <p:extLst>
      <p:ext uri="{BB962C8B-B14F-4D97-AF65-F5344CB8AC3E}">
        <p14:creationId xmlns:p14="http://schemas.microsoft.com/office/powerpoint/2010/main" val="234824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629048713"/>
              </p:ext>
            </p:extLst>
          </p:nvPr>
        </p:nvGraphicFramePr>
        <p:xfrm>
          <a:off x="152400" y="400050"/>
          <a:ext cx="8839200" cy="4697730"/>
        </p:xfrm>
        <a:graphic>
          <a:graphicData uri="http://schemas.openxmlformats.org/drawingml/2006/table">
            <a:tbl>
              <a:tblPr firstRow="1" firstCol="1" bandRow="1"/>
              <a:tblGrid>
                <a:gridCol w="2903121">
                  <a:extLst>
                    <a:ext uri="{9D8B030D-6E8A-4147-A177-3AD203B41FA5}">
                      <a16:colId xmlns="" xmlns:a16="http://schemas.microsoft.com/office/drawing/2014/main" val="20000"/>
                    </a:ext>
                  </a:extLst>
                </a:gridCol>
                <a:gridCol w="2810467">
                  <a:extLst>
                    <a:ext uri="{9D8B030D-6E8A-4147-A177-3AD203B41FA5}">
                      <a16:colId xmlns="" xmlns:a16="http://schemas.microsoft.com/office/drawing/2014/main" val="20001"/>
                    </a:ext>
                  </a:extLst>
                </a:gridCol>
                <a:gridCol w="3125612">
                  <a:extLst>
                    <a:ext uri="{9D8B030D-6E8A-4147-A177-3AD203B41FA5}">
                      <a16:colId xmlns="" xmlns:a16="http://schemas.microsoft.com/office/drawing/2014/main" val="20002"/>
                    </a:ext>
                  </a:extLst>
                </a:gridCol>
              </a:tblGrid>
              <a:tr h="685800">
                <a:tc>
                  <a:txBody>
                    <a:bodyPr/>
                    <a:lstStyle/>
                    <a:p>
                      <a:pPr algn="ctr">
                        <a:lnSpc>
                          <a:spcPct val="100000"/>
                        </a:lnSpc>
                        <a:spcAft>
                          <a:spcPts val="0"/>
                        </a:spcAft>
                      </a:pPr>
                      <a:r>
                        <a:rPr lang="en-US" sz="2000" b="1" dirty="0" err="1" smtClean="0">
                          <a:effectLst/>
                          <a:latin typeface="Times New Roman"/>
                          <a:ea typeface="Times New Roman"/>
                          <a:cs typeface="Times New Roman"/>
                        </a:rPr>
                        <a:t>Những</a:t>
                      </a:r>
                      <a:r>
                        <a:rPr lang="en-US" sz="2000" b="1" baseline="0" dirty="0" smtClean="0">
                          <a:effectLst/>
                          <a:latin typeface="Times New Roman"/>
                          <a:ea typeface="Times New Roman"/>
                          <a:cs typeface="Times New Roman"/>
                        </a:rPr>
                        <a:t> </a:t>
                      </a:r>
                      <a:r>
                        <a:rPr lang="en-US" sz="2000" b="1" baseline="0" dirty="0" err="1" smtClean="0">
                          <a:effectLst/>
                          <a:latin typeface="Times New Roman"/>
                          <a:ea typeface="Times New Roman"/>
                          <a:cs typeface="Times New Roman"/>
                        </a:rPr>
                        <a:t>thử</a:t>
                      </a:r>
                      <a:r>
                        <a:rPr lang="en-US" sz="2000" b="1" baseline="0" dirty="0" smtClean="0">
                          <a:effectLst/>
                          <a:latin typeface="Times New Roman"/>
                          <a:ea typeface="Times New Roman"/>
                          <a:cs typeface="Times New Roman"/>
                        </a:rPr>
                        <a:t> </a:t>
                      </a:r>
                      <a:r>
                        <a:rPr lang="en-US" sz="2000" b="1" baseline="0" dirty="0" err="1" smtClean="0">
                          <a:effectLst/>
                          <a:latin typeface="Times New Roman"/>
                          <a:ea typeface="Times New Roman"/>
                          <a:cs typeface="Times New Roman"/>
                        </a:rPr>
                        <a:t>thách</a:t>
                      </a:r>
                      <a:endParaRPr lang="en-US" sz="2000" b="1"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0"/>
                        </a:spcAft>
                      </a:pPr>
                      <a:r>
                        <a:rPr lang="fr-FR" sz="2000" b="1" dirty="0" err="1" smtClean="0">
                          <a:effectLst/>
                          <a:latin typeface="Times New Roman"/>
                          <a:ea typeface="Times New Roman"/>
                          <a:cs typeface="Times New Roman"/>
                        </a:rPr>
                        <a:t>Những</a:t>
                      </a:r>
                      <a:r>
                        <a:rPr lang="fr-FR" sz="2000" b="1" dirty="0" smtClean="0">
                          <a:effectLst/>
                          <a:latin typeface="Times New Roman"/>
                          <a:ea typeface="Times New Roman"/>
                          <a:cs typeface="Times New Roman"/>
                        </a:rPr>
                        <a:t> </a:t>
                      </a:r>
                      <a:r>
                        <a:rPr lang="fr-FR" sz="2000" b="1" dirty="0" err="1" smtClean="0">
                          <a:effectLst/>
                          <a:latin typeface="Times New Roman"/>
                          <a:ea typeface="Times New Roman"/>
                          <a:cs typeface="Times New Roman"/>
                        </a:rPr>
                        <a:t>chiến</a:t>
                      </a:r>
                      <a:r>
                        <a:rPr lang="fr-FR" sz="2000" b="1" dirty="0" smtClean="0">
                          <a:effectLst/>
                          <a:latin typeface="Times New Roman"/>
                          <a:ea typeface="Times New Roman"/>
                          <a:cs typeface="Times New Roman"/>
                        </a:rPr>
                        <a:t> </a:t>
                      </a:r>
                      <a:r>
                        <a:rPr lang="fr-FR" sz="2000" b="1" dirty="0" err="1" smtClean="0">
                          <a:effectLst/>
                          <a:latin typeface="Times New Roman"/>
                          <a:ea typeface="Times New Roman"/>
                          <a:cs typeface="Times New Roman"/>
                        </a:rPr>
                        <a:t>công</a:t>
                      </a:r>
                      <a:endParaRPr lang="fr-FR" sz="2000" b="1"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0"/>
                        </a:spcAft>
                      </a:pPr>
                      <a:r>
                        <a:rPr lang="vi-VN" sz="2000" b="1" dirty="0" smtClean="0">
                          <a:effectLst/>
                          <a:latin typeface="Times New Roman"/>
                          <a:ea typeface="Times New Roman"/>
                          <a:cs typeface="Times New Roman"/>
                        </a:rPr>
                        <a:t>Phẩm chất</a:t>
                      </a:r>
                      <a:r>
                        <a:rPr lang="en-US" sz="2000" b="1" baseline="0" dirty="0" smtClean="0">
                          <a:effectLst/>
                          <a:latin typeface="Times New Roman"/>
                          <a:ea typeface="Times New Roman"/>
                          <a:cs typeface="Times New Roman"/>
                        </a:rPr>
                        <a:t> </a:t>
                      </a:r>
                      <a:r>
                        <a:rPr lang="en-US" sz="2000" b="1" baseline="0" dirty="0" err="1" smtClean="0">
                          <a:effectLst/>
                          <a:latin typeface="Times New Roman"/>
                          <a:ea typeface="Times New Roman"/>
                          <a:cs typeface="Times New Roman"/>
                        </a:rPr>
                        <a:t>được</a:t>
                      </a:r>
                      <a:r>
                        <a:rPr lang="en-US" sz="2000" b="1" baseline="0" dirty="0" smtClean="0">
                          <a:effectLst/>
                          <a:latin typeface="Times New Roman"/>
                          <a:ea typeface="Times New Roman"/>
                          <a:cs typeface="Times New Roman"/>
                        </a:rPr>
                        <a:t> </a:t>
                      </a:r>
                    </a:p>
                    <a:p>
                      <a:pPr algn="ctr">
                        <a:lnSpc>
                          <a:spcPct val="100000"/>
                        </a:lnSpc>
                        <a:spcAft>
                          <a:spcPts val="0"/>
                        </a:spcAft>
                      </a:pPr>
                      <a:r>
                        <a:rPr lang="en-US" sz="2000" b="1" baseline="0" dirty="0" err="1" smtClean="0">
                          <a:effectLst/>
                          <a:latin typeface="Times New Roman"/>
                          <a:ea typeface="Times New Roman"/>
                          <a:cs typeface="Times New Roman"/>
                        </a:rPr>
                        <a:t>bộc</a:t>
                      </a:r>
                      <a:r>
                        <a:rPr lang="en-US" sz="2000" b="1" baseline="0" dirty="0" smtClean="0">
                          <a:effectLst/>
                          <a:latin typeface="Times New Roman"/>
                          <a:ea typeface="Times New Roman"/>
                          <a:cs typeface="Times New Roman"/>
                        </a:rPr>
                        <a:t> </a:t>
                      </a:r>
                      <a:r>
                        <a:rPr lang="en-US" sz="2000" b="1" baseline="0" dirty="0" err="1" smtClean="0">
                          <a:effectLst/>
                          <a:latin typeface="Times New Roman"/>
                          <a:ea typeface="Times New Roman"/>
                          <a:cs typeface="Times New Roman"/>
                        </a:rPr>
                        <a:t>lộ</a:t>
                      </a:r>
                      <a:endParaRPr lang="en-US" sz="2000" b="1" dirty="0" smtClean="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0"/>
                  </a:ext>
                </a:extLst>
              </a:tr>
              <a:tr h="4011930">
                <a:tc>
                  <a:txBody>
                    <a:bodyPr/>
                    <a:lstStyle/>
                    <a:p>
                      <a:pPr algn="l">
                        <a:lnSpc>
                          <a:spcPct val="150000"/>
                        </a:lnSpc>
                        <a:spcAft>
                          <a:spcPts val="0"/>
                        </a:spcAft>
                      </a:pPr>
                      <a:r>
                        <a:rPr lang="vi-VN" sz="2000" b="1" dirty="0" smtClean="0">
                          <a:solidFill>
                            <a:schemeClr val="tx1"/>
                          </a:solidFill>
                          <a:effectLst/>
                          <a:latin typeface="Times New Roman"/>
                          <a:ea typeface="Times New Roman"/>
                          <a:cs typeface="Times New Roman"/>
                        </a:rPr>
                        <a:t>- Bị mẹ con Lý Thông lừa đi canh miếu thờ.</a:t>
                      </a:r>
                    </a:p>
                    <a:p>
                      <a:pPr marL="0" indent="0" algn="l">
                        <a:lnSpc>
                          <a:spcPct val="150000"/>
                        </a:lnSpc>
                        <a:spcAft>
                          <a:spcPts val="0"/>
                        </a:spcAft>
                        <a:buFontTx/>
                        <a:buNone/>
                      </a:pPr>
                      <a:r>
                        <a:rPr lang="en-US" sz="2000" b="1" dirty="0" smtClean="0">
                          <a:solidFill>
                            <a:schemeClr val="tx1"/>
                          </a:solidFill>
                          <a:effectLst/>
                          <a:latin typeface="Times New Roman"/>
                          <a:ea typeface="Times New Roman"/>
                          <a:cs typeface="Times New Roman"/>
                        </a:rPr>
                        <a:t>- </a:t>
                      </a:r>
                      <a:r>
                        <a:rPr lang="vi-VN" sz="2000" b="1" dirty="0" smtClean="0">
                          <a:solidFill>
                            <a:schemeClr val="tx1"/>
                          </a:solidFill>
                          <a:effectLst/>
                          <a:latin typeface="Times New Roman"/>
                          <a:ea typeface="Times New Roman"/>
                          <a:cs typeface="Times New Roman"/>
                        </a:rPr>
                        <a:t>Bị Lý Thông lừa đi cứu công chúa và bị lấp cửa hang.</a:t>
                      </a:r>
                      <a:endParaRPr lang="en-US" sz="2000" b="1" dirty="0" smtClean="0">
                        <a:solidFill>
                          <a:schemeClr val="tx1"/>
                        </a:solidFill>
                        <a:effectLst/>
                        <a:latin typeface="Times New Roman"/>
                        <a:ea typeface="Times New Roman"/>
                        <a:cs typeface="Times New Roman"/>
                      </a:endParaRPr>
                    </a:p>
                    <a:p>
                      <a:pPr algn="l">
                        <a:lnSpc>
                          <a:spcPct val="150000"/>
                        </a:lnSpc>
                        <a:spcAft>
                          <a:spcPts val="0"/>
                        </a:spcAft>
                      </a:pPr>
                      <a:r>
                        <a:rPr lang="vi-VN" sz="2000" b="1" dirty="0" smtClean="0">
                          <a:solidFill>
                            <a:schemeClr val="tx1"/>
                          </a:solidFill>
                          <a:effectLst/>
                          <a:latin typeface="Times New Roman"/>
                          <a:ea typeface="Times New Roman"/>
                          <a:cs typeface="Times New Roman"/>
                        </a:rPr>
                        <a:t>- Đối mặt với quân 18 nước chư hầu kéo sang trả thù</a:t>
                      </a:r>
                      <a:r>
                        <a:rPr lang="vi-VN" sz="2000" b="1" dirty="0" smtClean="0">
                          <a:solidFill>
                            <a:srgbClr val="0000FF"/>
                          </a:solidFill>
                          <a:effectLst/>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just">
                        <a:lnSpc>
                          <a:spcPct val="115000"/>
                        </a:lnSpc>
                        <a:spcAft>
                          <a:spcPts val="0"/>
                        </a:spcAft>
                        <a:buFontTx/>
                        <a:buNone/>
                      </a:pPr>
                      <a:r>
                        <a:rPr lang="nl-NL" sz="2000" b="1" dirty="0" smtClean="0">
                          <a:solidFill>
                            <a:srgbClr val="FF0000"/>
                          </a:solidFill>
                          <a:effectLst/>
                          <a:latin typeface="Times New Roman"/>
                          <a:ea typeface="Calibri"/>
                          <a:cs typeface="Times New Roman"/>
                        </a:rPr>
                        <a:t>- Giết chằn tinh thu được bộ cung tên vàng.</a:t>
                      </a:r>
                    </a:p>
                    <a:p>
                      <a:pPr marL="0" indent="0" algn="just">
                        <a:lnSpc>
                          <a:spcPct val="115000"/>
                        </a:lnSpc>
                        <a:spcAft>
                          <a:spcPts val="0"/>
                        </a:spcAft>
                        <a:buFontTx/>
                        <a:buNone/>
                      </a:pPr>
                      <a:endParaRPr lang="en-US" sz="2000" b="1" dirty="0" smtClean="0">
                        <a:solidFill>
                          <a:srgbClr val="FF0000"/>
                        </a:solidFill>
                        <a:effectLst/>
                        <a:latin typeface="+mn-lt"/>
                        <a:ea typeface="Calibri"/>
                        <a:cs typeface="Times New Roman"/>
                      </a:endParaRPr>
                    </a:p>
                    <a:p>
                      <a:pPr marL="0" indent="0" algn="just">
                        <a:lnSpc>
                          <a:spcPct val="115000"/>
                        </a:lnSpc>
                        <a:spcAft>
                          <a:spcPts val="0"/>
                        </a:spcAft>
                        <a:buFontTx/>
                        <a:buNone/>
                      </a:pPr>
                      <a:r>
                        <a:rPr lang="nl-NL" sz="2000" b="1" dirty="0" smtClean="0">
                          <a:solidFill>
                            <a:srgbClr val="FF0000"/>
                          </a:solidFill>
                          <a:effectLst/>
                          <a:latin typeface="Times New Roman"/>
                          <a:ea typeface="Calibri"/>
                          <a:cs typeface="Times New Roman"/>
                        </a:rPr>
                        <a:t>- Giết đại bàng cứu công chúa, cứu Thái tử con vua Thuỷ tề.</a:t>
                      </a:r>
                    </a:p>
                    <a:p>
                      <a:endParaRPr lang="vi-VN" sz="2000" b="1" baseline="0" dirty="0" smtClean="0">
                        <a:solidFill>
                          <a:srgbClr val="FF0000"/>
                        </a:solidFill>
                        <a:effectLst/>
                        <a:latin typeface="+mn-lt"/>
                        <a:ea typeface="Calibri"/>
                        <a:cs typeface="Times New Roman"/>
                      </a:endParaRPr>
                    </a:p>
                    <a:p>
                      <a:r>
                        <a:rPr lang="vi-VN" sz="2000" b="1" baseline="0" dirty="0" smtClean="0">
                          <a:solidFill>
                            <a:srgbClr val="FF0000"/>
                          </a:solidFill>
                          <a:effectLst/>
                          <a:latin typeface="+mn-lt"/>
                          <a:ea typeface="Calibri"/>
                          <a:cs typeface="Times New Roman"/>
                        </a:rPr>
                        <a:t>- </a:t>
                      </a:r>
                      <a:r>
                        <a:rPr lang="nl-NL" sz="2000" b="1" baseline="0" dirty="0" smtClean="0">
                          <a:solidFill>
                            <a:srgbClr val="FF0000"/>
                          </a:solidFill>
                          <a:effectLst/>
                          <a:latin typeface="Times New Roman"/>
                          <a:ea typeface="Calibri"/>
                        </a:rPr>
                        <a:t> </a:t>
                      </a:r>
                      <a:r>
                        <a:rPr lang="nl-NL" sz="2000" b="1" dirty="0" smtClean="0">
                          <a:solidFill>
                            <a:srgbClr val="FF0000"/>
                          </a:solidFill>
                          <a:effectLst/>
                          <a:latin typeface="Times New Roman"/>
                          <a:ea typeface="Calibri"/>
                        </a:rPr>
                        <a:t>Chiến thắng liên quân 18 nước chư hầu.</a:t>
                      </a:r>
                      <a:endParaRPr lang="en-US" sz="20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15000"/>
                        </a:lnSpc>
                        <a:spcAft>
                          <a:spcPts val="0"/>
                        </a:spcAft>
                        <a:buFontTx/>
                        <a:buNone/>
                      </a:pPr>
                      <a:endParaRPr lang="en-US" sz="2000" b="1" dirty="0" smtClean="0">
                        <a:solidFill>
                          <a:srgbClr val="0000FF"/>
                        </a:solidFill>
                        <a:effectLst/>
                        <a:latin typeface="+mn-lt"/>
                        <a:ea typeface="Calibri"/>
                        <a:cs typeface="Times New Roman"/>
                      </a:endParaRPr>
                    </a:p>
                    <a:p>
                      <a:pPr marL="0" indent="0" algn="just">
                        <a:lnSpc>
                          <a:spcPct val="115000"/>
                        </a:lnSpc>
                        <a:spcAft>
                          <a:spcPts val="0"/>
                        </a:spcAft>
                        <a:buFontTx/>
                        <a:buNone/>
                      </a:pPr>
                      <a:endParaRPr lang="en-US" sz="2000" b="1" dirty="0" smtClean="0">
                        <a:solidFill>
                          <a:srgbClr val="0000FF"/>
                        </a:solidFill>
                        <a:effectLst/>
                        <a:latin typeface="+mn-lt"/>
                        <a:ea typeface="Calibri"/>
                        <a:cs typeface="Times New Roman"/>
                      </a:endParaRPr>
                    </a:p>
                    <a:p>
                      <a:pPr algn="just">
                        <a:lnSpc>
                          <a:spcPct val="115000"/>
                        </a:lnSpc>
                        <a:spcAft>
                          <a:spcPts val="0"/>
                        </a:spcAft>
                      </a:pPr>
                      <a:r>
                        <a:rPr lang="nl-NL" sz="2000" b="1" dirty="0" smtClean="0">
                          <a:solidFill>
                            <a:srgbClr val="336600"/>
                          </a:solidFill>
                          <a:effectLst/>
                          <a:latin typeface="Times New Roman"/>
                          <a:ea typeface="Calibri"/>
                          <a:cs typeface="Times New Roman"/>
                        </a:rPr>
                        <a:t> </a:t>
                      </a:r>
                      <a:endParaRPr lang="en-US" sz="2000" b="1" dirty="0" smtClean="0">
                        <a:solidFill>
                          <a:srgbClr val="0000FF"/>
                        </a:solidFill>
                        <a:effectLst/>
                        <a:latin typeface="+mn-lt"/>
                        <a:ea typeface="Calibri"/>
                        <a:cs typeface="Times New Roman"/>
                      </a:endParaRPr>
                    </a:p>
                    <a:p>
                      <a:pPr algn="just">
                        <a:lnSpc>
                          <a:spcPct val="115000"/>
                        </a:lnSpc>
                        <a:spcAft>
                          <a:spcPts val="0"/>
                        </a:spcAft>
                      </a:pPr>
                      <a:endParaRPr lang="en-US" sz="2000" b="1" dirty="0" smtClean="0">
                        <a:solidFill>
                          <a:srgbClr val="0000FF"/>
                        </a:solidFill>
                        <a:effectLst/>
                        <a:latin typeface="+mn-lt"/>
                        <a:ea typeface="Calibri"/>
                        <a:cs typeface="Times New Roman"/>
                      </a:endParaRPr>
                    </a:p>
                    <a:p>
                      <a:endParaRPr lang="en-US" sz="20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8" name="Rectangle 7"/>
          <p:cNvSpPr/>
          <p:nvPr/>
        </p:nvSpPr>
        <p:spPr>
          <a:xfrm>
            <a:off x="-1219200" y="-95250"/>
            <a:ext cx="8208912" cy="523220"/>
          </a:xfrm>
          <a:prstGeom prst="rect">
            <a:avLst/>
          </a:prstGeom>
        </p:spPr>
        <p:txBody>
          <a:bodyPr wrap="square">
            <a:spAutoFit/>
          </a:bodyPr>
          <a:lstStyle/>
          <a:p>
            <a:pPr algn="ctr">
              <a:spcBef>
                <a:spcPct val="20000"/>
              </a:spcBef>
            </a:pPr>
            <a:r>
              <a:rPr lang="en-US" sz="2800" b="1" dirty="0" err="1" smtClean="0">
                <a:solidFill>
                  <a:srgbClr val="0000FF"/>
                </a:solidFill>
                <a:latin typeface="Times New Roman"/>
                <a:ea typeface="Times New Roman"/>
              </a:rPr>
              <a:t>Những</a:t>
            </a:r>
            <a:r>
              <a:rPr lang="en-US" sz="2800" b="1" dirty="0" smtClean="0">
                <a:solidFill>
                  <a:srgbClr val="0000FF"/>
                </a:solidFill>
                <a:latin typeface="Times New Roman"/>
                <a:ea typeface="Times New Roman"/>
              </a:rPr>
              <a:t> </a:t>
            </a:r>
            <a:r>
              <a:rPr lang="en-US" sz="2800" b="1" dirty="0" err="1" smtClean="0">
                <a:solidFill>
                  <a:srgbClr val="0000FF"/>
                </a:solidFill>
                <a:latin typeface="Times New Roman"/>
                <a:ea typeface="Times New Roman"/>
              </a:rPr>
              <a:t>phẩm</a:t>
            </a:r>
            <a:r>
              <a:rPr lang="en-US" sz="2800" b="1" dirty="0" smtClean="0">
                <a:solidFill>
                  <a:srgbClr val="0000FF"/>
                </a:solidFill>
                <a:latin typeface="Times New Roman"/>
                <a:ea typeface="Times New Roman"/>
              </a:rPr>
              <a:t> </a:t>
            </a:r>
            <a:r>
              <a:rPr lang="en-US" sz="2800" b="1" dirty="0" err="1">
                <a:solidFill>
                  <a:srgbClr val="0000FF"/>
                </a:solidFill>
                <a:latin typeface="Times New Roman"/>
                <a:ea typeface="Times New Roman"/>
              </a:rPr>
              <a:t>chất</a:t>
            </a:r>
            <a:r>
              <a:rPr lang="en-US" sz="2800" b="1" dirty="0">
                <a:solidFill>
                  <a:srgbClr val="0000FF"/>
                </a:solidFill>
                <a:latin typeface="Times New Roman"/>
                <a:ea typeface="Times New Roman"/>
              </a:rPr>
              <a:t> </a:t>
            </a:r>
            <a:r>
              <a:rPr lang="en-US" sz="2800" b="1" dirty="0" err="1">
                <a:solidFill>
                  <a:srgbClr val="0000FF"/>
                </a:solidFill>
                <a:latin typeface="Times New Roman"/>
                <a:ea typeface="Times New Roman"/>
              </a:rPr>
              <a:t>của</a:t>
            </a:r>
            <a:r>
              <a:rPr lang="en-US" sz="2800" b="1" dirty="0">
                <a:solidFill>
                  <a:srgbClr val="0000FF"/>
                </a:solidFill>
                <a:latin typeface="Times New Roman"/>
                <a:ea typeface="Times New Roman"/>
              </a:rPr>
              <a:t> </a:t>
            </a:r>
            <a:r>
              <a:rPr lang="en-US" sz="2800" b="1" dirty="0" err="1">
                <a:solidFill>
                  <a:srgbClr val="0000FF"/>
                </a:solidFill>
                <a:latin typeface="Times New Roman"/>
                <a:ea typeface="Times New Roman"/>
              </a:rPr>
              <a:t>Thạch</a:t>
            </a:r>
            <a:r>
              <a:rPr lang="en-US" sz="2800" b="1" dirty="0">
                <a:solidFill>
                  <a:srgbClr val="0000FF"/>
                </a:solidFill>
                <a:latin typeface="Times New Roman"/>
                <a:ea typeface="Times New Roman"/>
              </a:rPr>
              <a:t> </a:t>
            </a:r>
            <a:r>
              <a:rPr lang="en-US" sz="2800" b="1" dirty="0" err="1">
                <a:solidFill>
                  <a:srgbClr val="0000FF"/>
                </a:solidFill>
                <a:latin typeface="Times New Roman"/>
                <a:ea typeface="Times New Roman"/>
              </a:rPr>
              <a:t>Sanh</a:t>
            </a:r>
            <a:r>
              <a:rPr lang="en-US" sz="2800" b="1" dirty="0">
                <a:solidFill>
                  <a:srgbClr val="0000FF"/>
                </a:solidFill>
                <a:latin typeface="Times New Roman"/>
                <a:ea typeface="Times New Roman"/>
              </a:rPr>
              <a:t>.</a:t>
            </a:r>
          </a:p>
        </p:txBody>
      </p:sp>
      <p:sp>
        <p:nvSpPr>
          <p:cNvPr id="2" name="TextBox 1"/>
          <p:cNvSpPr txBox="1"/>
          <p:nvPr/>
        </p:nvSpPr>
        <p:spPr>
          <a:xfrm>
            <a:off x="5922630" y="1257300"/>
            <a:ext cx="3145170" cy="830997"/>
          </a:xfrm>
          <a:prstGeom prst="rect">
            <a:avLst/>
          </a:prstGeom>
          <a:noFill/>
        </p:spPr>
        <p:txBody>
          <a:bodyPr wrap="square" rtlCol="0">
            <a:spAutoFit/>
          </a:bodyPr>
          <a:lstStyle/>
          <a:p>
            <a:r>
              <a:rPr lang="vi-VN" sz="2400" b="1" dirty="0">
                <a:solidFill>
                  <a:srgbClr val="FF0000"/>
                </a:solidFill>
                <a:latin typeface="Times New Roman" pitchFamily="18" charset="0"/>
                <a:cs typeface="Times New Roman" pitchFamily="18" charset="0"/>
              </a:rPr>
              <a:t>- Thật thà, chất phác, thương người.</a:t>
            </a:r>
          </a:p>
        </p:txBody>
      </p:sp>
      <p:sp>
        <p:nvSpPr>
          <p:cNvPr id="3" name="TextBox 2"/>
          <p:cNvSpPr txBox="1"/>
          <p:nvPr/>
        </p:nvSpPr>
        <p:spPr>
          <a:xfrm>
            <a:off x="5950385" y="2677120"/>
            <a:ext cx="2667000" cy="1107996"/>
          </a:xfrm>
          <a:prstGeom prst="rect">
            <a:avLst/>
          </a:prstGeom>
          <a:noFill/>
        </p:spPr>
        <p:txBody>
          <a:bodyPr wrap="square" rtlCol="0">
            <a:spAutoFit/>
          </a:bodyPr>
          <a:lstStyle/>
          <a:p>
            <a:r>
              <a:rPr lang="vi-VN" sz="2400" b="1" dirty="0">
                <a:solidFill>
                  <a:schemeClr val="tx1">
                    <a:lumMod val="95000"/>
                    <a:lumOff val="5000"/>
                  </a:schemeClr>
                </a:solidFill>
                <a:latin typeface="Times New Roman" pitchFamily="18" charset="0"/>
                <a:cs typeface="Times New Roman" pitchFamily="18" charset="0"/>
              </a:rPr>
              <a:t>- Dũng cảm, tài năng</a:t>
            </a:r>
            <a:r>
              <a:rPr lang="vi-VN" sz="1600" b="1" dirty="0">
                <a:solidFill>
                  <a:schemeClr val="tx1">
                    <a:lumMod val="95000"/>
                    <a:lumOff val="5000"/>
                  </a:schemeClr>
                </a:solidFill>
              </a:rPr>
              <a:t>.</a:t>
            </a:r>
          </a:p>
          <a:p>
            <a:endParaRPr lang="vi-VN" sz="1600" dirty="0"/>
          </a:p>
        </p:txBody>
      </p:sp>
      <p:sp>
        <p:nvSpPr>
          <p:cNvPr id="5" name="TextBox 4"/>
          <p:cNvSpPr txBox="1"/>
          <p:nvPr/>
        </p:nvSpPr>
        <p:spPr>
          <a:xfrm>
            <a:off x="5943600" y="3933304"/>
            <a:ext cx="3048000" cy="1200329"/>
          </a:xfrm>
          <a:prstGeom prst="rect">
            <a:avLst/>
          </a:prstGeom>
          <a:noFill/>
        </p:spPr>
        <p:txBody>
          <a:bodyPr wrap="square" rtlCol="0">
            <a:spAutoFit/>
          </a:bodyPr>
          <a:lstStyle/>
          <a:p>
            <a:r>
              <a:rPr lang="vi-VN" sz="2400" b="1" dirty="0">
                <a:solidFill>
                  <a:schemeClr val="tx1">
                    <a:lumMod val="95000"/>
                    <a:lumOff val="5000"/>
                  </a:schemeClr>
                </a:solidFill>
                <a:latin typeface="+mj-lt"/>
              </a:rPr>
              <a:t>- Nhân </a:t>
            </a:r>
            <a:r>
              <a:rPr lang="en-US" sz="2400" b="1" dirty="0" err="1" smtClean="0">
                <a:solidFill>
                  <a:schemeClr val="tx1">
                    <a:lumMod val="95000"/>
                    <a:lumOff val="5000"/>
                  </a:schemeClr>
                </a:solidFill>
                <a:latin typeface="+mj-lt"/>
              </a:rPr>
              <a:t>ái</a:t>
            </a:r>
            <a:r>
              <a:rPr lang="vi-VN" sz="2400" b="1" dirty="0" smtClean="0">
                <a:solidFill>
                  <a:schemeClr val="tx1">
                    <a:lumMod val="95000"/>
                    <a:lumOff val="5000"/>
                  </a:schemeClr>
                </a:solidFill>
                <a:latin typeface="+mj-lt"/>
              </a:rPr>
              <a:t>, </a:t>
            </a:r>
            <a:r>
              <a:rPr lang="vi-VN" sz="2400" b="1" dirty="0">
                <a:solidFill>
                  <a:schemeClr val="tx1">
                    <a:lumMod val="95000"/>
                    <a:lumOff val="5000"/>
                  </a:schemeClr>
                </a:solidFill>
                <a:latin typeface="+mj-lt"/>
              </a:rPr>
              <a:t>khoan dung và yêu chuộng hòa bình.</a:t>
            </a:r>
          </a:p>
        </p:txBody>
      </p:sp>
    </p:spTree>
    <p:extLst>
      <p:ext uri="{BB962C8B-B14F-4D97-AF65-F5344CB8AC3E}">
        <p14:creationId xmlns:p14="http://schemas.microsoft.com/office/powerpoint/2010/main" val="188698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3337356" y="2447103"/>
            <a:ext cx="2160096" cy="1130779"/>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cs typeface="Times New Roman" pitchFamily="18" charset="0"/>
              </a:rPr>
              <a:t>THẠCH SANH</a:t>
            </a:r>
            <a:endParaRPr lang="en-US" sz="2800" b="1" dirty="0">
              <a:solidFill>
                <a:srgbClr val="FF0000"/>
              </a:solidFill>
              <a:latin typeface="Times New Roman" pitchFamily="18" charset="0"/>
              <a:cs typeface="Times New Roman" pitchFamily="18" charset="0"/>
            </a:endParaRPr>
          </a:p>
        </p:txBody>
      </p:sp>
      <p:sp>
        <p:nvSpPr>
          <p:cNvPr id="5" name="Cloud 4"/>
          <p:cNvSpPr/>
          <p:nvPr/>
        </p:nvSpPr>
        <p:spPr>
          <a:xfrm>
            <a:off x="685800" y="1321602"/>
            <a:ext cx="2387222" cy="1125501"/>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THẬT THÀ</a:t>
            </a:r>
            <a:endParaRPr lang="en-US" sz="2800" b="1" dirty="0">
              <a:solidFill>
                <a:schemeClr val="tx1"/>
              </a:solidFill>
              <a:latin typeface="Times New Roman" pitchFamily="18" charset="0"/>
              <a:cs typeface="Times New Roman" pitchFamily="18" charset="0"/>
            </a:endParaRPr>
          </a:p>
        </p:txBody>
      </p:sp>
      <p:sp>
        <p:nvSpPr>
          <p:cNvPr id="6" name="Cloud 5"/>
          <p:cNvSpPr/>
          <p:nvPr/>
        </p:nvSpPr>
        <p:spPr>
          <a:xfrm>
            <a:off x="2971800" y="495277"/>
            <a:ext cx="2879976" cy="1276373"/>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THƯƠNG NGƯỜI</a:t>
            </a:r>
            <a:endParaRPr lang="en-US" sz="2800" b="1" dirty="0">
              <a:solidFill>
                <a:schemeClr val="tx1"/>
              </a:solidFill>
              <a:latin typeface="Times New Roman" pitchFamily="18" charset="0"/>
              <a:cs typeface="Times New Roman" pitchFamily="18" charset="0"/>
            </a:endParaRPr>
          </a:p>
        </p:txBody>
      </p:sp>
      <p:sp>
        <p:nvSpPr>
          <p:cNvPr id="7" name="Cloud 6"/>
          <p:cNvSpPr/>
          <p:nvPr/>
        </p:nvSpPr>
        <p:spPr>
          <a:xfrm>
            <a:off x="6248400" y="1143000"/>
            <a:ext cx="1981732" cy="1160225"/>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DŨNG CẢM</a:t>
            </a:r>
            <a:endParaRPr lang="en-US" sz="2800" b="1" dirty="0">
              <a:solidFill>
                <a:schemeClr val="tx1"/>
              </a:solidFill>
              <a:latin typeface="Times New Roman" pitchFamily="18" charset="0"/>
              <a:cs typeface="Times New Roman" pitchFamily="18" charset="0"/>
            </a:endParaRPr>
          </a:p>
        </p:txBody>
      </p:sp>
      <p:sp>
        <p:nvSpPr>
          <p:cNvPr id="8" name="Cloud 7"/>
          <p:cNvSpPr/>
          <p:nvPr/>
        </p:nvSpPr>
        <p:spPr>
          <a:xfrm>
            <a:off x="152401" y="2690440"/>
            <a:ext cx="1957447" cy="1252910"/>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YÊU HÒA BÌNH</a:t>
            </a:r>
            <a:endParaRPr lang="en-US" sz="2800" b="1" dirty="0">
              <a:solidFill>
                <a:schemeClr val="tx1"/>
              </a:solidFill>
              <a:latin typeface="Times New Roman" pitchFamily="18" charset="0"/>
              <a:cs typeface="Times New Roman" pitchFamily="18" charset="0"/>
            </a:endParaRPr>
          </a:p>
        </p:txBody>
      </p:sp>
      <p:sp>
        <p:nvSpPr>
          <p:cNvPr id="9" name="Cloud 8"/>
          <p:cNvSpPr/>
          <p:nvPr/>
        </p:nvSpPr>
        <p:spPr>
          <a:xfrm>
            <a:off x="1905001" y="3933966"/>
            <a:ext cx="2020591" cy="1035169"/>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itchFamily="18" charset="0"/>
                <a:cs typeface="Times New Roman" pitchFamily="18" charset="0"/>
              </a:rPr>
              <a:t>NHÂN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ÁI</a:t>
            </a:r>
            <a:endParaRPr lang="en-US" sz="2800" b="1" dirty="0">
              <a:solidFill>
                <a:schemeClr val="tx1"/>
              </a:solidFill>
              <a:latin typeface="Times New Roman" pitchFamily="18" charset="0"/>
              <a:cs typeface="Times New Roman" pitchFamily="18" charset="0"/>
            </a:endParaRPr>
          </a:p>
        </p:txBody>
      </p:sp>
      <p:sp>
        <p:nvSpPr>
          <p:cNvPr id="10" name="Cloud 9"/>
          <p:cNvSpPr/>
          <p:nvPr/>
        </p:nvSpPr>
        <p:spPr>
          <a:xfrm>
            <a:off x="6248401" y="3479682"/>
            <a:ext cx="1981733" cy="103516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TÀI NĂNG</a:t>
            </a:r>
          </a:p>
        </p:txBody>
      </p:sp>
      <p:cxnSp>
        <p:nvCxnSpPr>
          <p:cNvPr id="13" name="Straight Arrow Connector 12"/>
          <p:cNvCxnSpPr>
            <a:endCxn id="4" idx="0"/>
          </p:cNvCxnSpPr>
          <p:nvPr/>
        </p:nvCxnSpPr>
        <p:spPr>
          <a:xfrm flipH="1">
            <a:off x="4417405" y="1771650"/>
            <a:ext cx="117787" cy="67545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4" idx="1"/>
          </p:cNvCxnSpPr>
          <p:nvPr/>
        </p:nvCxnSpPr>
        <p:spPr>
          <a:xfrm>
            <a:off x="2613457" y="2274954"/>
            <a:ext cx="1040239" cy="3377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0"/>
            <a:endCxn id="4" idx="2"/>
          </p:cNvCxnSpPr>
          <p:nvPr/>
        </p:nvCxnSpPr>
        <p:spPr>
          <a:xfrm flipV="1">
            <a:off x="2108216" y="3012492"/>
            <a:ext cx="1229140" cy="30440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133575" y="3453632"/>
            <a:ext cx="666104" cy="42609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2"/>
            <a:endCxn id="4" idx="6"/>
          </p:cNvCxnSpPr>
          <p:nvPr/>
        </p:nvCxnSpPr>
        <p:spPr>
          <a:xfrm flipH="1" flipV="1">
            <a:off x="5497453" y="3012493"/>
            <a:ext cx="757095" cy="98477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4" idx="7"/>
          </p:cNvCxnSpPr>
          <p:nvPr/>
        </p:nvCxnSpPr>
        <p:spPr>
          <a:xfrm flipH="1">
            <a:off x="5181113" y="2114550"/>
            <a:ext cx="1362108" cy="49815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33401" y="149028"/>
            <a:ext cx="8077200" cy="461665"/>
          </a:xfrm>
          <a:prstGeom prst="rect">
            <a:avLst/>
          </a:prstGeom>
          <a:noFill/>
        </p:spPr>
        <p:txBody>
          <a:bodyPr wrap="square" rtlCol="0">
            <a:spAutoFit/>
          </a:bodyPr>
          <a:lstStyle/>
          <a:p>
            <a:pPr algn="ctr"/>
            <a:r>
              <a:rPr lang="en-US" sz="2400" b="1" dirty="0" smtClean="0">
                <a:solidFill>
                  <a:srgbClr val="0000FF"/>
                </a:solidFill>
                <a:latin typeface="Times New Roman" pitchFamily="18" charset="0"/>
                <a:cs typeface="Times New Roman" pitchFamily="18" charset="0"/>
              </a:rPr>
              <a:t>NHỮNG PHẨM CHẤT ĐÁNG QUÝ CỦA THẠCH SANH</a:t>
            </a:r>
            <a:endParaRPr 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97580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par>
                                <p:cTn id="49" presetID="2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down)">
                                      <p:cBhvr>
                                        <p:cTn id="54" dur="500"/>
                                        <p:tgtEl>
                                          <p:spTgt spid="8"/>
                                        </p:tgtEl>
                                      </p:cBhvr>
                                    </p:animEffect>
                                  </p:childTnLst>
                                </p:cTn>
                              </p:par>
                              <p:par>
                                <p:cTn id="55" presetID="2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Line 7"/>
          <p:cNvSpPr>
            <a:spLocks noChangeShapeType="1"/>
          </p:cNvSpPr>
          <p:nvPr/>
        </p:nvSpPr>
        <p:spPr bwMode="auto">
          <a:xfrm>
            <a:off x="228600" y="324"/>
            <a:ext cx="13716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Rectangle 8"/>
          <p:cNvSpPr>
            <a:spLocks noChangeArrowheads="1"/>
          </p:cNvSpPr>
          <p:nvPr/>
        </p:nvSpPr>
        <p:spPr bwMode="auto">
          <a:xfrm>
            <a:off x="228600" y="716757"/>
            <a:ext cx="8763000" cy="419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12800" indent="-812800" eaLnBrk="1" hangingPunct="1">
              <a:lnSpc>
                <a:spcPct val="80000"/>
              </a:lnSpc>
              <a:spcBef>
                <a:spcPct val="20000"/>
              </a:spcBef>
            </a:pPr>
            <a:r>
              <a:rPr lang="en-US"/>
              <a:t> </a:t>
            </a:r>
            <a:r>
              <a:rPr lang="en-US" sz="2000"/>
              <a:t>                                                                                                                                                             </a:t>
            </a:r>
          </a:p>
          <a:p>
            <a:pPr marL="812800" indent="-812800" eaLnBrk="1" hangingPunct="1">
              <a:lnSpc>
                <a:spcPct val="80000"/>
              </a:lnSpc>
              <a:spcBef>
                <a:spcPct val="20000"/>
              </a:spcBef>
            </a:pPr>
            <a:endParaRPr lang="en-US" sz="2000" b="1"/>
          </a:p>
        </p:txBody>
      </p:sp>
      <p:sp>
        <p:nvSpPr>
          <p:cNvPr id="22532" name="Rectangle 2"/>
          <p:cNvSpPr>
            <a:spLocks noChangeArrowheads="1"/>
          </p:cNvSpPr>
          <p:nvPr/>
        </p:nvSpPr>
        <p:spPr bwMode="auto">
          <a:xfrm>
            <a:off x="152400" y="-6608"/>
            <a:ext cx="8991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3200" b="1" i="1" dirty="0" smtClean="0">
                <a:latin typeface="Times New Roman" pitchFamily="18" charset="0"/>
                <a:cs typeface="Times New Roman" pitchFamily="18" charset="0"/>
              </a:rPr>
              <a:t>. </a:t>
            </a:r>
            <a:r>
              <a:rPr lang="pt-BR" sz="3200" b="1" i="1" dirty="0">
                <a:solidFill>
                  <a:srgbClr val="FF0000"/>
                </a:solidFill>
                <a:latin typeface="Times New Roman" pitchFamily="18" charset="0"/>
                <a:cs typeface="Times New Roman" pitchFamily="18" charset="0"/>
              </a:rPr>
              <a:t>Cách đọc truyện cổ tích:  </a:t>
            </a:r>
            <a:endParaRPr lang="en-US" sz="3200" b="1" dirty="0">
              <a:solidFill>
                <a:srgbClr val="FF0000"/>
              </a:solidFill>
              <a:latin typeface="Times New Roman" pitchFamily="18" charset="0"/>
              <a:cs typeface="Times New Roman" pitchFamily="18" charset="0"/>
            </a:endParaRPr>
          </a:p>
          <a:p>
            <a:r>
              <a:rPr lang="pt-BR" sz="3200" b="1" dirty="0">
                <a:latin typeface="Times New Roman" pitchFamily="18" charset="0"/>
                <a:cs typeface="Times New Roman" pitchFamily="18" charset="0"/>
              </a:rPr>
              <a:t> </a:t>
            </a:r>
            <a:r>
              <a:rPr lang="pt-BR" sz="3200" b="1" dirty="0" smtClean="0">
                <a:latin typeface="Times New Roman" pitchFamily="18" charset="0"/>
                <a:cs typeface="Times New Roman" pitchFamily="18" charset="0"/>
              </a:rPr>
              <a:t>- </a:t>
            </a:r>
            <a:r>
              <a:rPr lang="pt-BR" sz="3200" b="1" dirty="0">
                <a:latin typeface="Times New Roman" pitchFamily="18" charset="0"/>
                <a:cs typeface="Times New Roman" pitchFamily="18" charset="0"/>
              </a:rPr>
              <a:t>Xác định sự việc được kể, nhất là những sự việc chính.</a:t>
            </a:r>
            <a:endParaRPr lang="en-US" sz="3200" b="1" dirty="0">
              <a:latin typeface="Times New Roman" pitchFamily="18" charset="0"/>
              <a:cs typeface="Times New Roman" pitchFamily="18" charset="0"/>
            </a:endParaRPr>
          </a:p>
          <a:p>
            <a:r>
              <a:rPr lang="pt-BR" sz="3200" b="1" dirty="0">
                <a:latin typeface="Times New Roman" pitchFamily="18" charset="0"/>
                <a:cs typeface="Times New Roman" pitchFamily="18" charset="0"/>
              </a:rPr>
              <a:t>- Chỉ ra được nhân vật nổi bật nhất, đi sâu tìm hiểu nhân vật được khắc họa từ những phương diện nào, số phận của nhân vật.</a:t>
            </a:r>
            <a:endParaRPr lang="en-US" sz="3200" b="1" dirty="0">
              <a:latin typeface="Times New Roman" pitchFamily="18" charset="0"/>
              <a:cs typeface="Times New Roman" pitchFamily="18" charset="0"/>
            </a:endParaRPr>
          </a:p>
          <a:p>
            <a:r>
              <a:rPr lang="pt-BR" sz="3200" b="1" dirty="0">
                <a:latin typeface="Times New Roman" pitchFamily="18" charset="0"/>
                <a:cs typeface="Times New Roman" pitchFamily="18" charset="0"/>
              </a:rPr>
              <a:t>- Hiểu được thái độ và ước mơ của tác giả dân gian qua câu chuyện</a:t>
            </a:r>
            <a:endParaRPr lang="en-US" sz="3200" b="1" dirty="0">
              <a:latin typeface="Times New Roman" pitchFamily="18" charset="0"/>
              <a:cs typeface="Times New Roman" pitchFamily="18" charset="0"/>
            </a:endParaRPr>
          </a:p>
          <a:p>
            <a:r>
              <a:rPr lang="pt-BR" sz="3200" b="1" dirty="0">
                <a:latin typeface="Times New Roman" pitchFamily="18" charset="0"/>
                <a:cs typeface="Times New Roman" pitchFamily="18" charset="0"/>
              </a:rPr>
              <a:t>- Tìm và nêu được ý nghĩa tác dụng của các yếu tố hoang đường kì ảo .</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008904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box(in)">
                                      <p:cBhvr>
                                        <p:cTn id="7" dur="500"/>
                                        <p:tgtEl>
                                          <p:spTgt spid="82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8200">
                                            <p:txEl>
                                              <p:pRg st="0" end="0"/>
                                            </p:txEl>
                                          </p:spTgt>
                                        </p:tgtEl>
                                      </p:cBhvr>
                                    </p:animEffect>
                                    <p:set>
                                      <p:cBhvr>
                                        <p:cTn id="12" dur="1" fill="hold">
                                          <p:stCondLst>
                                            <p:cond delay="499"/>
                                          </p:stCondLst>
                                        </p:cTn>
                                        <p:tgtEl>
                                          <p:spTgt spid="820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732996560"/>
              </p:ext>
            </p:extLst>
          </p:nvPr>
        </p:nvGraphicFramePr>
        <p:xfrm>
          <a:off x="152400" y="325219"/>
          <a:ext cx="8763000" cy="3657600"/>
        </p:xfrm>
        <a:graphic>
          <a:graphicData uri="http://schemas.openxmlformats.org/drawingml/2006/table">
            <a:tbl>
              <a:tblPr firstRow="1" firstCol="1" bandRow="1"/>
              <a:tblGrid>
                <a:gridCol w="2362200">
                  <a:extLst>
                    <a:ext uri="{9D8B030D-6E8A-4147-A177-3AD203B41FA5}">
                      <a16:colId xmlns="" xmlns:a16="http://schemas.microsoft.com/office/drawing/2014/main" val="20000"/>
                    </a:ext>
                  </a:extLst>
                </a:gridCol>
                <a:gridCol w="2895600">
                  <a:extLst>
                    <a:ext uri="{9D8B030D-6E8A-4147-A177-3AD203B41FA5}">
                      <a16:colId xmlns="" xmlns:a16="http://schemas.microsoft.com/office/drawing/2014/main" val="20001"/>
                    </a:ext>
                  </a:extLst>
                </a:gridCol>
                <a:gridCol w="3505200">
                  <a:extLst>
                    <a:ext uri="{9D8B030D-6E8A-4147-A177-3AD203B41FA5}">
                      <a16:colId xmlns="" xmlns:a16="http://schemas.microsoft.com/office/drawing/2014/main" val="20002"/>
                    </a:ext>
                  </a:extLst>
                </a:gridCol>
              </a:tblGrid>
              <a:tr h="810149">
                <a:tc>
                  <a:txBody>
                    <a:bodyPr/>
                    <a:lstStyle/>
                    <a:p>
                      <a:pPr algn="ctr">
                        <a:lnSpc>
                          <a:spcPct val="100000"/>
                        </a:lnSpc>
                        <a:spcAft>
                          <a:spcPts val="0"/>
                        </a:spcAft>
                      </a:pPr>
                      <a:r>
                        <a:rPr lang="en-US" sz="2800" b="1" dirty="0" err="1" smtClean="0">
                          <a:effectLst/>
                          <a:latin typeface="Times New Roman"/>
                          <a:ea typeface="Times New Roman"/>
                          <a:cs typeface="Times New Roman"/>
                        </a:rPr>
                        <a:t>Những</a:t>
                      </a:r>
                      <a:r>
                        <a:rPr lang="en-US" sz="2800" b="1" baseline="0" dirty="0" smtClean="0">
                          <a:effectLst/>
                          <a:latin typeface="Times New Roman"/>
                          <a:ea typeface="Times New Roman"/>
                          <a:cs typeface="Times New Roman"/>
                        </a:rPr>
                        <a:t> </a:t>
                      </a:r>
                      <a:r>
                        <a:rPr lang="en-US" sz="2800" b="1" baseline="0" dirty="0" err="1" smtClean="0">
                          <a:effectLst/>
                          <a:latin typeface="Times New Roman"/>
                          <a:ea typeface="Times New Roman"/>
                          <a:cs typeface="Times New Roman"/>
                        </a:rPr>
                        <a:t>thử</a:t>
                      </a:r>
                      <a:r>
                        <a:rPr lang="en-US" sz="2800" b="1" baseline="0" dirty="0" smtClean="0">
                          <a:effectLst/>
                          <a:latin typeface="Times New Roman"/>
                          <a:ea typeface="Times New Roman"/>
                          <a:cs typeface="Times New Roman"/>
                        </a:rPr>
                        <a:t> </a:t>
                      </a:r>
                      <a:r>
                        <a:rPr lang="en-US" sz="2800" b="1" baseline="0" dirty="0" err="1" smtClean="0">
                          <a:effectLst/>
                          <a:latin typeface="Times New Roman"/>
                          <a:ea typeface="Times New Roman"/>
                          <a:cs typeface="Times New Roman"/>
                        </a:rPr>
                        <a:t>thách</a:t>
                      </a:r>
                      <a:endParaRPr lang="en-US" sz="2800" b="1"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0"/>
                        </a:spcAft>
                      </a:pPr>
                      <a:r>
                        <a:rPr lang="fr-FR" sz="2800" b="1" dirty="0" err="1" smtClean="0">
                          <a:effectLst/>
                          <a:latin typeface="Times New Roman"/>
                          <a:ea typeface="Times New Roman"/>
                          <a:cs typeface="Times New Roman"/>
                        </a:rPr>
                        <a:t>Những</a:t>
                      </a:r>
                      <a:r>
                        <a:rPr lang="fr-FR" sz="2800" b="1" dirty="0" smtClean="0">
                          <a:effectLst/>
                          <a:latin typeface="Times New Roman"/>
                          <a:ea typeface="Times New Roman"/>
                          <a:cs typeface="Times New Roman"/>
                        </a:rPr>
                        <a:t> </a:t>
                      </a:r>
                      <a:r>
                        <a:rPr lang="fr-FR" sz="2800" b="1" dirty="0" err="1" smtClean="0">
                          <a:effectLst/>
                          <a:latin typeface="Times New Roman"/>
                          <a:ea typeface="Times New Roman"/>
                          <a:cs typeface="Times New Roman"/>
                        </a:rPr>
                        <a:t>chiến</a:t>
                      </a:r>
                      <a:r>
                        <a:rPr lang="fr-FR" sz="2800" b="1" dirty="0" smtClean="0">
                          <a:effectLst/>
                          <a:latin typeface="Times New Roman"/>
                          <a:ea typeface="Times New Roman"/>
                          <a:cs typeface="Times New Roman"/>
                        </a:rPr>
                        <a:t> </a:t>
                      </a:r>
                      <a:r>
                        <a:rPr lang="fr-FR" sz="2800" b="1" dirty="0" err="1" smtClean="0">
                          <a:effectLst/>
                          <a:latin typeface="Times New Roman"/>
                          <a:ea typeface="Times New Roman"/>
                          <a:cs typeface="Times New Roman"/>
                        </a:rPr>
                        <a:t>công</a:t>
                      </a:r>
                      <a:endParaRPr lang="fr-FR" sz="2800" b="1"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0"/>
                        </a:spcAft>
                      </a:pPr>
                      <a:r>
                        <a:rPr lang="vi-VN" sz="2800" b="1" dirty="0" smtClean="0">
                          <a:effectLst/>
                          <a:latin typeface="Times New Roman"/>
                          <a:ea typeface="Times New Roman"/>
                          <a:cs typeface="Times New Roman"/>
                        </a:rPr>
                        <a:t>Phẩm chất</a:t>
                      </a:r>
                      <a:r>
                        <a:rPr lang="en-US" sz="2800" b="1" baseline="0" dirty="0" smtClean="0">
                          <a:effectLst/>
                          <a:latin typeface="Times New Roman"/>
                          <a:ea typeface="Times New Roman"/>
                          <a:cs typeface="Times New Roman"/>
                        </a:rPr>
                        <a:t> </a:t>
                      </a:r>
                      <a:r>
                        <a:rPr lang="en-US" sz="2800" b="1" baseline="0" dirty="0" err="1" smtClean="0">
                          <a:effectLst/>
                          <a:latin typeface="Times New Roman"/>
                          <a:ea typeface="Times New Roman"/>
                          <a:cs typeface="Times New Roman"/>
                        </a:rPr>
                        <a:t>được</a:t>
                      </a:r>
                      <a:r>
                        <a:rPr lang="en-US" sz="2800" b="1" baseline="0" dirty="0" smtClean="0">
                          <a:effectLst/>
                          <a:latin typeface="Times New Roman"/>
                          <a:ea typeface="Times New Roman"/>
                          <a:cs typeface="Times New Roman"/>
                        </a:rPr>
                        <a:t> </a:t>
                      </a:r>
                    </a:p>
                    <a:p>
                      <a:pPr algn="ctr">
                        <a:lnSpc>
                          <a:spcPct val="100000"/>
                        </a:lnSpc>
                        <a:spcAft>
                          <a:spcPts val="0"/>
                        </a:spcAft>
                      </a:pPr>
                      <a:r>
                        <a:rPr lang="en-US" sz="2800" b="1" baseline="0" dirty="0" err="1" smtClean="0">
                          <a:effectLst/>
                          <a:latin typeface="Times New Roman"/>
                          <a:ea typeface="Times New Roman"/>
                          <a:cs typeface="Times New Roman"/>
                        </a:rPr>
                        <a:t>bộc</a:t>
                      </a:r>
                      <a:r>
                        <a:rPr lang="en-US" sz="2800" b="1" baseline="0" dirty="0" smtClean="0">
                          <a:effectLst/>
                          <a:latin typeface="Times New Roman"/>
                          <a:ea typeface="Times New Roman"/>
                          <a:cs typeface="Times New Roman"/>
                        </a:rPr>
                        <a:t> </a:t>
                      </a:r>
                      <a:r>
                        <a:rPr lang="en-US" sz="2800" b="1" baseline="0" dirty="0" err="1" smtClean="0">
                          <a:effectLst/>
                          <a:latin typeface="Times New Roman"/>
                          <a:ea typeface="Times New Roman"/>
                          <a:cs typeface="Times New Roman"/>
                        </a:rPr>
                        <a:t>lộ</a:t>
                      </a:r>
                      <a:endParaRPr lang="en-US" sz="2800" b="1" dirty="0" smtClean="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0"/>
                  </a:ext>
                </a:extLst>
              </a:tr>
              <a:tr h="2729241">
                <a:tc>
                  <a:txBody>
                    <a:bodyPr/>
                    <a:lstStyle/>
                    <a:p>
                      <a:pPr algn="l">
                        <a:lnSpc>
                          <a:spcPct val="150000"/>
                        </a:lnSpc>
                        <a:spcAft>
                          <a:spcPts val="0"/>
                        </a:spcAft>
                      </a:pPr>
                      <a:endParaRPr lang="vi-VN" sz="2000" b="1" dirty="0" smtClean="0">
                        <a:solidFill>
                          <a:schemeClr val="tx1"/>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3200" b="1" dirty="0" smtClean="0">
                          <a:solidFill>
                            <a:srgbClr val="0000FF"/>
                          </a:solidFill>
                          <a:latin typeface="Times New Roman" pitchFamily="18" charset="0"/>
                          <a:cs typeface="Times New Roman" pitchFamily="18" charset="0"/>
                        </a:rPr>
                        <a:t>C</a:t>
                      </a:r>
                      <a:r>
                        <a:rPr lang="vi-VN" sz="3200" b="1" dirty="0" smtClean="0">
                          <a:solidFill>
                            <a:srgbClr val="0000FF"/>
                          </a:solidFill>
                          <a:latin typeface="Times New Roman" pitchFamily="18" charset="0"/>
                          <a:cs typeface="Times New Roman" pitchFamily="18" charset="0"/>
                        </a:rPr>
                        <a:t>hiến công </a:t>
                      </a:r>
                      <a:r>
                        <a:rPr lang="en-US" sz="3200" b="1" dirty="0" err="1" smtClean="0">
                          <a:solidFill>
                            <a:srgbClr val="0000FF"/>
                          </a:solidFill>
                          <a:latin typeface="Times New Roman" pitchFamily="18" charset="0"/>
                          <a:cs typeface="Times New Roman" pitchFamily="18" charset="0"/>
                        </a:rPr>
                        <a:t>càng</a:t>
                      </a:r>
                      <a:r>
                        <a:rPr lang="en-US" sz="3200" b="1" dirty="0" smtClean="0">
                          <a:solidFill>
                            <a:srgbClr val="0000FF"/>
                          </a:solidFill>
                          <a:latin typeface="Times New Roman" pitchFamily="18" charset="0"/>
                          <a:cs typeface="Times New Roman" pitchFamily="18" charset="0"/>
                        </a:rPr>
                        <a:t> </a:t>
                      </a:r>
                      <a:r>
                        <a:rPr lang="vi-VN" sz="3200" b="1" dirty="0" smtClean="0">
                          <a:solidFill>
                            <a:srgbClr val="0000FF"/>
                          </a:solidFill>
                          <a:latin typeface="Times New Roman" pitchFamily="18" charset="0"/>
                          <a:cs typeface="Times New Roman" pitchFamily="18" charset="0"/>
                        </a:rPr>
                        <a:t>rực rỡ, hiển hách, vang dội hơn.</a:t>
                      </a:r>
                    </a:p>
                    <a:p>
                      <a:pPr marL="0" indent="0" algn="ctr">
                        <a:lnSpc>
                          <a:spcPct val="115000"/>
                        </a:lnSpc>
                        <a:spcAft>
                          <a:spcPts val="0"/>
                        </a:spcAft>
                        <a:buFontTx/>
                        <a:buNone/>
                      </a:pPr>
                      <a:endParaRPr lang="nl-NL" sz="3200" b="1" dirty="0" smtClean="0">
                        <a:solidFill>
                          <a:srgbClr val="FF0000"/>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15000"/>
                        </a:lnSpc>
                        <a:spcAft>
                          <a:spcPts val="0"/>
                        </a:spcAft>
                        <a:buFontTx/>
                        <a:buNone/>
                      </a:pPr>
                      <a:endParaRPr lang="en-US" sz="2000" b="1" dirty="0" smtClean="0">
                        <a:solidFill>
                          <a:srgbClr val="0000FF"/>
                        </a:solidFill>
                        <a:effectLst/>
                        <a:latin typeface="+mn-lt"/>
                        <a:ea typeface="Calibri"/>
                        <a:cs typeface="Times New Roman"/>
                      </a:endParaRPr>
                    </a:p>
                    <a:p>
                      <a:pPr marL="0" indent="0" algn="just">
                        <a:lnSpc>
                          <a:spcPct val="115000"/>
                        </a:lnSpc>
                        <a:spcAft>
                          <a:spcPts val="0"/>
                        </a:spcAft>
                        <a:buFontTx/>
                        <a:buNone/>
                      </a:pPr>
                      <a:endParaRPr lang="en-US" sz="2000" b="1" dirty="0" smtClean="0">
                        <a:solidFill>
                          <a:srgbClr val="0000FF"/>
                        </a:solidFill>
                        <a:effectLst/>
                        <a:latin typeface="+mn-lt"/>
                        <a:ea typeface="Calibri"/>
                        <a:cs typeface="Times New Roman"/>
                      </a:endParaRPr>
                    </a:p>
                    <a:p>
                      <a:pPr algn="just">
                        <a:lnSpc>
                          <a:spcPct val="115000"/>
                        </a:lnSpc>
                        <a:spcAft>
                          <a:spcPts val="0"/>
                        </a:spcAft>
                      </a:pPr>
                      <a:r>
                        <a:rPr lang="nl-NL" sz="2000" b="1" dirty="0" smtClean="0">
                          <a:solidFill>
                            <a:srgbClr val="336600"/>
                          </a:solidFill>
                          <a:effectLst/>
                          <a:latin typeface="Times New Roman"/>
                          <a:ea typeface="Calibri"/>
                          <a:cs typeface="Times New Roman"/>
                        </a:rPr>
                        <a:t> </a:t>
                      </a:r>
                      <a:endParaRPr lang="en-US" sz="2000" b="1" dirty="0" smtClean="0">
                        <a:solidFill>
                          <a:srgbClr val="0000FF"/>
                        </a:solidFill>
                        <a:effectLst/>
                        <a:latin typeface="+mn-lt"/>
                        <a:ea typeface="Calibri"/>
                        <a:cs typeface="Times New Roman"/>
                      </a:endParaRPr>
                    </a:p>
                    <a:p>
                      <a:pPr algn="just">
                        <a:lnSpc>
                          <a:spcPct val="115000"/>
                        </a:lnSpc>
                        <a:spcAft>
                          <a:spcPts val="0"/>
                        </a:spcAft>
                      </a:pPr>
                      <a:endParaRPr lang="en-US" sz="2000" b="1" dirty="0" smtClean="0">
                        <a:solidFill>
                          <a:srgbClr val="0000FF"/>
                        </a:solidFill>
                        <a:effectLst/>
                        <a:latin typeface="+mn-lt"/>
                        <a:ea typeface="Calibri"/>
                        <a:cs typeface="Times New Roman"/>
                      </a:endParaRPr>
                    </a:p>
                    <a:p>
                      <a:endParaRPr lang="en-US" sz="20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4" name="Rectangle 3"/>
          <p:cNvSpPr/>
          <p:nvPr/>
        </p:nvSpPr>
        <p:spPr>
          <a:xfrm>
            <a:off x="462147" y="-171450"/>
            <a:ext cx="604653" cy="646331"/>
          </a:xfrm>
          <a:prstGeom prst="rect">
            <a:avLst/>
          </a:prstGeom>
        </p:spPr>
        <p:txBody>
          <a:bodyPr wrap="none">
            <a:spAutoFit/>
          </a:bodyPr>
          <a:lstStyle/>
          <a:p>
            <a:r>
              <a:rPr lang="en-US" sz="3600" b="1" dirty="0">
                <a:solidFill>
                  <a:srgbClr val="990099"/>
                </a:solidFill>
                <a:effectLst>
                  <a:outerShdw blurRad="38100" dist="38100" dir="2700000" algn="tl">
                    <a:srgbClr val="000000">
                      <a:alpha val="43137"/>
                    </a:srgbClr>
                  </a:outerShdw>
                </a:effectLst>
                <a:sym typeface="Wingdings" pitchFamily="2" charset="2"/>
              </a:rPr>
              <a:t></a:t>
            </a:r>
            <a:endParaRPr lang="en-US" sz="3600" dirty="0"/>
          </a:p>
        </p:txBody>
      </p:sp>
      <p:sp>
        <p:nvSpPr>
          <p:cNvPr id="6" name="Rectangle 5"/>
          <p:cNvSpPr/>
          <p:nvPr/>
        </p:nvSpPr>
        <p:spPr>
          <a:xfrm>
            <a:off x="152400" y="1424047"/>
            <a:ext cx="2286000" cy="2554545"/>
          </a:xfrm>
          <a:prstGeom prst="rect">
            <a:avLst/>
          </a:prstGeom>
        </p:spPr>
        <p:txBody>
          <a:bodyPr wrap="square">
            <a:spAutoFit/>
          </a:bodyPr>
          <a:lstStyle/>
          <a:p>
            <a:pPr algn="ctr"/>
            <a:r>
              <a:rPr lang="vi-VN" sz="3200" b="1" dirty="0">
                <a:solidFill>
                  <a:srgbClr val="0000FF"/>
                </a:solidFill>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T</a:t>
            </a:r>
            <a:r>
              <a:rPr lang="vi-VN" sz="3200" b="1" dirty="0">
                <a:solidFill>
                  <a:srgbClr val="0000FF"/>
                </a:solidFill>
                <a:latin typeface="Times New Roman" pitchFamily="18" charset="0"/>
                <a:cs typeface="Times New Roman" pitchFamily="18" charset="0"/>
              </a:rPr>
              <a:t>hử thách ngày càng khó khăn, nguy hiểm hơn. </a:t>
            </a:r>
          </a:p>
        </p:txBody>
      </p:sp>
      <p:sp>
        <p:nvSpPr>
          <p:cNvPr id="5" name="TextBox 4"/>
          <p:cNvSpPr txBox="1"/>
          <p:nvPr/>
        </p:nvSpPr>
        <p:spPr>
          <a:xfrm>
            <a:off x="5465430" y="1236643"/>
            <a:ext cx="3678570" cy="954107"/>
          </a:xfrm>
          <a:prstGeom prst="rect">
            <a:avLst/>
          </a:prstGeom>
          <a:noFill/>
        </p:spPr>
        <p:txBody>
          <a:bodyPr wrap="square" rtlCol="0">
            <a:spAutoFit/>
          </a:bodyPr>
          <a:lstStyle/>
          <a:p>
            <a:r>
              <a:rPr lang="vi-VN" sz="2800" b="1" dirty="0">
                <a:latin typeface="Times New Roman" pitchFamily="18" charset="0"/>
                <a:cs typeface="Times New Roman" pitchFamily="18" charset="0"/>
              </a:rPr>
              <a:t>- Thật thà, chất phác, thương người.</a:t>
            </a:r>
          </a:p>
        </p:txBody>
      </p:sp>
      <p:sp>
        <p:nvSpPr>
          <p:cNvPr id="8" name="TextBox 7"/>
          <p:cNvSpPr txBox="1"/>
          <p:nvPr/>
        </p:nvSpPr>
        <p:spPr>
          <a:xfrm>
            <a:off x="5465431" y="2038350"/>
            <a:ext cx="3602369" cy="800219"/>
          </a:xfrm>
          <a:prstGeom prst="rect">
            <a:avLst/>
          </a:prstGeom>
          <a:noFill/>
        </p:spPr>
        <p:txBody>
          <a:bodyPr wrap="square" rtlCol="0">
            <a:spAutoFit/>
          </a:bodyPr>
          <a:lstStyle/>
          <a:p>
            <a:r>
              <a:rPr lang="vi-VN" sz="2800" b="1" dirty="0">
                <a:solidFill>
                  <a:schemeClr val="tx1">
                    <a:lumMod val="95000"/>
                    <a:lumOff val="5000"/>
                  </a:schemeClr>
                </a:solidFill>
                <a:latin typeface="Times New Roman" pitchFamily="18" charset="0"/>
                <a:cs typeface="Times New Roman" pitchFamily="18" charset="0"/>
              </a:rPr>
              <a:t>- Dũng cảm, tài năng</a:t>
            </a:r>
            <a:r>
              <a:rPr lang="vi-VN" b="1" dirty="0">
                <a:solidFill>
                  <a:schemeClr val="tx1">
                    <a:lumMod val="95000"/>
                    <a:lumOff val="5000"/>
                  </a:schemeClr>
                </a:solidFill>
              </a:rPr>
              <a:t>.</a:t>
            </a:r>
          </a:p>
          <a:p>
            <a:endParaRPr lang="vi-VN" dirty="0"/>
          </a:p>
        </p:txBody>
      </p:sp>
      <p:sp>
        <p:nvSpPr>
          <p:cNvPr id="10" name="TextBox 9"/>
          <p:cNvSpPr txBox="1"/>
          <p:nvPr/>
        </p:nvSpPr>
        <p:spPr>
          <a:xfrm>
            <a:off x="5562600" y="2558355"/>
            <a:ext cx="3352800" cy="1384995"/>
          </a:xfrm>
          <a:prstGeom prst="rect">
            <a:avLst/>
          </a:prstGeom>
          <a:noFill/>
        </p:spPr>
        <p:txBody>
          <a:bodyPr wrap="square" rtlCol="0">
            <a:spAutoFit/>
          </a:bodyPr>
          <a:lstStyle/>
          <a:p>
            <a:r>
              <a:rPr lang="vi-VN" sz="2800" b="1" dirty="0">
                <a:solidFill>
                  <a:schemeClr val="tx1">
                    <a:lumMod val="95000"/>
                    <a:lumOff val="5000"/>
                  </a:schemeClr>
                </a:solidFill>
                <a:latin typeface="+mj-lt"/>
              </a:rPr>
              <a:t>- Nhân </a:t>
            </a:r>
            <a:r>
              <a:rPr lang="en-US" sz="2800" b="1" dirty="0" err="1" smtClean="0">
                <a:solidFill>
                  <a:schemeClr val="tx1">
                    <a:lumMod val="95000"/>
                    <a:lumOff val="5000"/>
                  </a:schemeClr>
                </a:solidFill>
                <a:latin typeface="+mj-lt"/>
              </a:rPr>
              <a:t>ái</a:t>
            </a:r>
            <a:r>
              <a:rPr lang="vi-VN" sz="2800" b="1" dirty="0" smtClean="0">
                <a:solidFill>
                  <a:schemeClr val="tx1">
                    <a:lumMod val="95000"/>
                    <a:lumOff val="5000"/>
                  </a:schemeClr>
                </a:solidFill>
                <a:latin typeface="+mj-lt"/>
              </a:rPr>
              <a:t>, </a:t>
            </a:r>
            <a:r>
              <a:rPr lang="vi-VN" sz="2800" b="1" dirty="0">
                <a:solidFill>
                  <a:schemeClr val="tx1">
                    <a:lumMod val="95000"/>
                    <a:lumOff val="5000"/>
                  </a:schemeClr>
                </a:solidFill>
                <a:latin typeface="+mj-lt"/>
              </a:rPr>
              <a:t>khoan dung và yêu chuộng hòa bình.</a:t>
            </a:r>
          </a:p>
        </p:txBody>
      </p:sp>
      <p:sp>
        <p:nvSpPr>
          <p:cNvPr id="11" name="TextBox 10"/>
          <p:cNvSpPr txBox="1"/>
          <p:nvPr/>
        </p:nvSpPr>
        <p:spPr>
          <a:xfrm>
            <a:off x="457200" y="3982819"/>
            <a:ext cx="8839200" cy="1292662"/>
          </a:xfrm>
          <a:prstGeom prst="rect">
            <a:avLst/>
          </a:prstGeom>
          <a:noFill/>
        </p:spPr>
        <p:txBody>
          <a:bodyPr wrap="square" rtlCol="0">
            <a:spAutoFit/>
          </a:bodyPr>
          <a:lstStyle/>
          <a:p>
            <a:r>
              <a:rPr lang="pt-BR" sz="3200" b="1" i="1" dirty="0" smtClean="0">
                <a:solidFill>
                  <a:srgbClr val="0000FF"/>
                </a:solidFill>
                <a:latin typeface="Times New Roman" pitchFamily="18" charset="0"/>
                <a:cs typeface="Times New Roman" pitchFamily="18" charset="0"/>
              </a:rPr>
              <a:t>- </a:t>
            </a:r>
            <a:r>
              <a:rPr lang="pt-BR" sz="3200" b="1" i="1" dirty="0">
                <a:solidFill>
                  <a:srgbClr val="0000FF"/>
                </a:solidFill>
                <a:latin typeface="Times New Roman" pitchFamily="18" charset="0"/>
                <a:cs typeface="Times New Roman" pitchFamily="18" charset="0"/>
              </a:rPr>
              <a:t>Là kiểu nhân vật dũng sĩ có những phẩm chất đáng quý, đáng trân trọng</a:t>
            </a:r>
            <a:r>
              <a:rPr lang="pt-BR" sz="1200" b="1" i="1" dirty="0">
                <a:solidFill>
                  <a:srgbClr val="0000FF"/>
                </a:solidFill>
                <a:latin typeface="Times New Roman" pitchFamily="18" charset="0"/>
                <a:cs typeface="Times New Roman" pitchFamily="18" charset="0"/>
              </a:rPr>
              <a:t>.</a:t>
            </a:r>
            <a:endParaRPr lang="en-US" sz="1200" b="1" i="1" dirty="0">
              <a:solidFill>
                <a:srgbClr val="0000FF"/>
              </a:solidFill>
              <a:latin typeface="Times New Roman" pitchFamily="18" charset="0"/>
              <a:cs typeface="Times New Roman" pitchFamily="18" charset="0"/>
            </a:endParaRPr>
          </a:p>
          <a:p>
            <a:endParaRPr lang="en-US" sz="1200" b="1" i="1" dirty="0">
              <a:solidFill>
                <a:srgbClr val="0000FF"/>
              </a:solidFill>
            </a:endParaRPr>
          </a:p>
        </p:txBody>
      </p:sp>
      <p:sp>
        <p:nvSpPr>
          <p:cNvPr id="12" name="Rectangle 11"/>
          <p:cNvSpPr/>
          <p:nvPr/>
        </p:nvSpPr>
        <p:spPr>
          <a:xfrm>
            <a:off x="-71253" y="3982819"/>
            <a:ext cx="604653" cy="646331"/>
          </a:xfrm>
          <a:prstGeom prst="rect">
            <a:avLst/>
          </a:prstGeom>
        </p:spPr>
        <p:txBody>
          <a:bodyPr wrap="none">
            <a:spAutoFit/>
          </a:bodyPr>
          <a:lstStyle/>
          <a:p>
            <a:r>
              <a:rPr lang="en-US" sz="3600" b="1" dirty="0">
                <a:solidFill>
                  <a:srgbClr val="990099"/>
                </a:solidFill>
                <a:effectLst>
                  <a:outerShdw blurRad="38100" dist="38100" dir="2700000" algn="tl">
                    <a:srgbClr val="000000">
                      <a:alpha val="43137"/>
                    </a:srgbClr>
                  </a:outerShdw>
                </a:effectLst>
                <a:sym typeface="Wingdings" pitchFamily="2" charset="2"/>
              </a:rPr>
              <a:t></a:t>
            </a:r>
            <a:endParaRPr lang="en-US" sz="3600" dirty="0"/>
          </a:p>
        </p:txBody>
      </p:sp>
    </p:spTree>
    <p:extLst>
      <p:ext uri="{BB962C8B-B14F-4D97-AF65-F5344CB8AC3E}">
        <p14:creationId xmlns:p14="http://schemas.microsoft.com/office/powerpoint/2010/main" val="258997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Rectangle 8"/>
          <p:cNvSpPr>
            <a:spLocks noChangeArrowheads="1"/>
          </p:cNvSpPr>
          <p:nvPr/>
        </p:nvSpPr>
        <p:spPr bwMode="auto">
          <a:xfrm>
            <a:off x="266700" y="716757"/>
            <a:ext cx="8763000" cy="419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12800" indent="-812800" eaLnBrk="1" hangingPunct="1">
              <a:lnSpc>
                <a:spcPct val="80000"/>
              </a:lnSpc>
              <a:spcBef>
                <a:spcPct val="20000"/>
              </a:spcBef>
            </a:pPr>
            <a:r>
              <a:rPr lang="en-US"/>
              <a:t> </a:t>
            </a:r>
            <a:r>
              <a:rPr lang="en-US" sz="2000"/>
              <a:t>                                                                                                                                                             </a:t>
            </a:r>
          </a:p>
          <a:p>
            <a:pPr marL="812800" indent="-812800" eaLnBrk="1" hangingPunct="1">
              <a:lnSpc>
                <a:spcPct val="80000"/>
              </a:lnSpc>
              <a:spcBef>
                <a:spcPct val="20000"/>
              </a:spcBef>
            </a:pPr>
            <a:endParaRPr lang="en-US" sz="2000" b="1"/>
          </a:p>
        </p:txBody>
      </p:sp>
      <p:sp>
        <p:nvSpPr>
          <p:cNvPr id="12292" name="Rectangle 2"/>
          <p:cNvSpPr>
            <a:spLocks noChangeArrowheads="1"/>
          </p:cNvSpPr>
          <p:nvPr/>
        </p:nvSpPr>
        <p:spPr bwMode="auto">
          <a:xfrm>
            <a:off x="152400" y="209550"/>
            <a:ext cx="8991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sz="4400" i="1" dirty="0">
                <a:solidFill>
                  <a:srgbClr val="FF0000"/>
                </a:solidFill>
                <a:latin typeface="Times New Roman" pitchFamily="18" charset="0"/>
                <a:cs typeface="Times New Roman" pitchFamily="18" charset="0"/>
              </a:rPr>
              <a:t>Thảo luận: </a:t>
            </a:r>
          </a:p>
          <a:p>
            <a:r>
              <a:rPr lang="pt-BR" sz="4400" i="1" dirty="0">
                <a:latin typeface="Times New Roman" pitchFamily="18" charset="0"/>
                <a:cs typeface="Times New Roman" pitchFamily="18" charset="0"/>
              </a:rPr>
              <a:t> </a:t>
            </a:r>
            <a:r>
              <a:rPr lang="pt-BR" sz="4400" dirty="0" smtClean="0">
                <a:latin typeface="Times New Roman" pitchFamily="18" charset="0"/>
                <a:cs typeface="Times New Roman" pitchFamily="18" charset="0"/>
              </a:rPr>
              <a:t>?</a:t>
            </a:r>
            <a:r>
              <a:rPr lang="vi-VN" sz="4400" dirty="0" smtClean="0">
                <a:latin typeface="Times New Roman" pitchFamily="18" charset="0"/>
                <a:cs typeface="Times New Roman" pitchFamily="18" charset="0"/>
              </a:rPr>
              <a:t> </a:t>
            </a:r>
            <a:r>
              <a:rPr lang="pt-BR" sz="4400" dirty="0" smtClean="0">
                <a:latin typeface="Times New Roman" pitchFamily="18" charset="0"/>
                <a:cs typeface="Times New Roman" pitchFamily="18" charset="0"/>
              </a:rPr>
              <a:t>Liệt </a:t>
            </a:r>
            <a:r>
              <a:rPr lang="pt-BR" sz="4400" dirty="0">
                <a:latin typeface="Times New Roman" pitchFamily="18" charset="0"/>
                <a:cs typeface="Times New Roman" pitchFamily="18" charset="0"/>
              </a:rPr>
              <a:t>kê và nêu ý nghĩa, tác dụng của một số chi tiết hoang đường tiêu biểu  trong truyện. Những chi tiết này có tác dụng gì trong việc khắc họa nhân vật Thạch Sanh.</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070618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box(in)">
                                      <p:cBhvr>
                                        <p:cTn id="7" dur="500"/>
                                        <p:tgtEl>
                                          <p:spTgt spid="82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8200">
                                            <p:txEl>
                                              <p:pRg st="0" end="0"/>
                                            </p:txEl>
                                          </p:spTgt>
                                        </p:tgtEl>
                                      </p:cBhvr>
                                    </p:animEffect>
                                    <p:set>
                                      <p:cBhvr>
                                        <p:cTn id="12" dur="1" fill="hold">
                                          <p:stCondLst>
                                            <p:cond delay="499"/>
                                          </p:stCondLst>
                                        </p:cTn>
                                        <p:tgtEl>
                                          <p:spTgt spid="820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857250"/>
          </a:xfrm>
        </p:spPr>
        <p:txBody>
          <a:bodyPr>
            <a:noAutofit/>
          </a:bodyPr>
          <a:lstStyle/>
          <a:p>
            <a:pPr>
              <a:lnSpc>
                <a:spcPct val="115000"/>
              </a:lnSpc>
              <a:spcAft>
                <a:spcPts val="0"/>
              </a:spcAft>
            </a:pPr>
            <a:r>
              <a:rPr lang="nl-NL" sz="3600" b="1" dirty="0" smtClean="0">
                <a:solidFill>
                  <a:srgbClr val="FF0000"/>
                </a:solidFill>
                <a:latin typeface="Times New Roman"/>
                <a:ea typeface="Calibri"/>
                <a:cs typeface="Times New Roman"/>
              </a:rPr>
              <a:t>Những </a:t>
            </a:r>
            <a:r>
              <a:rPr lang="nl-NL" sz="3600" b="1" dirty="0">
                <a:solidFill>
                  <a:srgbClr val="FF0000"/>
                </a:solidFill>
                <a:latin typeface="Times New Roman"/>
                <a:ea typeface="Calibri"/>
                <a:cs typeface="Times New Roman"/>
              </a:rPr>
              <a:t>vũ khí thần kì của Thạch Sanh.</a:t>
            </a:r>
            <a:r>
              <a:rPr lang="en-US" sz="3200" dirty="0">
                <a:solidFill>
                  <a:srgbClr val="FF0000"/>
                </a:solidFill>
                <a:ea typeface="Calibri"/>
                <a:cs typeface="Times New Roman"/>
              </a:rPr>
              <a:t/>
            </a:r>
            <a:br>
              <a:rPr lang="en-US" sz="3200" dirty="0">
                <a:solidFill>
                  <a:srgbClr val="FF0000"/>
                </a:solidFill>
                <a:ea typeface="Calibri"/>
                <a:cs typeface="Times New Roman"/>
              </a:rPr>
            </a:br>
            <a:endParaRPr lang="en-US" sz="3200" dirty="0">
              <a:solidFill>
                <a:srgbClr val="FF0000"/>
              </a:solidFill>
            </a:endParaRPr>
          </a:p>
        </p:txBody>
      </p:sp>
      <p:pic>
        <p:nvPicPr>
          <p:cNvPr id="4" name="Content Placeholder 3" descr="13b"/>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00601" y="628650"/>
            <a:ext cx="4191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28650"/>
            <a:ext cx="4572000" cy="3657600"/>
          </a:xfrm>
          <a:prstGeom prst="rect">
            <a:avLst/>
          </a:prstGeom>
        </p:spPr>
      </p:pic>
      <p:sp>
        <p:nvSpPr>
          <p:cNvPr id="3" name="TextBox 2"/>
          <p:cNvSpPr txBox="1"/>
          <p:nvPr/>
        </p:nvSpPr>
        <p:spPr>
          <a:xfrm>
            <a:off x="533400" y="4343401"/>
            <a:ext cx="79248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Niêu</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cơm</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thần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và</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cây</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đàn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thần</a:t>
            </a:r>
            <a:endParaRPr lang="en-US" sz="3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57861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51"/>
            <a:ext cx="8229600" cy="3394472"/>
          </a:xfrm>
        </p:spPr>
        <p:txBody>
          <a:bodyPr/>
          <a:lstStyle/>
          <a:p>
            <a:pPr marL="0" indent="0">
              <a:lnSpc>
                <a:spcPct val="115000"/>
              </a:lnSpc>
              <a:spcAft>
                <a:spcPts val="0"/>
              </a:spcAft>
              <a:buNone/>
            </a:pPr>
            <a:r>
              <a:rPr lang="nl-NL" sz="4000" b="1" dirty="0">
                <a:latin typeface="Times New Roman"/>
                <a:ea typeface="Calibri"/>
                <a:cs typeface="Times New Roman"/>
              </a:rPr>
              <a:t>Câu hỏi:</a:t>
            </a:r>
            <a:endParaRPr lang="en-US" sz="4000" b="1" dirty="0">
              <a:ea typeface="Calibri"/>
              <a:cs typeface="Times New Roman"/>
            </a:endParaRPr>
          </a:p>
          <a:p>
            <a:pPr marL="0" indent="0" algn="just">
              <a:lnSpc>
                <a:spcPct val="115000"/>
              </a:lnSpc>
              <a:spcAft>
                <a:spcPts val="0"/>
              </a:spcAft>
              <a:buNone/>
            </a:pPr>
            <a:r>
              <a:rPr lang="nl-NL" sz="4000" b="1" dirty="0">
                <a:latin typeface="Times New Roman"/>
                <a:ea typeface="Calibri"/>
                <a:cs typeface="Times New Roman"/>
              </a:rPr>
              <a:t>1. Tại sao tác giả dân gian để Thạch Sanh đánh giặc bằng “Tiếng đàn” mà không phải là vũ khí khác?</a:t>
            </a:r>
            <a:endParaRPr lang="en-US" sz="4000" dirty="0">
              <a:ea typeface="Calibri"/>
              <a:cs typeface="Times New Roman"/>
            </a:endParaRPr>
          </a:p>
          <a:p>
            <a:pPr marL="0" indent="0" algn="just">
              <a:lnSpc>
                <a:spcPct val="115000"/>
              </a:lnSpc>
              <a:spcAft>
                <a:spcPts val="0"/>
              </a:spcAft>
              <a:buNone/>
            </a:pPr>
            <a:r>
              <a:rPr lang="nl-NL" sz="4000" b="1" dirty="0">
                <a:latin typeface="Times New Roman"/>
                <a:ea typeface="Calibri"/>
                <a:cs typeface="Times New Roman"/>
              </a:rPr>
              <a:t>2. Hình ảnh “ Niêu cơm thần “ có ý nghĩa </a:t>
            </a:r>
            <a:r>
              <a:rPr lang="nl-NL" sz="4000" b="1" dirty="0" smtClean="0">
                <a:latin typeface="Times New Roman"/>
                <a:ea typeface="Calibri"/>
                <a:cs typeface="Times New Roman"/>
              </a:rPr>
              <a:t>như thế nào?</a:t>
            </a:r>
            <a:endParaRPr lang="en-US" sz="4000" dirty="0">
              <a:ea typeface="Calibri"/>
              <a:cs typeface="Times New Roman"/>
            </a:endParaRPr>
          </a:p>
          <a:p>
            <a:pPr marL="0" indent="0">
              <a:buNone/>
            </a:pPr>
            <a:endParaRPr lang="en-US" dirty="0"/>
          </a:p>
        </p:txBody>
      </p:sp>
    </p:spTree>
    <p:extLst>
      <p:ext uri="{BB962C8B-B14F-4D97-AF65-F5344CB8AC3E}">
        <p14:creationId xmlns:p14="http://schemas.microsoft.com/office/powerpoint/2010/main" val="3339735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Rectangle 8"/>
          <p:cNvSpPr>
            <a:spLocks noChangeArrowheads="1"/>
          </p:cNvSpPr>
          <p:nvPr/>
        </p:nvSpPr>
        <p:spPr bwMode="auto">
          <a:xfrm>
            <a:off x="228600" y="716757"/>
            <a:ext cx="8763000" cy="419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12800" indent="-812800" eaLnBrk="1" hangingPunct="1">
              <a:lnSpc>
                <a:spcPct val="80000"/>
              </a:lnSpc>
              <a:spcBef>
                <a:spcPct val="20000"/>
              </a:spcBef>
            </a:pPr>
            <a:r>
              <a:rPr lang="en-US"/>
              <a:t> </a:t>
            </a:r>
            <a:r>
              <a:rPr lang="en-US" sz="2000"/>
              <a:t>                                                                                                                                                             </a:t>
            </a:r>
          </a:p>
          <a:p>
            <a:pPr marL="812800" indent="-812800" eaLnBrk="1" hangingPunct="1">
              <a:lnSpc>
                <a:spcPct val="80000"/>
              </a:lnSpc>
              <a:spcBef>
                <a:spcPct val="20000"/>
              </a:spcBef>
            </a:pPr>
            <a:endParaRPr lang="en-US" sz="2000" b="1"/>
          </a:p>
        </p:txBody>
      </p:sp>
      <p:sp>
        <p:nvSpPr>
          <p:cNvPr id="13316" name="Rectangle 2"/>
          <p:cNvSpPr>
            <a:spLocks noChangeArrowheads="1"/>
          </p:cNvSpPr>
          <p:nvPr/>
        </p:nvSpPr>
        <p:spPr bwMode="auto">
          <a:xfrm>
            <a:off x="152400" y="414204"/>
            <a:ext cx="8991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4400" b="1" i="1" dirty="0">
                <a:solidFill>
                  <a:srgbClr val="0000FF"/>
                </a:solidFill>
                <a:latin typeface="Times New Roman" pitchFamily="18" charset="0"/>
                <a:cs typeface="Times New Roman" pitchFamily="18" charset="0"/>
              </a:rPr>
              <a:t>b</a:t>
            </a:r>
            <a:r>
              <a:rPr lang="pt-BR" sz="4400" b="1" i="1" dirty="0" smtClean="0">
                <a:solidFill>
                  <a:srgbClr val="0000FF"/>
                </a:solidFill>
                <a:latin typeface="Times New Roman" pitchFamily="18" charset="0"/>
                <a:cs typeface="Times New Roman" pitchFamily="18" charset="0"/>
              </a:rPr>
              <a:t>. </a:t>
            </a:r>
            <a:r>
              <a:rPr lang="pt-BR" sz="4400" b="1" i="1" dirty="0">
                <a:solidFill>
                  <a:srgbClr val="0000FF"/>
                </a:solidFill>
                <a:latin typeface="Times New Roman" pitchFamily="18" charset="0"/>
                <a:cs typeface="Times New Roman" pitchFamily="18" charset="0"/>
              </a:rPr>
              <a:t>Các chi tiết hoang đường, kì ảo:</a:t>
            </a:r>
            <a:endParaRPr lang="en-US" sz="4400" dirty="0">
              <a:solidFill>
                <a:srgbClr val="0000FF"/>
              </a:solidFill>
              <a:latin typeface="Times New Roman" pitchFamily="18" charset="0"/>
              <a:cs typeface="Times New Roman" pitchFamily="18" charset="0"/>
            </a:endParaRPr>
          </a:p>
          <a:p>
            <a:endParaRPr lang="en-US" sz="2800" b="1" dirty="0"/>
          </a:p>
        </p:txBody>
      </p:sp>
    </p:spTree>
    <p:extLst>
      <p:ext uri="{BB962C8B-B14F-4D97-AF65-F5344CB8AC3E}">
        <p14:creationId xmlns:p14="http://schemas.microsoft.com/office/powerpoint/2010/main" val="1568321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box(in)">
                                      <p:cBhvr>
                                        <p:cTn id="7" dur="500"/>
                                        <p:tgtEl>
                                          <p:spTgt spid="82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8200">
                                            <p:txEl>
                                              <p:pRg st="0" end="0"/>
                                            </p:txEl>
                                          </p:spTgt>
                                        </p:tgtEl>
                                      </p:cBhvr>
                                    </p:animEffect>
                                    <p:set>
                                      <p:cBhvr>
                                        <p:cTn id="12" dur="1" fill="hold">
                                          <p:stCondLst>
                                            <p:cond delay="499"/>
                                          </p:stCondLst>
                                        </p:cTn>
                                        <p:tgtEl>
                                          <p:spTgt spid="820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1361201"/>
            <a:ext cx="1371600" cy="25717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TIẾNG </a:t>
            </a:r>
          </a:p>
          <a:p>
            <a:pPr algn="ctr"/>
            <a:r>
              <a:rPr lang="en-US" sz="2400" b="1" dirty="0" smtClean="0">
                <a:latin typeface="Times New Roman" pitchFamily="18" charset="0"/>
                <a:cs typeface="Times New Roman" pitchFamily="18" charset="0"/>
              </a:rPr>
              <a:t>ĐÀN </a:t>
            </a:r>
          </a:p>
          <a:p>
            <a:pPr algn="ctr"/>
            <a:r>
              <a:rPr lang="en-US" sz="2400" b="1" dirty="0" smtClean="0">
                <a:latin typeface="Times New Roman" pitchFamily="18" charset="0"/>
                <a:cs typeface="Times New Roman" pitchFamily="18" charset="0"/>
              </a:rPr>
              <a:t>THẦN</a:t>
            </a:r>
            <a:endParaRPr lang="en-US" sz="2400" b="1" dirty="0">
              <a:latin typeface="Times New Roman" pitchFamily="18" charset="0"/>
              <a:cs typeface="Times New Roman" pitchFamily="18" charset="0"/>
            </a:endParaRPr>
          </a:p>
        </p:txBody>
      </p:sp>
      <p:sp>
        <p:nvSpPr>
          <p:cNvPr id="5" name="Oval 4"/>
          <p:cNvSpPr/>
          <p:nvPr/>
        </p:nvSpPr>
        <p:spPr>
          <a:xfrm>
            <a:off x="2680856" y="171450"/>
            <a:ext cx="3872344" cy="9715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bg1"/>
                </a:solidFill>
                <a:latin typeface="Times New Roman" pitchFamily="18" charset="0"/>
                <a:ea typeface="Times New Roman"/>
                <a:cs typeface="Times New Roman" pitchFamily="18" charset="0"/>
              </a:rPr>
              <a:t>Công</a:t>
            </a:r>
            <a:r>
              <a:rPr lang="en-US" sz="2600" b="1" dirty="0">
                <a:solidFill>
                  <a:schemeClr val="bg1"/>
                </a:solidFill>
                <a:latin typeface="Times New Roman" pitchFamily="18" charset="0"/>
                <a:ea typeface="Times New Roman"/>
                <a:cs typeface="Times New Roman" pitchFamily="18" charset="0"/>
              </a:rPr>
              <a:t> </a:t>
            </a:r>
            <a:r>
              <a:rPr lang="en-US" sz="2600" b="1" dirty="0" err="1">
                <a:solidFill>
                  <a:schemeClr val="bg1"/>
                </a:solidFill>
                <a:latin typeface="Times New Roman" pitchFamily="18" charset="0"/>
                <a:ea typeface="Times New Roman"/>
                <a:cs typeface="Times New Roman" pitchFamily="18" charset="0"/>
              </a:rPr>
              <a:t>chúa</a:t>
            </a:r>
            <a:r>
              <a:rPr lang="en-US" sz="2600" b="1" dirty="0">
                <a:solidFill>
                  <a:schemeClr val="bg1"/>
                </a:solidFill>
                <a:latin typeface="Times New Roman" pitchFamily="18" charset="0"/>
                <a:ea typeface="Times New Roman"/>
                <a:cs typeface="Times New Roman" pitchFamily="18" charset="0"/>
              </a:rPr>
              <a:t> </a:t>
            </a:r>
            <a:r>
              <a:rPr lang="en-US" sz="2600" b="1" dirty="0" err="1">
                <a:solidFill>
                  <a:schemeClr val="bg1"/>
                </a:solidFill>
                <a:latin typeface="Times New Roman" pitchFamily="18" charset="0"/>
                <a:ea typeface="Times New Roman"/>
                <a:cs typeface="Times New Roman" pitchFamily="18" charset="0"/>
              </a:rPr>
              <a:t>khỏi</a:t>
            </a:r>
            <a:r>
              <a:rPr lang="en-US" sz="2600" b="1" dirty="0">
                <a:solidFill>
                  <a:schemeClr val="bg1"/>
                </a:solidFill>
                <a:latin typeface="Times New Roman" pitchFamily="18" charset="0"/>
                <a:ea typeface="Times New Roman"/>
                <a:cs typeface="Times New Roman" pitchFamily="18" charset="0"/>
              </a:rPr>
              <a:t> </a:t>
            </a:r>
            <a:r>
              <a:rPr lang="en-US" sz="2600" b="1" dirty="0" err="1">
                <a:solidFill>
                  <a:schemeClr val="bg1"/>
                </a:solidFill>
                <a:latin typeface="Times New Roman" pitchFamily="18" charset="0"/>
                <a:ea typeface="Times New Roman"/>
                <a:cs typeface="Times New Roman" pitchFamily="18" charset="0"/>
              </a:rPr>
              <a:t>bệnh</a:t>
            </a:r>
            <a:endParaRPr lang="en-US" sz="2600" b="1" dirty="0">
              <a:solidFill>
                <a:schemeClr val="bg1"/>
              </a:solidFill>
              <a:latin typeface="Times New Roman" pitchFamily="18" charset="0"/>
              <a:cs typeface="Times New Roman" pitchFamily="18" charset="0"/>
            </a:endParaRPr>
          </a:p>
        </p:txBody>
      </p:sp>
      <p:sp>
        <p:nvSpPr>
          <p:cNvPr id="6" name="Oval 5"/>
          <p:cNvSpPr/>
          <p:nvPr/>
        </p:nvSpPr>
        <p:spPr>
          <a:xfrm>
            <a:off x="2680857" y="1361202"/>
            <a:ext cx="3872343" cy="9648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dirty="0" smtClean="0">
                <a:solidFill>
                  <a:srgbClr val="FFFF00"/>
                </a:solidFill>
                <a:latin typeface="Times New Roman" pitchFamily="18" charset="0"/>
                <a:cs typeface="Times New Roman" pitchFamily="18" charset="0"/>
              </a:rPr>
              <a:t>T</a:t>
            </a:r>
            <a:r>
              <a:rPr lang="en-US" sz="2600" b="1" dirty="0" err="1" smtClean="0">
                <a:solidFill>
                  <a:srgbClr val="FFFF00"/>
                </a:solidFill>
                <a:latin typeface="Times New Roman" pitchFamily="18" charset="0"/>
                <a:cs typeface="Times New Roman" pitchFamily="18" charset="0"/>
              </a:rPr>
              <a:t>hạch</a:t>
            </a:r>
            <a:r>
              <a:rPr lang="en-US" sz="2600" b="1" dirty="0" smtClean="0">
                <a:solidFill>
                  <a:srgbClr val="FFFF00"/>
                </a:solidFill>
                <a:latin typeface="Times New Roman" pitchFamily="18" charset="0"/>
                <a:cs typeface="Times New Roman" pitchFamily="18" charset="0"/>
              </a:rPr>
              <a:t> </a:t>
            </a:r>
            <a:r>
              <a:rPr lang="en-US" sz="2600" b="1" dirty="0" err="1" smtClean="0">
                <a:solidFill>
                  <a:srgbClr val="FFFF00"/>
                </a:solidFill>
                <a:latin typeface="Times New Roman" pitchFamily="18" charset="0"/>
                <a:cs typeface="Times New Roman" pitchFamily="18" charset="0"/>
              </a:rPr>
              <a:t>Sanh</a:t>
            </a:r>
            <a:r>
              <a:rPr lang="vi-VN" sz="2600" b="1" dirty="0" smtClean="0">
                <a:solidFill>
                  <a:srgbClr val="FFFF00"/>
                </a:solidFill>
                <a:latin typeface="Times New Roman" pitchFamily="18" charset="0"/>
                <a:cs typeface="Times New Roman" pitchFamily="18" charset="0"/>
              </a:rPr>
              <a:t> </a:t>
            </a:r>
            <a:r>
              <a:rPr lang="vi-VN" sz="2600" b="1" dirty="0">
                <a:solidFill>
                  <a:srgbClr val="FFFF00"/>
                </a:solidFill>
                <a:latin typeface="Times New Roman" pitchFamily="18" charset="0"/>
                <a:cs typeface="Times New Roman" pitchFamily="18" charset="0"/>
              </a:rPr>
              <a:t>được giải oan</a:t>
            </a:r>
            <a:endParaRPr lang="en-US" sz="2600" b="1" dirty="0">
              <a:solidFill>
                <a:srgbClr val="FFFF00"/>
              </a:solidFill>
              <a:latin typeface="Times New Roman" pitchFamily="18" charset="0"/>
              <a:cs typeface="Times New Roman" pitchFamily="18" charset="0"/>
            </a:endParaRPr>
          </a:p>
        </p:txBody>
      </p:sp>
      <p:sp>
        <p:nvSpPr>
          <p:cNvPr id="7" name="Oval 6"/>
          <p:cNvSpPr/>
          <p:nvPr/>
        </p:nvSpPr>
        <p:spPr>
          <a:xfrm>
            <a:off x="2680855" y="2574929"/>
            <a:ext cx="3872345" cy="10181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solidFill>
                  <a:schemeClr val="tx1"/>
                </a:solidFill>
                <a:latin typeface="Times New Roman" pitchFamily="18" charset="0"/>
                <a:cs typeface="Times New Roman" pitchFamily="18" charset="0"/>
              </a:rPr>
              <a:t>Lý</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Thông</a:t>
            </a:r>
            <a:r>
              <a:rPr lang="en-US" sz="2600" b="1" dirty="0" smtClean="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bị</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vạch</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mặt</a:t>
            </a:r>
            <a:r>
              <a:rPr lang="en-US" sz="2600" b="1" dirty="0">
                <a:solidFill>
                  <a:schemeClr val="tx1"/>
                </a:solidFill>
                <a:latin typeface="Times New Roman" pitchFamily="18" charset="0"/>
                <a:cs typeface="Times New Roman" pitchFamily="18" charset="0"/>
              </a:rPr>
              <a:t> </a:t>
            </a:r>
          </a:p>
        </p:txBody>
      </p:sp>
      <p:cxnSp>
        <p:nvCxnSpPr>
          <p:cNvPr id="9" name="Straight Arrow Connector 8"/>
          <p:cNvCxnSpPr/>
          <p:nvPr/>
        </p:nvCxnSpPr>
        <p:spPr>
          <a:xfrm flipV="1">
            <a:off x="1752598" y="980527"/>
            <a:ext cx="1495348" cy="164635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3"/>
            <a:endCxn id="6" idx="3"/>
          </p:cNvCxnSpPr>
          <p:nvPr/>
        </p:nvCxnSpPr>
        <p:spPr>
          <a:xfrm flipV="1">
            <a:off x="1752600" y="2184713"/>
            <a:ext cx="1495348" cy="4623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3"/>
            <a:endCxn id="7" idx="1"/>
          </p:cNvCxnSpPr>
          <p:nvPr/>
        </p:nvCxnSpPr>
        <p:spPr>
          <a:xfrm>
            <a:off x="1752600" y="2647077"/>
            <a:ext cx="1495346" cy="769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7239000" y="171450"/>
            <a:ext cx="1524000" cy="46863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nl-NL" sz="2400" b="1" dirty="0" smtClean="0">
                <a:latin typeface="Times New Roman"/>
                <a:ea typeface="Calibri"/>
                <a:cs typeface="Times New Roman"/>
              </a:rPr>
              <a:t>Tiếng đàn của công </a:t>
            </a:r>
            <a:r>
              <a:rPr lang="nl-NL" sz="2400" b="1" dirty="0">
                <a:latin typeface="Times New Roman"/>
                <a:ea typeface="Calibri"/>
                <a:cs typeface="Times New Roman"/>
              </a:rPr>
              <a:t>lý, tinh thần yêu chuộng hòa bình.</a:t>
            </a:r>
            <a:endParaRPr lang="en-US" sz="2400" b="1" dirty="0">
              <a:ea typeface="Calibri"/>
              <a:cs typeface="Times New Roman"/>
            </a:endParaRPr>
          </a:p>
        </p:txBody>
      </p:sp>
      <p:sp>
        <p:nvSpPr>
          <p:cNvPr id="29" name="Oval 28"/>
          <p:cNvSpPr/>
          <p:nvPr/>
        </p:nvSpPr>
        <p:spPr>
          <a:xfrm>
            <a:off x="2680856" y="3829050"/>
            <a:ext cx="3872344" cy="1143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Q</a:t>
            </a:r>
            <a:r>
              <a:rPr lang="vi-VN" sz="2400" b="1" dirty="0" smtClean="0">
                <a:latin typeface="Times New Roman" pitchFamily="18" charset="0"/>
                <a:cs typeface="Times New Roman" pitchFamily="18" charset="0"/>
              </a:rPr>
              <a:t>uân </a:t>
            </a:r>
            <a:r>
              <a:rPr lang="vi-VN" sz="2400" b="1" dirty="0">
                <a:latin typeface="Times New Roman" pitchFamily="18" charset="0"/>
                <a:cs typeface="Times New Roman" pitchFamily="18" charset="0"/>
              </a:rPr>
              <a:t>18 nước chư hầu phải </a:t>
            </a:r>
            <a:r>
              <a:rPr lang="vi-VN" sz="2400" b="1" dirty="0" smtClean="0">
                <a:latin typeface="Times New Roman" pitchFamily="18" charset="0"/>
                <a:cs typeface="Times New Roman" pitchFamily="18" charset="0"/>
              </a:rPr>
              <a:t>xin </a:t>
            </a:r>
            <a:r>
              <a:rPr lang="vi-VN" sz="2400" b="1" dirty="0">
                <a:latin typeface="Times New Roman" pitchFamily="18" charset="0"/>
                <a:cs typeface="Times New Roman" pitchFamily="18" charset="0"/>
              </a:rPr>
              <a:t>hàng</a:t>
            </a:r>
            <a:endParaRPr lang="en-US" sz="2400" b="1" dirty="0">
              <a:latin typeface="Times New Roman" pitchFamily="18" charset="0"/>
              <a:cs typeface="Times New Roman" pitchFamily="18" charset="0"/>
            </a:endParaRPr>
          </a:p>
        </p:txBody>
      </p:sp>
      <p:cxnSp>
        <p:nvCxnSpPr>
          <p:cNvPr id="42" name="Straight Arrow Connector 41"/>
          <p:cNvCxnSpPr>
            <a:stCxn id="4" idx="3"/>
            <a:endCxn id="29" idx="1"/>
          </p:cNvCxnSpPr>
          <p:nvPr/>
        </p:nvCxnSpPr>
        <p:spPr>
          <a:xfrm>
            <a:off x="1752600" y="2647076"/>
            <a:ext cx="1495348" cy="13493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Right Arrow 43"/>
          <p:cNvSpPr/>
          <p:nvPr/>
        </p:nvSpPr>
        <p:spPr>
          <a:xfrm>
            <a:off x="6553199" y="452711"/>
            <a:ext cx="685800" cy="409028"/>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6553199" y="1612877"/>
            <a:ext cx="685800" cy="461451"/>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6553200" y="2883992"/>
            <a:ext cx="685800" cy="400050"/>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6553199" y="4171950"/>
            <a:ext cx="685800" cy="457200"/>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3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arn(inVertical)">
                                      <p:cBhvr>
                                        <p:cTn id="36" dur="500"/>
                                        <p:tgtEl>
                                          <p:spTgt spid="4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barn(inVertical)">
                                      <p:cBhvr>
                                        <p:cTn id="44" dur="500"/>
                                        <p:tgtEl>
                                          <p:spTgt spid="4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arn(inVertical)">
                                      <p:cBhvr>
                                        <p:cTn id="47" dur="500"/>
                                        <p:tgtEl>
                                          <p:spTgt spid="4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barn(inVertical)">
                                      <p:cBhvr>
                                        <p:cTn id="50" dur="500"/>
                                        <p:tgtEl>
                                          <p:spTgt spid="4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arn(inVertical)">
                                      <p:cBhvr>
                                        <p:cTn id="53" dur="500"/>
                                        <p:tgtEl>
                                          <p:spTgt spid="47"/>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4" grpId="0" animBg="1"/>
      <p:bldP spid="29" grpId="0" animBg="1"/>
      <p:bldP spid="44" grpId="0" animBg="1"/>
      <p:bldP spid="45" grpId="0" animBg="1"/>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15000"/>
              </a:lnSpc>
              <a:spcAft>
                <a:spcPts val="0"/>
              </a:spcAft>
            </a:pPr>
            <a:r>
              <a:rPr lang="nl-NL" sz="3200" b="1" dirty="0" smtClean="0">
                <a:solidFill>
                  <a:srgbClr val="FF0000"/>
                </a:solidFill>
                <a:latin typeface="Times New Roman"/>
                <a:ea typeface="Calibri"/>
                <a:cs typeface="Times New Roman"/>
              </a:rPr>
              <a:t>Những </a:t>
            </a:r>
            <a:r>
              <a:rPr lang="nl-NL" sz="3200" b="1" dirty="0">
                <a:solidFill>
                  <a:srgbClr val="FF0000"/>
                </a:solidFill>
                <a:latin typeface="Times New Roman"/>
                <a:ea typeface="Calibri"/>
                <a:cs typeface="Times New Roman"/>
              </a:rPr>
              <a:t>vũ khí thần kì của Thạch Sanh.</a:t>
            </a:r>
            <a:r>
              <a:rPr lang="en-US" sz="3200" dirty="0">
                <a:solidFill>
                  <a:srgbClr val="FF0000"/>
                </a:solidFill>
                <a:ea typeface="Calibri"/>
                <a:cs typeface="Times New Roman"/>
              </a:rPr>
              <a:t/>
            </a:r>
            <a:br>
              <a:rPr lang="en-US" sz="3200" dirty="0">
                <a:solidFill>
                  <a:srgbClr val="FF0000"/>
                </a:solidFill>
                <a:ea typeface="Calibri"/>
                <a:cs typeface="Times New Roman"/>
              </a:rPr>
            </a:br>
            <a:endParaRPr lang="en-US" sz="32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28650"/>
            <a:ext cx="4572000" cy="3657600"/>
          </a:xfrm>
          <a:prstGeom prst="rect">
            <a:avLst/>
          </a:prstGeom>
        </p:spPr>
      </p:pic>
      <p:sp>
        <p:nvSpPr>
          <p:cNvPr id="3" name="TextBox 2"/>
          <p:cNvSpPr txBox="1"/>
          <p:nvPr/>
        </p:nvSpPr>
        <p:spPr>
          <a:xfrm>
            <a:off x="152400" y="4289035"/>
            <a:ext cx="4572000" cy="954107"/>
          </a:xfrm>
          <a:prstGeom prst="rect">
            <a:avLst/>
          </a:prstGeom>
          <a:solidFill>
            <a:srgbClr val="FFFF00"/>
          </a:solidFill>
        </p:spPr>
        <p:txBody>
          <a:bodyPr wrap="square" rtlCol="0">
            <a:spAutoFit/>
          </a:bodyPr>
          <a:lstStyle/>
          <a:p>
            <a:pPr algn="ctr"/>
            <a:r>
              <a:rPr lang="vi-VN" sz="2800" b="1" dirty="0">
                <a:solidFill>
                  <a:srgbClr val="0000FF"/>
                </a:solidFill>
                <a:latin typeface="Times New Roman" pitchFamily="18" charset="0"/>
                <a:cs typeface="Times New Roman" pitchFamily="18" charset="0"/>
              </a:rPr>
              <a:t>Niêu cơm thần kì với khả năng kì lạ : ăn hết lại đầy </a:t>
            </a:r>
            <a:endParaRPr lang="en-US" sz="2800" b="1" dirty="0">
              <a:solidFill>
                <a:srgbClr val="0000FF"/>
              </a:solidFill>
              <a:latin typeface="Times New Roman" pitchFamily="18" charset="0"/>
              <a:cs typeface="Times New Roman" pitchFamily="18" charset="0"/>
            </a:endParaRPr>
          </a:p>
        </p:txBody>
      </p:sp>
      <p:sp>
        <p:nvSpPr>
          <p:cNvPr id="8" name="Rounded Rectangle 7"/>
          <p:cNvSpPr/>
          <p:nvPr/>
        </p:nvSpPr>
        <p:spPr>
          <a:xfrm>
            <a:off x="5181600" y="742950"/>
            <a:ext cx="3352800" cy="35433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dirty="0" smtClean="0">
                <a:latin typeface="Times New Roman" pitchFamily="18" charset="0"/>
                <a:cs typeface="Times New Roman" pitchFamily="18" charset="0"/>
              </a:rPr>
              <a:t>Tượng </a:t>
            </a:r>
            <a:r>
              <a:rPr lang="vi-VN" sz="2800" b="1" dirty="0">
                <a:latin typeface="Times New Roman" pitchFamily="18" charset="0"/>
                <a:cs typeface="Times New Roman" pitchFamily="18" charset="0"/>
              </a:rPr>
              <a:t>trưng cho tấm lòng nhân đạo, khát vọng đoàn kết, hòa bình giữa các dân tộc của nhân dân ta.</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78797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vi-VN" sz="3600" dirty="0" smtClean="0">
              <a:latin typeface="Times New Roman" pitchFamily="18" charset="0"/>
              <a:cs typeface="Times New Roman" pitchFamily="18" charset="0"/>
            </a:endParaRPr>
          </a:p>
          <a:p>
            <a:pPr marL="514350" indent="-514350" algn="just">
              <a:buNone/>
            </a:pPr>
            <a:endParaRPr lang="vi-VN" sz="3600" dirty="0">
              <a:latin typeface="Times New Roman" pitchFamily="18" charset="0"/>
              <a:cs typeface="Times New Roman" pitchFamily="18" charset="0"/>
            </a:endParaRPr>
          </a:p>
        </p:txBody>
      </p:sp>
      <p:sp>
        <p:nvSpPr>
          <p:cNvPr id="4" name="Cloud Callout 3"/>
          <p:cNvSpPr/>
          <p:nvPr/>
        </p:nvSpPr>
        <p:spPr>
          <a:xfrm>
            <a:off x="3429000" y="171451"/>
            <a:ext cx="5181600" cy="4533899"/>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b="1" dirty="0">
                <a:solidFill>
                  <a:schemeClr val="tx1"/>
                </a:solidFill>
                <a:latin typeface="Times New Roman"/>
              </a:rPr>
              <a:t>? </a:t>
            </a:r>
            <a:r>
              <a:rPr lang="en-US" sz="3200" b="1" dirty="0" smtClean="0">
                <a:solidFill>
                  <a:schemeClr val="tx1"/>
                </a:solidFill>
                <a:latin typeface="Times New Roman"/>
              </a:rPr>
              <a:t>Theo </a:t>
            </a:r>
            <a:r>
              <a:rPr lang="en-US" sz="3200" b="1" dirty="0" err="1" smtClean="0">
                <a:solidFill>
                  <a:schemeClr val="tx1"/>
                </a:solidFill>
                <a:latin typeface="Times New Roman"/>
              </a:rPr>
              <a:t>em</a:t>
            </a:r>
            <a:r>
              <a:rPr lang="en-US" sz="3200" b="1" dirty="0" smtClean="0">
                <a:solidFill>
                  <a:schemeClr val="tx1"/>
                </a:solidFill>
                <a:latin typeface="Times New Roman"/>
              </a:rPr>
              <a:t>, </a:t>
            </a:r>
            <a:r>
              <a:rPr lang="en-US" sz="3200" b="1" dirty="0" err="1" smtClean="0">
                <a:solidFill>
                  <a:schemeClr val="tx1"/>
                </a:solidFill>
                <a:latin typeface="Times New Roman"/>
              </a:rPr>
              <a:t>những</a:t>
            </a:r>
            <a:r>
              <a:rPr lang="en-US" sz="3200" b="1" dirty="0" smtClean="0">
                <a:solidFill>
                  <a:schemeClr val="tx1"/>
                </a:solidFill>
                <a:latin typeface="Times New Roman"/>
              </a:rPr>
              <a:t> </a:t>
            </a:r>
            <a:r>
              <a:rPr lang="en-US" sz="3200" b="1" u="sng" dirty="0" smtClean="0">
                <a:solidFill>
                  <a:schemeClr val="tx1"/>
                </a:solidFill>
                <a:latin typeface="Times New Roman"/>
              </a:rPr>
              <a:t>n</a:t>
            </a:r>
            <a:r>
              <a:rPr lang="vi-VN" sz="3200" b="1" u="sng" dirty="0" smtClean="0">
                <a:solidFill>
                  <a:schemeClr val="tx1"/>
                </a:solidFill>
                <a:latin typeface="Times New Roman"/>
              </a:rPr>
              <a:t>guyên </a:t>
            </a:r>
            <a:r>
              <a:rPr lang="vi-VN" sz="3200" b="1" u="sng" dirty="0">
                <a:solidFill>
                  <a:schemeClr val="tx1"/>
                </a:solidFill>
                <a:latin typeface="Times New Roman"/>
              </a:rPr>
              <a:t>nhân </a:t>
            </a:r>
            <a:r>
              <a:rPr lang="vi-VN" sz="3200" b="1" dirty="0">
                <a:solidFill>
                  <a:schemeClr val="tx1"/>
                </a:solidFill>
                <a:latin typeface="Times New Roman"/>
              </a:rPr>
              <a:t>nào </a:t>
            </a:r>
            <a:r>
              <a:rPr lang="en-US" sz="3200" b="1" u="sng" dirty="0" err="1" smtClean="0">
                <a:solidFill>
                  <a:schemeClr val="tx1"/>
                </a:solidFill>
                <a:latin typeface="Times New Roman"/>
              </a:rPr>
              <a:t>làm</a:t>
            </a:r>
            <a:r>
              <a:rPr lang="en-US" sz="3200" b="1" u="sng" dirty="0" smtClean="0">
                <a:solidFill>
                  <a:schemeClr val="tx1"/>
                </a:solidFill>
                <a:latin typeface="Times New Roman"/>
              </a:rPr>
              <a:t> </a:t>
            </a:r>
            <a:r>
              <a:rPr lang="en-US" sz="3200" b="1" u="sng" dirty="0" err="1" smtClean="0">
                <a:solidFill>
                  <a:schemeClr val="tx1"/>
                </a:solidFill>
                <a:latin typeface="Times New Roman"/>
              </a:rPr>
              <a:t>nên</a:t>
            </a:r>
            <a:r>
              <a:rPr lang="en-US" sz="3200" b="1" u="sng" dirty="0" smtClean="0">
                <a:solidFill>
                  <a:schemeClr val="tx1"/>
                </a:solidFill>
                <a:latin typeface="Times New Roman"/>
              </a:rPr>
              <a:t> </a:t>
            </a:r>
            <a:r>
              <a:rPr lang="en-US" sz="3200" b="1" u="sng" dirty="0" err="1" smtClean="0">
                <a:solidFill>
                  <a:schemeClr val="tx1"/>
                </a:solidFill>
                <a:latin typeface="Times New Roman"/>
              </a:rPr>
              <a:t>chiến</a:t>
            </a:r>
            <a:r>
              <a:rPr lang="en-US" sz="3200" b="1" u="sng" dirty="0" smtClean="0">
                <a:solidFill>
                  <a:schemeClr val="tx1"/>
                </a:solidFill>
                <a:latin typeface="Times New Roman"/>
              </a:rPr>
              <a:t> </a:t>
            </a:r>
            <a:r>
              <a:rPr lang="en-US" sz="3200" b="1" u="sng" dirty="0" err="1" smtClean="0">
                <a:solidFill>
                  <a:schemeClr val="tx1"/>
                </a:solidFill>
                <a:latin typeface="Times New Roman"/>
              </a:rPr>
              <a:t>công</a:t>
            </a:r>
            <a:r>
              <a:rPr lang="vi-VN" sz="3200" b="1" u="sng" dirty="0" smtClean="0">
                <a:solidFill>
                  <a:schemeClr val="tx1"/>
                </a:solidFill>
                <a:latin typeface="Times New Roman"/>
              </a:rPr>
              <a:t> </a:t>
            </a:r>
            <a:r>
              <a:rPr lang="vi-VN" sz="3200" b="1" dirty="0">
                <a:solidFill>
                  <a:schemeClr val="tx1"/>
                </a:solidFill>
                <a:latin typeface="Times New Roman"/>
              </a:rPr>
              <a:t>của Thạch Sanh ?</a:t>
            </a:r>
          </a:p>
        </p:txBody>
      </p:sp>
      <p:pic>
        <p:nvPicPr>
          <p:cNvPr id="5" name="Picture 2" descr="E:\GIÁO ÁN VĂN THCS\Văn THCS\VĂN 6\KỲ I\Tiết 3. Từ và cấu tạo từ TV\hoi-noi-mua-sao-tru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000251"/>
            <a:ext cx="3318164" cy="2317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479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221" y="209550"/>
            <a:ext cx="3187824" cy="1333500"/>
          </a:xfrm>
          <a:solidFill>
            <a:srgbClr val="00B050"/>
          </a:solidFill>
          <a:ln>
            <a:solidFill>
              <a:schemeClr val="tx1"/>
            </a:solidFill>
          </a:ln>
        </p:spPr>
        <p:txBody>
          <a:bodyPr>
            <a:normAutofit fontScale="90000"/>
          </a:bodyPr>
          <a:lstStyle/>
          <a:p>
            <a:r>
              <a:rPr lang="en-US" sz="3200" b="1" dirty="0" err="1" smtClean="0">
                <a:solidFill>
                  <a:schemeClr val="bg1"/>
                </a:solidFill>
                <a:effectLst/>
                <a:latin typeface="Times New Roman"/>
                <a:ea typeface="Times New Roman"/>
              </a:rPr>
              <a:t>Nguyên</a:t>
            </a:r>
            <a:r>
              <a:rPr lang="en-US" sz="3200" b="1" dirty="0" smtClean="0">
                <a:solidFill>
                  <a:schemeClr val="bg1"/>
                </a:solidFill>
                <a:effectLst/>
                <a:latin typeface="Times New Roman"/>
                <a:ea typeface="Times New Roman"/>
              </a:rPr>
              <a:t> </a:t>
            </a:r>
            <a:r>
              <a:rPr lang="en-US" sz="3200" b="1" dirty="0" err="1" smtClean="0">
                <a:solidFill>
                  <a:schemeClr val="bg1"/>
                </a:solidFill>
                <a:effectLst/>
                <a:latin typeface="Times New Roman"/>
                <a:ea typeface="Times New Roman"/>
              </a:rPr>
              <a:t>nhân</a:t>
            </a:r>
            <a:r>
              <a:rPr lang="en-US" sz="3200" b="1" dirty="0" smtClean="0">
                <a:solidFill>
                  <a:schemeClr val="bg1"/>
                </a:solidFill>
                <a:effectLst/>
                <a:latin typeface="Times New Roman"/>
                <a:ea typeface="Times New Roman"/>
              </a:rPr>
              <a:t> </a:t>
            </a:r>
            <a:r>
              <a:rPr lang="en-US" sz="3200" b="1" dirty="0" err="1" smtClean="0">
                <a:solidFill>
                  <a:schemeClr val="bg1"/>
                </a:solidFill>
                <a:effectLst/>
                <a:latin typeface="Times New Roman"/>
                <a:ea typeface="Times New Roman"/>
              </a:rPr>
              <a:t>những</a:t>
            </a:r>
            <a:r>
              <a:rPr lang="en-US" sz="3200" b="1" dirty="0" smtClean="0">
                <a:solidFill>
                  <a:schemeClr val="bg1"/>
                </a:solidFill>
                <a:effectLst/>
                <a:latin typeface="Times New Roman"/>
                <a:ea typeface="Times New Roman"/>
              </a:rPr>
              <a:t> </a:t>
            </a:r>
            <a:r>
              <a:rPr lang="en-US" sz="3200" b="1" dirty="0" err="1" smtClean="0">
                <a:solidFill>
                  <a:schemeClr val="bg1"/>
                </a:solidFill>
                <a:effectLst/>
                <a:latin typeface="Times New Roman"/>
                <a:ea typeface="Times New Roman"/>
              </a:rPr>
              <a:t>chiến</a:t>
            </a:r>
            <a:r>
              <a:rPr lang="en-US" sz="3200" b="1" dirty="0" smtClean="0">
                <a:solidFill>
                  <a:schemeClr val="bg1"/>
                </a:solidFill>
                <a:effectLst/>
                <a:latin typeface="Times New Roman"/>
                <a:ea typeface="Times New Roman"/>
              </a:rPr>
              <a:t> </a:t>
            </a:r>
            <a:r>
              <a:rPr lang="en-US" sz="3200" b="1" dirty="0" err="1" smtClean="0">
                <a:solidFill>
                  <a:schemeClr val="bg1"/>
                </a:solidFill>
                <a:effectLst/>
                <a:latin typeface="Times New Roman"/>
                <a:ea typeface="Times New Roman"/>
              </a:rPr>
              <a:t>công</a:t>
            </a:r>
            <a:r>
              <a:rPr lang="en-US" sz="3200" b="1" dirty="0" smtClean="0">
                <a:solidFill>
                  <a:schemeClr val="bg1"/>
                </a:solidFill>
                <a:effectLst/>
                <a:latin typeface="Times New Roman"/>
                <a:ea typeface="Times New Roman"/>
              </a:rPr>
              <a:t> </a:t>
            </a:r>
            <a:r>
              <a:rPr lang="en-US" sz="3200" b="1" dirty="0" err="1" smtClean="0">
                <a:solidFill>
                  <a:schemeClr val="bg1"/>
                </a:solidFill>
                <a:effectLst/>
                <a:latin typeface="Times New Roman"/>
                <a:ea typeface="Times New Roman"/>
              </a:rPr>
              <a:t>của</a:t>
            </a:r>
            <a:r>
              <a:rPr lang="en-US" sz="3200" b="1" dirty="0" smtClean="0">
                <a:solidFill>
                  <a:schemeClr val="bg1"/>
                </a:solidFill>
                <a:effectLst/>
                <a:latin typeface="Times New Roman"/>
                <a:ea typeface="Times New Roman"/>
              </a:rPr>
              <a:t> </a:t>
            </a:r>
            <a:r>
              <a:rPr lang="en-US" sz="3200" b="1" dirty="0" err="1" smtClean="0">
                <a:solidFill>
                  <a:schemeClr val="bg1"/>
                </a:solidFill>
                <a:effectLst/>
                <a:latin typeface="Times New Roman"/>
                <a:ea typeface="Times New Roman"/>
              </a:rPr>
              <a:t>Thạch</a:t>
            </a:r>
            <a:r>
              <a:rPr lang="en-US" sz="3200" b="1" dirty="0" smtClean="0">
                <a:solidFill>
                  <a:schemeClr val="bg1"/>
                </a:solidFill>
                <a:effectLst/>
                <a:latin typeface="Times New Roman"/>
                <a:ea typeface="Times New Roman"/>
              </a:rPr>
              <a:t> </a:t>
            </a:r>
            <a:r>
              <a:rPr lang="en-US" sz="3200" b="1" dirty="0" err="1" smtClean="0">
                <a:solidFill>
                  <a:schemeClr val="bg1"/>
                </a:solidFill>
                <a:effectLst/>
                <a:latin typeface="Times New Roman"/>
                <a:ea typeface="Times New Roman"/>
              </a:rPr>
              <a:t>Sanh</a:t>
            </a:r>
            <a:endParaRPr lang="en-US" sz="3200" dirty="0">
              <a:solidFill>
                <a:schemeClr val="bg1"/>
              </a:solidFill>
            </a:endParaRPr>
          </a:p>
        </p:txBody>
      </p:sp>
      <p:sp>
        <p:nvSpPr>
          <p:cNvPr id="3" name="Content Placeholder 2"/>
          <p:cNvSpPr>
            <a:spLocks noGrp="1"/>
          </p:cNvSpPr>
          <p:nvPr>
            <p:ph idx="1"/>
          </p:nvPr>
        </p:nvSpPr>
        <p:spPr>
          <a:xfrm>
            <a:off x="2971800" y="3264234"/>
            <a:ext cx="3200400" cy="1441115"/>
          </a:xfrm>
          <a:solidFill>
            <a:srgbClr val="FFFF00"/>
          </a:solidFill>
          <a:ln w="6350">
            <a:solidFill>
              <a:schemeClr val="tx1"/>
            </a:solidFill>
          </a:ln>
        </p:spPr>
        <p:txBody>
          <a:bodyPr>
            <a:noAutofit/>
          </a:bodyPr>
          <a:lstStyle/>
          <a:p>
            <a:pPr marL="0" indent="0" algn="ctr">
              <a:lnSpc>
                <a:spcPct val="150000"/>
              </a:lnSpc>
              <a:spcAft>
                <a:spcPts val="0"/>
              </a:spcAft>
              <a:buNone/>
            </a:pPr>
            <a:r>
              <a:rPr lang="vi-VN" sz="3000" b="1" dirty="0" smtClean="0">
                <a:solidFill>
                  <a:srgbClr val="FF0000"/>
                </a:solidFill>
                <a:latin typeface="Times New Roman"/>
                <a:ea typeface="Times New Roman"/>
              </a:rPr>
              <a:t>Có </a:t>
            </a:r>
            <a:r>
              <a:rPr lang="en-US" sz="3000" b="1" dirty="0" err="1" smtClean="0">
                <a:solidFill>
                  <a:srgbClr val="FF0000"/>
                </a:solidFill>
                <a:latin typeface="Times New Roman"/>
                <a:ea typeface="Times New Roman"/>
              </a:rPr>
              <a:t>vũ</a:t>
            </a:r>
            <a:r>
              <a:rPr lang="en-US" sz="3000" b="1" dirty="0" smtClean="0">
                <a:solidFill>
                  <a:srgbClr val="FF0000"/>
                </a:solidFill>
                <a:latin typeface="Times New Roman"/>
                <a:ea typeface="Times New Roman"/>
              </a:rPr>
              <a:t> </a:t>
            </a:r>
            <a:r>
              <a:rPr lang="en-US" sz="3000" b="1" dirty="0" err="1" smtClean="0">
                <a:solidFill>
                  <a:srgbClr val="FF0000"/>
                </a:solidFill>
                <a:latin typeface="Times New Roman"/>
                <a:ea typeface="Times New Roman"/>
              </a:rPr>
              <a:t>khí</a:t>
            </a:r>
            <a:r>
              <a:rPr lang="en-US" sz="3000" b="1" dirty="0" smtClean="0">
                <a:solidFill>
                  <a:srgbClr val="FF0000"/>
                </a:solidFill>
                <a:latin typeface="Times New Roman"/>
                <a:ea typeface="Times New Roman"/>
              </a:rPr>
              <a:t> </a:t>
            </a:r>
            <a:r>
              <a:rPr lang="vi-VN" sz="3000" b="1" dirty="0" smtClean="0">
                <a:solidFill>
                  <a:srgbClr val="FF0000"/>
                </a:solidFill>
                <a:latin typeface="Times New Roman"/>
                <a:ea typeface="Times New Roman"/>
              </a:rPr>
              <a:t>chiến </a:t>
            </a:r>
            <a:r>
              <a:rPr lang="vi-VN" sz="3000" b="1" dirty="0">
                <a:solidFill>
                  <a:srgbClr val="FF0000"/>
                </a:solidFill>
                <a:latin typeface="Times New Roman"/>
                <a:ea typeface="Times New Roman"/>
              </a:rPr>
              <a:t>đấu thần </a:t>
            </a:r>
            <a:r>
              <a:rPr lang="vi-VN" sz="3000" b="1" dirty="0" smtClean="0">
                <a:solidFill>
                  <a:srgbClr val="FF0000"/>
                </a:solidFill>
                <a:latin typeface="Times New Roman"/>
                <a:ea typeface="Times New Roman"/>
              </a:rPr>
              <a:t>kì</a:t>
            </a:r>
            <a:endParaRPr lang="en-US" sz="3000" b="1" dirty="0" smtClean="0">
              <a:solidFill>
                <a:srgbClr val="FF0000"/>
              </a:solidFill>
              <a:latin typeface="Times New Roman"/>
              <a:ea typeface="Times New Roman"/>
            </a:endParaRPr>
          </a:p>
        </p:txBody>
      </p:sp>
      <p:sp>
        <p:nvSpPr>
          <p:cNvPr id="4" name="Rectangle 3"/>
          <p:cNvSpPr/>
          <p:nvPr/>
        </p:nvSpPr>
        <p:spPr>
          <a:xfrm>
            <a:off x="228600" y="2128282"/>
            <a:ext cx="2667000" cy="2229393"/>
          </a:xfrm>
          <a:prstGeom prst="rect">
            <a:avLst/>
          </a:prstGeom>
          <a:solidFill>
            <a:srgbClr val="00B0F0"/>
          </a:solidFill>
          <a:ln>
            <a:solidFill>
              <a:schemeClr val="tx1"/>
            </a:solidFill>
          </a:ln>
        </p:spPr>
        <p:txBody>
          <a:bodyPr wrap="square">
            <a:spAutoFit/>
          </a:bodyPr>
          <a:lstStyle/>
          <a:p>
            <a:pPr algn="ctr">
              <a:lnSpc>
                <a:spcPct val="150000"/>
              </a:lnSpc>
              <a:spcAft>
                <a:spcPts val="0"/>
              </a:spcAft>
            </a:pPr>
            <a:r>
              <a:rPr lang="nl-NL" sz="3200" b="1" dirty="0" smtClean="0">
                <a:latin typeface="Times New Roman"/>
                <a:ea typeface="Calibri"/>
                <a:cs typeface="Times New Roman"/>
              </a:rPr>
              <a:t>Có </a:t>
            </a:r>
            <a:r>
              <a:rPr lang="nl-NL" sz="3200" b="1" dirty="0">
                <a:latin typeface="Times New Roman"/>
                <a:ea typeface="Calibri"/>
                <a:cs typeface="Times New Roman"/>
              </a:rPr>
              <a:t>sức khỏe, tài năng đặc biệt.</a:t>
            </a:r>
            <a:endParaRPr lang="en-US" sz="2400" b="1" dirty="0">
              <a:ea typeface="Calibri"/>
              <a:cs typeface="Times New Roman"/>
            </a:endParaRPr>
          </a:p>
        </p:txBody>
      </p:sp>
      <p:sp>
        <p:nvSpPr>
          <p:cNvPr id="5" name="Rectangle 4"/>
          <p:cNvSpPr/>
          <p:nvPr/>
        </p:nvSpPr>
        <p:spPr>
          <a:xfrm>
            <a:off x="6248400" y="2085224"/>
            <a:ext cx="2672666" cy="1431161"/>
          </a:xfrm>
          <a:prstGeom prst="rect">
            <a:avLst/>
          </a:prstGeom>
          <a:solidFill>
            <a:srgbClr val="C00000"/>
          </a:solidFill>
          <a:ln>
            <a:solidFill>
              <a:schemeClr val="tx1"/>
            </a:solidFill>
          </a:ln>
        </p:spPr>
        <p:txBody>
          <a:bodyPr wrap="square">
            <a:spAutoFit/>
          </a:bodyPr>
          <a:lstStyle/>
          <a:p>
            <a:pPr algn="ctr">
              <a:spcBef>
                <a:spcPct val="20000"/>
              </a:spcBef>
            </a:pPr>
            <a:r>
              <a:rPr lang="vi-VN" sz="2900" b="1" dirty="0" smtClean="0">
                <a:solidFill>
                  <a:schemeClr val="bg1"/>
                </a:solidFill>
                <a:latin typeface="Times New Roman"/>
                <a:ea typeface="Times New Roman"/>
              </a:rPr>
              <a:t>Mục </a:t>
            </a:r>
            <a:r>
              <a:rPr lang="vi-VN" sz="2900" b="1" dirty="0">
                <a:solidFill>
                  <a:schemeClr val="bg1"/>
                </a:solidFill>
                <a:latin typeface="Times New Roman"/>
                <a:ea typeface="Times New Roman"/>
              </a:rPr>
              <a:t>đích chiến đấu chính </a:t>
            </a:r>
            <a:r>
              <a:rPr lang="vi-VN" sz="2900" b="1" dirty="0" smtClean="0">
                <a:solidFill>
                  <a:schemeClr val="bg1"/>
                </a:solidFill>
                <a:latin typeface="Times New Roman"/>
                <a:ea typeface="Times New Roman"/>
              </a:rPr>
              <a:t>nghĩa</a:t>
            </a:r>
            <a:endParaRPr lang="en-US" sz="2900" b="1" dirty="0">
              <a:solidFill>
                <a:schemeClr val="bg1"/>
              </a:solidFill>
              <a:latin typeface="Times New Roman"/>
              <a:ea typeface="Times New Roman"/>
            </a:endParaRPr>
          </a:p>
        </p:txBody>
      </p:sp>
      <p:cxnSp>
        <p:nvCxnSpPr>
          <p:cNvPr id="8" name="Straight Arrow Connector 7"/>
          <p:cNvCxnSpPr>
            <a:stCxn id="2" idx="2"/>
          </p:cNvCxnSpPr>
          <p:nvPr/>
        </p:nvCxnSpPr>
        <p:spPr>
          <a:xfrm flipH="1">
            <a:off x="1483071" y="1543050"/>
            <a:ext cx="3206062" cy="58992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 idx="2"/>
            <a:endCxn id="3" idx="0"/>
          </p:cNvCxnSpPr>
          <p:nvPr/>
        </p:nvCxnSpPr>
        <p:spPr>
          <a:xfrm flipH="1">
            <a:off x="4572000" y="1543050"/>
            <a:ext cx="117133" cy="172118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48181" y="1543051"/>
            <a:ext cx="2940262" cy="51748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97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barn(inVertical)">
                                      <p:cBhvr>
                                        <p:cTn id="23" dur="500"/>
                                        <p:tgtEl>
                                          <p:spTgt spid="3">
                                            <p:bg/>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barn(inVertical)">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Rectangle 8"/>
          <p:cNvSpPr>
            <a:spLocks noChangeArrowheads="1"/>
          </p:cNvSpPr>
          <p:nvPr/>
        </p:nvSpPr>
        <p:spPr bwMode="auto">
          <a:xfrm>
            <a:off x="228600" y="716757"/>
            <a:ext cx="8763000" cy="419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12800" indent="-812800" eaLnBrk="1" hangingPunct="1">
              <a:lnSpc>
                <a:spcPct val="80000"/>
              </a:lnSpc>
              <a:spcBef>
                <a:spcPct val="20000"/>
              </a:spcBef>
            </a:pPr>
            <a:r>
              <a:rPr lang="en-US"/>
              <a:t> </a:t>
            </a:r>
            <a:r>
              <a:rPr lang="en-US" sz="2000"/>
              <a:t>                                                                                                                                                             </a:t>
            </a:r>
          </a:p>
          <a:p>
            <a:pPr marL="812800" indent="-812800" eaLnBrk="1" hangingPunct="1">
              <a:lnSpc>
                <a:spcPct val="80000"/>
              </a:lnSpc>
              <a:spcBef>
                <a:spcPct val="20000"/>
              </a:spcBef>
            </a:pPr>
            <a:endParaRPr lang="en-US" sz="2000" b="1"/>
          </a:p>
        </p:txBody>
      </p:sp>
      <p:sp>
        <p:nvSpPr>
          <p:cNvPr id="13316" name="Rectangle 2"/>
          <p:cNvSpPr>
            <a:spLocks noChangeArrowheads="1"/>
          </p:cNvSpPr>
          <p:nvPr/>
        </p:nvSpPr>
        <p:spPr bwMode="auto">
          <a:xfrm>
            <a:off x="152400" y="171451"/>
            <a:ext cx="89916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4400" b="1" i="1" dirty="0">
                <a:solidFill>
                  <a:srgbClr val="0000FF"/>
                </a:solidFill>
                <a:latin typeface="Times New Roman" pitchFamily="18" charset="0"/>
                <a:cs typeface="Times New Roman" pitchFamily="18" charset="0"/>
              </a:rPr>
              <a:t>b</a:t>
            </a:r>
            <a:r>
              <a:rPr lang="pt-BR" sz="4400" b="1" i="1" smtClean="0">
                <a:solidFill>
                  <a:srgbClr val="0000FF"/>
                </a:solidFill>
                <a:latin typeface="Times New Roman" pitchFamily="18" charset="0"/>
                <a:cs typeface="Times New Roman" pitchFamily="18" charset="0"/>
              </a:rPr>
              <a:t>. </a:t>
            </a:r>
            <a:r>
              <a:rPr lang="pt-BR" sz="4400" b="1" i="1" dirty="0">
                <a:solidFill>
                  <a:srgbClr val="0000FF"/>
                </a:solidFill>
                <a:latin typeface="Times New Roman" pitchFamily="18" charset="0"/>
                <a:cs typeface="Times New Roman" pitchFamily="18" charset="0"/>
              </a:rPr>
              <a:t>Các chi tiết hoang đường, kì ảo:</a:t>
            </a:r>
            <a:endParaRPr lang="en-US" sz="4400" dirty="0">
              <a:solidFill>
                <a:srgbClr val="0000FF"/>
              </a:solidFill>
              <a:latin typeface="Times New Roman" pitchFamily="18" charset="0"/>
              <a:cs typeface="Times New Roman" pitchFamily="18" charset="0"/>
            </a:endParaRPr>
          </a:p>
          <a:p>
            <a:r>
              <a:rPr lang="pt-BR" sz="4400" dirty="0" smtClean="0">
                <a:solidFill>
                  <a:srgbClr val="0000FF"/>
                </a:solidFill>
                <a:latin typeface="Times New Roman" pitchFamily="18" charset="0"/>
                <a:cs typeface="Times New Roman" pitchFamily="18" charset="0"/>
              </a:rPr>
              <a:t>- </a:t>
            </a:r>
            <a:r>
              <a:rPr lang="pt-BR" sz="4400" i="1" dirty="0">
                <a:solidFill>
                  <a:srgbClr val="0000FF"/>
                </a:solidFill>
                <a:latin typeface="Times New Roman" pitchFamily="18" charset="0"/>
                <a:cs typeface="Times New Roman" pitchFamily="18" charset="0"/>
              </a:rPr>
              <a:t>Chi tiết tiếng đàn:</a:t>
            </a:r>
            <a:endParaRPr lang="en-US" sz="4400" i="1" dirty="0">
              <a:solidFill>
                <a:srgbClr val="0000FF"/>
              </a:solidFill>
              <a:latin typeface="Times New Roman" pitchFamily="18" charset="0"/>
              <a:cs typeface="Times New Roman" pitchFamily="18" charset="0"/>
            </a:endParaRPr>
          </a:p>
          <a:p>
            <a:r>
              <a:rPr lang="pt-BR" sz="4400" i="1" dirty="0">
                <a:solidFill>
                  <a:srgbClr val="0000FF"/>
                </a:solidFill>
                <a:latin typeface="Times New Roman" pitchFamily="18" charset="0"/>
                <a:cs typeface="Times New Roman" pitchFamily="18" charset="0"/>
              </a:rPr>
              <a:t>+ Có sức mạnh kỳ lạ</a:t>
            </a:r>
            <a:r>
              <a:rPr lang="pt-BR" sz="4400" i="1" dirty="0" smtClean="0">
                <a:solidFill>
                  <a:srgbClr val="0000FF"/>
                </a:solidFill>
                <a:latin typeface="Times New Roman" pitchFamily="18" charset="0"/>
                <a:cs typeface="Times New Roman" pitchFamily="18" charset="0"/>
              </a:rPr>
              <a:t>:</a:t>
            </a:r>
            <a:r>
              <a:rPr lang="vi-VN" sz="4400" i="1" dirty="0" smtClean="0">
                <a:solidFill>
                  <a:srgbClr val="0000FF"/>
                </a:solidFill>
                <a:latin typeface="Times New Roman" pitchFamily="18" charset="0"/>
                <a:cs typeface="Times New Roman" pitchFamily="18" charset="0"/>
              </a:rPr>
              <a:t> đại diện cho công lí</a:t>
            </a:r>
            <a:r>
              <a:rPr lang="vi-VN" sz="4400" i="1" dirty="0">
                <a:solidFill>
                  <a:srgbClr val="0000FF"/>
                </a:solidFill>
                <a:latin typeface="Times New Roman" pitchFamily="18" charset="0"/>
                <a:cs typeface="Times New Roman" pitchFamily="18" charset="0"/>
              </a:rPr>
              <a:t>;</a:t>
            </a:r>
            <a:r>
              <a:rPr lang="pt-BR" sz="4400" i="1" dirty="0" smtClean="0">
                <a:solidFill>
                  <a:srgbClr val="0000FF"/>
                </a:solidFill>
                <a:latin typeface="Times New Roman" pitchFamily="18" charset="0"/>
                <a:cs typeface="Times New Roman" pitchFamily="18" charset="0"/>
              </a:rPr>
              <a:t> </a:t>
            </a:r>
            <a:r>
              <a:rPr lang="pt-BR" sz="4400" i="1" dirty="0">
                <a:solidFill>
                  <a:srgbClr val="0000FF"/>
                </a:solidFill>
                <a:latin typeface="Times New Roman" pitchFamily="18" charset="0"/>
                <a:cs typeface="Times New Roman" pitchFamily="18" charset="0"/>
              </a:rPr>
              <a:t>sự yêu chuộng hòa bình của nhân dân ta </a:t>
            </a:r>
            <a:endParaRPr lang="vi-VN" sz="4400" i="1" dirty="0">
              <a:solidFill>
                <a:srgbClr val="0000FF"/>
              </a:solidFill>
              <a:latin typeface="Times New Roman" pitchFamily="18" charset="0"/>
              <a:cs typeface="Times New Roman" pitchFamily="18" charset="0"/>
            </a:endParaRPr>
          </a:p>
          <a:p>
            <a:endParaRPr lang="en-US" sz="4400" i="1" dirty="0">
              <a:solidFill>
                <a:srgbClr val="0000FF"/>
              </a:solidFill>
              <a:latin typeface="Times New Roman" pitchFamily="18" charset="0"/>
              <a:cs typeface="Times New Roman" pitchFamily="18" charset="0"/>
            </a:endParaRPr>
          </a:p>
          <a:p>
            <a:endParaRPr lang="en-US" sz="2800" b="1" dirty="0"/>
          </a:p>
        </p:txBody>
      </p:sp>
    </p:spTree>
    <p:extLst>
      <p:ext uri="{BB962C8B-B14F-4D97-AF65-F5344CB8AC3E}">
        <p14:creationId xmlns:p14="http://schemas.microsoft.com/office/powerpoint/2010/main" val="2878375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box(in)">
                                      <p:cBhvr>
                                        <p:cTn id="7" dur="500"/>
                                        <p:tgtEl>
                                          <p:spTgt spid="82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8200">
                                            <p:txEl>
                                              <p:pRg st="0" end="0"/>
                                            </p:txEl>
                                          </p:spTgt>
                                        </p:tgtEl>
                                      </p:cBhvr>
                                    </p:animEffect>
                                    <p:set>
                                      <p:cBhvr>
                                        <p:cTn id="12" dur="1" fill="hold">
                                          <p:stCondLst>
                                            <p:cond delay="499"/>
                                          </p:stCondLst>
                                        </p:cTn>
                                        <p:tgtEl>
                                          <p:spTgt spid="820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7150"/>
            <a:ext cx="8686800" cy="5016758"/>
          </a:xfrm>
          <a:prstGeom prst="rect">
            <a:avLst/>
          </a:prstGeom>
          <a:noFill/>
        </p:spPr>
        <p:txBody>
          <a:bodyPr wrap="square" rtlCol="0">
            <a:spAutoFit/>
          </a:bodyPr>
          <a:lstStyle/>
          <a:p>
            <a:pPr algn="just"/>
            <a:r>
              <a:rPr lang="vi-VN" sz="3200" b="1" dirty="0">
                <a:latin typeface="+mj-lt"/>
              </a:rPr>
              <a:t> </a:t>
            </a:r>
            <a:r>
              <a:rPr lang="vi-VN" sz="3200" b="1" dirty="0" smtClean="0">
                <a:latin typeface="+mj-lt"/>
              </a:rPr>
              <a:t>                  Hoạt </a:t>
            </a:r>
            <a:r>
              <a:rPr lang="vi-VN" sz="3200" b="1" dirty="0">
                <a:latin typeface="+mj-lt"/>
              </a:rPr>
              <a:t>động 1: Xác định vấn đề </a:t>
            </a:r>
            <a:endParaRPr lang="en-US" sz="3200" dirty="0">
              <a:latin typeface="+mj-lt"/>
            </a:endParaRPr>
          </a:p>
          <a:p>
            <a:pPr algn="just"/>
            <a:r>
              <a:rPr lang="vi-VN" sz="3200" i="1" dirty="0">
                <a:latin typeface="+mj-lt"/>
              </a:rPr>
              <a:t>a. Mục tiêu:</a:t>
            </a:r>
            <a:r>
              <a:rPr lang="vi-VN" sz="3200" dirty="0">
                <a:latin typeface="+mj-lt"/>
              </a:rPr>
              <a:t> Giúp học sinh huy động những hiểu biết về cổ tích kết nối vào bài học, tạo tâm thế hào hứng cho học sinh và nhu cầu tìm hiểu văn bản.</a:t>
            </a:r>
            <a:endParaRPr lang="en-US" sz="3200" dirty="0">
              <a:latin typeface="+mj-lt"/>
            </a:endParaRPr>
          </a:p>
          <a:p>
            <a:pPr algn="just"/>
            <a:r>
              <a:rPr lang="vi-VN" sz="3200" i="1" dirty="0">
                <a:latin typeface="+mj-lt"/>
              </a:rPr>
              <a:t>b. Nội dung: </a:t>
            </a:r>
            <a:r>
              <a:rPr lang="vi-VN" sz="3200" dirty="0">
                <a:latin typeface="+mj-lt"/>
              </a:rPr>
              <a:t>Giáo viên cho học sinh chơi trò chơi “Giải ô chữ” và  yêu cầu HS trả lời câu hỏi của GV. </a:t>
            </a:r>
            <a:r>
              <a:rPr lang="ru-RU" sz="3200" dirty="0">
                <a:latin typeface="Times New Roman" pitchFamily="18" charset="0"/>
                <a:cs typeface="Times New Roman" pitchFamily="18" charset="0"/>
              </a:rPr>
              <a:t>Những câu hỏi này nhằm khơi gợi cảm xúc, suy nghĩ của HS về người </a:t>
            </a:r>
            <a:r>
              <a:rPr lang="vi-VN" sz="3200" dirty="0">
                <a:latin typeface="Times New Roman" pitchFamily="18" charset="0"/>
                <a:cs typeface="Times New Roman" pitchFamily="18" charset="0"/>
              </a:rPr>
              <a:t>anh hùng Thạch Sanh</a:t>
            </a:r>
            <a:r>
              <a:rPr lang="ru-RU" sz="3200" dirty="0">
                <a:latin typeface="Times New Roman" pitchFamily="18" charset="0"/>
                <a:cs typeface="Times New Roman" pitchFamily="18" charset="0"/>
              </a:rPr>
              <a:t>, tạo không khí và chuẩn bị tâm thế phù hợp với </a:t>
            </a:r>
            <a:r>
              <a:rPr lang="vi-VN" sz="3200" dirty="0">
                <a:latin typeface="Times New Roman" pitchFamily="18" charset="0"/>
                <a:cs typeface="Times New Roman" pitchFamily="18" charset="0"/>
              </a:rPr>
              <a:t>văn bản.</a:t>
            </a:r>
            <a:endParaRPr lang="en-US" sz="3200" dirty="0">
              <a:latin typeface="Times New Roman" pitchFamily="18" charset="0"/>
              <a:cs typeface="Times New Roman" pitchFamily="18" charset="0"/>
            </a:endParaRPr>
          </a:p>
          <a:p>
            <a:pPr algn="just"/>
            <a:endParaRPr lang="en-US" sz="3200" dirty="0">
              <a:latin typeface="+mj-lt"/>
            </a:endParaRPr>
          </a:p>
        </p:txBody>
      </p:sp>
    </p:spTree>
    <p:extLst>
      <p:ext uri="{BB962C8B-B14F-4D97-AF65-F5344CB8AC3E}">
        <p14:creationId xmlns:p14="http://schemas.microsoft.com/office/powerpoint/2010/main" val="3472635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Rectangle 8"/>
          <p:cNvSpPr>
            <a:spLocks noChangeArrowheads="1"/>
          </p:cNvSpPr>
          <p:nvPr/>
        </p:nvSpPr>
        <p:spPr bwMode="auto">
          <a:xfrm>
            <a:off x="228600" y="716757"/>
            <a:ext cx="8763000" cy="419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12800" indent="-812800" eaLnBrk="1" hangingPunct="1">
              <a:lnSpc>
                <a:spcPct val="80000"/>
              </a:lnSpc>
              <a:spcBef>
                <a:spcPct val="20000"/>
              </a:spcBef>
            </a:pPr>
            <a:r>
              <a:rPr lang="en-US"/>
              <a:t> </a:t>
            </a:r>
            <a:r>
              <a:rPr lang="en-US" sz="2000"/>
              <a:t>                                                                                                                                                             </a:t>
            </a:r>
          </a:p>
          <a:p>
            <a:pPr marL="812800" indent="-812800" eaLnBrk="1" hangingPunct="1">
              <a:lnSpc>
                <a:spcPct val="80000"/>
              </a:lnSpc>
              <a:spcBef>
                <a:spcPct val="20000"/>
              </a:spcBef>
            </a:pPr>
            <a:endParaRPr lang="en-US" sz="2000" b="1"/>
          </a:p>
        </p:txBody>
      </p:sp>
      <p:sp>
        <p:nvSpPr>
          <p:cNvPr id="14340" name="Rectangle 2"/>
          <p:cNvSpPr>
            <a:spLocks noChangeArrowheads="1"/>
          </p:cNvSpPr>
          <p:nvPr/>
        </p:nvSpPr>
        <p:spPr bwMode="auto">
          <a:xfrm>
            <a:off x="152400" y="285750"/>
            <a:ext cx="89916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3600" dirty="0">
              <a:latin typeface="Times New Roman" pitchFamily="18" charset="0"/>
              <a:cs typeface="Times New Roman" pitchFamily="18" charset="0"/>
            </a:endParaRPr>
          </a:p>
          <a:p>
            <a:r>
              <a:rPr lang="en-US" sz="4400" b="1" dirty="0" smtClean="0">
                <a:solidFill>
                  <a:srgbClr val="0000FF"/>
                </a:solidFill>
                <a:effectLst>
                  <a:outerShdw blurRad="38100" dist="38100" dir="2700000" algn="tl">
                    <a:srgbClr val="000000">
                      <a:alpha val="43137"/>
                    </a:srgbClr>
                  </a:outerShdw>
                </a:effectLst>
                <a:sym typeface="Wingdings" pitchFamily="2" charset="2"/>
              </a:rPr>
              <a:t> </a:t>
            </a:r>
            <a:r>
              <a:rPr lang="pt-BR" sz="4400" dirty="0" smtClean="0">
                <a:solidFill>
                  <a:srgbClr val="0000FF"/>
                </a:solidFill>
                <a:latin typeface="Times New Roman" pitchFamily="18" charset="0"/>
                <a:cs typeface="Times New Roman" pitchFamily="18" charset="0"/>
              </a:rPr>
              <a:t>- </a:t>
            </a:r>
            <a:r>
              <a:rPr lang="pt-BR" sz="4400" dirty="0">
                <a:solidFill>
                  <a:srgbClr val="0000FF"/>
                </a:solidFill>
                <a:latin typeface="Times New Roman" pitchFamily="18" charset="0"/>
                <a:cs typeface="Times New Roman" pitchFamily="18" charset="0"/>
              </a:rPr>
              <a:t>Niêu cơm thần kì:</a:t>
            </a:r>
            <a:endParaRPr lang="en-US" sz="4400" dirty="0">
              <a:solidFill>
                <a:srgbClr val="0000FF"/>
              </a:solidFill>
              <a:latin typeface="Times New Roman" pitchFamily="18" charset="0"/>
              <a:cs typeface="Times New Roman" pitchFamily="18" charset="0"/>
            </a:endParaRPr>
          </a:p>
          <a:p>
            <a:r>
              <a:rPr lang="pt-BR" sz="4400" i="1" dirty="0">
                <a:latin typeface="Times New Roman" pitchFamily="18" charset="0"/>
                <a:cs typeface="Times New Roman" pitchFamily="18" charset="0"/>
              </a:rPr>
              <a:t>+ Có sức mạnh phi </a:t>
            </a:r>
            <a:r>
              <a:rPr lang="pt-BR" sz="4400" i="1" dirty="0" smtClean="0">
                <a:latin typeface="Times New Roman" pitchFamily="18" charset="0"/>
                <a:cs typeface="Times New Roman" pitchFamily="18" charset="0"/>
              </a:rPr>
              <a:t>thường </a:t>
            </a:r>
            <a:r>
              <a:rPr lang="pt-BR" sz="4400" i="1" dirty="0">
                <a:latin typeface="Times New Roman" pitchFamily="18" charset="0"/>
                <a:cs typeface="Times New Roman" pitchFamily="18" charset="0"/>
              </a:rPr>
              <a:t>tượng trưng cho tấm lòng nhân đạo, tư tưởng yêu hoà bình của nhân dân</a:t>
            </a:r>
            <a:r>
              <a:rPr lang="pt-BR" sz="4400" dirty="0">
                <a:solidFill>
                  <a:srgbClr val="0000FF"/>
                </a:solidFill>
                <a:latin typeface="Times New Roman" pitchFamily="18" charset="0"/>
                <a:cs typeface="Times New Roman" pitchFamily="18" charset="0"/>
              </a:rPr>
              <a:t>.</a:t>
            </a:r>
            <a:endParaRPr lang="en-US" sz="4400" dirty="0">
              <a:solidFill>
                <a:srgbClr val="0000FF"/>
              </a:solidFill>
              <a:latin typeface="Times New Roman" pitchFamily="18" charset="0"/>
              <a:cs typeface="Times New Roman" pitchFamily="18" charset="0"/>
            </a:endParaRPr>
          </a:p>
          <a:p>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811853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box(in)">
                                      <p:cBhvr>
                                        <p:cTn id="7" dur="500"/>
                                        <p:tgtEl>
                                          <p:spTgt spid="82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8200">
                                            <p:txEl>
                                              <p:pRg st="0" end="0"/>
                                            </p:txEl>
                                          </p:spTgt>
                                        </p:tgtEl>
                                      </p:cBhvr>
                                    </p:animEffect>
                                    <p:set>
                                      <p:cBhvr>
                                        <p:cTn id="12" dur="1" fill="hold">
                                          <p:stCondLst>
                                            <p:cond delay="499"/>
                                          </p:stCondLst>
                                        </p:cTn>
                                        <p:tgtEl>
                                          <p:spTgt spid="820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Line 7"/>
          <p:cNvSpPr>
            <a:spLocks noChangeShapeType="1"/>
          </p:cNvSpPr>
          <p:nvPr/>
        </p:nvSpPr>
        <p:spPr bwMode="auto">
          <a:xfrm>
            <a:off x="228600" y="324"/>
            <a:ext cx="13716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Rectangle 8"/>
          <p:cNvSpPr>
            <a:spLocks noChangeArrowheads="1"/>
          </p:cNvSpPr>
          <p:nvPr/>
        </p:nvSpPr>
        <p:spPr bwMode="auto">
          <a:xfrm>
            <a:off x="228600" y="716757"/>
            <a:ext cx="8763000" cy="419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12800" indent="-812800" eaLnBrk="1" hangingPunct="1">
              <a:lnSpc>
                <a:spcPct val="80000"/>
              </a:lnSpc>
              <a:spcBef>
                <a:spcPct val="20000"/>
              </a:spcBef>
            </a:pPr>
            <a:r>
              <a:rPr lang="en-US"/>
              <a:t> </a:t>
            </a:r>
            <a:r>
              <a:rPr lang="en-US" sz="2000"/>
              <a:t>                                                                                                                                                             </a:t>
            </a:r>
          </a:p>
          <a:p>
            <a:pPr marL="812800" indent="-812800" eaLnBrk="1" hangingPunct="1">
              <a:lnSpc>
                <a:spcPct val="80000"/>
              </a:lnSpc>
              <a:spcBef>
                <a:spcPct val="20000"/>
              </a:spcBef>
            </a:pPr>
            <a:endParaRPr lang="en-US" sz="2000" b="1"/>
          </a:p>
        </p:txBody>
      </p:sp>
      <p:sp>
        <p:nvSpPr>
          <p:cNvPr id="15364" name="Rectangle 2"/>
          <p:cNvSpPr>
            <a:spLocks noChangeArrowheads="1"/>
          </p:cNvSpPr>
          <p:nvPr/>
        </p:nvSpPr>
        <p:spPr bwMode="auto">
          <a:xfrm>
            <a:off x="152400" y="-95250"/>
            <a:ext cx="8991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4400" dirty="0">
              <a:latin typeface="Times New Roman" pitchFamily="18" charset="0"/>
              <a:cs typeface="Times New Roman" pitchFamily="18" charset="0"/>
            </a:endParaRPr>
          </a:p>
          <a:p>
            <a:r>
              <a:rPr lang="en-US" sz="4400" b="1" dirty="0">
                <a:solidFill>
                  <a:srgbClr val="0000FF"/>
                </a:solidFill>
                <a:effectLst>
                  <a:outerShdw blurRad="38100" dist="38100" dir="2700000" algn="tl">
                    <a:srgbClr val="000000">
                      <a:alpha val="43137"/>
                    </a:srgbClr>
                  </a:outerShdw>
                </a:effectLst>
                <a:sym typeface="Wingdings" pitchFamily="2" charset="2"/>
              </a:rPr>
              <a:t></a:t>
            </a:r>
            <a:r>
              <a:rPr lang="pt-BR" sz="4400" dirty="0" smtClean="0">
                <a:solidFill>
                  <a:srgbClr val="0000FF"/>
                </a:solidFill>
                <a:latin typeface="Times New Roman" pitchFamily="18" charset="0"/>
                <a:cs typeface="Times New Roman" pitchFamily="18" charset="0"/>
              </a:rPr>
              <a:t> </a:t>
            </a:r>
            <a:r>
              <a:rPr lang="pt-BR" sz="4400" dirty="0">
                <a:solidFill>
                  <a:srgbClr val="0000FF"/>
                </a:solidFill>
                <a:latin typeface="Times New Roman" pitchFamily="18" charset="0"/>
                <a:cs typeface="Times New Roman" pitchFamily="18" charset="0"/>
              </a:rPr>
              <a:t>Những chi tiết hoang đường, kì ảo </a:t>
            </a:r>
            <a:r>
              <a:rPr lang="pt-BR" sz="4400" dirty="0" smtClean="0">
                <a:solidFill>
                  <a:srgbClr val="0000FF"/>
                </a:solidFill>
                <a:latin typeface="Times New Roman" pitchFamily="18" charset="0"/>
                <a:cs typeface="Times New Roman" pitchFamily="18" charset="0"/>
              </a:rPr>
              <a:t> </a:t>
            </a:r>
            <a:r>
              <a:rPr lang="pt-BR" sz="4400" dirty="0">
                <a:solidFill>
                  <a:srgbClr val="0000FF"/>
                </a:solidFill>
                <a:latin typeface="Times New Roman" pitchFamily="18" charset="0"/>
                <a:cs typeface="Times New Roman" pitchFamily="18" charset="0"/>
              </a:rPr>
              <a:t>giàu ý nghĩa, tăng vẻ đẹp thần kì, tô đậm hình tượng nhân vật và làm nổi </a:t>
            </a:r>
            <a:r>
              <a:rPr lang="vi-VN" sz="4400" dirty="0" smtClean="0">
                <a:solidFill>
                  <a:srgbClr val="0000FF"/>
                </a:solidFill>
                <a:latin typeface="Times New Roman" pitchFamily="18" charset="0"/>
                <a:cs typeface="Times New Roman" pitchFamily="18" charset="0"/>
              </a:rPr>
              <a:t>bật </a:t>
            </a:r>
            <a:r>
              <a:rPr lang="pt-BR" sz="4400" dirty="0" smtClean="0">
                <a:solidFill>
                  <a:srgbClr val="0000FF"/>
                </a:solidFill>
                <a:latin typeface="Times New Roman" pitchFamily="18" charset="0"/>
                <a:cs typeface="Times New Roman" pitchFamily="18" charset="0"/>
              </a:rPr>
              <a:t>sự </a:t>
            </a:r>
            <a:r>
              <a:rPr lang="pt-BR" sz="4400" dirty="0">
                <a:solidFill>
                  <a:srgbClr val="0000FF"/>
                </a:solidFill>
                <a:latin typeface="Times New Roman" pitchFamily="18" charset="0"/>
                <a:cs typeface="Times New Roman" pitchFamily="18" charset="0"/>
              </a:rPr>
              <a:t>kiện khiến câu chuyện hấp dẫn, ấn tượng hơn.</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59367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box(in)">
                                      <p:cBhvr>
                                        <p:cTn id="7" dur="500"/>
                                        <p:tgtEl>
                                          <p:spTgt spid="82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8200">
                                            <p:txEl>
                                              <p:pRg st="0" end="0"/>
                                            </p:txEl>
                                          </p:spTgt>
                                        </p:tgtEl>
                                      </p:cBhvr>
                                    </p:animEffect>
                                    <p:set>
                                      <p:cBhvr>
                                        <p:cTn id="12" dur="1" fill="hold">
                                          <p:stCondLst>
                                            <p:cond delay="499"/>
                                          </p:stCondLst>
                                        </p:cTn>
                                        <p:tgtEl>
                                          <p:spTgt spid="820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114300"/>
            <a:ext cx="8208912" cy="1446550"/>
          </a:xfrm>
          <a:prstGeom prst="rect">
            <a:avLst/>
          </a:prstGeom>
        </p:spPr>
        <p:txBody>
          <a:bodyPr wrap="square">
            <a:spAutoFit/>
          </a:bodyPr>
          <a:lstStyle/>
          <a:p>
            <a:pPr algn="just">
              <a:spcBef>
                <a:spcPct val="20000"/>
              </a:spcBef>
            </a:pPr>
            <a:r>
              <a:rPr lang="pt-BR" sz="4000" b="1" i="1" smtClean="0">
                <a:solidFill>
                  <a:srgbClr val="0000FF"/>
                </a:solidFill>
                <a:latin typeface="Times New Roman" pitchFamily="18" charset="0"/>
                <a:cs typeface="Times New Roman" pitchFamily="18" charset="0"/>
              </a:rPr>
              <a:t>c</a:t>
            </a:r>
            <a:r>
              <a:rPr lang="pt-BR" sz="4000" b="1" i="1" dirty="0">
                <a:solidFill>
                  <a:srgbClr val="0000FF"/>
                </a:solidFill>
                <a:latin typeface="Times New Roman" pitchFamily="18" charset="0"/>
                <a:cs typeface="Times New Roman" pitchFamily="18" charset="0"/>
              </a:rPr>
              <a:t>.</a:t>
            </a:r>
            <a:r>
              <a:rPr lang="pt-BR" sz="4000" b="1" i="1" u="sng" dirty="0">
                <a:solidFill>
                  <a:srgbClr val="0000FF"/>
                </a:solidFill>
                <a:latin typeface="Times New Roman" pitchFamily="18" charset="0"/>
                <a:cs typeface="Times New Roman" pitchFamily="18" charset="0"/>
              </a:rPr>
              <a:t> Ước mơ của nhân dân ta</a:t>
            </a:r>
            <a:endParaRPr lang="en-US" sz="4000" u="sng" dirty="0">
              <a:solidFill>
                <a:srgbClr val="0000FF"/>
              </a:solidFill>
              <a:latin typeface="Times New Roman" pitchFamily="18" charset="0"/>
              <a:cs typeface="Times New Roman" pitchFamily="18" charset="0"/>
            </a:endParaRPr>
          </a:p>
          <a:p>
            <a:pPr algn="just">
              <a:spcBef>
                <a:spcPct val="20000"/>
              </a:spcBef>
            </a:pPr>
            <a:endParaRPr lang="en-US" sz="4000" b="1" dirty="0">
              <a:solidFill>
                <a:srgbClr val="0000FF"/>
              </a:solidFill>
              <a:latin typeface="Times New Roman"/>
              <a:ea typeface="Times New Roman"/>
            </a:endParaRPr>
          </a:p>
        </p:txBody>
      </p:sp>
      <p:sp>
        <p:nvSpPr>
          <p:cNvPr id="2" name="TextBox 1"/>
          <p:cNvSpPr txBox="1"/>
          <p:nvPr/>
        </p:nvSpPr>
        <p:spPr>
          <a:xfrm>
            <a:off x="76200" y="2962782"/>
            <a:ext cx="2504256"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4400" b="1" smtClean="0">
                <a:solidFill>
                  <a:srgbClr val="0000FF"/>
                </a:solidFill>
                <a:latin typeface="Times New Roman" pitchFamily="18" charset="0"/>
                <a:cs typeface="Times New Roman" pitchFamily="18" charset="0"/>
              </a:rPr>
              <a:t>Suy nghĩ</a:t>
            </a:r>
            <a:endParaRPr lang="en-US" sz="4400" b="1" dirty="0">
              <a:solidFill>
                <a:srgbClr val="0000FF"/>
              </a:solidFill>
              <a:latin typeface="Times New Roman" pitchFamily="18" charset="0"/>
              <a:cs typeface="Times New Roman" pitchFamily="18" charset="0"/>
            </a:endParaRPr>
          </a:p>
        </p:txBody>
      </p:sp>
      <p:sp>
        <p:nvSpPr>
          <p:cNvPr id="7" name="Rounded Rectangle 6"/>
          <p:cNvSpPr/>
          <p:nvPr/>
        </p:nvSpPr>
        <p:spPr>
          <a:xfrm>
            <a:off x="3614328" y="2441167"/>
            <a:ext cx="5301072" cy="112118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Times New Roman" pitchFamily="18" charset="0"/>
                <a:cs typeface="Times New Roman" pitchFamily="18" charset="0"/>
              </a:rPr>
              <a:t>Phần kết thúc truyện diễn ra như thế nào? </a:t>
            </a:r>
            <a:endParaRPr lang="en-US" sz="4000" b="1" dirty="0">
              <a:solidFill>
                <a:schemeClr val="tx1"/>
              </a:solidFill>
              <a:latin typeface="Times New Roman" pitchFamily="18" charset="0"/>
              <a:cs typeface="Times New Roman" pitchFamily="18" charset="0"/>
            </a:endParaRPr>
          </a:p>
        </p:txBody>
      </p:sp>
      <p:sp>
        <p:nvSpPr>
          <p:cNvPr id="10" name="Rounded Rectangle 9"/>
          <p:cNvSpPr/>
          <p:nvPr/>
        </p:nvSpPr>
        <p:spPr>
          <a:xfrm>
            <a:off x="3614328" y="3924299"/>
            <a:ext cx="5301072" cy="108585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prstClr val="white"/>
                </a:solidFill>
                <a:latin typeface="Times New Roman" pitchFamily="18" charset="0"/>
                <a:cs typeface="Times New Roman" pitchFamily="18" charset="0"/>
              </a:rPr>
              <a:t>Theo </a:t>
            </a:r>
            <a:r>
              <a:rPr lang="vi-VN" sz="3600" b="1" dirty="0">
                <a:solidFill>
                  <a:prstClr val="white"/>
                </a:solidFill>
                <a:latin typeface="Times New Roman" pitchFamily="18" charset="0"/>
                <a:cs typeface="Times New Roman" pitchFamily="18" charset="0"/>
              </a:rPr>
              <a:t>em kết thúc truyện thể hiện điều gì?</a:t>
            </a:r>
          </a:p>
        </p:txBody>
      </p:sp>
      <p:cxnSp>
        <p:nvCxnSpPr>
          <p:cNvPr id="12" name="Straight Arrow Connector 11"/>
          <p:cNvCxnSpPr>
            <a:stCxn id="2" idx="3"/>
            <a:endCxn id="7" idx="1"/>
          </p:cNvCxnSpPr>
          <p:nvPr/>
        </p:nvCxnSpPr>
        <p:spPr>
          <a:xfrm flipV="1">
            <a:off x="2580456" y="3001759"/>
            <a:ext cx="1033872" cy="3457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 idx="3"/>
            <a:endCxn id="10" idx="1"/>
          </p:cNvCxnSpPr>
          <p:nvPr/>
        </p:nvCxnSpPr>
        <p:spPr>
          <a:xfrm>
            <a:off x="2580456" y="3347503"/>
            <a:ext cx="1033872" cy="11197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48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par>
                                <p:cTn id="13" presetID="21"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par>
                                <p:cTn id="16" presetID="21"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2000"/>
                                        <p:tgtEl>
                                          <p:spTgt spid="14"/>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7"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thach18"/>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4532746" y="1"/>
            <a:ext cx="4648200" cy="2514599"/>
          </a:xfr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3" name="Rectangle 9"/>
          <p:cNvSpPr>
            <a:spLocks noChangeArrowheads="1"/>
          </p:cNvSpPr>
          <p:nvPr/>
        </p:nvSpPr>
        <p:spPr bwMode="auto">
          <a:xfrm>
            <a:off x="0" y="2057400"/>
            <a:ext cx="4604658" cy="1543050"/>
          </a:xfrm>
          <a:prstGeom prst="rect">
            <a:avLst/>
          </a:prstGeom>
          <a:solidFill>
            <a:srgbClr val="0070C0"/>
          </a:solidFill>
          <a:ln w="9525">
            <a:solidFill>
              <a:schemeClr val="tx1"/>
            </a:solidFill>
            <a:miter lim="800000"/>
            <a:headEnd/>
            <a:tailEnd/>
          </a:ln>
          <a:effectLst/>
          <a:extLst/>
        </p:spPr>
        <p:txBody>
          <a:bodyPr wrap="none" anchor="ctr"/>
          <a:lstStyle/>
          <a:p>
            <a:pPr lvl="0" algn="ctr" fontAlgn="base">
              <a:spcBef>
                <a:spcPct val="0"/>
              </a:spcBef>
              <a:spcAft>
                <a:spcPct val="0"/>
              </a:spcAft>
              <a:buFont typeface="Wingdings" pitchFamily="2" charset="2"/>
              <a:buChar char="è"/>
            </a:pPr>
            <a:r>
              <a:rPr lang="en-US" sz="2800" b="1" dirty="0" err="1">
                <a:solidFill>
                  <a:schemeClr val="bg1"/>
                </a:solidFill>
                <a:latin typeface="Times New Roman" pitchFamily="18" charset="0"/>
                <a:cs typeface="Times New Roman" pitchFamily="18" charset="0"/>
                <a:sym typeface="Wingdings" pitchFamily="2" charset="2"/>
              </a:rPr>
              <a:t>Kết</a:t>
            </a:r>
            <a:r>
              <a:rPr lang="en-US" sz="2800" b="1" dirty="0">
                <a:solidFill>
                  <a:schemeClr val="bg1"/>
                </a:solidFill>
                <a:latin typeface="Times New Roman" pitchFamily="18" charset="0"/>
                <a:cs typeface="Times New Roman" pitchFamily="18" charset="0"/>
                <a:sym typeface="Wingdings" pitchFamily="2" charset="2"/>
              </a:rPr>
              <a:t> </a:t>
            </a:r>
            <a:r>
              <a:rPr lang="en-US" sz="2800" b="1" dirty="0" err="1">
                <a:solidFill>
                  <a:schemeClr val="bg1"/>
                </a:solidFill>
                <a:latin typeface="Times New Roman" pitchFamily="18" charset="0"/>
                <a:cs typeface="Times New Roman" pitchFamily="18" charset="0"/>
                <a:sym typeface="Wingdings" pitchFamily="2" charset="2"/>
              </a:rPr>
              <a:t>thúc</a:t>
            </a:r>
            <a:r>
              <a:rPr lang="en-US" sz="2800" b="1" dirty="0">
                <a:solidFill>
                  <a:schemeClr val="bg1"/>
                </a:solidFill>
                <a:latin typeface="Times New Roman" pitchFamily="18" charset="0"/>
                <a:cs typeface="Times New Roman" pitchFamily="18" charset="0"/>
                <a:sym typeface="Wingdings" pitchFamily="2" charset="2"/>
              </a:rPr>
              <a:t> </a:t>
            </a:r>
            <a:r>
              <a:rPr lang="en-US" sz="2800" b="1" dirty="0" err="1">
                <a:solidFill>
                  <a:schemeClr val="bg1"/>
                </a:solidFill>
                <a:latin typeface="Times New Roman" pitchFamily="18" charset="0"/>
                <a:cs typeface="Times New Roman" pitchFamily="18" charset="0"/>
                <a:sym typeface="Wingdings" pitchFamily="2" charset="2"/>
              </a:rPr>
              <a:t>có</a:t>
            </a:r>
            <a:r>
              <a:rPr lang="en-US" sz="2800" b="1" dirty="0">
                <a:solidFill>
                  <a:schemeClr val="bg1"/>
                </a:solidFill>
                <a:latin typeface="Times New Roman" pitchFamily="18" charset="0"/>
                <a:cs typeface="Times New Roman" pitchFamily="18" charset="0"/>
                <a:sym typeface="Wingdings" pitchFamily="2" charset="2"/>
              </a:rPr>
              <a:t> </a:t>
            </a:r>
            <a:r>
              <a:rPr lang="en-US" sz="2800" b="1" dirty="0" err="1" smtClean="0">
                <a:solidFill>
                  <a:schemeClr val="bg1"/>
                </a:solidFill>
                <a:latin typeface="Times New Roman" pitchFamily="18" charset="0"/>
                <a:cs typeface="Times New Roman" pitchFamily="18" charset="0"/>
                <a:sym typeface="Wingdings" pitchFamily="2" charset="2"/>
              </a:rPr>
              <a:t>hậu</a:t>
            </a:r>
            <a:r>
              <a:rPr lang="en-US" sz="2800" b="1" dirty="0" smtClean="0">
                <a:solidFill>
                  <a:schemeClr val="bg1"/>
                </a:solidFill>
                <a:latin typeface="Times New Roman" pitchFamily="18" charset="0"/>
                <a:cs typeface="Times New Roman" pitchFamily="18" charset="0"/>
                <a:sym typeface="Wingdings" pitchFamily="2" charset="2"/>
              </a:rPr>
              <a:t> </a:t>
            </a:r>
            <a:r>
              <a:rPr lang="en-US" sz="2800" b="1" dirty="0" err="1" smtClean="0">
                <a:solidFill>
                  <a:schemeClr val="bg1"/>
                </a:solidFill>
                <a:latin typeface="Times New Roman" pitchFamily="18" charset="0"/>
                <a:cs typeface="Times New Roman" pitchFamily="18" charset="0"/>
                <a:sym typeface="Wingdings" pitchFamily="2" charset="2"/>
              </a:rPr>
              <a:t>thể</a:t>
            </a:r>
            <a:r>
              <a:rPr lang="en-US" sz="2800" b="1" dirty="0" smtClean="0">
                <a:solidFill>
                  <a:schemeClr val="bg1"/>
                </a:solidFill>
                <a:latin typeface="Times New Roman" pitchFamily="18" charset="0"/>
                <a:cs typeface="Times New Roman" pitchFamily="18" charset="0"/>
                <a:sym typeface="Wingdings" pitchFamily="2" charset="2"/>
              </a:rPr>
              <a:t> </a:t>
            </a:r>
            <a:r>
              <a:rPr lang="en-US" sz="2800" b="1" dirty="0" err="1" smtClean="0">
                <a:solidFill>
                  <a:schemeClr val="bg1"/>
                </a:solidFill>
                <a:latin typeface="Times New Roman" pitchFamily="18" charset="0"/>
                <a:cs typeface="Times New Roman" pitchFamily="18" charset="0"/>
                <a:sym typeface="Wingdings" pitchFamily="2" charset="2"/>
              </a:rPr>
              <a:t>hiện</a:t>
            </a:r>
            <a:r>
              <a:rPr lang="en-US" sz="2800" b="1" dirty="0" smtClean="0">
                <a:solidFill>
                  <a:schemeClr val="bg1"/>
                </a:solidFill>
                <a:latin typeface="Times New Roman" pitchFamily="18" charset="0"/>
                <a:cs typeface="Times New Roman" pitchFamily="18" charset="0"/>
                <a:sym typeface="Wingdings" pitchFamily="2" charset="2"/>
              </a:rPr>
              <a:t>: </a:t>
            </a:r>
            <a:endParaRPr lang="en-US" sz="2800" b="1" dirty="0">
              <a:solidFill>
                <a:schemeClr val="bg1"/>
              </a:solidFill>
              <a:latin typeface="Times New Roman" pitchFamily="18" charset="0"/>
              <a:cs typeface="Times New Roman" pitchFamily="18" charset="0"/>
              <a:sym typeface="Wingdings" pitchFamily="2" charset="2"/>
            </a:endParaRPr>
          </a:p>
          <a:p>
            <a:pPr fontAlgn="base">
              <a:spcBef>
                <a:spcPct val="0"/>
              </a:spcBef>
              <a:spcAft>
                <a:spcPct val="0"/>
              </a:spcAft>
            </a:pPr>
            <a:r>
              <a:rPr lang="en-US" sz="2800" b="1" dirty="0" smtClean="0">
                <a:solidFill>
                  <a:schemeClr val="bg1"/>
                </a:solidFill>
                <a:latin typeface="Times New Roman" pitchFamily="18" charset="0"/>
                <a:cs typeface="Times New Roman" pitchFamily="18" charset="0"/>
              </a:rPr>
              <a:t>-</a:t>
            </a:r>
            <a:r>
              <a:rPr lang="en-US" sz="2800" b="1" dirty="0" err="1" smtClean="0">
                <a:solidFill>
                  <a:schemeClr val="bg1"/>
                </a:solidFill>
                <a:latin typeface="Times New Roman" pitchFamily="18" charset="0"/>
                <a:cs typeface="Times New Roman" pitchFamily="18" charset="0"/>
              </a:rPr>
              <a:t>Niềm</a:t>
            </a:r>
            <a:r>
              <a:rPr lang="en-US" sz="2800" b="1" dirty="0" smtClean="0">
                <a:solidFill>
                  <a:schemeClr val="bg1"/>
                </a:solidFill>
                <a:latin typeface="Times New Roman" pitchFamily="18" charset="0"/>
                <a:cs typeface="Times New Roman" pitchFamily="18" charset="0"/>
              </a:rPr>
              <a:t> tin </a:t>
            </a:r>
            <a:r>
              <a:rPr lang="en-US" sz="2800" b="1" dirty="0" err="1" smtClean="0">
                <a:solidFill>
                  <a:schemeClr val="bg1"/>
                </a:solidFill>
                <a:latin typeface="Times New Roman" pitchFamily="18" charset="0"/>
                <a:cs typeface="Times New Roman" pitchFamily="18" charset="0"/>
              </a:rPr>
              <a:t>vào</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công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lí</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xã</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hội</a:t>
            </a:r>
            <a:r>
              <a:rPr lang="en-US" sz="2800" b="1" dirty="0" smtClean="0">
                <a:solidFill>
                  <a:schemeClr val="bg1"/>
                </a:solidFill>
                <a:latin typeface="Times New Roman" pitchFamily="18" charset="0"/>
                <a:cs typeface="Times New Roman" pitchFamily="18" charset="0"/>
              </a:rPr>
              <a:t>.</a:t>
            </a:r>
          </a:p>
          <a:p>
            <a:pPr fontAlgn="base">
              <a:spcBef>
                <a:spcPct val="0"/>
              </a:spcBef>
              <a:spcAft>
                <a:spcPct val="0"/>
              </a:spcAft>
            </a:pP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Ước</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mơ</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về</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sự</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đổi</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đời</a:t>
            </a:r>
            <a:r>
              <a:rPr lang="en-US" sz="2800" b="1" dirty="0" smtClean="0">
                <a:solidFill>
                  <a:schemeClr val="bg1"/>
                </a:solidFill>
                <a:latin typeface="Times New Roman" pitchFamily="18" charset="0"/>
                <a:cs typeface="Times New Roman" pitchFamily="18" charset="0"/>
              </a:rPr>
              <a:t>.</a:t>
            </a:r>
          </a:p>
        </p:txBody>
      </p:sp>
      <p:sp>
        <p:nvSpPr>
          <p:cNvPr id="52237" name="Rectangle 13"/>
          <p:cNvSpPr>
            <a:spLocks noChangeArrowheads="1"/>
          </p:cNvSpPr>
          <p:nvPr/>
        </p:nvSpPr>
        <p:spPr bwMode="auto">
          <a:xfrm>
            <a:off x="0" y="285750"/>
            <a:ext cx="4419600" cy="1485900"/>
          </a:xfrm>
          <a:prstGeom prst="rect">
            <a:avLst/>
          </a:prstGeom>
          <a:solidFill>
            <a:srgbClr val="FFC000"/>
          </a:solidFill>
          <a:ln w="9525">
            <a:solidFill>
              <a:schemeClr val="tx1"/>
            </a:solidFill>
            <a:miter lim="800000"/>
            <a:headEnd/>
            <a:tailEnd/>
          </a:ln>
          <a:effectLst/>
          <a:extLst/>
        </p:spPr>
        <p:txBody>
          <a:bodyPr wrap="none" anchor="ctr"/>
          <a:lstStyle/>
          <a:p>
            <a:pPr fontAlgn="base">
              <a:spcBef>
                <a:spcPct val="0"/>
              </a:spcBef>
              <a:spcAft>
                <a:spcPct val="0"/>
              </a:spcAft>
            </a:pPr>
            <a:r>
              <a:rPr lang="en-US" sz="3200" b="1" dirty="0" err="1" smtClean="0">
                <a:latin typeface="Times New Roman" pitchFamily="18" charset="0"/>
              </a:rPr>
              <a:t>Mẹ</a:t>
            </a:r>
            <a:r>
              <a:rPr lang="en-US" sz="3200" b="1" dirty="0" smtClean="0">
                <a:latin typeface="Times New Roman" pitchFamily="18" charset="0"/>
              </a:rPr>
              <a:t> con </a:t>
            </a:r>
            <a:r>
              <a:rPr lang="en-US" sz="3200" b="1" dirty="0" err="1" smtClean="0">
                <a:latin typeface="Times New Roman" pitchFamily="18" charset="0"/>
              </a:rPr>
              <a:t>Lí</a:t>
            </a:r>
            <a:r>
              <a:rPr lang="en-US" sz="3200" b="1" dirty="0" smtClean="0">
                <a:latin typeface="Times New Roman" pitchFamily="18" charset="0"/>
              </a:rPr>
              <a:t> </a:t>
            </a:r>
            <a:r>
              <a:rPr lang="en-US" sz="3200" b="1" dirty="0" err="1" smtClean="0">
                <a:latin typeface="Times New Roman" pitchFamily="18" charset="0"/>
              </a:rPr>
              <a:t>Thông</a:t>
            </a:r>
            <a:r>
              <a:rPr lang="en-US" sz="3200" b="1" dirty="0" smtClean="0">
                <a:latin typeface="Times New Roman" pitchFamily="18" charset="0"/>
              </a:rPr>
              <a:t> </a:t>
            </a:r>
            <a:r>
              <a:rPr lang="en-US" sz="3200" b="1" dirty="0" err="1" smtClean="0">
                <a:latin typeface="Times New Roman" pitchFamily="18" charset="0"/>
              </a:rPr>
              <a:t>bị</a:t>
            </a:r>
            <a:r>
              <a:rPr lang="en-US" sz="3200" b="1" dirty="0" smtClean="0">
                <a:latin typeface="Times New Roman" pitchFamily="18" charset="0"/>
              </a:rPr>
              <a:t> </a:t>
            </a:r>
            <a:r>
              <a:rPr lang="en-US" sz="3200" b="1" dirty="0" err="1" smtClean="0">
                <a:latin typeface="Times New Roman" pitchFamily="18" charset="0"/>
              </a:rPr>
              <a:t>sét</a:t>
            </a:r>
            <a:endParaRPr lang="vi-VN" sz="3200" b="1" dirty="0" smtClean="0">
              <a:latin typeface="Times New Roman" pitchFamily="18" charset="0"/>
            </a:endParaRPr>
          </a:p>
          <a:p>
            <a:pPr fontAlgn="base">
              <a:spcBef>
                <a:spcPct val="0"/>
              </a:spcBef>
              <a:spcAft>
                <a:spcPct val="0"/>
              </a:spcAft>
            </a:pPr>
            <a:r>
              <a:rPr lang="en-US" sz="3200" b="1" dirty="0" smtClean="0">
                <a:latin typeface="Times New Roman" pitchFamily="18" charset="0"/>
              </a:rPr>
              <a:t> </a:t>
            </a:r>
            <a:r>
              <a:rPr lang="en-US" sz="3200" b="1" dirty="0" err="1" smtClean="0">
                <a:latin typeface="Times New Roman" pitchFamily="18" charset="0"/>
              </a:rPr>
              <a:t>đánh</a:t>
            </a:r>
            <a:r>
              <a:rPr lang="en-US" sz="3200" b="1" dirty="0" smtClean="0">
                <a:latin typeface="Times New Roman" pitchFamily="18" charset="0"/>
              </a:rPr>
              <a:t> </a:t>
            </a:r>
            <a:r>
              <a:rPr lang="en-US" sz="3200" b="1" dirty="0" err="1" smtClean="0">
                <a:latin typeface="Times New Roman" pitchFamily="18" charset="0"/>
              </a:rPr>
              <a:t>hóa</a:t>
            </a:r>
            <a:r>
              <a:rPr lang="en-US" sz="3200" b="1" dirty="0" smtClean="0">
                <a:latin typeface="Times New Roman" pitchFamily="18" charset="0"/>
              </a:rPr>
              <a:t> </a:t>
            </a:r>
            <a:r>
              <a:rPr lang="en-US" sz="3200" b="1" dirty="0" err="1" smtClean="0">
                <a:latin typeface="Times New Roman" pitchFamily="18" charset="0"/>
              </a:rPr>
              <a:t>kiếp</a:t>
            </a:r>
            <a:r>
              <a:rPr lang="en-US" sz="3200" b="1" dirty="0" smtClean="0">
                <a:latin typeface="Times New Roman" pitchFamily="18" charset="0"/>
              </a:rPr>
              <a:t> </a:t>
            </a:r>
            <a:r>
              <a:rPr lang="en-US" sz="3200" b="1" dirty="0" err="1" smtClean="0">
                <a:latin typeface="Times New Roman" pitchFamily="18" charset="0"/>
              </a:rPr>
              <a:t>thành</a:t>
            </a:r>
            <a:endParaRPr lang="vi-VN" sz="3200" b="1" dirty="0" smtClean="0">
              <a:latin typeface="Times New Roman" pitchFamily="18" charset="0"/>
            </a:endParaRPr>
          </a:p>
          <a:p>
            <a:pPr fontAlgn="base">
              <a:spcBef>
                <a:spcPct val="0"/>
              </a:spcBef>
              <a:spcAft>
                <a:spcPct val="0"/>
              </a:spcAft>
            </a:pPr>
            <a:r>
              <a:rPr lang="en-US" sz="3200" b="1" dirty="0" smtClean="0">
                <a:latin typeface="Times New Roman" pitchFamily="18" charset="0"/>
              </a:rPr>
              <a:t> </a:t>
            </a:r>
            <a:r>
              <a:rPr lang="en-US" sz="3200" b="1" dirty="0" err="1" smtClean="0">
                <a:latin typeface="Times New Roman" pitchFamily="18" charset="0"/>
              </a:rPr>
              <a:t>bọ</a:t>
            </a:r>
            <a:r>
              <a:rPr lang="en-US" sz="3200" b="1" dirty="0" smtClean="0">
                <a:latin typeface="Times New Roman" pitchFamily="18" charset="0"/>
              </a:rPr>
              <a:t> hung</a:t>
            </a:r>
          </a:p>
        </p:txBody>
      </p:sp>
      <p:sp>
        <p:nvSpPr>
          <p:cNvPr id="52238" name="Rectangle 14"/>
          <p:cNvSpPr>
            <a:spLocks noChangeArrowheads="1"/>
          </p:cNvSpPr>
          <p:nvPr/>
        </p:nvSpPr>
        <p:spPr bwMode="auto">
          <a:xfrm>
            <a:off x="-20782" y="3943350"/>
            <a:ext cx="4495800" cy="800100"/>
          </a:xfrm>
          <a:prstGeom prst="rect">
            <a:avLst/>
          </a:prstGeom>
          <a:solidFill>
            <a:srgbClr val="00B050"/>
          </a:solidFill>
          <a:ln w="9525">
            <a:solidFill>
              <a:schemeClr val="tx1"/>
            </a:solidFill>
            <a:miter lim="800000"/>
            <a:headEnd/>
            <a:tailEnd/>
          </a:ln>
          <a:effectLst/>
          <a:extLst/>
        </p:spPr>
        <p:txBody>
          <a:bodyPr wrap="none" anchor="ctr"/>
          <a:lstStyle/>
          <a:p>
            <a:pPr algn="ctr" fontAlgn="base">
              <a:spcBef>
                <a:spcPct val="0"/>
              </a:spcBef>
              <a:spcAft>
                <a:spcPct val="0"/>
              </a:spcAft>
            </a:pPr>
            <a:r>
              <a:rPr lang="en-US" sz="3200" b="1" dirty="0" err="1" smtClean="0">
                <a:latin typeface="Times New Roman" pitchFamily="18" charset="0"/>
                <a:cs typeface="Times New Roman" pitchFamily="18" charset="0"/>
              </a:rPr>
              <a:t>Thạch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Sanh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ngôi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vua</a:t>
            </a:r>
            <a:endParaRPr lang="en-US" sz="3200" b="1" dirty="0" smtClean="0">
              <a:latin typeface="Times New Roman" pitchFamily="18" charset="0"/>
              <a:cs typeface="Times New Roman" pitchFamily="18" charset="0"/>
            </a:endParaRPr>
          </a:p>
        </p:txBody>
      </p:sp>
      <p:sp>
        <p:nvSpPr>
          <p:cNvPr id="2" name="Down Arrow 1"/>
          <p:cNvSpPr/>
          <p:nvPr/>
        </p:nvSpPr>
        <p:spPr bwMode="auto">
          <a:xfrm>
            <a:off x="1844634" y="1771651"/>
            <a:ext cx="654132" cy="404132"/>
          </a:xfrm>
          <a:prstGeom prst="downArrow">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 name="Up Arrow 2"/>
          <p:cNvSpPr/>
          <p:nvPr/>
        </p:nvSpPr>
        <p:spPr bwMode="auto">
          <a:xfrm>
            <a:off x="1828800" y="3511014"/>
            <a:ext cx="685800" cy="432336"/>
          </a:xfrm>
          <a:prstGeom prst="upArrow">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2656" y="2555607"/>
            <a:ext cx="4627996"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06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arn(inVertical)">
                                      <p:cBhvr>
                                        <p:cTn id="7" dur="500"/>
                                        <p:tgtEl>
                                          <p:spTgt spid="174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2237"/>
                                        </p:tgtEl>
                                        <p:attrNameLst>
                                          <p:attrName>style.visibility</p:attrName>
                                        </p:attrNameLst>
                                      </p:cBhvr>
                                      <p:to>
                                        <p:strVal val="visible"/>
                                      </p:to>
                                    </p:set>
                                    <p:animEffect transition="in" filter="circle(in)">
                                      <p:cBhvr>
                                        <p:cTn id="17" dur="2000"/>
                                        <p:tgtEl>
                                          <p:spTgt spid="52237"/>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52238"/>
                                        </p:tgtEl>
                                        <p:attrNameLst>
                                          <p:attrName>style.visibility</p:attrName>
                                        </p:attrNameLst>
                                      </p:cBhvr>
                                      <p:to>
                                        <p:strVal val="visible"/>
                                      </p:to>
                                    </p:set>
                                    <p:animEffect transition="in" filter="circle(in)">
                                      <p:cBhvr>
                                        <p:cTn id="20" dur="2000"/>
                                        <p:tgtEl>
                                          <p:spTgt spid="5223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52233"/>
                                        </p:tgtEl>
                                        <p:attrNameLst>
                                          <p:attrName>style.visibility</p:attrName>
                                        </p:attrNameLst>
                                      </p:cBhvr>
                                      <p:to>
                                        <p:strVal val="visible"/>
                                      </p:to>
                                    </p:set>
                                    <p:animEffect transition="in" filter="circle(in)">
                                      <p:cBhvr>
                                        <p:cTn id="31" dur="2000"/>
                                        <p:tgtEl>
                                          <p:spTgt spid="5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animBg="1"/>
      <p:bldP spid="52237" grpId="0" animBg="1"/>
      <p:bldP spid="52238" grpId="0" animBg="1"/>
      <p:bldP spid="2"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Rectangle 8"/>
          <p:cNvSpPr>
            <a:spLocks noChangeArrowheads="1"/>
          </p:cNvSpPr>
          <p:nvPr/>
        </p:nvSpPr>
        <p:spPr bwMode="auto">
          <a:xfrm>
            <a:off x="228600" y="716757"/>
            <a:ext cx="8763000" cy="419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12800" indent="-812800" eaLnBrk="1" hangingPunct="1">
              <a:lnSpc>
                <a:spcPct val="80000"/>
              </a:lnSpc>
              <a:spcBef>
                <a:spcPct val="20000"/>
              </a:spcBef>
            </a:pPr>
            <a:r>
              <a:rPr lang="en-US"/>
              <a:t> </a:t>
            </a:r>
            <a:r>
              <a:rPr lang="en-US" sz="2000"/>
              <a:t>                                                                                                                                                             </a:t>
            </a:r>
          </a:p>
          <a:p>
            <a:pPr marL="812800" indent="-812800" eaLnBrk="1" hangingPunct="1">
              <a:lnSpc>
                <a:spcPct val="80000"/>
              </a:lnSpc>
              <a:spcBef>
                <a:spcPct val="20000"/>
              </a:spcBef>
            </a:pPr>
            <a:endParaRPr lang="en-US" sz="2000" b="1"/>
          </a:p>
        </p:txBody>
      </p:sp>
      <p:sp>
        <p:nvSpPr>
          <p:cNvPr id="17412" name="Rectangle 2"/>
          <p:cNvSpPr>
            <a:spLocks noChangeArrowheads="1"/>
          </p:cNvSpPr>
          <p:nvPr/>
        </p:nvSpPr>
        <p:spPr bwMode="auto">
          <a:xfrm>
            <a:off x="152400" y="688181"/>
            <a:ext cx="89916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4400" b="1" i="1" dirty="0">
                <a:solidFill>
                  <a:srgbClr val="0000FF"/>
                </a:solidFill>
                <a:latin typeface="Times New Roman" pitchFamily="18" charset="0"/>
                <a:cs typeface="Times New Roman" pitchFamily="18" charset="0"/>
              </a:rPr>
              <a:t>c. </a:t>
            </a:r>
            <a:r>
              <a:rPr lang="pt-BR" sz="4400" b="1" i="1" u="sng" dirty="0">
                <a:solidFill>
                  <a:srgbClr val="0000FF"/>
                </a:solidFill>
                <a:latin typeface="Times New Roman" pitchFamily="18" charset="0"/>
                <a:cs typeface="Times New Roman" pitchFamily="18" charset="0"/>
              </a:rPr>
              <a:t>Ước mơ của nhân dân </a:t>
            </a:r>
            <a:r>
              <a:rPr lang="pt-BR" sz="4400" b="1" i="1" u="sng" dirty="0" smtClean="0">
                <a:solidFill>
                  <a:srgbClr val="0000FF"/>
                </a:solidFill>
                <a:latin typeface="Times New Roman" pitchFamily="18" charset="0"/>
                <a:cs typeface="Times New Roman" pitchFamily="18" charset="0"/>
              </a:rPr>
              <a:t>ta</a:t>
            </a:r>
            <a:endParaRPr lang="en-US" sz="4400" u="sng" dirty="0">
              <a:solidFill>
                <a:srgbClr val="0000FF"/>
              </a:solidFill>
              <a:latin typeface="Times New Roman" pitchFamily="18" charset="0"/>
              <a:cs typeface="Times New Roman" pitchFamily="18" charset="0"/>
            </a:endParaRPr>
          </a:p>
          <a:p>
            <a:r>
              <a:rPr lang="pt-BR" sz="4400" dirty="0">
                <a:solidFill>
                  <a:srgbClr val="0000FF"/>
                </a:solidFill>
                <a:latin typeface="Times New Roman" pitchFamily="18" charset="0"/>
                <a:cs typeface="Times New Roman" pitchFamily="18" charset="0"/>
              </a:rPr>
              <a:t> </a:t>
            </a:r>
            <a:r>
              <a:rPr lang="en-US" sz="4400" b="1" dirty="0">
                <a:solidFill>
                  <a:srgbClr val="0000FF"/>
                </a:solidFill>
                <a:effectLst>
                  <a:outerShdw blurRad="38100" dist="38100" dir="2700000" algn="tl">
                    <a:srgbClr val="000000">
                      <a:alpha val="43137"/>
                    </a:srgbClr>
                  </a:outerShdw>
                </a:effectLst>
                <a:sym typeface="Wingdings" pitchFamily="2" charset="2"/>
              </a:rPr>
              <a:t></a:t>
            </a:r>
            <a:r>
              <a:rPr lang="pt-BR" sz="4400" dirty="0" smtClean="0">
                <a:solidFill>
                  <a:srgbClr val="0000FF"/>
                </a:solidFill>
                <a:latin typeface="Times New Roman" pitchFamily="18" charset="0"/>
                <a:cs typeface="Times New Roman" pitchFamily="18" charset="0"/>
              </a:rPr>
              <a:t> </a:t>
            </a:r>
            <a:r>
              <a:rPr lang="pt-BR" sz="4400" dirty="0">
                <a:solidFill>
                  <a:srgbClr val="0000FF"/>
                </a:solidFill>
                <a:latin typeface="Times New Roman" pitchFamily="18" charset="0"/>
                <a:cs typeface="Times New Roman" pitchFamily="18" charset="0"/>
              </a:rPr>
              <a:t>Truyện kết thúc có hậu, viên mãn, thể hiện ước mơ, niềm tin về đạo đức, công lí xã hội, cái thiện chiến thắng cái </a:t>
            </a:r>
            <a:r>
              <a:rPr lang="pt-BR" sz="4400" dirty="0" smtClean="0">
                <a:solidFill>
                  <a:srgbClr val="0000FF"/>
                </a:solidFill>
                <a:latin typeface="Times New Roman" pitchFamily="18" charset="0"/>
                <a:cs typeface="Times New Roman" pitchFamily="18" charset="0"/>
              </a:rPr>
              <a:t>ác.</a:t>
            </a:r>
            <a:endParaRPr lang="en-US" sz="4400" dirty="0">
              <a:solidFill>
                <a:srgbClr val="0000FF"/>
              </a:solidFill>
              <a:latin typeface="Times New Roman" pitchFamily="18" charset="0"/>
              <a:cs typeface="Times New Roman" pitchFamily="18" charset="0"/>
            </a:endParaRPr>
          </a:p>
          <a:p>
            <a:r>
              <a:rPr lang="pt-BR" sz="4400" dirty="0">
                <a:solidFill>
                  <a:srgbClr val="0000FF"/>
                </a:solidFill>
              </a:rPr>
              <a:t> </a:t>
            </a:r>
            <a:endParaRPr lang="en-US" sz="4400" dirty="0">
              <a:solidFill>
                <a:srgbClr val="0000FF"/>
              </a:solidFill>
            </a:endParaRPr>
          </a:p>
          <a:p>
            <a:endParaRPr lang="en-US" sz="2800" b="1" dirty="0"/>
          </a:p>
        </p:txBody>
      </p:sp>
    </p:spTree>
    <p:extLst>
      <p:ext uri="{BB962C8B-B14F-4D97-AF65-F5344CB8AC3E}">
        <p14:creationId xmlns:p14="http://schemas.microsoft.com/office/powerpoint/2010/main" val="3654773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box(in)">
                                      <p:cBhvr>
                                        <p:cTn id="7" dur="500"/>
                                        <p:tgtEl>
                                          <p:spTgt spid="82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8200">
                                            <p:txEl>
                                              <p:pRg st="0" end="0"/>
                                            </p:txEl>
                                          </p:spTgt>
                                        </p:tgtEl>
                                      </p:cBhvr>
                                    </p:animEffect>
                                    <p:set>
                                      <p:cBhvr>
                                        <p:cTn id="12" dur="1" fill="hold">
                                          <p:stCondLst>
                                            <p:cond delay="499"/>
                                          </p:stCondLst>
                                        </p:cTn>
                                        <p:tgtEl>
                                          <p:spTgt spid="820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Line 7"/>
          <p:cNvSpPr>
            <a:spLocks noChangeShapeType="1"/>
          </p:cNvSpPr>
          <p:nvPr/>
        </p:nvSpPr>
        <p:spPr bwMode="auto">
          <a:xfrm>
            <a:off x="228600" y="324"/>
            <a:ext cx="13716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Rectangle 8"/>
          <p:cNvSpPr>
            <a:spLocks noChangeArrowheads="1"/>
          </p:cNvSpPr>
          <p:nvPr/>
        </p:nvSpPr>
        <p:spPr bwMode="auto">
          <a:xfrm>
            <a:off x="228600" y="716757"/>
            <a:ext cx="8763000" cy="419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12800" indent="-812800" eaLnBrk="1" hangingPunct="1">
              <a:lnSpc>
                <a:spcPct val="80000"/>
              </a:lnSpc>
              <a:spcBef>
                <a:spcPct val="20000"/>
              </a:spcBef>
            </a:pPr>
            <a:r>
              <a:rPr lang="en-US"/>
              <a:t> </a:t>
            </a:r>
            <a:r>
              <a:rPr lang="en-US" sz="2000"/>
              <a:t>                                                                                                                                                             </a:t>
            </a:r>
          </a:p>
          <a:p>
            <a:pPr marL="812800" indent="-812800" eaLnBrk="1" hangingPunct="1">
              <a:lnSpc>
                <a:spcPct val="80000"/>
              </a:lnSpc>
              <a:spcBef>
                <a:spcPct val="20000"/>
              </a:spcBef>
            </a:pPr>
            <a:endParaRPr lang="en-US" sz="2000" b="1"/>
          </a:p>
        </p:txBody>
      </p:sp>
      <p:sp>
        <p:nvSpPr>
          <p:cNvPr id="19460" name="Rectangle 2"/>
          <p:cNvSpPr>
            <a:spLocks noChangeArrowheads="1"/>
          </p:cNvSpPr>
          <p:nvPr/>
        </p:nvSpPr>
        <p:spPr bwMode="auto">
          <a:xfrm>
            <a:off x="152400" y="-95250"/>
            <a:ext cx="89916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sz="3200" b="1" u="sng" smtClean="0">
                <a:latin typeface="Times New Roman" pitchFamily="18" charset="0"/>
                <a:cs typeface="Times New Roman" pitchFamily="18" charset="0"/>
              </a:rPr>
              <a:t>Tổng </a:t>
            </a:r>
            <a:r>
              <a:rPr lang="pt-BR" sz="3200" b="1" u="sng" dirty="0">
                <a:latin typeface="Times New Roman" pitchFamily="18" charset="0"/>
                <a:cs typeface="Times New Roman" pitchFamily="18" charset="0"/>
              </a:rPr>
              <a:t>kết:</a:t>
            </a:r>
            <a:endParaRPr lang="en-US" sz="3200" u="sng" dirty="0">
              <a:latin typeface="Times New Roman" pitchFamily="18" charset="0"/>
              <a:cs typeface="Times New Roman" pitchFamily="18" charset="0"/>
            </a:endParaRPr>
          </a:p>
          <a:p>
            <a:r>
              <a:rPr lang="vi-VN" sz="3200" b="1" i="1" dirty="0" smtClean="0">
                <a:latin typeface="Times New Roman" pitchFamily="18" charset="0"/>
                <a:cs typeface="Times New Roman" pitchFamily="18" charset="0"/>
              </a:rPr>
              <a:t>1</a:t>
            </a:r>
            <a:r>
              <a:rPr lang="pt-BR" sz="3200" b="1" i="1" dirty="0" smtClean="0">
                <a:latin typeface="Times New Roman" pitchFamily="18" charset="0"/>
                <a:cs typeface="Times New Roman" pitchFamily="18" charset="0"/>
              </a:rPr>
              <a:t>. </a:t>
            </a:r>
            <a:r>
              <a:rPr lang="pt-BR" sz="3200" b="1" i="1" u="sng" dirty="0">
                <a:latin typeface="Times New Roman" pitchFamily="18" charset="0"/>
                <a:cs typeface="Times New Roman" pitchFamily="18" charset="0"/>
              </a:rPr>
              <a:t>Nghệ thuật:</a:t>
            </a:r>
            <a:endParaRPr lang="en-US" sz="3200" u="sng" dirty="0">
              <a:latin typeface="Times New Roman" pitchFamily="18" charset="0"/>
              <a:cs typeface="Times New Roman" pitchFamily="18" charset="0"/>
            </a:endParaRPr>
          </a:p>
          <a:p>
            <a:r>
              <a:rPr lang="pt-BR"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a:t>
            </a:r>
            <a:r>
              <a:rPr lang="pt-BR"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C</a:t>
            </a:r>
            <a:r>
              <a:rPr lang="pt-BR" sz="3200" dirty="0" smtClean="0">
                <a:latin typeface="Times New Roman" pitchFamily="18" charset="0"/>
                <a:cs typeface="Times New Roman" pitchFamily="18" charset="0"/>
              </a:rPr>
              <a:t>ốt </a:t>
            </a:r>
            <a:r>
              <a:rPr lang="pt-BR" sz="3200" dirty="0">
                <a:latin typeface="Times New Roman" pitchFamily="18" charset="0"/>
                <a:cs typeface="Times New Roman" pitchFamily="18" charset="0"/>
              </a:rPr>
              <a:t>truyện được sắp xếp với các tình tiết hợp lý, các yếu tố hoang đường, kì ảo giàu ý nghĩa</a:t>
            </a:r>
            <a:r>
              <a:rPr lang="pt-BR" sz="3200" dirty="0" smtClean="0">
                <a:latin typeface="Times New Roman" pitchFamily="18" charset="0"/>
                <a:cs typeface="Times New Roman" pitchFamily="18" charset="0"/>
              </a:rPr>
              <a:t>.</a:t>
            </a:r>
            <a:endParaRPr lang="vi-VN" sz="3200" dirty="0" smtClean="0">
              <a:latin typeface="Times New Roman" pitchFamily="18" charset="0"/>
              <a:cs typeface="Times New Roman" pitchFamily="18" charset="0"/>
            </a:endParaRPr>
          </a:p>
          <a:p>
            <a:r>
              <a:rPr lang="vi-VN" sz="3200" dirty="0" smtClean="0">
                <a:latin typeface="Times New Roman"/>
                <a:ea typeface="Times New Roman"/>
              </a:rPr>
              <a:t>  - </a:t>
            </a:r>
            <a:r>
              <a:rPr lang="vi-VN" sz="3200" dirty="0">
                <a:latin typeface="Times New Roman"/>
                <a:ea typeface="Times New Roman"/>
              </a:rPr>
              <a:t>Xây dựng nhân vật đối lập, tương phản</a:t>
            </a:r>
            <a:endParaRPr lang="en-US" sz="3200" dirty="0">
              <a:latin typeface="Times New Roman" pitchFamily="18" charset="0"/>
              <a:cs typeface="Times New Roman" pitchFamily="18" charset="0"/>
            </a:endParaRPr>
          </a:p>
          <a:p>
            <a:endParaRPr lang="en-US" sz="2800" b="1" dirty="0"/>
          </a:p>
        </p:txBody>
      </p:sp>
      <p:sp>
        <p:nvSpPr>
          <p:cNvPr id="7" name="Rectangle 2"/>
          <p:cNvSpPr>
            <a:spLocks noChangeArrowheads="1"/>
          </p:cNvSpPr>
          <p:nvPr/>
        </p:nvSpPr>
        <p:spPr bwMode="auto">
          <a:xfrm>
            <a:off x="152400" y="2171700"/>
            <a:ext cx="8991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3200" b="1" i="1" dirty="0" smtClean="0">
                <a:latin typeface="Times New Roman" pitchFamily="18" charset="0"/>
                <a:cs typeface="Times New Roman" pitchFamily="18" charset="0"/>
              </a:rPr>
              <a:t>2</a:t>
            </a:r>
            <a:r>
              <a:rPr lang="pt-BR" sz="3200" b="1" i="1" dirty="0" smtClean="0">
                <a:latin typeface="Times New Roman" pitchFamily="18" charset="0"/>
                <a:cs typeface="Times New Roman" pitchFamily="18" charset="0"/>
              </a:rPr>
              <a:t>. </a:t>
            </a:r>
            <a:r>
              <a:rPr lang="pt-BR" sz="3200" b="1" i="1" u="sng" dirty="0" smtClean="0">
                <a:latin typeface="Times New Roman" pitchFamily="18" charset="0"/>
                <a:cs typeface="Times New Roman" pitchFamily="18" charset="0"/>
              </a:rPr>
              <a:t>Nội dung:</a:t>
            </a:r>
            <a:endParaRPr lang="en-US" sz="3200" u="sng" dirty="0">
              <a:latin typeface="Times New Roman" pitchFamily="18" charset="0"/>
              <a:cs typeface="Times New Roman" pitchFamily="18" charset="0"/>
            </a:endParaRPr>
          </a:p>
          <a:p>
            <a:r>
              <a:rPr lang="pt-BR"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a:t>
            </a:r>
            <a:r>
              <a:rPr lang="pt-BR" sz="3200" dirty="0" smtClean="0">
                <a:latin typeface="Times New Roman" pitchFamily="18" charset="0"/>
                <a:cs typeface="Times New Roman" pitchFamily="18" charset="0"/>
              </a:rPr>
              <a:t> </a:t>
            </a:r>
            <a:r>
              <a:rPr lang="pt-BR" sz="3200" dirty="0">
                <a:latin typeface="Times New Roman" pitchFamily="18" charset="0"/>
                <a:cs typeface="Times New Roman" pitchFamily="18" charset="0"/>
              </a:rPr>
              <a:t>Truyện kể về kiểu nhân vật dũng sĩ, có công diệt chằn tinh, diệt đại bàng cứu người bị hại, vạch mặt kẻ vong ân bội nghĩa và chống quân xâm lược.</a:t>
            </a:r>
            <a:endParaRPr lang="en-US" sz="3200" dirty="0">
              <a:latin typeface="Times New Roman" pitchFamily="18" charset="0"/>
              <a:cs typeface="Times New Roman" pitchFamily="18" charset="0"/>
            </a:endParaRPr>
          </a:p>
          <a:p>
            <a:r>
              <a:rPr lang="vi-VN" sz="3200" b="1" dirty="0" smtClean="0">
                <a:latin typeface="Times New Roman" pitchFamily="18" charset="0"/>
                <a:cs typeface="Times New Roman" pitchFamily="18" charset="0"/>
              </a:rPr>
              <a:t>    </a:t>
            </a:r>
            <a:r>
              <a:rPr lang="vi-VN" sz="3200" dirty="0">
                <a:latin typeface="Times New Roman"/>
                <a:ea typeface="Times New Roman"/>
              </a:rPr>
              <a:t>- Truyện thể hiện ước mơ, niềm tin về đạo đức, công lí xã hội và tinh thần nhân đạo, yêu hòa bình của nhân dân ta</a:t>
            </a:r>
            <a:r>
              <a:rPr lang="en-US" sz="3200" dirty="0">
                <a:latin typeface="Times New Roman"/>
                <a:ea typeface="Times New Roman"/>
              </a:rPr>
              <a:t>.</a:t>
            </a:r>
            <a:endParaRPr lang="vi-VN" sz="3200" dirty="0">
              <a:latin typeface="Times New Roman"/>
              <a:ea typeface="Times New Roman"/>
            </a:endParaRPr>
          </a:p>
          <a:p>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87913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box(in)">
                                      <p:cBhvr>
                                        <p:cTn id="7" dur="500"/>
                                        <p:tgtEl>
                                          <p:spTgt spid="82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8200">
                                            <p:txEl>
                                              <p:pRg st="0" end="0"/>
                                            </p:txEl>
                                          </p:spTgt>
                                        </p:tgtEl>
                                      </p:cBhvr>
                                    </p:animEffect>
                                    <p:set>
                                      <p:cBhvr>
                                        <p:cTn id="12" dur="1" fill="hold">
                                          <p:stCondLst>
                                            <p:cond delay="499"/>
                                          </p:stCondLst>
                                        </p:cTn>
                                        <p:tgtEl>
                                          <p:spTgt spid="820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7339"/>
            <a:ext cx="3657600" cy="588621"/>
          </a:xfrm>
          <a:prstGeom prst="rect">
            <a:avLst/>
          </a:prstGeom>
        </p:spPr>
        <p:style>
          <a:lnRef idx="2">
            <a:schemeClr val="accent6"/>
          </a:lnRef>
          <a:fillRef idx="1">
            <a:schemeClr val="lt1"/>
          </a:fillRef>
          <a:effectRef idx="0">
            <a:schemeClr val="accent6"/>
          </a:effectRef>
          <a:fontRef idx="minor">
            <a:schemeClr val="dk1"/>
          </a:fontRef>
        </p:style>
        <p:txBody>
          <a:bodyPr wrap="square" lIns="91438" tIns="45719" rIns="91438" bIns="45719" rtlCol="0">
            <a:spAutoFit/>
          </a:bodyPr>
          <a:lstStyle/>
          <a:p>
            <a:r>
              <a:rPr lang="en-US" sz="3225" b="1" dirty="0" err="1">
                <a:latin typeface="Times New Roman" pitchFamily="18" charset="0"/>
                <a:cs typeface="Times New Roman" pitchFamily="18" charset="0"/>
              </a:rPr>
              <a:t>Trò</a:t>
            </a:r>
            <a:r>
              <a:rPr lang="en-US" sz="3225" b="1" dirty="0">
                <a:latin typeface="Times New Roman" pitchFamily="18" charset="0"/>
                <a:cs typeface="Times New Roman" pitchFamily="18" charset="0"/>
              </a:rPr>
              <a:t> </a:t>
            </a:r>
            <a:r>
              <a:rPr lang="en-US" sz="3225" b="1" dirty="0" err="1">
                <a:latin typeface="Times New Roman" pitchFamily="18" charset="0"/>
                <a:cs typeface="Times New Roman" pitchFamily="18" charset="0"/>
              </a:rPr>
              <a:t>chơi</a:t>
            </a:r>
            <a:r>
              <a:rPr lang="en-US" sz="3225" b="1" dirty="0">
                <a:latin typeface="Times New Roman" pitchFamily="18" charset="0"/>
                <a:cs typeface="Times New Roman" pitchFamily="18" charset="0"/>
              </a:rPr>
              <a:t>: </a:t>
            </a:r>
            <a:r>
              <a:rPr lang="en-US" sz="3225" b="1" dirty="0" err="1">
                <a:latin typeface="Times New Roman" pitchFamily="18" charset="0"/>
                <a:cs typeface="Times New Roman" pitchFamily="18" charset="0"/>
              </a:rPr>
              <a:t>Chọi</a:t>
            </a:r>
            <a:r>
              <a:rPr lang="en-US" sz="3225" b="1" dirty="0">
                <a:latin typeface="Times New Roman" pitchFamily="18" charset="0"/>
                <a:cs typeface="Times New Roman" pitchFamily="18" charset="0"/>
              </a:rPr>
              <a:t> </a:t>
            </a:r>
            <a:r>
              <a:rPr lang="en-US" sz="3225" b="1" dirty="0" err="1">
                <a:latin typeface="Times New Roman" pitchFamily="18" charset="0"/>
                <a:cs typeface="Times New Roman" pitchFamily="18" charset="0"/>
              </a:rPr>
              <a:t>gà</a:t>
            </a:r>
            <a:endParaRPr lang="en-US" sz="3225" b="1" dirty="0">
              <a:latin typeface="Times New Roman" pitchFamily="18" charset="0"/>
              <a:cs typeface="Times New Roman" pitchFamily="18" charset="0"/>
            </a:endParaRPr>
          </a:p>
        </p:txBody>
      </p:sp>
      <p:sp>
        <p:nvSpPr>
          <p:cNvPr id="3" name="TextBox 2"/>
          <p:cNvSpPr txBox="1"/>
          <p:nvPr/>
        </p:nvSpPr>
        <p:spPr>
          <a:xfrm>
            <a:off x="3505200" y="962437"/>
            <a:ext cx="1776444" cy="519371"/>
          </a:xfrm>
          <a:prstGeom prst="rect">
            <a:avLst/>
          </a:prstGeom>
          <a:noFill/>
        </p:spPr>
        <p:txBody>
          <a:bodyPr wrap="none" lIns="91438" tIns="45719" rIns="91438" bIns="45719" rtlCol="0">
            <a:spAutoFit/>
          </a:bodyPr>
          <a:lstStyle/>
          <a:p>
            <a:r>
              <a:rPr lang="en-US" sz="2775" b="1" dirty="0" err="1">
                <a:latin typeface="Times New Roman" pitchFamily="18" charset="0"/>
                <a:cs typeface="Times New Roman" pitchFamily="18" charset="0"/>
              </a:rPr>
              <a:t>Luật</a:t>
            </a:r>
            <a:r>
              <a:rPr lang="en-US" sz="2775" b="1" dirty="0">
                <a:latin typeface="Times New Roman" pitchFamily="18" charset="0"/>
                <a:cs typeface="Times New Roman" pitchFamily="18" charset="0"/>
              </a:rPr>
              <a:t> </a:t>
            </a:r>
            <a:r>
              <a:rPr lang="en-US" sz="2775" b="1" dirty="0" err="1">
                <a:latin typeface="Times New Roman" pitchFamily="18" charset="0"/>
                <a:cs typeface="Times New Roman" pitchFamily="18" charset="0"/>
              </a:rPr>
              <a:t>chơi</a:t>
            </a:r>
            <a:r>
              <a:rPr lang="en-US" sz="2775" b="1" dirty="0">
                <a:latin typeface="Times New Roman" pitchFamily="18" charset="0"/>
                <a:cs typeface="Times New Roman" pitchFamily="18" charset="0"/>
              </a:rPr>
              <a:t>:</a:t>
            </a:r>
          </a:p>
        </p:txBody>
      </p:sp>
      <p:sp>
        <p:nvSpPr>
          <p:cNvPr id="4" name="TextBox 3"/>
          <p:cNvSpPr txBox="1"/>
          <p:nvPr/>
        </p:nvSpPr>
        <p:spPr>
          <a:xfrm>
            <a:off x="545806" y="1685364"/>
            <a:ext cx="8321748" cy="830995"/>
          </a:xfrm>
          <a:prstGeom prst="rect">
            <a:avLst/>
          </a:prstGeom>
          <a:noFill/>
        </p:spPr>
        <p:txBody>
          <a:bodyPr wrap="square" lIns="91438" tIns="45719" rIns="91438" bIns="45719" rtlCol="0">
            <a:spAutoFit/>
          </a:bodyPr>
          <a:lstStyle/>
          <a:p>
            <a:r>
              <a:rPr lang="en-US" sz="2400" dirty="0">
                <a:latin typeface="Times New Roman" pitchFamily="18" charset="0"/>
                <a:cs typeface="Times New Roman" pitchFamily="18" charset="0"/>
              </a:rPr>
              <a:t>- GV </a:t>
            </a:r>
            <a:r>
              <a:rPr lang="en-US" sz="2400" dirty="0" err="1">
                <a:latin typeface="Times New Roman" pitchFamily="18" charset="0"/>
                <a:cs typeface="Times New Roman" pitchFamily="18" charset="0"/>
              </a:rPr>
              <a:t>chia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sẵn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endParaRPr lang="en-US" sz="2400" dirty="0">
              <a:latin typeface="Times New Roman" pitchFamily="18" charset="0"/>
              <a:cs typeface="Times New Roman" pitchFamily="18" charset="0"/>
            </a:endParaRPr>
          </a:p>
        </p:txBody>
      </p:sp>
      <p:sp>
        <p:nvSpPr>
          <p:cNvPr id="6" name="TextBox 5"/>
          <p:cNvSpPr txBox="1"/>
          <p:nvPr/>
        </p:nvSpPr>
        <p:spPr>
          <a:xfrm>
            <a:off x="588334" y="2439786"/>
            <a:ext cx="8222510" cy="830995"/>
          </a:xfrm>
          <a:prstGeom prst="rect">
            <a:avLst/>
          </a:prstGeom>
          <a:noFill/>
        </p:spPr>
        <p:txBody>
          <a:bodyPr wrap="square" lIns="91438" tIns="45719" rIns="91438" bIns="45719" rtlCol="0">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endParaRPr lang="en-US" sz="2400" dirty="0">
              <a:latin typeface="Times New Roman" pitchFamily="18" charset="0"/>
              <a:cs typeface="Times New Roman" pitchFamily="18" charset="0"/>
            </a:endParaRPr>
          </a:p>
        </p:txBody>
      </p:sp>
      <p:sp>
        <p:nvSpPr>
          <p:cNvPr id="7" name="TextBox 6"/>
          <p:cNvSpPr txBox="1"/>
          <p:nvPr/>
        </p:nvSpPr>
        <p:spPr>
          <a:xfrm>
            <a:off x="565639" y="3188728"/>
            <a:ext cx="8222510" cy="461663"/>
          </a:xfrm>
          <a:prstGeom prst="rect">
            <a:avLst/>
          </a:prstGeom>
          <a:noFill/>
        </p:spPr>
        <p:txBody>
          <a:bodyPr wrap="square" lIns="91438" tIns="45719" rIns="91438" bIns="45719" rtlCol="0">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endParaRPr lang="en-US" sz="2400" dirty="0">
              <a:latin typeface="Times New Roman" pitchFamily="18" charset="0"/>
              <a:cs typeface="Times New Roman" pitchFamily="18" charset="0"/>
            </a:endParaRPr>
          </a:p>
        </p:txBody>
      </p:sp>
      <p:sp>
        <p:nvSpPr>
          <p:cNvPr id="8" name="TextBox 7"/>
          <p:cNvSpPr txBox="1"/>
          <p:nvPr/>
        </p:nvSpPr>
        <p:spPr>
          <a:xfrm>
            <a:off x="565640" y="3660670"/>
            <a:ext cx="8498963" cy="461663"/>
          </a:xfrm>
          <a:prstGeom prst="rect">
            <a:avLst/>
          </a:prstGeom>
          <a:noFill/>
        </p:spPr>
        <p:txBody>
          <a:bodyPr wrap="square" lIns="91438" tIns="45719" rIns="91438" bIns="45719" rtlCol="0">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thắng</a:t>
            </a:r>
            <a:endParaRPr lang="en-US" sz="2400" dirty="0">
              <a:latin typeface="Times New Roman" pitchFamily="18" charset="0"/>
              <a:cs typeface="Times New Roman" pitchFamily="18" charset="0"/>
            </a:endParaRPr>
          </a:p>
        </p:txBody>
      </p:sp>
      <p:pic>
        <p:nvPicPr>
          <p:cNvPr id="9" name="Picture 8" descr="—Pngtree—chicken_2525025.png"/>
          <p:cNvPicPr>
            <a:picLocks noChangeAspect="1"/>
          </p:cNvPicPr>
          <p:nvPr/>
        </p:nvPicPr>
        <p:blipFill>
          <a:blip r:embed="rId2" cstate="print"/>
          <a:stretch>
            <a:fillRect/>
          </a:stretch>
        </p:blipFill>
        <p:spPr>
          <a:xfrm>
            <a:off x="7543800" y="584117"/>
            <a:ext cx="1435388" cy="1076541"/>
          </a:xfrm>
          <a:prstGeom prst="rect">
            <a:avLst/>
          </a:prstGeom>
        </p:spPr>
      </p:pic>
    </p:spTree>
    <p:extLst>
      <p:ext uri="{BB962C8B-B14F-4D97-AF65-F5344CB8AC3E}">
        <p14:creationId xmlns:p14="http://schemas.microsoft.com/office/powerpoint/2010/main" val="41918809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8776"/>
            <a:ext cx="9144000" cy="542454"/>
          </a:xfrm>
          <a:prstGeom prst="rect">
            <a:avLst/>
          </a:prstGeom>
        </p:spPr>
        <p:style>
          <a:lnRef idx="2">
            <a:schemeClr val="accent6"/>
          </a:lnRef>
          <a:fillRef idx="1">
            <a:schemeClr val="lt1"/>
          </a:fillRef>
          <a:effectRef idx="0">
            <a:schemeClr val="accent6"/>
          </a:effectRef>
          <a:fontRef idx="minor">
            <a:schemeClr val="dk1"/>
          </a:fontRef>
        </p:style>
        <p:txBody>
          <a:bodyPr wrap="square" lIns="91438" tIns="45719" rIns="91438" bIns="45719" rtlCol="0">
            <a:spAutoFit/>
          </a:bodyPr>
          <a:lstStyle/>
          <a:p>
            <a:pPr algn="ctr"/>
            <a:r>
              <a:rPr lang="en-US" sz="2925" b="1" dirty="0" err="1">
                <a:solidFill>
                  <a:srgbClr val="FF0000"/>
                </a:solidFill>
                <a:latin typeface="Times New Roman" pitchFamily="18" charset="0"/>
                <a:cs typeface="Times New Roman" pitchFamily="18" charset="0"/>
              </a:rPr>
              <a:t>Câu</a:t>
            </a:r>
            <a:r>
              <a:rPr lang="en-US" sz="2925" b="1" dirty="0">
                <a:solidFill>
                  <a:srgbClr val="FF0000"/>
                </a:solidFill>
                <a:latin typeface="Times New Roman" pitchFamily="18" charset="0"/>
                <a:cs typeface="Times New Roman" pitchFamily="18" charset="0"/>
              </a:rPr>
              <a:t> 1: </a:t>
            </a:r>
            <a:r>
              <a:rPr lang="en-US" sz="2925" b="1" dirty="0" err="1">
                <a:solidFill>
                  <a:srgbClr val="FF0000"/>
                </a:solidFill>
                <a:latin typeface="Times New Roman" pitchFamily="18" charset="0"/>
                <a:cs typeface="Times New Roman" pitchFamily="18" charset="0"/>
              </a:rPr>
              <a:t>Truyện</a:t>
            </a:r>
            <a:r>
              <a:rPr lang="en-US" sz="2925" b="1" dirty="0">
                <a:solidFill>
                  <a:srgbClr val="FF0000"/>
                </a:solidFill>
                <a:latin typeface="Times New Roman" pitchFamily="18" charset="0"/>
                <a:cs typeface="Times New Roman" pitchFamily="18" charset="0"/>
              </a:rPr>
              <a:t> </a:t>
            </a:r>
            <a:r>
              <a:rPr lang="en-US" sz="2925" b="1" dirty="0" err="1">
                <a:solidFill>
                  <a:srgbClr val="FF0000"/>
                </a:solidFill>
                <a:latin typeface="Times New Roman" pitchFamily="18" charset="0"/>
                <a:cs typeface="Times New Roman" pitchFamily="18" charset="0"/>
              </a:rPr>
              <a:t>cổ</a:t>
            </a:r>
            <a:r>
              <a:rPr lang="en-US" sz="2925" b="1" dirty="0">
                <a:solidFill>
                  <a:srgbClr val="FF0000"/>
                </a:solidFill>
                <a:latin typeface="Times New Roman" pitchFamily="18" charset="0"/>
                <a:cs typeface="Times New Roman" pitchFamily="18" charset="0"/>
              </a:rPr>
              <a:t> </a:t>
            </a:r>
            <a:r>
              <a:rPr lang="en-US" sz="2925" b="1" dirty="0" err="1">
                <a:solidFill>
                  <a:srgbClr val="FF0000"/>
                </a:solidFill>
                <a:latin typeface="Times New Roman" pitchFamily="18" charset="0"/>
                <a:cs typeface="Times New Roman" pitchFamily="18" charset="0"/>
              </a:rPr>
              <a:t>tích</a:t>
            </a:r>
            <a:r>
              <a:rPr lang="en-US" sz="2925" b="1" dirty="0">
                <a:solidFill>
                  <a:srgbClr val="FF0000"/>
                </a:solidFill>
                <a:latin typeface="Times New Roman" pitchFamily="18" charset="0"/>
                <a:cs typeface="Times New Roman" pitchFamily="18" charset="0"/>
              </a:rPr>
              <a:t> </a:t>
            </a:r>
            <a:r>
              <a:rPr lang="en-US" sz="2925" b="1" dirty="0" err="1">
                <a:solidFill>
                  <a:srgbClr val="FF0000"/>
                </a:solidFill>
                <a:latin typeface="Times New Roman" pitchFamily="18" charset="0"/>
                <a:cs typeface="Times New Roman" pitchFamily="18" charset="0"/>
              </a:rPr>
              <a:t>thường</a:t>
            </a:r>
            <a:r>
              <a:rPr lang="en-US" sz="2925" b="1" dirty="0">
                <a:solidFill>
                  <a:srgbClr val="FF0000"/>
                </a:solidFill>
                <a:latin typeface="Times New Roman" pitchFamily="18" charset="0"/>
                <a:cs typeface="Times New Roman" pitchFamily="18" charset="0"/>
              </a:rPr>
              <a:t> </a:t>
            </a:r>
            <a:r>
              <a:rPr lang="en-US" sz="2925" b="1" dirty="0" err="1">
                <a:solidFill>
                  <a:srgbClr val="FF0000"/>
                </a:solidFill>
                <a:latin typeface="Times New Roman" pitchFamily="18" charset="0"/>
                <a:cs typeface="Times New Roman" pitchFamily="18" charset="0"/>
              </a:rPr>
              <a:t>có</a:t>
            </a:r>
            <a:r>
              <a:rPr lang="en-US" sz="2925" b="1" dirty="0">
                <a:solidFill>
                  <a:srgbClr val="FF0000"/>
                </a:solidFill>
                <a:latin typeface="Times New Roman" pitchFamily="18" charset="0"/>
                <a:cs typeface="Times New Roman" pitchFamily="18" charset="0"/>
              </a:rPr>
              <a:t> </a:t>
            </a:r>
            <a:r>
              <a:rPr lang="en-US" sz="2925" b="1" dirty="0" err="1">
                <a:solidFill>
                  <a:srgbClr val="FF0000"/>
                </a:solidFill>
                <a:latin typeface="Times New Roman" pitchFamily="18" charset="0"/>
                <a:cs typeface="Times New Roman" pitchFamily="18" charset="0"/>
              </a:rPr>
              <a:t>yếu</a:t>
            </a:r>
            <a:r>
              <a:rPr lang="en-US" sz="2925" b="1" dirty="0">
                <a:solidFill>
                  <a:srgbClr val="FF0000"/>
                </a:solidFill>
                <a:latin typeface="Times New Roman" pitchFamily="18" charset="0"/>
                <a:cs typeface="Times New Roman" pitchFamily="18" charset="0"/>
              </a:rPr>
              <a:t> </a:t>
            </a:r>
            <a:r>
              <a:rPr lang="en-US" sz="2925" b="1" dirty="0" err="1">
                <a:solidFill>
                  <a:srgbClr val="FF0000"/>
                </a:solidFill>
                <a:latin typeface="Times New Roman" pitchFamily="18" charset="0"/>
                <a:cs typeface="Times New Roman" pitchFamily="18" charset="0"/>
              </a:rPr>
              <a:t>tố</a:t>
            </a:r>
            <a:r>
              <a:rPr lang="en-US" sz="2925" b="1" dirty="0">
                <a:solidFill>
                  <a:srgbClr val="FF0000"/>
                </a:solidFill>
                <a:latin typeface="Times New Roman" pitchFamily="18" charset="0"/>
                <a:cs typeface="Times New Roman" pitchFamily="18" charset="0"/>
              </a:rPr>
              <a:t> </a:t>
            </a:r>
            <a:r>
              <a:rPr lang="en-US" sz="2925" b="1" dirty="0" err="1">
                <a:solidFill>
                  <a:srgbClr val="FF0000"/>
                </a:solidFill>
                <a:latin typeface="Times New Roman" pitchFamily="18" charset="0"/>
                <a:cs typeface="Times New Roman" pitchFamily="18" charset="0"/>
              </a:rPr>
              <a:t>nào</a:t>
            </a:r>
            <a:r>
              <a:rPr lang="en-US" sz="2925" b="1" dirty="0">
                <a:solidFill>
                  <a:srgbClr val="FF0000"/>
                </a:solidFill>
                <a:latin typeface="Times New Roman" pitchFamily="18" charset="0"/>
                <a:cs typeface="Times New Roman" pitchFamily="18" charset="0"/>
              </a:rPr>
              <a:t> </a:t>
            </a:r>
            <a:r>
              <a:rPr lang="en-US" sz="2925" b="1" dirty="0" err="1">
                <a:solidFill>
                  <a:srgbClr val="FF0000"/>
                </a:solidFill>
                <a:latin typeface="Times New Roman" pitchFamily="18" charset="0"/>
                <a:cs typeface="Times New Roman" pitchFamily="18" charset="0"/>
              </a:rPr>
              <a:t>sau</a:t>
            </a:r>
            <a:r>
              <a:rPr lang="en-US" sz="2925" b="1" dirty="0">
                <a:solidFill>
                  <a:srgbClr val="FF0000"/>
                </a:solidFill>
                <a:latin typeface="Times New Roman" pitchFamily="18" charset="0"/>
                <a:cs typeface="Times New Roman" pitchFamily="18" charset="0"/>
              </a:rPr>
              <a:t> </a:t>
            </a:r>
            <a:r>
              <a:rPr lang="en-US" sz="2925" b="1" dirty="0" err="1">
                <a:solidFill>
                  <a:srgbClr val="FF0000"/>
                </a:solidFill>
                <a:latin typeface="Times New Roman" pitchFamily="18" charset="0"/>
                <a:cs typeface="Times New Roman" pitchFamily="18" charset="0"/>
              </a:rPr>
              <a:t>đây</a:t>
            </a:r>
            <a:r>
              <a:rPr lang="en-US" sz="2925" b="1" dirty="0">
                <a:solidFill>
                  <a:srgbClr val="FF0000"/>
                </a:solidFill>
                <a:latin typeface="Times New Roman" pitchFamily="18" charset="0"/>
                <a:cs typeface="Times New Roman" pitchFamily="18" charset="0"/>
              </a:rPr>
              <a:t>? </a:t>
            </a:r>
          </a:p>
        </p:txBody>
      </p:sp>
      <p:pic>
        <p:nvPicPr>
          <p:cNvPr id="3" name="Picture 2" descr="—Pngtree—chicken_2525025.png"/>
          <p:cNvPicPr>
            <a:picLocks noChangeAspect="1"/>
          </p:cNvPicPr>
          <p:nvPr/>
        </p:nvPicPr>
        <p:blipFill>
          <a:blip r:embed="rId2" cstate="print"/>
          <a:stretch>
            <a:fillRect/>
          </a:stretch>
        </p:blipFill>
        <p:spPr>
          <a:xfrm>
            <a:off x="1192189" y="1417447"/>
            <a:ext cx="891806" cy="668855"/>
          </a:xfrm>
          <a:prstGeom prst="rect">
            <a:avLst/>
          </a:prstGeom>
        </p:spPr>
      </p:pic>
      <p:sp>
        <p:nvSpPr>
          <p:cNvPr id="4" name="TextBox 3"/>
          <p:cNvSpPr txBox="1"/>
          <p:nvPr/>
        </p:nvSpPr>
        <p:spPr>
          <a:xfrm>
            <a:off x="2222218" y="1599864"/>
            <a:ext cx="4414602" cy="519371"/>
          </a:xfrm>
          <a:prstGeom prst="rect">
            <a:avLst/>
          </a:prstGeom>
          <a:noFill/>
        </p:spPr>
        <p:txBody>
          <a:bodyPr wrap="none" lIns="91438" tIns="45719" rIns="91438" bIns="45719" rtlCol="0">
            <a:spAutoFit/>
          </a:bodyPr>
          <a:lstStyle/>
          <a:p>
            <a:r>
              <a:rPr lang="en-US" sz="2775" dirty="0">
                <a:latin typeface="Times New Roman" pitchFamily="18" charset="0"/>
                <a:cs typeface="Times New Roman" pitchFamily="18" charset="0"/>
              </a:rPr>
              <a:t>A. </a:t>
            </a:r>
            <a:r>
              <a:rPr lang="en-US" sz="2775" dirty="0" err="1">
                <a:latin typeface="Times New Roman" pitchFamily="18" charset="0"/>
                <a:cs typeface="Times New Roman" pitchFamily="18" charset="0"/>
              </a:rPr>
              <a:t>Yếu</a:t>
            </a:r>
            <a:r>
              <a:rPr lang="en-US" sz="2775" dirty="0">
                <a:latin typeface="Times New Roman" pitchFamily="18" charset="0"/>
                <a:cs typeface="Times New Roman" pitchFamily="18" charset="0"/>
              </a:rPr>
              <a:t> </a:t>
            </a:r>
            <a:r>
              <a:rPr lang="en-US" sz="2775" dirty="0" err="1">
                <a:latin typeface="Times New Roman" pitchFamily="18" charset="0"/>
                <a:cs typeface="Times New Roman" pitchFamily="18" charset="0"/>
              </a:rPr>
              <a:t>tố</a:t>
            </a:r>
            <a:r>
              <a:rPr lang="en-US" sz="2775" dirty="0">
                <a:latin typeface="Times New Roman" pitchFamily="18" charset="0"/>
                <a:cs typeface="Times New Roman" pitchFamily="18" charset="0"/>
              </a:rPr>
              <a:t> </a:t>
            </a:r>
            <a:r>
              <a:rPr lang="en-US" sz="2775" dirty="0" err="1">
                <a:latin typeface="Times New Roman" pitchFamily="18" charset="0"/>
                <a:cs typeface="Times New Roman" pitchFamily="18" charset="0"/>
              </a:rPr>
              <a:t>hoang</a:t>
            </a:r>
            <a:r>
              <a:rPr lang="en-US" sz="2775" dirty="0">
                <a:latin typeface="Times New Roman" pitchFamily="18" charset="0"/>
                <a:cs typeface="Times New Roman" pitchFamily="18" charset="0"/>
              </a:rPr>
              <a:t> </a:t>
            </a:r>
            <a:r>
              <a:rPr lang="en-US" sz="2775" dirty="0" err="1">
                <a:latin typeface="Times New Roman" pitchFamily="18" charset="0"/>
                <a:cs typeface="Times New Roman" pitchFamily="18" charset="0"/>
              </a:rPr>
              <a:t>đường</a:t>
            </a:r>
            <a:r>
              <a:rPr lang="en-US" sz="2775" dirty="0">
                <a:latin typeface="Times New Roman" pitchFamily="18" charset="0"/>
                <a:cs typeface="Times New Roman" pitchFamily="18" charset="0"/>
              </a:rPr>
              <a:t>, </a:t>
            </a:r>
            <a:r>
              <a:rPr lang="en-US" sz="2775" dirty="0" err="1">
                <a:latin typeface="Times New Roman" pitchFamily="18" charset="0"/>
                <a:cs typeface="Times New Roman" pitchFamily="18" charset="0"/>
              </a:rPr>
              <a:t>kì</a:t>
            </a:r>
            <a:r>
              <a:rPr lang="en-US" sz="2775" dirty="0">
                <a:latin typeface="Times New Roman" pitchFamily="18" charset="0"/>
                <a:cs typeface="Times New Roman" pitchFamily="18" charset="0"/>
              </a:rPr>
              <a:t> </a:t>
            </a:r>
            <a:r>
              <a:rPr lang="en-US" sz="2775" dirty="0" err="1">
                <a:latin typeface="Times New Roman" pitchFamily="18" charset="0"/>
                <a:cs typeface="Times New Roman" pitchFamily="18" charset="0"/>
              </a:rPr>
              <a:t>ảo</a:t>
            </a:r>
            <a:endParaRPr lang="en-US" sz="2775" dirty="0">
              <a:latin typeface="Times New Roman" pitchFamily="18" charset="0"/>
              <a:cs typeface="Times New Roman" pitchFamily="18" charset="0"/>
            </a:endParaRPr>
          </a:p>
        </p:txBody>
      </p:sp>
      <p:pic>
        <p:nvPicPr>
          <p:cNvPr id="5" name="Picture 4" descr="—Pngtree—chicken_2525025.png"/>
          <p:cNvPicPr>
            <a:picLocks noChangeAspect="1"/>
          </p:cNvPicPr>
          <p:nvPr/>
        </p:nvPicPr>
        <p:blipFill>
          <a:blip r:embed="rId2" cstate="print"/>
          <a:stretch>
            <a:fillRect/>
          </a:stretch>
        </p:blipFill>
        <p:spPr>
          <a:xfrm>
            <a:off x="1163833" y="2161729"/>
            <a:ext cx="891806" cy="668855"/>
          </a:xfrm>
          <a:prstGeom prst="rect">
            <a:avLst/>
          </a:prstGeom>
        </p:spPr>
      </p:pic>
      <p:sp>
        <p:nvSpPr>
          <p:cNvPr id="6" name="TextBox 5"/>
          <p:cNvSpPr txBox="1"/>
          <p:nvPr/>
        </p:nvSpPr>
        <p:spPr>
          <a:xfrm>
            <a:off x="2193863" y="2344145"/>
            <a:ext cx="2935030" cy="519371"/>
          </a:xfrm>
          <a:prstGeom prst="rect">
            <a:avLst/>
          </a:prstGeom>
          <a:noFill/>
        </p:spPr>
        <p:txBody>
          <a:bodyPr wrap="none" lIns="91438" tIns="45719" rIns="91438" bIns="45719" rtlCol="0">
            <a:spAutoFit/>
          </a:bodyPr>
          <a:lstStyle/>
          <a:p>
            <a:r>
              <a:rPr lang="en-US" sz="2775" dirty="0">
                <a:latin typeface="Times New Roman" pitchFamily="18" charset="0"/>
                <a:cs typeface="Times New Roman" pitchFamily="18" charset="0"/>
              </a:rPr>
              <a:t>B. </a:t>
            </a:r>
            <a:r>
              <a:rPr lang="en-US" sz="2775" dirty="0" err="1">
                <a:latin typeface="Times New Roman" pitchFamily="18" charset="0"/>
                <a:cs typeface="Times New Roman" pitchFamily="18" charset="0"/>
              </a:rPr>
              <a:t>Yếu</a:t>
            </a:r>
            <a:r>
              <a:rPr lang="en-US" sz="2775" dirty="0">
                <a:latin typeface="Times New Roman" pitchFamily="18" charset="0"/>
                <a:cs typeface="Times New Roman" pitchFamily="18" charset="0"/>
              </a:rPr>
              <a:t> </a:t>
            </a:r>
            <a:r>
              <a:rPr lang="en-US" sz="2775" dirty="0" err="1">
                <a:latin typeface="Times New Roman" pitchFamily="18" charset="0"/>
                <a:cs typeface="Times New Roman" pitchFamily="18" charset="0"/>
              </a:rPr>
              <a:t>tố</a:t>
            </a:r>
            <a:r>
              <a:rPr lang="en-US" sz="2775" dirty="0">
                <a:latin typeface="Times New Roman" pitchFamily="18" charset="0"/>
                <a:cs typeface="Times New Roman" pitchFamily="18" charset="0"/>
              </a:rPr>
              <a:t> </a:t>
            </a:r>
            <a:r>
              <a:rPr lang="en-US" sz="2775" dirty="0" err="1">
                <a:latin typeface="Times New Roman" pitchFamily="18" charset="0"/>
                <a:cs typeface="Times New Roman" pitchFamily="18" charset="0"/>
              </a:rPr>
              <a:t>khoa</a:t>
            </a:r>
            <a:r>
              <a:rPr lang="en-US" sz="2775" dirty="0">
                <a:latin typeface="Times New Roman" pitchFamily="18" charset="0"/>
                <a:cs typeface="Times New Roman" pitchFamily="18" charset="0"/>
              </a:rPr>
              <a:t> </a:t>
            </a:r>
            <a:r>
              <a:rPr lang="en-US" sz="2775" dirty="0" err="1">
                <a:latin typeface="Times New Roman" pitchFamily="18" charset="0"/>
                <a:cs typeface="Times New Roman" pitchFamily="18" charset="0"/>
              </a:rPr>
              <a:t>học</a:t>
            </a:r>
            <a:endParaRPr lang="en-US" sz="2775" dirty="0">
              <a:latin typeface="Times New Roman" pitchFamily="18" charset="0"/>
              <a:cs typeface="Times New Roman" pitchFamily="18" charset="0"/>
            </a:endParaRPr>
          </a:p>
        </p:txBody>
      </p:sp>
      <p:pic>
        <p:nvPicPr>
          <p:cNvPr id="7" name="Picture 6" descr="—Pngtree—chicken_2525025.png"/>
          <p:cNvPicPr>
            <a:picLocks noChangeAspect="1"/>
          </p:cNvPicPr>
          <p:nvPr/>
        </p:nvPicPr>
        <p:blipFill>
          <a:blip r:embed="rId2" cstate="print"/>
          <a:stretch>
            <a:fillRect/>
          </a:stretch>
        </p:blipFill>
        <p:spPr>
          <a:xfrm>
            <a:off x="1163838" y="2863476"/>
            <a:ext cx="891806" cy="668855"/>
          </a:xfrm>
          <a:prstGeom prst="rect">
            <a:avLst/>
          </a:prstGeom>
        </p:spPr>
      </p:pic>
      <p:sp>
        <p:nvSpPr>
          <p:cNvPr id="8" name="TextBox 7"/>
          <p:cNvSpPr txBox="1"/>
          <p:nvPr/>
        </p:nvSpPr>
        <p:spPr>
          <a:xfrm>
            <a:off x="2193866" y="3045892"/>
            <a:ext cx="2970296" cy="519371"/>
          </a:xfrm>
          <a:prstGeom prst="rect">
            <a:avLst/>
          </a:prstGeom>
          <a:noFill/>
        </p:spPr>
        <p:txBody>
          <a:bodyPr wrap="none" lIns="91438" tIns="45719" rIns="91438" bIns="45719" rtlCol="0">
            <a:spAutoFit/>
          </a:bodyPr>
          <a:lstStyle/>
          <a:p>
            <a:r>
              <a:rPr lang="en-US" sz="2775" dirty="0">
                <a:latin typeface="Times New Roman" pitchFamily="18" charset="0"/>
                <a:cs typeface="Times New Roman" pitchFamily="18" charset="0"/>
              </a:rPr>
              <a:t>C. </a:t>
            </a:r>
            <a:r>
              <a:rPr lang="en-US" sz="2775" dirty="0" err="1">
                <a:latin typeface="Times New Roman" pitchFamily="18" charset="0"/>
                <a:cs typeface="Times New Roman" pitchFamily="18" charset="0"/>
              </a:rPr>
              <a:t>Yếu</a:t>
            </a:r>
            <a:r>
              <a:rPr lang="en-US" sz="2775" dirty="0">
                <a:latin typeface="Times New Roman" pitchFamily="18" charset="0"/>
                <a:cs typeface="Times New Roman" pitchFamily="18" charset="0"/>
              </a:rPr>
              <a:t> </a:t>
            </a:r>
            <a:r>
              <a:rPr lang="en-US" sz="2775" dirty="0" err="1">
                <a:latin typeface="Times New Roman" pitchFamily="18" charset="0"/>
                <a:cs typeface="Times New Roman" pitchFamily="18" charset="0"/>
              </a:rPr>
              <a:t>tố</a:t>
            </a:r>
            <a:r>
              <a:rPr lang="en-US" sz="2775" dirty="0">
                <a:latin typeface="Times New Roman" pitchFamily="18" charset="0"/>
                <a:cs typeface="Times New Roman" pitchFamily="18" charset="0"/>
              </a:rPr>
              <a:t> </a:t>
            </a:r>
            <a:r>
              <a:rPr lang="en-US" sz="2775" dirty="0" err="1">
                <a:latin typeface="Times New Roman" pitchFamily="18" charset="0"/>
                <a:cs typeface="Times New Roman" pitchFamily="18" charset="0"/>
              </a:rPr>
              <a:t>hiện</a:t>
            </a:r>
            <a:r>
              <a:rPr lang="en-US" sz="2775" dirty="0">
                <a:latin typeface="Times New Roman" pitchFamily="18" charset="0"/>
                <a:cs typeface="Times New Roman" pitchFamily="18" charset="0"/>
              </a:rPr>
              <a:t> </a:t>
            </a:r>
            <a:r>
              <a:rPr lang="en-US" sz="2775" dirty="0" err="1">
                <a:latin typeface="Times New Roman" pitchFamily="18" charset="0"/>
                <a:cs typeface="Times New Roman" pitchFamily="18" charset="0"/>
              </a:rPr>
              <a:t>thực</a:t>
            </a:r>
            <a:endParaRPr lang="en-US" sz="2775" dirty="0">
              <a:latin typeface="Times New Roman" pitchFamily="18" charset="0"/>
              <a:cs typeface="Times New Roman" pitchFamily="18" charset="0"/>
            </a:endParaRPr>
          </a:p>
        </p:txBody>
      </p:sp>
      <p:pic>
        <p:nvPicPr>
          <p:cNvPr id="9" name="Picture 8" descr="—Pngtree—chicken_2525025.png"/>
          <p:cNvPicPr>
            <a:picLocks noChangeAspect="1"/>
          </p:cNvPicPr>
          <p:nvPr/>
        </p:nvPicPr>
        <p:blipFill>
          <a:blip r:embed="rId2" cstate="print"/>
          <a:stretch>
            <a:fillRect/>
          </a:stretch>
        </p:blipFill>
        <p:spPr>
          <a:xfrm>
            <a:off x="1195734" y="3573199"/>
            <a:ext cx="891806" cy="668855"/>
          </a:xfrm>
          <a:prstGeom prst="rect">
            <a:avLst/>
          </a:prstGeom>
        </p:spPr>
      </p:pic>
      <p:sp>
        <p:nvSpPr>
          <p:cNvPr id="10" name="TextBox 9"/>
          <p:cNvSpPr txBox="1"/>
          <p:nvPr/>
        </p:nvSpPr>
        <p:spPr>
          <a:xfrm>
            <a:off x="2225763" y="3755615"/>
            <a:ext cx="2899764" cy="519371"/>
          </a:xfrm>
          <a:prstGeom prst="rect">
            <a:avLst/>
          </a:prstGeom>
          <a:noFill/>
        </p:spPr>
        <p:txBody>
          <a:bodyPr wrap="none" lIns="91438" tIns="45719" rIns="91438" bIns="45719" rtlCol="0">
            <a:spAutoFit/>
          </a:bodyPr>
          <a:lstStyle/>
          <a:p>
            <a:r>
              <a:rPr lang="en-US" sz="2775" dirty="0">
                <a:latin typeface="Times New Roman" pitchFamily="18" charset="0"/>
                <a:cs typeface="Times New Roman" pitchFamily="18" charset="0"/>
              </a:rPr>
              <a:t>D. </a:t>
            </a:r>
            <a:r>
              <a:rPr lang="en-US" sz="2775" dirty="0" err="1">
                <a:latin typeface="Times New Roman" pitchFamily="18" charset="0"/>
                <a:cs typeface="Times New Roman" pitchFamily="18" charset="0"/>
              </a:rPr>
              <a:t>Yếu</a:t>
            </a:r>
            <a:r>
              <a:rPr lang="en-US" sz="2775" dirty="0">
                <a:latin typeface="Times New Roman" pitchFamily="18" charset="0"/>
                <a:cs typeface="Times New Roman" pitchFamily="18" charset="0"/>
              </a:rPr>
              <a:t> </a:t>
            </a:r>
            <a:r>
              <a:rPr lang="en-US" sz="2775" dirty="0" err="1">
                <a:latin typeface="Times New Roman" pitchFamily="18" charset="0"/>
                <a:cs typeface="Times New Roman" pitchFamily="18" charset="0"/>
              </a:rPr>
              <a:t>tố</a:t>
            </a:r>
            <a:r>
              <a:rPr lang="en-US" sz="2775" dirty="0">
                <a:latin typeface="Times New Roman" pitchFamily="18" charset="0"/>
                <a:cs typeface="Times New Roman" pitchFamily="18" charset="0"/>
              </a:rPr>
              <a:t> </a:t>
            </a:r>
            <a:r>
              <a:rPr lang="en-US" sz="2775" dirty="0" err="1">
                <a:latin typeface="Times New Roman" pitchFamily="18" charset="0"/>
                <a:cs typeface="Times New Roman" pitchFamily="18" charset="0"/>
              </a:rPr>
              <a:t>gây</a:t>
            </a:r>
            <a:r>
              <a:rPr lang="en-US" sz="2775" dirty="0">
                <a:latin typeface="Times New Roman" pitchFamily="18" charset="0"/>
                <a:cs typeface="Times New Roman" pitchFamily="18" charset="0"/>
              </a:rPr>
              <a:t> </a:t>
            </a:r>
            <a:r>
              <a:rPr lang="en-US" sz="2775" dirty="0" err="1">
                <a:latin typeface="Times New Roman" pitchFamily="18" charset="0"/>
                <a:cs typeface="Times New Roman" pitchFamily="18" charset="0"/>
              </a:rPr>
              <a:t>cười</a:t>
            </a:r>
            <a:endParaRPr lang="en-US" sz="2775" dirty="0">
              <a:latin typeface="Times New Roman" pitchFamily="18" charset="0"/>
              <a:cs typeface="Times New Roman" pitchFamily="18" charset="0"/>
            </a:endParaRPr>
          </a:p>
        </p:txBody>
      </p:sp>
    </p:spTree>
    <p:extLst>
      <p:ext uri="{BB962C8B-B14F-4D97-AF65-F5344CB8AC3E}">
        <p14:creationId xmlns:p14="http://schemas.microsoft.com/office/powerpoint/2010/main" val="7205186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8"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417" y="690778"/>
            <a:ext cx="8293384" cy="946411"/>
          </a:xfrm>
          <a:prstGeom prst="rect">
            <a:avLst/>
          </a:prstGeom>
        </p:spPr>
        <p:style>
          <a:lnRef idx="2">
            <a:schemeClr val="accent6"/>
          </a:lnRef>
          <a:fillRef idx="1">
            <a:schemeClr val="lt1"/>
          </a:fillRef>
          <a:effectRef idx="0">
            <a:schemeClr val="accent6"/>
          </a:effectRef>
          <a:fontRef idx="minor">
            <a:schemeClr val="dk1"/>
          </a:fontRef>
        </p:style>
        <p:txBody>
          <a:bodyPr wrap="square" lIns="91438" tIns="45719" rIns="91438" bIns="45719" rtlCol="0">
            <a:spAutoFit/>
          </a:bodyPr>
          <a:lstStyle/>
          <a:p>
            <a:pPr algn="ctr"/>
            <a:r>
              <a:rPr lang="en-US" sz="2775" b="1" dirty="0" err="1">
                <a:solidFill>
                  <a:srgbClr val="FF0000"/>
                </a:solidFill>
                <a:latin typeface="Times New Roman" pitchFamily="18" charset="0"/>
                <a:cs typeface="Times New Roman" pitchFamily="18" charset="0"/>
              </a:rPr>
              <a:t>Câu</a:t>
            </a:r>
            <a:r>
              <a:rPr lang="en-US" sz="2775" b="1" dirty="0">
                <a:solidFill>
                  <a:srgbClr val="FF0000"/>
                </a:solidFill>
                <a:latin typeface="Times New Roman" pitchFamily="18" charset="0"/>
                <a:cs typeface="Times New Roman" pitchFamily="18" charset="0"/>
              </a:rPr>
              <a:t> 2: </a:t>
            </a:r>
            <a:r>
              <a:rPr lang="en-US" sz="2775" b="1" dirty="0" err="1">
                <a:solidFill>
                  <a:srgbClr val="FF0000"/>
                </a:solidFill>
                <a:latin typeface="Times New Roman" pitchFamily="18" charset="0"/>
                <a:cs typeface="Times New Roman" pitchFamily="18" charset="0"/>
              </a:rPr>
              <a:t>Truyện</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cổ</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tích</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thường</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phản</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ánh</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cuộc</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đấu</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tranh</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nào</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trong</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xã</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hội</a:t>
            </a:r>
            <a:r>
              <a:rPr lang="en-US" sz="2775" b="1" dirty="0">
                <a:solidFill>
                  <a:srgbClr val="FF0000"/>
                </a:solidFill>
                <a:latin typeface="Times New Roman" pitchFamily="18" charset="0"/>
                <a:cs typeface="Times New Roman" pitchFamily="18" charset="0"/>
              </a:rPr>
              <a:t>? </a:t>
            </a:r>
          </a:p>
        </p:txBody>
      </p:sp>
      <p:pic>
        <p:nvPicPr>
          <p:cNvPr id="3" name="Picture 2" descr="—Pngtree—chicken_2525025.png"/>
          <p:cNvPicPr>
            <a:picLocks noChangeAspect="1"/>
          </p:cNvPicPr>
          <p:nvPr/>
        </p:nvPicPr>
        <p:blipFill>
          <a:blip r:embed="rId2" cstate="print"/>
          <a:stretch>
            <a:fillRect/>
          </a:stretch>
        </p:blipFill>
        <p:spPr>
          <a:xfrm>
            <a:off x="60255" y="1529089"/>
            <a:ext cx="891806" cy="668855"/>
          </a:xfrm>
          <a:prstGeom prst="rect">
            <a:avLst/>
          </a:prstGeom>
        </p:spPr>
      </p:pic>
      <p:sp>
        <p:nvSpPr>
          <p:cNvPr id="4" name="TextBox 3"/>
          <p:cNvSpPr txBox="1"/>
          <p:nvPr/>
        </p:nvSpPr>
        <p:spPr>
          <a:xfrm>
            <a:off x="1090283" y="1711506"/>
            <a:ext cx="6197526" cy="461663"/>
          </a:xfrm>
          <a:prstGeom prst="rect">
            <a:avLst/>
          </a:prstGeom>
          <a:noFill/>
        </p:spPr>
        <p:txBody>
          <a:bodyPr wrap="none" lIns="91438" tIns="45719" rIns="91438" bIns="45719" rtlCol="0">
            <a:spAutoFit/>
          </a:bodyPr>
          <a:lstStyle/>
          <a:p>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endParaRPr lang="en-US" sz="2400" dirty="0">
              <a:latin typeface="Times New Roman" pitchFamily="18" charset="0"/>
              <a:cs typeface="Times New Roman" pitchFamily="18" charset="0"/>
            </a:endParaRPr>
          </a:p>
        </p:txBody>
      </p:sp>
      <p:pic>
        <p:nvPicPr>
          <p:cNvPr id="5" name="Picture 4" descr="—Pngtree—chicken_2525025.png"/>
          <p:cNvPicPr>
            <a:picLocks noChangeAspect="1"/>
          </p:cNvPicPr>
          <p:nvPr/>
        </p:nvPicPr>
        <p:blipFill>
          <a:blip r:embed="rId2" cstate="print"/>
          <a:stretch>
            <a:fillRect/>
          </a:stretch>
        </p:blipFill>
        <p:spPr>
          <a:xfrm>
            <a:off x="31900" y="2273371"/>
            <a:ext cx="891806" cy="668855"/>
          </a:xfrm>
          <a:prstGeom prst="rect">
            <a:avLst/>
          </a:prstGeom>
        </p:spPr>
      </p:pic>
      <p:sp>
        <p:nvSpPr>
          <p:cNvPr id="6" name="TextBox 5"/>
          <p:cNvSpPr txBox="1"/>
          <p:nvPr/>
        </p:nvSpPr>
        <p:spPr>
          <a:xfrm>
            <a:off x="1093827" y="2344141"/>
            <a:ext cx="8082072" cy="461663"/>
          </a:xfrm>
          <a:prstGeom prst="rect">
            <a:avLst/>
          </a:prstGeom>
          <a:noFill/>
        </p:spPr>
        <p:txBody>
          <a:bodyPr wrap="square" lIns="91438" tIns="45719" rIns="91438" bIns="45719" rtlCol="0">
            <a:spAutoFit/>
          </a:bodyPr>
          <a:lstStyle/>
          <a:p>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tiên</a:t>
            </a:r>
            <a:endParaRPr lang="en-US" sz="2400" dirty="0">
              <a:latin typeface="Times New Roman" pitchFamily="18" charset="0"/>
              <a:cs typeface="Times New Roman" pitchFamily="18" charset="0"/>
            </a:endParaRPr>
          </a:p>
        </p:txBody>
      </p:sp>
      <p:pic>
        <p:nvPicPr>
          <p:cNvPr id="7" name="Picture 6" descr="—Pngtree—chicken_2525025.png"/>
          <p:cNvPicPr>
            <a:picLocks noChangeAspect="1"/>
          </p:cNvPicPr>
          <p:nvPr/>
        </p:nvPicPr>
        <p:blipFill>
          <a:blip r:embed="rId2" cstate="print"/>
          <a:stretch>
            <a:fillRect/>
          </a:stretch>
        </p:blipFill>
        <p:spPr>
          <a:xfrm>
            <a:off x="31903" y="2975117"/>
            <a:ext cx="891806" cy="668855"/>
          </a:xfrm>
          <a:prstGeom prst="rect">
            <a:avLst/>
          </a:prstGeom>
        </p:spPr>
      </p:pic>
      <p:sp>
        <p:nvSpPr>
          <p:cNvPr id="8" name="TextBox 7"/>
          <p:cNvSpPr txBox="1"/>
          <p:nvPr/>
        </p:nvSpPr>
        <p:spPr>
          <a:xfrm>
            <a:off x="1051300" y="3077785"/>
            <a:ext cx="8082068" cy="461663"/>
          </a:xfrm>
          <a:prstGeom prst="rect">
            <a:avLst/>
          </a:prstGeom>
          <a:noFill/>
        </p:spPr>
        <p:txBody>
          <a:bodyPr wrap="square" lIns="91438" tIns="45719" rIns="91438" bIns="45719" rtlCol="0">
            <a:spAutoFit/>
          </a:bodyPr>
          <a:lstStyle/>
          <a:p>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minh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hậu</a:t>
            </a:r>
            <a:endParaRPr lang="en-US" sz="2400" dirty="0">
              <a:latin typeface="Times New Roman" pitchFamily="18" charset="0"/>
              <a:cs typeface="Times New Roman" pitchFamily="18" charset="0"/>
            </a:endParaRPr>
          </a:p>
        </p:txBody>
      </p:sp>
      <p:pic>
        <p:nvPicPr>
          <p:cNvPr id="9" name="Picture 8" descr="—Pngtree—chicken_2525025.png"/>
          <p:cNvPicPr>
            <a:picLocks noChangeAspect="1"/>
          </p:cNvPicPr>
          <p:nvPr/>
        </p:nvPicPr>
        <p:blipFill>
          <a:blip r:embed="rId2" cstate="print"/>
          <a:stretch>
            <a:fillRect/>
          </a:stretch>
        </p:blipFill>
        <p:spPr>
          <a:xfrm>
            <a:off x="63799" y="3684841"/>
            <a:ext cx="891806" cy="668855"/>
          </a:xfrm>
          <a:prstGeom prst="rect">
            <a:avLst/>
          </a:prstGeom>
        </p:spPr>
      </p:pic>
      <p:sp>
        <p:nvSpPr>
          <p:cNvPr id="10" name="TextBox 9"/>
          <p:cNvSpPr txBox="1"/>
          <p:nvPr/>
        </p:nvSpPr>
        <p:spPr>
          <a:xfrm>
            <a:off x="1072563" y="3867256"/>
            <a:ext cx="5335111" cy="461663"/>
          </a:xfrm>
          <a:prstGeom prst="rect">
            <a:avLst/>
          </a:prstGeom>
          <a:noFill/>
        </p:spPr>
        <p:txBody>
          <a:bodyPr wrap="none" lIns="91438" tIns="45719" rIns="91438" bIns="45719" rtlCol="0">
            <a:spAutoFit/>
          </a:bodyPr>
          <a:lstStyle/>
          <a:p>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ác</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2234711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8"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00" y="242766"/>
            <a:ext cx="9143999" cy="946411"/>
          </a:xfrm>
          <a:prstGeom prst="rect">
            <a:avLst/>
          </a:prstGeom>
        </p:spPr>
        <p:style>
          <a:lnRef idx="2">
            <a:schemeClr val="accent6"/>
          </a:lnRef>
          <a:fillRef idx="1">
            <a:schemeClr val="lt1"/>
          </a:fillRef>
          <a:effectRef idx="0">
            <a:schemeClr val="accent6"/>
          </a:effectRef>
          <a:fontRef idx="minor">
            <a:schemeClr val="dk1"/>
          </a:fontRef>
        </p:style>
        <p:txBody>
          <a:bodyPr wrap="square" lIns="91438" tIns="45719" rIns="91438" bIns="45719" rtlCol="0">
            <a:spAutoFit/>
          </a:bodyPr>
          <a:lstStyle/>
          <a:p>
            <a:pPr algn="ctr"/>
            <a:r>
              <a:rPr lang="en-US" sz="2775" b="1" dirty="0" err="1">
                <a:solidFill>
                  <a:srgbClr val="FF0000"/>
                </a:solidFill>
                <a:latin typeface="Times New Roman" pitchFamily="18" charset="0"/>
                <a:cs typeface="Times New Roman" pitchFamily="18" charset="0"/>
              </a:rPr>
              <a:t>Câu</a:t>
            </a:r>
            <a:r>
              <a:rPr lang="en-US" sz="2775" b="1" dirty="0">
                <a:solidFill>
                  <a:srgbClr val="FF0000"/>
                </a:solidFill>
                <a:latin typeface="Times New Roman" pitchFamily="18" charset="0"/>
                <a:cs typeface="Times New Roman" pitchFamily="18" charset="0"/>
              </a:rPr>
              <a:t> 4: </a:t>
            </a:r>
            <a:r>
              <a:rPr lang="en-US" sz="2775" b="1" dirty="0" err="1">
                <a:solidFill>
                  <a:srgbClr val="FF0000"/>
                </a:solidFill>
                <a:latin typeface="Times New Roman" pitchFamily="18" charset="0"/>
                <a:cs typeface="Times New Roman" pitchFamily="18" charset="0"/>
              </a:rPr>
              <a:t>Kiểu</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kết</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thúc</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có</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hậu</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trong</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truyện</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cổ</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tích</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có</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nghĩa</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là</a:t>
            </a:r>
            <a:r>
              <a:rPr lang="en-US" sz="2775" b="1" dirty="0">
                <a:solidFill>
                  <a:srgbClr val="FF0000"/>
                </a:solidFill>
                <a:latin typeface="Times New Roman" pitchFamily="18" charset="0"/>
                <a:cs typeface="Times New Roman" pitchFamily="18" charset="0"/>
              </a:rPr>
              <a:t>:</a:t>
            </a:r>
          </a:p>
        </p:txBody>
      </p:sp>
      <p:pic>
        <p:nvPicPr>
          <p:cNvPr id="3" name="Picture 2" descr="—Pngtree—chicken_2525025.png"/>
          <p:cNvPicPr>
            <a:picLocks noChangeAspect="1"/>
          </p:cNvPicPr>
          <p:nvPr/>
        </p:nvPicPr>
        <p:blipFill>
          <a:blip r:embed="rId2" cstate="print"/>
          <a:stretch>
            <a:fillRect/>
          </a:stretch>
        </p:blipFill>
        <p:spPr>
          <a:xfrm>
            <a:off x="60255" y="1529089"/>
            <a:ext cx="891806" cy="668855"/>
          </a:xfrm>
          <a:prstGeom prst="rect">
            <a:avLst/>
          </a:prstGeom>
        </p:spPr>
      </p:pic>
      <p:sp>
        <p:nvSpPr>
          <p:cNvPr id="4" name="TextBox 3"/>
          <p:cNvSpPr txBox="1"/>
          <p:nvPr/>
        </p:nvSpPr>
        <p:spPr>
          <a:xfrm>
            <a:off x="1090285" y="1711506"/>
            <a:ext cx="6455609" cy="461663"/>
          </a:xfrm>
          <a:prstGeom prst="rect">
            <a:avLst/>
          </a:prstGeom>
          <a:noFill/>
        </p:spPr>
        <p:txBody>
          <a:bodyPr wrap="none" lIns="91438" tIns="45719" rIns="91438" bIns="45719" rtlCol="0">
            <a:spAutoFit/>
          </a:bodyPr>
          <a:lstStyle/>
          <a:p>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mở</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diễn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hết</a:t>
            </a:r>
            <a:endParaRPr lang="en-US" sz="2400" dirty="0">
              <a:latin typeface="Times New Roman" pitchFamily="18" charset="0"/>
              <a:cs typeface="Times New Roman" pitchFamily="18" charset="0"/>
            </a:endParaRPr>
          </a:p>
        </p:txBody>
      </p:sp>
      <p:pic>
        <p:nvPicPr>
          <p:cNvPr id="5" name="Picture 4" descr="—Pngtree—chicken_2525025.png"/>
          <p:cNvPicPr>
            <a:picLocks noChangeAspect="1"/>
          </p:cNvPicPr>
          <p:nvPr/>
        </p:nvPicPr>
        <p:blipFill>
          <a:blip r:embed="rId2" cstate="print"/>
          <a:stretch>
            <a:fillRect/>
          </a:stretch>
        </p:blipFill>
        <p:spPr>
          <a:xfrm>
            <a:off x="31900" y="2273371"/>
            <a:ext cx="891806" cy="668855"/>
          </a:xfrm>
          <a:prstGeom prst="rect">
            <a:avLst/>
          </a:prstGeom>
        </p:spPr>
      </p:pic>
      <p:sp>
        <p:nvSpPr>
          <p:cNvPr id="6" name="TextBox 5"/>
          <p:cNvSpPr txBox="1"/>
          <p:nvPr/>
        </p:nvSpPr>
        <p:spPr>
          <a:xfrm>
            <a:off x="1093827" y="2344141"/>
            <a:ext cx="8082072" cy="461663"/>
          </a:xfrm>
          <a:prstGeom prst="rect">
            <a:avLst/>
          </a:prstGeom>
          <a:noFill/>
        </p:spPr>
        <p:txBody>
          <a:bodyPr wrap="square" lIns="91438" tIns="45719" rIns="91438" bIns="45719" rtlCol="0">
            <a:spAutoFit/>
          </a:bodyPr>
          <a:lstStyle/>
          <a:p>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endParaRPr lang="en-US" sz="2400" dirty="0">
              <a:latin typeface="Times New Roman" pitchFamily="18" charset="0"/>
              <a:cs typeface="Times New Roman" pitchFamily="18" charset="0"/>
            </a:endParaRPr>
          </a:p>
        </p:txBody>
      </p:sp>
      <p:pic>
        <p:nvPicPr>
          <p:cNvPr id="7" name="Picture 6" descr="—Pngtree—chicken_2525025.png"/>
          <p:cNvPicPr>
            <a:picLocks noChangeAspect="1"/>
          </p:cNvPicPr>
          <p:nvPr/>
        </p:nvPicPr>
        <p:blipFill>
          <a:blip r:embed="rId2" cstate="print"/>
          <a:stretch>
            <a:fillRect/>
          </a:stretch>
        </p:blipFill>
        <p:spPr>
          <a:xfrm>
            <a:off x="31903" y="2975117"/>
            <a:ext cx="891806" cy="668855"/>
          </a:xfrm>
          <a:prstGeom prst="rect">
            <a:avLst/>
          </a:prstGeom>
        </p:spPr>
      </p:pic>
      <p:sp>
        <p:nvSpPr>
          <p:cNvPr id="8" name="TextBox 7"/>
          <p:cNvSpPr txBox="1"/>
          <p:nvPr/>
        </p:nvSpPr>
        <p:spPr>
          <a:xfrm>
            <a:off x="1051300" y="3077785"/>
            <a:ext cx="8082068" cy="461663"/>
          </a:xfrm>
          <a:prstGeom prst="rect">
            <a:avLst/>
          </a:prstGeom>
          <a:noFill/>
        </p:spPr>
        <p:txBody>
          <a:bodyPr wrap="square" lIns="91438" tIns="45719" rIns="91438" bIns="45719" rtlCol="0">
            <a:spAutoFit/>
          </a:bodyPr>
          <a:lstStyle/>
          <a:p>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ác</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hiền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báo</a:t>
            </a:r>
            <a:endParaRPr lang="en-US" sz="2400" dirty="0">
              <a:latin typeface="Times New Roman" pitchFamily="18" charset="0"/>
              <a:cs typeface="Times New Roman" pitchFamily="18" charset="0"/>
            </a:endParaRPr>
          </a:p>
        </p:txBody>
      </p:sp>
      <p:pic>
        <p:nvPicPr>
          <p:cNvPr id="9" name="Picture 8" descr="—Pngtree—chicken_2525025.png"/>
          <p:cNvPicPr>
            <a:picLocks noChangeAspect="1"/>
          </p:cNvPicPr>
          <p:nvPr/>
        </p:nvPicPr>
        <p:blipFill>
          <a:blip r:embed="rId2" cstate="print"/>
          <a:stretch>
            <a:fillRect/>
          </a:stretch>
        </p:blipFill>
        <p:spPr>
          <a:xfrm>
            <a:off x="63799" y="3684841"/>
            <a:ext cx="891806" cy="668855"/>
          </a:xfrm>
          <a:prstGeom prst="rect">
            <a:avLst/>
          </a:prstGeom>
        </p:spPr>
      </p:pic>
      <p:sp>
        <p:nvSpPr>
          <p:cNvPr id="10" name="TextBox 9"/>
          <p:cNvSpPr txBox="1"/>
          <p:nvPr/>
        </p:nvSpPr>
        <p:spPr>
          <a:xfrm>
            <a:off x="1072564" y="3867256"/>
            <a:ext cx="5410451" cy="461663"/>
          </a:xfrm>
          <a:prstGeom prst="rect">
            <a:avLst/>
          </a:prstGeom>
          <a:noFill/>
        </p:spPr>
        <p:txBody>
          <a:bodyPr wrap="none" lIns="91438" tIns="45719" rIns="91438" bIns="45719" rtlCol="0">
            <a:spAutoFit/>
          </a:bodyPr>
          <a:lstStyle/>
          <a:p>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154294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14350"/>
            <a:ext cx="8382000" cy="4524315"/>
          </a:xfrm>
          <a:prstGeom prst="rect">
            <a:avLst/>
          </a:prstGeom>
          <a:noFill/>
        </p:spPr>
        <p:txBody>
          <a:bodyPr wrap="square" rtlCol="0">
            <a:spAutoFit/>
          </a:bodyPr>
          <a:lstStyle/>
          <a:p>
            <a:r>
              <a:rPr lang="vi-VN" sz="2400" b="1" dirty="0">
                <a:latin typeface="+mj-lt"/>
              </a:rPr>
              <a:t>Hoạt động 2: Hình thành kiến thức mới</a:t>
            </a:r>
            <a:endParaRPr lang="en-US" sz="2400" dirty="0">
              <a:latin typeface="+mj-lt"/>
            </a:endParaRPr>
          </a:p>
          <a:p>
            <a:r>
              <a:rPr lang="vi-VN" sz="2400" b="1">
                <a:latin typeface="+mj-lt"/>
              </a:rPr>
              <a:t>  </a:t>
            </a:r>
            <a:r>
              <a:rPr lang="vi-VN" sz="2400" i="1" smtClean="0">
                <a:latin typeface="+mj-lt"/>
              </a:rPr>
              <a:t>a</a:t>
            </a:r>
            <a:r>
              <a:rPr lang="vi-VN" sz="2400" i="1" dirty="0">
                <a:latin typeface="+mj-lt"/>
              </a:rPr>
              <a:t>. Mục tiêu:</a:t>
            </a:r>
            <a:r>
              <a:rPr lang="vi-VN" sz="2400" dirty="0">
                <a:latin typeface="+mj-lt"/>
              </a:rPr>
              <a:t>  Học sinh nắm được những nét cơ bản về cổ tích, các chi tiết tưởng tượng kì ảo, về </a:t>
            </a:r>
            <a:r>
              <a:rPr lang="nl-NL" sz="2400" i="1" dirty="0">
                <a:latin typeface="+mj-lt"/>
              </a:rPr>
              <a:t>tác giả</a:t>
            </a:r>
            <a:r>
              <a:rPr lang="vi-VN" sz="2400" dirty="0">
                <a:latin typeface="+mj-lt"/>
              </a:rPr>
              <a:t> (người lao động) cũng như hoàn cảnh ra đời, thể loại, phương thức biểu đạt, ngôi kể, cách đọc, bố cục văn bản.</a:t>
            </a:r>
            <a:endParaRPr lang="en-US" sz="2400" dirty="0">
              <a:latin typeface="+mj-lt"/>
            </a:endParaRPr>
          </a:p>
          <a:p>
            <a:r>
              <a:rPr lang="vi-VN" sz="2400" i="1" dirty="0">
                <a:latin typeface="+mj-lt"/>
              </a:rPr>
              <a:t>b. Nội dung: </a:t>
            </a:r>
            <a:r>
              <a:rPr lang="vi-VN" sz="2400" dirty="0">
                <a:latin typeface="+mj-lt"/>
              </a:rPr>
              <a:t>Giáo viên hướng dẫn học sinh cách đọc và tìm hiểu tác giả, những nét chung của văn bản qua các nguồn tài liệu và qua phần </a:t>
            </a:r>
            <a:r>
              <a:rPr lang="vi-VN" sz="2400" i="1" dirty="0">
                <a:latin typeface="+mj-lt"/>
              </a:rPr>
              <a:t>kiến thức ngữ văn</a:t>
            </a:r>
            <a:r>
              <a:rPr lang="vi-VN" sz="2400" dirty="0">
                <a:latin typeface="+mj-lt"/>
              </a:rPr>
              <a:t> trong SGK.</a:t>
            </a:r>
            <a:endParaRPr lang="en-US" sz="2400" dirty="0">
              <a:latin typeface="+mj-lt"/>
            </a:endParaRPr>
          </a:p>
          <a:p>
            <a:r>
              <a:rPr lang="vi-VN" sz="2400" b="1" dirty="0">
                <a:latin typeface="+mj-lt"/>
              </a:rPr>
              <a:t>Nhóm 1: Hiểu biết chung về cổ tích </a:t>
            </a:r>
            <a:endParaRPr lang="en-US" sz="2400" dirty="0">
              <a:latin typeface="+mj-lt"/>
            </a:endParaRPr>
          </a:p>
          <a:p>
            <a:r>
              <a:rPr lang="vi-VN" sz="2400" b="1" dirty="0">
                <a:latin typeface="+mj-lt"/>
              </a:rPr>
              <a:t>Nhóm 2: Điều hành phần đọc, kể - tóm tắt</a:t>
            </a:r>
            <a:endParaRPr lang="en-US" sz="2400" dirty="0">
              <a:latin typeface="+mj-lt"/>
            </a:endParaRPr>
          </a:p>
          <a:p>
            <a:r>
              <a:rPr lang="vi-VN" sz="2400" b="1" dirty="0">
                <a:latin typeface="+mj-lt"/>
              </a:rPr>
              <a:t>Nhóm 3: Tìm hiểu chung về tác phẩm</a:t>
            </a:r>
            <a:endParaRPr lang="en-US" sz="2400" dirty="0">
              <a:latin typeface="+mj-lt"/>
            </a:endParaRPr>
          </a:p>
          <a:p>
            <a:endParaRPr lang="en-US" sz="2400" dirty="0">
              <a:latin typeface="+mj-lt"/>
            </a:endParaRPr>
          </a:p>
        </p:txBody>
      </p:sp>
    </p:spTree>
    <p:extLst>
      <p:ext uri="{BB962C8B-B14F-4D97-AF65-F5344CB8AC3E}">
        <p14:creationId xmlns:p14="http://schemas.microsoft.com/office/powerpoint/2010/main" val="3991284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417" y="690778"/>
            <a:ext cx="8293384" cy="946411"/>
          </a:xfrm>
          <a:prstGeom prst="rect">
            <a:avLst/>
          </a:prstGeom>
        </p:spPr>
        <p:style>
          <a:lnRef idx="2">
            <a:schemeClr val="accent6"/>
          </a:lnRef>
          <a:fillRef idx="1">
            <a:schemeClr val="lt1"/>
          </a:fillRef>
          <a:effectRef idx="0">
            <a:schemeClr val="accent6"/>
          </a:effectRef>
          <a:fontRef idx="minor">
            <a:schemeClr val="dk1"/>
          </a:fontRef>
        </p:style>
        <p:txBody>
          <a:bodyPr wrap="square" lIns="91438" tIns="45719" rIns="91438" bIns="45719" rtlCol="0">
            <a:spAutoFit/>
          </a:bodyPr>
          <a:lstStyle/>
          <a:p>
            <a:pPr algn="ctr"/>
            <a:r>
              <a:rPr lang="en-US" sz="2775" b="1" dirty="0" err="1">
                <a:solidFill>
                  <a:srgbClr val="FF0000"/>
                </a:solidFill>
                <a:latin typeface="Times New Roman" pitchFamily="18" charset="0"/>
                <a:cs typeface="Times New Roman" pitchFamily="18" charset="0"/>
              </a:rPr>
              <a:t>Câu</a:t>
            </a:r>
            <a:r>
              <a:rPr lang="en-US" sz="2775" b="1" dirty="0">
                <a:solidFill>
                  <a:srgbClr val="FF0000"/>
                </a:solidFill>
                <a:latin typeface="Times New Roman" pitchFamily="18" charset="0"/>
                <a:cs typeface="Times New Roman" pitchFamily="18" charset="0"/>
              </a:rPr>
              <a:t> 5: Chi </a:t>
            </a:r>
            <a:r>
              <a:rPr lang="en-US" sz="2775" b="1" dirty="0" err="1">
                <a:solidFill>
                  <a:srgbClr val="FF0000"/>
                </a:solidFill>
                <a:latin typeface="Times New Roman" pitchFamily="18" charset="0"/>
                <a:cs typeface="Times New Roman" pitchFamily="18" charset="0"/>
              </a:rPr>
              <a:t>tiết</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nào</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không</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cho</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thấy</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nguồn</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gốc</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ra</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đời</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và</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sự</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lớn</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lên</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khác</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thường</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thần</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kì</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của</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Thạch</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Sanh</a:t>
            </a:r>
            <a:endParaRPr lang="en-US" sz="2775" b="1" dirty="0">
              <a:solidFill>
                <a:srgbClr val="FF0000"/>
              </a:solidFill>
              <a:latin typeface="Times New Roman" pitchFamily="18" charset="0"/>
              <a:cs typeface="Times New Roman" pitchFamily="18" charset="0"/>
            </a:endParaRPr>
          </a:p>
        </p:txBody>
      </p:sp>
      <p:pic>
        <p:nvPicPr>
          <p:cNvPr id="3" name="Picture 2" descr="—Pngtree—chicken_2525025.png"/>
          <p:cNvPicPr>
            <a:picLocks noChangeAspect="1"/>
          </p:cNvPicPr>
          <p:nvPr/>
        </p:nvPicPr>
        <p:blipFill>
          <a:blip r:embed="rId2" cstate="print"/>
          <a:stretch>
            <a:fillRect/>
          </a:stretch>
        </p:blipFill>
        <p:spPr>
          <a:xfrm>
            <a:off x="60255" y="1529089"/>
            <a:ext cx="891806" cy="668855"/>
          </a:xfrm>
          <a:prstGeom prst="rect">
            <a:avLst/>
          </a:prstGeom>
        </p:spPr>
      </p:pic>
      <p:sp>
        <p:nvSpPr>
          <p:cNvPr id="4" name="TextBox 3"/>
          <p:cNvSpPr txBox="1"/>
          <p:nvPr/>
        </p:nvSpPr>
        <p:spPr>
          <a:xfrm>
            <a:off x="1090285" y="1711506"/>
            <a:ext cx="5391215" cy="461663"/>
          </a:xfrm>
          <a:prstGeom prst="rect">
            <a:avLst/>
          </a:prstGeom>
          <a:noFill/>
        </p:spPr>
        <p:txBody>
          <a:bodyPr wrap="none" lIns="91438" tIns="45719" rIns="91438" bIns="45719" rtlCol="0">
            <a:spAutoFit/>
          </a:bodyPr>
          <a:lstStyle/>
          <a:p>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Ngọc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thai</a:t>
            </a:r>
            <a:r>
              <a:rPr lang="en-US" sz="2400" dirty="0">
                <a:latin typeface="Times New Roman" pitchFamily="18" charset="0"/>
                <a:cs typeface="Times New Roman" pitchFamily="18" charset="0"/>
              </a:rPr>
              <a:t> </a:t>
            </a:r>
          </a:p>
        </p:txBody>
      </p:sp>
      <p:pic>
        <p:nvPicPr>
          <p:cNvPr id="5" name="Picture 4" descr="—Pngtree—chicken_2525025.png"/>
          <p:cNvPicPr>
            <a:picLocks noChangeAspect="1"/>
          </p:cNvPicPr>
          <p:nvPr/>
        </p:nvPicPr>
        <p:blipFill>
          <a:blip r:embed="rId2" cstate="print"/>
          <a:stretch>
            <a:fillRect/>
          </a:stretch>
        </p:blipFill>
        <p:spPr>
          <a:xfrm>
            <a:off x="31900" y="2273371"/>
            <a:ext cx="891806" cy="668855"/>
          </a:xfrm>
          <a:prstGeom prst="rect">
            <a:avLst/>
          </a:prstGeom>
        </p:spPr>
      </p:pic>
      <p:pic>
        <p:nvPicPr>
          <p:cNvPr id="7" name="Picture 6" descr="—Pngtree—chicken_2525025.png"/>
          <p:cNvPicPr>
            <a:picLocks noChangeAspect="1"/>
          </p:cNvPicPr>
          <p:nvPr/>
        </p:nvPicPr>
        <p:blipFill>
          <a:blip r:embed="rId2" cstate="print"/>
          <a:stretch>
            <a:fillRect/>
          </a:stretch>
        </p:blipFill>
        <p:spPr>
          <a:xfrm>
            <a:off x="31903" y="2975117"/>
            <a:ext cx="891806" cy="668855"/>
          </a:xfrm>
          <a:prstGeom prst="rect">
            <a:avLst/>
          </a:prstGeom>
        </p:spPr>
      </p:pic>
      <p:sp>
        <p:nvSpPr>
          <p:cNvPr id="8" name="TextBox 7"/>
          <p:cNvSpPr txBox="1"/>
          <p:nvPr/>
        </p:nvSpPr>
        <p:spPr>
          <a:xfrm>
            <a:off x="1051300" y="3077785"/>
            <a:ext cx="8082068" cy="461663"/>
          </a:xfrm>
          <a:prstGeom prst="rect">
            <a:avLst/>
          </a:prstGeom>
          <a:noFill/>
        </p:spPr>
        <p:txBody>
          <a:bodyPr wrap="square" lIns="91438" tIns="45719" rIns="91438" bIns="45719" rtlCol="0">
            <a:spAutoFit/>
          </a:bodyPr>
          <a:lstStyle/>
          <a:p>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Ngọc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endParaRPr lang="en-US" sz="2400" dirty="0">
              <a:latin typeface="Times New Roman" pitchFamily="18" charset="0"/>
              <a:cs typeface="Times New Roman" pitchFamily="18" charset="0"/>
            </a:endParaRPr>
          </a:p>
        </p:txBody>
      </p:sp>
      <p:pic>
        <p:nvPicPr>
          <p:cNvPr id="9" name="Picture 8" descr="—Pngtree—chicken_2525025.png"/>
          <p:cNvPicPr>
            <a:picLocks noChangeAspect="1"/>
          </p:cNvPicPr>
          <p:nvPr/>
        </p:nvPicPr>
        <p:blipFill>
          <a:blip r:embed="rId2" cstate="print"/>
          <a:stretch>
            <a:fillRect/>
          </a:stretch>
        </p:blipFill>
        <p:spPr>
          <a:xfrm>
            <a:off x="63799" y="3684841"/>
            <a:ext cx="891806" cy="668855"/>
          </a:xfrm>
          <a:prstGeom prst="rect">
            <a:avLst/>
          </a:prstGeom>
        </p:spPr>
      </p:pic>
      <p:sp>
        <p:nvSpPr>
          <p:cNvPr id="10" name="TextBox 9"/>
          <p:cNvSpPr txBox="1"/>
          <p:nvPr/>
        </p:nvSpPr>
        <p:spPr>
          <a:xfrm>
            <a:off x="1072564" y="3643964"/>
            <a:ext cx="7911950" cy="830995"/>
          </a:xfrm>
          <a:prstGeom prst="rect">
            <a:avLst/>
          </a:prstGeom>
          <a:noFill/>
        </p:spPr>
        <p:txBody>
          <a:bodyPr wrap="square" lIns="91438" tIns="45719" rIns="91438" bIns="45719" rtlCol="0">
            <a:spAutoFit/>
          </a:bodyPr>
          <a:lstStyle/>
          <a:p>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Thạch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côi</a:t>
            </a:r>
            <a:r>
              <a:rPr lang="en-US" sz="2400" dirty="0">
                <a:latin typeface="Times New Roman" pitchFamily="18" charset="0"/>
                <a:cs typeface="Times New Roman" pitchFamily="18" charset="0"/>
              </a:rPr>
              <a:t> cha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nghèo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củi</a:t>
            </a:r>
            <a:r>
              <a:rPr lang="en-US" sz="2400" dirty="0">
                <a:latin typeface="Times New Roman" pitchFamily="18" charset="0"/>
                <a:cs typeface="Times New Roman" pitchFamily="18" charset="0"/>
              </a:rPr>
              <a:t> </a:t>
            </a:r>
          </a:p>
        </p:txBody>
      </p:sp>
      <p:sp>
        <p:nvSpPr>
          <p:cNvPr id="11" name="Rectangle 10"/>
          <p:cNvSpPr/>
          <p:nvPr/>
        </p:nvSpPr>
        <p:spPr>
          <a:xfrm>
            <a:off x="1158951" y="2397311"/>
            <a:ext cx="6007394" cy="461663"/>
          </a:xfrm>
          <a:prstGeom prst="rect">
            <a:avLst/>
          </a:prstGeom>
        </p:spPr>
        <p:txBody>
          <a:bodyPr wrap="square" lIns="91438" tIns="45719" rIns="91438" bIns="45719">
            <a:spAutoFit/>
          </a:bodyPr>
          <a:lstStyle/>
          <a:p>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0369799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96" y="228601"/>
            <a:ext cx="9041704" cy="946411"/>
          </a:xfrm>
          <a:prstGeom prst="rect">
            <a:avLst/>
          </a:prstGeom>
        </p:spPr>
        <p:style>
          <a:lnRef idx="2">
            <a:schemeClr val="accent6"/>
          </a:lnRef>
          <a:fillRef idx="1">
            <a:schemeClr val="lt1"/>
          </a:fillRef>
          <a:effectRef idx="0">
            <a:schemeClr val="accent6"/>
          </a:effectRef>
          <a:fontRef idx="minor">
            <a:schemeClr val="dk1"/>
          </a:fontRef>
        </p:style>
        <p:txBody>
          <a:bodyPr wrap="square" lIns="91438" tIns="45719" rIns="91438" bIns="45719" rtlCol="0">
            <a:spAutoFit/>
          </a:bodyPr>
          <a:lstStyle/>
          <a:p>
            <a:pPr algn="ctr"/>
            <a:r>
              <a:rPr lang="en-US" sz="2775" b="1" dirty="0" err="1">
                <a:solidFill>
                  <a:srgbClr val="FF0000"/>
                </a:solidFill>
                <a:latin typeface="Times New Roman" pitchFamily="18" charset="0"/>
                <a:cs typeface="Times New Roman" pitchFamily="18" charset="0"/>
              </a:rPr>
              <a:t>Câu</a:t>
            </a:r>
            <a:r>
              <a:rPr lang="en-US" sz="2775" b="1" dirty="0">
                <a:solidFill>
                  <a:srgbClr val="FF0000"/>
                </a:solidFill>
                <a:latin typeface="Times New Roman" pitchFamily="18" charset="0"/>
                <a:cs typeface="Times New Roman" pitchFamily="18" charset="0"/>
              </a:rPr>
              <a:t> 6. </a:t>
            </a:r>
            <a:r>
              <a:rPr lang="en-US" sz="2775" b="1" dirty="0" err="1">
                <a:solidFill>
                  <a:srgbClr val="FF0000"/>
                </a:solidFill>
                <a:latin typeface="Times New Roman" pitchFamily="18" charset="0"/>
                <a:cs typeface="Times New Roman" pitchFamily="18" charset="0"/>
              </a:rPr>
              <a:t>Liệt</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kê</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vắn</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tắt</a:t>
            </a:r>
            <a:r>
              <a:rPr lang="en-US" sz="2775" b="1" dirty="0">
                <a:solidFill>
                  <a:srgbClr val="FF0000"/>
                </a:solidFill>
                <a:latin typeface="Times New Roman" pitchFamily="18" charset="0"/>
                <a:cs typeface="Times New Roman" pitchFamily="18" charset="0"/>
              </a:rPr>
              <a:t> </a:t>
            </a:r>
            <a:r>
              <a:rPr lang="en-US" sz="2775" b="1" dirty="0" err="1" smtClean="0">
                <a:solidFill>
                  <a:srgbClr val="FF0000"/>
                </a:solidFill>
                <a:latin typeface="Times New Roman" pitchFamily="18" charset="0"/>
                <a:cs typeface="Times New Roman" pitchFamily="18" charset="0"/>
              </a:rPr>
              <a:t>những</a:t>
            </a:r>
            <a:r>
              <a:rPr lang="en-US" sz="2775" b="1" dirty="0" smtClean="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thử</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thách</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mà</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Thạch</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Sanh</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đã</a:t>
            </a:r>
            <a:r>
              <a:rPr lang="en-US" sz="2775" b="1" dirty="0">
                <a:solidFill>
                  <a:srgbClr val="FF0000"/>
                </a:solidFill>
                <a:latin typeface="Times New Roman" pitchFamily="18" charset="0"/>
                <a:cs typeface="Times New Roman" pitchFamily="18" charset="0"/>
              </a:rPr>
              <a:t> </a:t>
            </a:r>
            <a:r>
              <a:rPr lang="en-US" sz="2775" b="1" dirty="0" err="1">
                <a:solidFill>
                  <a:srgbClr val="FF0000"/>
                </a:solidFill>
                <a:latin typeface="Times New Roman" pitchFamily="18" charset="0"/>
                <a:cs typeface="Times New Roman" pitchFamily="18" charset="0"/>
              </a:rPr>
              <a:t>vượt</a:t>
            </a:r>
            <a:r>
              <a:rPr lang="en-US" sz="2775" b="1" dirty="0">
                <a:solidFill>
                  <a:srgbClr val="FF0000"/>
                </a:solidFill>
                <a:latin typeface="Times New Roman" pitchFamily="18" charset="0"/>
                <a:cs typeface="Times New Roman" pitchFamily="18" charset="0"/>
              </a:rPr>
              <a:t> qua </a:t>
            </a:r>
          </a:p>
        </p:txBody>
      </p:sp>
    </p:spTree>
    <p:extLst>
      <p:ext uri="{BB962C8B-B14F-4D97-AF65-F5344CB8AC3E}">
        <p14:creationId xmlns:p14="http://schemas.microsoft.com/office/powerpoint/2010/main" val="16492637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450146" y="1663521"/>
            <a:ext cx="3284553" cy="892969"/>
          </a:xfrm>
          <a:prstGeom prst="rect">
            <a:avLst/>
          </a:prstGeom>
          <a:solidFill>
            <a:srgbClr val="92D050"/>
          </a:solidFill>
          <a:ln w="9525">
            <a:solidFill>
              <a:schemeClr val="tx1"/>
            </a:solidFill>
            <a:miter lim="800000"/>
            <a:headEnd/>
            <a:tailEnd/>
          </a:ln>
          <a:effectLst/>
          <a:extLst/>
        </p:spPr>
        <p:txBody>
          <a:bodyPr wrap="none" anchor="ctr"/>
          <a:lstStyle/>
          <a:p>
            <a:pPr algn="ctr" fontAlgn="base">
              <a:spcBef>
                <a:spcPct val="0"/>
              </a:spcBef>
              <a:spcAft>
                <a:spcPct val="0"/>
              </a:spcAft>
            </a:pPr>
            <a:r>
              <a:rPr lang="en-US" sz="2200" b="1" dirty="0" err="1">
                <a:solidFill>
                  <a:prstClr val="black"/>
                </a:solidFill>
                <a:latin typeface="Times New Roman" pitchFamily="18" charset="0"/>
                <a:cs typeface="Times New Roman" pitchFamily="18" charset="0"/>
              </a:rPr>
              <a:t>Cứu</a:t>
            </a:r>
            <a:r>
              <a:rPr lang="en-US" sz="2200" b="1" dirty="0">
                <a:solidFill>
                  <a:prstClr val="black"/>
                </a:solidFill>
                <a:latin typeface="Times New Roman" pitchFamily="18" charset="0"/>
                <a:cs typeface="Times New Roman" pitchFamily="18" charset="0"/>
              </a:rPr>
              <a:t> </a:t>
            </a:r>
            <a:r>
              <a:rPr lang="en-US" sz="2200" b="1" dirty="0" err="1">
                <a:solidFill>
                  <a:prstClr val="black"/>
                </a:solidFill>
                <a:latin typeface="Times New Roman" pitchFamily="18" charset="0"/>
                <a:cs typeface="Times New Roman" pitchFamily="18" charset="0"/>
              </a:rPr>
              <a:t>công</a:t>
            </a:r>
            <a:r>
              <a:rPr lang="en-US" sz="2200" b="1" dirty="0">
                <a:solidFill>
                  <a:prstClr val="black"/>
                </a:solidFill>
                <a:latin typeface="Times New Roman" pitchFamily="18" charset="0"/>
                <a:cs typeface="Times New Roman" pitchFamily="18" charset="0"/>
              </a:rPr>
              <a:t> </a:t>
            </a:r>
            <a:r>
              <a:rPr lang="en-US" sz="2200" b="1" dirty="0" err="1" smtClean="0">
                <a:solidFill>
                  <a:prstClr val="black"/>
                </a:solidFill>
                <a:latin typeface="Times New Roman" pitchFamily="18" charset="0"/>
                <a:cs typeface="Times New Roman" pitchFamily="18" charset="0"/>
              </a:rPr>
              <a:t>chúa</a:t>
            </a:r>
            <a:r>
              <a:rPr lang="en-US" sz="2200" b="1" dirty="0" smtClean="0">
                <a:solidFill>
                  <a:prstClr val="black"/>
                </a:solidFill>
                <a:latin typeface="Times New Roman" pitchFamily="18" charset="0"/>
                <a:cs typeface="Times New Roman" pitchFamily="18" charset="0"/>
              </a:rPr>
              <a:t>, </a:t>
            </a:r>
            <a:r>
              <a:rPr lang="en-US" sz="2200" b="1" dirty="0" err="1">
                <a:solidFill>
                  <a:prstClr val="black"/>
                </a:solidFill>
                <a:latin typeface="Times New Roman" pitchFamily="18" charset="0"/>
                <a:cs typeface="Times New Roman" pitchFamily="18" charset="0"/>
              </a:rPr>
              <a:t>bị</a:t>
            </a:r>
            <a:r>
              <a:rPr lang="en-US" sz="2200" b="1" dirty="0">
                <a:solidFill>
                  <a:prstClr val="black"/>
                </a:solidFill>
                <a:latin typeface="Times New Roman" pitchFamily="18" charset="0"/>
                <a:cs typeface="Times New Roman" pitchFamily="18" charset="0"/>
              </a:rPr>
              <a:t> </a:t>
            </a:r>
          </a:p>
          <a:p>
            <a:pPr algn="ctr" fontAlgn="base">
              <a:spcBef>
                <a:spcPct val="0"/>
              </a:spcBef>
              <a:spcAft>
                <a:spcPct val="0"/>
              </a:spcAft>
            </a:pPr>
            <a:r>
              <a:rPr lang="en-US" sz="2200" b="1" dirty="0" err="1">
                <a:solidFill>
                  <a:prstClr val="black"/>
                </a:solidFill>
                <a:latin typeface="Times New Roman" pitchFamily="18" charset="0"/>
                <a:cs typeface="Times New Roman" pitchFamily="18" charset="0"/>
              </a:rPr>
              <a:t>Lý</a:t>
            </a:r>
            <a:r>
              <a:rPr lang="en-US" sz="2200" b="1" dirty="0">
                <a:solidFill>
                  <a:prstClr val="black"/>
                </a:solidFill>
                <a:latin typeface="Times New Roman" pitchFamily="18" charset="0"/>
                <a:cs typeface="Times New Roman" pitchFamily="18" charset="0"/>
              </a:rPr>
              <a:t> </a:t>
            </a:r>
            <a:r>
              <a:rPr lang="en-US" sz="2200" b="1" dirty="0" err="1">
                <a:solidFill>
                  <a:prstClr val="black"/>
                </a:solidFill>
                <a:latin typeface="Times New Roman" pitchFamily="18" charset="0"/>
                <a:cs typeface="Times New Roman" pitchFamily="18" charset="0"/>
              </a:rPr>
              <a:t>Thông</a:t>
            </a:r>
            <a:r>
              <a:rPr lang="en-US" sz="2200" b="1" dirty="0">
                <a:solidFill>
                  <a:prstClr val="black"/>
                </a:solidFill>
                <a:latin typeface="Times New Roman" pitchFamily="18" charset="0"/>
                <a:cs typeface="Times New Roman" pitchFamily="18" charset="0"/>
              </a:rPr>
              <a:t> </a:t>
            </a:r>
            <a:r>
              <a:rPr lang="en-US" sz="2200" b="1" dirty="0" err="1">
                <a:solidFill>
                  <a:prstClr val="black"/>
                </a:solidFill>
                <a:latin typeface="Times New Roman" pitchFamily="18" charset="0"/>
                <a:cs typeface="Times New Roman" pitchFamily="18" charset="0"/>
              </a:rPr>
              <a:t>lấp</a:t>
            </a:r>
            <a:r>
              <a:rPr lang="en-US" sz="2200" b="1" dirty="0">
                <a:solidFill>
                  <a:prstClr val="black"/>
                </a:solidFill>
                <a:latin typeface="Times New Roman" pitchFamily="18" charset="0"/>
                <a:cs typeface="Times New Roman" pitchFamily="18" charset="0"/>
              </a:rPr>
              <a:t> </a:t>
            </a:r>
            <a:r>
              <a:rPr lang="en-US" sz="2200" b="1" dirty="0" err="1" smtClean="0">
                <a:solidFill>
                  <a:prstClr val="black"/>
                </a:solidFill>
                <a:latin typeface="Times New Roman" pitchFamily="18" charset="0"/>
                <a:cs typeface="Times New Roman" pitchFamily="18" charset="0"/>
              </a:rPr>
              <a:t>cửa</a:t>
            </a:r>
            <a:r>
              <a:rPr lang="en-US" sz="2200" b="1" dirty="0" smtClean="0">
                <a:solidFill>
                  <a:prstClr val="black"/>
                </a:solidFill>
                <a:latin typeface="Times New Roman" pitchFamily="18" charset="0"/>
                <a:cs typeface="Times New Roman" pitchFamily="18" charset="0"/>
              </a:rPr>
              <a:t> hang</a:t>
            </a:r>
            <a:endParaRPr lang="en-US" sz="2200" b="1" dirty="0">
              <a:solidFill>
                <a:prstClr val="black"/>
              </a:solidFill>
              <a:latin typeface="Times New Roman" pitchFamily="18" charset="0"/>
              <a:cs typeface="Times New Roman" pitchFamily="18" charset="0"/>
            </a:endParaRPr>
          </a:p>
        </p:txBody>
      </p:sp>
      <p:sp>
        <p:nvSpPr>
          <p:cNvPr id="79876" name="Rectangle 4"/>
          <p:cNvSpPr>
            <a:spLocks noChangeArrowheads="1"/>
          </p:cNvSpPr>
          <p:nvPr/>
        </p:nvSpPr>
        <p:spPr bwMode="auto">
          <a:xfrm>
            <a:off x="457200" y="2987793"/>
            <a:ext cx="3277498" cy="896375"/>
          </a:xfrm>
          <a:prstGeom prst="rect">
            <a:avLst/>
          </a:prstGeom>
          <a:solidFill>
            <a:srgbClr val="92D050"/>
          </a:solidFill>
          <a:ln w="9525">
            <a:solidFill>
              <a:schemeClr val="tx1"/>
            </a:solidFill>
            <a:miter lim="800000"/>
            <a:headEnd/>
            <a:tailEnd/>
          </a:ln>
          <a:effectLst/>
          <a:extLst/>
        </p:spPr>
        <p:txBody>
          <a:bodyPr wrap="none" anchor="ctr"/>
          <a:lstStyle/>
          <a:p>
            <a:pPr algn="ctr" fontAlgn="base">
              <a:spcBef>
                <a:spcPct val="0"/>
              </a:spcBef>
              <a:spcAft>
                <a:spcPct val="0"/>
              </a:spcAft>
            </a:pPr>
            <a:r>
              <a:rPr lang="en-US" sz="2200" b="1" dirty="0" err="1">
                <a:solidFill>
                  <a:prstClr val="black"/>
                </a:solidFill>
                <a:latin typeface="Times New Roman" pitchFamily="18" charset="0"/>
                <a:cs typeface="Times New Roman" pitchFamily="18" charset="0"/>
              </a:rPr>
              <a:t>Quân</a:t>
            </a:r>
            <a:r>
              <a:rPr lang="en-US" sz="2200" b="1" dirty="0">
                <a:solidFill>
                  <a:prstClr val="black"/>
                </a:solidFill>
                <a:latin typeface="Times New Roman" pitchFamily="18" charset="0"/>
                <a:cs typeface="Times New Roman" pitchFamily="18" charset="0"/>
              </a:rPr>
              <a:t> 18 </a:t>
            </a:r>
            <a:r>
              <a:rPr lang="en-US" sz="2200" b="1" dirty="0" err="1">
                <a:solidFill>
                  <a:prstClr val="black"/>
                </a:solidFill>
                <a:latin typeface="Times New Roman" pitchFamily="18" charset="0"/>
                <a:cs typeface="Times New Roman" pitchFamily="18" charset="0"/>
              </a:rPr>
              <a:t>nước</a:t>
            </a:r>
            <a:r>
              <a:rPr lang="en-US" sz="2200" b="1" dirty="0">
                <a:solidFill>
                  <a:prstClr val="black"/>
                </a:solidFill>
                <a:latin typeface="Times New Roman" pitchFamily="18" charset="0"/>
                <a:cs typeface="Times New Roman" pitchFamily="18" charset="0"/>
              </a:rPr>
              <a:t> </a:t>
            </a:r>
            <a:r>
              <a:rPr lang="en-US" sz="2200" b="1" dirty="0" err="1">
                <a:solidFill>
                  <a:prstClr val="black"/>
                </a:solidFill>
                <a:latin typeface="Times New Roman" pitchFamily="18" charset="0"/>
                <a:cs typeface="Times New Roman" pitchFamily="18" charset="0"/>
              </a:rPr>
              <a:t>chư</a:t>
            </a:r>
            <a:r>
              <a:rPr lang="en-US" sz="2200" b="1" dirty="0">
                <a:solidFill>
                  <a:prstClr val="black"/>
                </a:solidFill>
                <a:latin typeface="Times New Roman" pitchFamily="18" charset="0"/>
                <a:cs typeface="Times New Roman" pitchFamily="18" charset="0"/>
              </a:rPr>
              <a:t> </a:t>
            </a:r>
            <a:r>
              <a:rPr lang="en-US" sz="2200" b="1" dirty="0" err="1">
                <a:solidFill>
                  <a:prstClr val="black"/>
                </a:solidFill>
                <a:latin typeface="Times New Roman" pitchFamily="18" charset="0"/>
                <a:cs typeface="Times New Roman" pitchFamily="18" charset="0"/>
              </a:rPr>
              <a:t>hầu</a:t>
            </a:r>
            <a:endParaRPr lang="en-US" sz="2200" b="1" dirty="0">
              <a:solidFill>
                <a:prstClr val="black"/>
              </a:solidFill>
              <a:latin typeface="Times New Roman" pitchFamily="18" charset="0"/>
              <a:cs typeface="Times New Roman" pitchFamily="18" charset="0"/>
            </a:endParaRPr>
          </a:p>
          <a:p>
            <a:pPr algn="ctr" fontAlgn="base">
              <a:spcBef>
                <a:spcPct val="0"/>
              </a:spcBef>
              <a:spcAft>
                <a:spcPct val="0"/>
              </a:spcAft>
            </a:pPr>
            <a:r>
              <a:rPr lang="en-US" sz="2200" b="1" dirty="0">
                <a:solidFill>
                  <a:prstClr val="black"/>
                </a:solidFill>
                <a:latin typeface="Times New Roman" pitchFamily="18" charset="0"/>
                <a:cs typeface="Times New Roman" pitchFamily="18" charset="0"/>
              </a:rPr>
              <a:t> </a:t>
            </a:r>
            <a:r>
              <a:rPr lang="en-US" sz="2200" b="1" dirty="0" err="1">
                <a:solidFill>
                  <a:prstClr val="black"/>
                </a:solidFill>
                <a:latin typeface="Times New Roman" pitchFamily="18" charset="0"/>
                <a:cs typeface="Times New Roman" pitchFamily="18" charset="0"/>
              </a:rPr>
              <a:t>kéo</a:t>
            </a:r>
            <a:r>
              <a:rPr lang="en-US" sz="2200" b="1" dirty="0">
                <a:solidFill>
                  <a:prstClr val="black"/>
                </a:solidFill>
                <a:latin typeface="Times New Roman" pitchFamily="18" charset="0"/>
                <a:cs typeface="Times New Roman" pitchFamily="18" charset="0"/>
              </a:rPr>
              <a:t> sang </a:t>
            </a:r>
            <a:r>
              <a:rPr lang="en-US" sz="2200" b="1" dirty="0" err="1">
                <a:solidFill>
                  <a:prstClr val="black"/>
                </a:solidFill>
                <a:latin typeface="Times New Roman" pitchFamily="18" charset="0"/>
                <a:cs typeface="Times New Roman" pitchFamily="18" charset="0"/>
              </a:rPr>
              <a:t>đánh</a:t>
            </a:r>
            <a:r>
              <a:rPr lang="en-US" sz="2200" b="1" dirty="0">
                <a:solidFill>
                  <a:prstClr val="black"/>
                </a:solidFill>
                <a:latin typeface="Times New Roman" pitchFamily="18" charset="0"/>
                <a:cs typeface="Times New Roman" pitchFamily="18" charset="0"/>
              </a:rPr>
              <a:t> </a:t>
            </a:r>
          </a:p>
          <a:p>
            <a:pPr algn="ctr" fontAlgn="base">
              <a:spcBef>
                <a:spcPct val="0"/>
              </a:spcBef>
              <a:spcAft>
                <a:spcPct val="0"/>
              </a:spcAft>
            </a:pPr>
            <a:endParaRPr lang="en-US" b="1" dirty="0">
              <a:solidFill>
                <a:prstClr val="black"/>
              </a:solidFill>
              <a:latin typeface="Times New Roman" pitchFamily="18" charset="0"/>
              <a:cs typeface="Times New Roman" pitchFamily="18" charset="0"/>
            </a:endParaRPr>
          </a:p>
        </p:txBody>
      </p:sp>
      <p:sp>
        <p:nvSpPr>
          <p:cNvPr id="79877" name="Oval 5"/>
          <p:cNvSpPr>
            <a:spLocks noChangeArrowheads="1"/>
          </p:cNvSpPr>
          <p:nvPr/>
        </p:nvSpPr>
        <p:spPr bwMode="auto">
          <a:xfrm>
            <a:off x="4702720" y="3020833"/>
            <a:ext cx="3810000" cy="760811"/>
          </a:xfrm>
          <a:prstGeom prst="ellipse">
            <a:avLst/>
          </a:prstGeom>
          <a:solidFill>
            <a:srgbClr val="FFFF00"/>
          </a:solidFill>
          <a:ln w="9525">
            <a:solidFill>
              <a:schemeClr val="tx1"/>
            </a:solidFill>
            <a:round/>
            <a:headEnd/>
            <a:tailEnd/>
          </a:ln>
          <a:effectLst/>
          <a:extLst/>
        </p:spPr>
        <p:txBody>
          <a:bodyPr wrap="none" anchor="ctr"/>
          <a:lstStyle/>
          <a:p>
            <a:pPr algn="ctr" fontAlgn="base">
              <a:spcBef>
                <a:spcPct val="0"/>
              </a:spcBef>
              <a:spcAft>
                <a:spcPct val="0"/>
              </a:spcAft>
            </a:pPr>
            <a:endParaRPr lang="en-US" b="1" dirty="0">
              <a:solidFill>
                <a:prstClr val="black"/>
              </a:solidFill>
              <a:latin typeface="Times New Roman" pitchFamily="18" charset="0"/>
              <a:cs typeface="Times New Roman" pitchFamily="18" charset="0"/>
            </a:endParaRPr>
          </a:p>
          <a:p>
            <a:pPr algn="ctr" fontAlgn="base">
              <a:spcBef>
                <a:spcPct val="0"/>
              </a:spcBef>
              <a:spcAft>
                <a:spcPct val="0"/>
              </a:spcAft>
            </a:pPr>
            <a:r>
              <a:rPr lang="en-US" b="1" dirty="0" err="1" smtClean="0">
                <a:solidFill>
                  <a:prstClr val="black"/>
                </a:solidFill>
                <a:latin typeface="Times New Roman" pitchFamily="18" charset="0"/>
                <a:cs typeface="Times New Roman" pitchFamily="18" charset="0"/>
              </a:rPr>
              <a:t>Dùng</a:t>
            </a:r>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tiếng</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đàn</a:t>
            </a:r>
            <a:r>
              <a:rPr lang="en-US" b="1" dirty="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chiến</a:t>
            </a:r>
            <a:r>
              <a:rPr lang="en-US" b="1" dirty="0" smtClean="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thắng</a:t>
            </a:r>
            <a:endParaRPr lang="en-US" b="1" dirty="0">
              <a:solidFill>
                <a:prstClr val="black"/>
              </a:solidFill>
              <a:latin typeface="Times New Roman" pitchFamily="18" charset="0"/>
              <a:cs typeface="Times New Roman" pitchFamily="18" charset="0"/>
            </a:endParaRPr>
          </a:p>
          <a:p>
            <a:pPr algn="ctr" fontAlgn="base">
              <a:spcBef>
                <a:spcPct val="0"/>
              </a:spcBef>
              <a:spcAft>
                <a:spcPct val="0"/>
              </a:spcAft>
            </a:pPr>
            <a:r>
              <a:rPr lang="en-US" b="1" dirty="0" err="1">
                <a:solidFill>
                  <a:prstClr val="black"/>
                </a:solidFill>
                <a:latin typeface="Times New Roman" pitchFamily="18" charset="0"/>
                <a:cs typeface="Times New Roman" pitchFamily="18" charset="0"/>
              </a:rPr>
              <a:t>quân</a:t>
            </a:r>
            <a:r>
              <a:rPr lang="en-US" b="1" dirty="0">
                <a:solidFill>
                  <a:prstClr val="black"/>
                </a:solidFill>
                <a:latin typeface="Times New Roman" pitchFamily="18" charset="0"/>
                <a:cs typeface="Times New Roman" pitchFamily="18" charset="0"/>
              </a:rPr>
              <a:t> 18 </a:t>
            </a:r>
            <a:r>
              <a:rPr lang="en-US" b="1" dirty="0" err="1">
                <a:solidFill>
                  <a:prstClr val="black"/>
                </a:solidFill>
                <a:latin typeface="Times New Roman" pitchFamily="18" charset="0"/>
                <a:cs typeface="Times New Roman" pitchFamily="18" charset="0"/>
              </a:rPr>
              <a:t>nước</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chư</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hầu</a:t>
            </a:r>
            <a:r>
              <a:rPr lang="en-US" b="1" dirty="0">
                <a:solidFill>
                  <a:prstClr val="black"/>
                </a:solidFill>
                <a:latin typeface="Times New Roman" pitchFamily="18" charset="0"/>
                <a:cs typeface="Times New Roman" pitchFamily="18" charset="0"/>
              </a:rPr>
              <a:t>, </a:t>
            </a:r>
            <a:r>
              <a:rPr lang="en-US" b="1" dirty="0" err="1">
                <a:solidFill>
                  <a:srgbClr val="FF3300"/>
                </a:solidFill>
                <a:latin typeface="Times New Roman" pitchFamily="18" charset="0"/>
                <a:cs typeface="Times New Roman" pitchFamily="18" charset="0"/>
              </a:rPr>
              <a:t>nối</a:t>
            </a:r>
            <a:r>
              <a:rPr lang="en-US" b="1" dirty="0">
                <a:solidFill>
                  <a:srgbClr val="FF3300"/>
                </a:solidFill>
                <a:latin typeface="Times New Roman" pitchFamily="18" charset="0"/>
                <a:cs typeface="Times New Roman" pitchFamily="18" charset="0"/>
              </a:rPr>
              <a:t> </a:t>
            </a:r>
            <a:r>
              <a:rPr lang="en-US" b="1" dirty="0" err="1">
                <a:solidFill>
                  <a:srgbClr val="FF3300"/>
                </a:solidFill>
                <a:latin typeface="Times New Roman" pitchFamily="18" charset="0"/>
                <a:cs typeface="Times New Roman" pitchFamily="18" charset="0"/>
              </a:rPr>
              <a:t>ngôi</a:t>
            </a:r>
            <a:endParaRPr lang="en-US" b="1" dirty="0">
              <a:solidFill>
                <a:srgbClr val="FF3300"/>
              </a:solidFill>
              <a:latin typeface="Times New Roman" pitchFamily="18" charset="0"/>
              <a:cs typeface="Times New Roman" pitchFamily="18" charset="0"/>
            </a:endParaRPr>
          </a:p>
          <a:p>
            <a:pPr algn="ctr" fontAlgn="base">
              <a:spcBef>
                <a:spcPct val="0"/>
              </a:spcBef>
              <a:spcAft>
                <a:spcPct val="0"/>
              </a:spcAft>
            </a:pPr>
            <a:endParaRPr lang="en-US" b="1" dirty="0">
              <a:solidFill>
                <a:prstClr val="black"/>
              </a:solidFill>
              <a:latin typeface="Times New Roman" pitchFamily="18" charset="0"/>
              <a:cs typeface="Times New Roman" pitchFamily="18" charset="0"/>
            </a:endParaRPr>
          </a:p>
        </p:txBody>
      </p:sp>
      <p:sp>
        <p:nvSpPr>
          <p:cNvPr id="79879" name="Oval 7"/>
          <p:cNvSpPr>
            <a:spLocks noChangeArrowheads="1"/>
          </p:cNvSpPr>
          <p:nvPr/>
        </p:nvSpPr>
        <p:spPr bwMode="auto">
          <a:xfrm>
            <a:off x="4723502" y="1663521"/>
            <a:ext cx="3733800" cy="892969"/>
          </a:xfrm>
          <a:prstGeom prst="ellipse">
            <a:avLst/>
          </a:prstGeom>
          <a:solidFill>
            <a:srgbClr val="FFFF00"/>
          </a:solidFill>
          <a:ln w="9525">
            <a:solidFill>
              <a:schemeClr val="tx1"/>
            </a:solidFill>
            <a:round/>
            <a:headEnd/>
            <a:tailEnd/>
          </a:ln>
          <a:effectLst/>
          <a:extLst/>
        </p:spPr>
        <p:txBody>
          <a:bodyPr wrap="none" anchor="ctr"/>
          <a:lstStyle/>
          <a:p>
            <a:pPr algn="ctr" fontAlgn="base">
              <a:spcBef>
                <a:spcPct val="0"/>
              </a:spcBef>
              <a:spcAft>
                <a:spcPct val="0"/>
              </a:spcAft>
            </a:pPr>
            <a:r>
              <a:rPr lang="en-US" b="1" dirty="0" err="1" smtClean="0">
                <a:solidFill>
                  <a:prstClr val="black"/>
                </a:solidFill>
                <a:latin typeface="Times New Roman" pitchFamily="18" charset="0"/>
                <a:cs typeface="Times New Roman" pitchFamily="18" charset="0"/>
              </a:rPr>
              <a:t>Diệt</a:t>
            </a:r>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đại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bàng</a:t>
            </a:r>
            <a:r>
              <a:rPr lang="en-US" b="1" dirty="0" smtClean="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cứu</a:t>
            </a:r>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công</a:t>
            </a:r>
            <a:r>
              <a:rPr lang="en-US" b="1" dirty="0">
                <a:solidFill>
                  <a:prstClr val="black"/>
                </a:solidFill>
                <a:latin typeface="Times New Roman" pitchFamily="18" charset="0"/>
                <a:cs typeface="Times New Roman" pitchFamily="18" charset="0"/>
              </a:rPr>
              <a:t> </a:t>
            </a:r>
          </a:p>
          <a:p>
            <a:pPr algn="ctr" fontAlgn="base">
              <a:spcBef>
                <a:spcPct val="0"/>
              </a:spcBef>
              <a:spcAft>
                <a:spcPct val="0"/>
              </a:spcAft>
            </a:pPr>
            <a:r>
              <a:rPr lang="en-US" b="1" dirty="0" err="1">
                <a:solidFill>
                  <a:prstClr val="black"/>
                </a:solidFill>
                <a:latin typeface="Times New Roman" pitchFamily="18" charset="0"/>
                <a:cs typeface="Times New Roman" pitchFamily="18" charset="0"/>
              </a:rPr>
              <a:t>c</a:t>
            </a:r>
            <a:r>
              <a:rPr lang="en-US" b="1" dirty="0" err="1" smtClean="0">
                <a:solidFill>
                  <a:prstClr val="black"/>
                </a:solidFill>
                <a:latin typeface="Times New Roman" pitchFamily="18" charset="0"/>
                <a:cs typeface="Times New Roman" pitchFamily="18" charset="0"/>
              </a:rPr>
              <a:t>húa</a:t>
            </a:r>
            <a:r>
              <a:rPr lang="en-US" b="1" dirty="0" smtClean="0">
                <a:solidFill>
                  <a:prstClr val="black"/>
                </a:solidFill>
                <a:latin typeface="Times New Roman" pitchFamily="18" charset="0"/>
                <a:cs typeface="Times New Roman" pitchFamily="18" charset="0"/>
              </a:rPr>
              <a:t>, </a:t>
            </a:r>
            <a:r>
              <a:rPr lang="en-US" b="1" dirty="0" err="1" smtClean="0">
                <a:solidFill>
                  <a:prstClr val="black"/>
                </a:solidFill>
                <a:latin typeface="Times New Roman" pitchFamily="18" charset="0"/>
                <a:cs typeface="Times New Roman" pitchFamily="18" charset="0"/>
              </a:rPr>
              <a:t>cứu</a:t>
            </a:r>
            <a:r>
              <a:rPr lang="en-US" b="1" dirty="0" smtClean="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thái</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tử</a:t>
            </a:r>
            <a:r>
              <a:rPr lang="en-US" b="1" dirty="0">
                <a:solidFill>
                  <a:prstClr val="black"/>
                </a:solidFill>
                <a:latin typeface="Times New Roman" pitchFamily="18" charset="0"/>
                <a:cs typeface="Times New Roman" pitchFamily="18" charset="0"/>
              </a:rPr>
              <a:t>, </a:t>
            </a:r>
            <a:r>
              <a:rPr lang="en-US" b="1" dirty="0" err="1">
                <a:solidFill>
                  <a:prstClr val="black"/>
                </a:solidFill>
                <a:latin typeface="Times New Roman" pitchFamily="18" charset="0"/>
                <a:cs typeface="Times New Roman" pitchFamily="18" charset="0"/>
              </a:rPr>
              <a:t>được</a:t>
            </a:r>
            <a:r>
              <a:rPr lang="en-US" b="1" dirty="0">
                <a:solidFill>
                  <a:prstClr val="black"/>
                </a:solidFill>
                <a:latin typeface="Times New Roman" pitchFamily="18" charset="0"/>
                <a:cs typeface="Times New Roman" pitchFamily="18" charset="0"/>
              </a:rPr>
              <a:t> </a:t>
            </a:r>
          </a:p>
          <a:p>
            <a:pPr algn="ctr" fontAlgn="base">
              <a:spcBef>
                <a:spcPct val="0"/>
              </a:spcBef>
              <a:spcAft>
                <a:spcPct val="0"/>
              </a:spcAft>
            </a:pPr>
            <a:r>
              <a:rPr lang="en-US" b="1" dirty="0" err="1">
                <a:solidFill>
                  <a:prstClr val="black"/>
                </a:solidFill>
                <a:latin typeface="Times New Roman" pitchFamily="18" charset="0"/>
                <a:cs typeface="Times New Roman" pitchFamily="18" charset="0"/>
              </a:rPr>
              <a:t>tặng</a:t>
            </a:r>
            <a:r>
              <a:rPr lang="en-US" b="1" dirty="0">
                <a:solidFill>
                  <a:prstClr val="black"/>
                </a:solidFill>
                <a:latin typeface="Times New Roman" pitchFamily="18" charset="0"/>
                <a:cs typeface="Times New Roman" pitchFamily="18" charset="0"/>
              </a:rPr>
              <a:t> </a:t>
            </a:r>
            <a:r>
              <a:rPr lang="en-US" b="1" dirty="0" err="1">
                <a:solidFill>
                  <a:srgbClr val="FF3300"/>
                </a:solidFill>
                <a:latin typeface="Times New Roman" pitchFamily="18" charset="0"/>
                <a:cs typeface="Times New Roman" pitchFamily="18" charset="0"/>
              </a:rPr>
              <a:t>đàn</a:t>
            </a:r>
            <a:r>
              <a:rPr lang="en-US" b="1" dirty="0">
                <a:solidFill>
                  <a:srgbClr val="FF3300"/>
                </a:solidFill>
                <a:latin typeface="Times New Roman" pitchFamily="18" charset="0"/>
                <a:cs typeface="Times New Roman" pitchFamily="18" charset="0"/>
              </a:rPr>
              <a:t> </a:t>
            </a:r>
            <a:r>
              <a:rPr lang="en-US" b="1" dirty="0" err="1">
                <a:solidFill>
                  <a:srgbClr val="FF3300"/>
                </a:solidFill>
                <a:latin typeface="Times New Roman" pitchFamily="18" charset="0"/>
                <a:cs typeface="Times New Roman" pitchFamily="18" charset="0"/>
              </a:rPr>
              <a:t>thần</a:t>
            </a:r>
            <a:endParaRPr lang="en-US" b="1" dirty="0">
              <a:solidFill>
                <a:srgbClr val="FF3300"/>
              </a:solidFill>
              <a:latin typeface="Times New Roman" pitchFamily="18" charset="0"/>
              <a:cs typeface="Times New Roman" pitchFamily="18" charset="0"/>
            </a:endParaRPr>
          </a:p>
        </p:txBody>
      </p:sp>
      <p:sp>
        <p:nvSpPr>
          <p:cNvPr id="79880" name="Oval 8"/>
          <p:cNvSpPr>
            <a:spLocks noChangeArrowheads="1"/>
          </p:cNvSpPr>
          <p:nvPr/>
        </p:nvSpPr>
        <p:spPr bwMode="auto">
          <a:xfrm>
            <a:off x="4828309" y="458255"/>
            <a:ext cx="3733800" cy="735806"/>
          </a:xfrm>
          <a:prstGeom prst="ellipse">
            <a:avLst/>
          </a:prstGeom>
          <a:solidFill>
            <a:srgbClr val="FFFF00"/>
          </a:solidFill>
          <a:ln w="9525">
            <a:solidFill>
              <a:schemeClr val="tx1"/>
            </a:solidFill>
            <a:round/>
            <a:headEnd/>
            <a:tailEnd/>
          </a:ln>
          <a:effectLst/>
          <a:extLst/>
        </p:spPr>
        <p:txBody>
          <a:bodyPr wrap="none" anchor="ctr"/>
          <a:lstStyle/>
          <a:p>
            <a:pPr algn="ctr" fontAlgn="base">
              <a:spcBef>
                <a:spcPct val="0"/>
              </a:spcBef>
              <a:spcAft>
                <a:spcPct val="0"/>
              </a:spcAft>
            </a:pPr>
            <a:endParaRPr lang="en-US" sz="2000" b="1" dirty="0">
              <a:solidFill>
                <a:prstClr val="black"/>
              </a:solidFill>
              <a:latin typeface="Times New Roman" pitchFamily="18" charset="0"/>
              <a:cs typeface="Times New Roman" pitchFamily="18" charset="0"/>
            </a:endParaRPr>
          </a:p>
          <a:p>
            <a:pPr algn="ctr" fontAlgn="base">
              <a:spcBef>
                <a:spcPct val="0"/>
              </a:spcBef>
              <a:spcAft>
                <a:spcPct val="0"/>
              </a:spcAft>
            </a:pPr>
            <a:r>
              <a:rPr lang="en-US" sz="2000" b="1" dirty="0" err="1">
                <a:solidFill>
                  <a:prstClr val="black"/>
                </a:solidFill>
                <a:latin typeface="Times New Roman" pitchFamily="18" charset="0"/>
                <a:cs typeface="Times New Roman" pitchFamily="18" charset="0"/>
              </a:rPr>
              <a:t>Giết</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chằn</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tinh</a:t>
            </a:r>
            <a:r>
              <a:rPr lang="en-US" sz="2000" b="1" dirty="0">
                <a:solidFill>
                  <a:prstClr val="black"/>
                </a:solidFill>
                <a:latin typeface="Times New Roman" pitchFamily="18" charset="0"/>
                <a:cs typeface="Times New Roman" pitchFamily="18" charset="0"/>
              </a:rPr>
              <a:t> , </a:t>
            </a:r>
            <a:r>
              <a:rPr lang="en-US" sz="2000" b="1" dirty="0" err="1">
                <a:solidFill>
                  <a:prstClr val="black"/>
                </a:solidFill>
                <a:latin typeface="Times New Roman" pitchFamily="18" charset="0"/>
                <a:cs typeface="Times New Roman" pitchFamily="18" charset="0"/>
              </a:rPr>
              <a:t>thu</a:t>
            </a:r>
            <a:r>
              <a:rPr lang="en-US" sz="2000" b="1" dirty="0">
                <a:solidFill>
                  <a:prstClr val="black"/>
                </a:solidFill>
                <a:latin typeface="Times New Roman" pitchFamily="18" charset="0"/>
                <a:cs typeface="Times New Roman" pitchFamily="18" charset="0"/>
              </a:rPr>
              <a:t> </a:t>
            </a:r>
          </a:p>
          <a:p>
            <a:pPr algn="ctr" fontAlgn="base">
              <a:spcBef>
                <a:spcPct val="0"/>
              </a:spcBef>
              <a:spcAft>
                <a:spcPct val="0"/>
              </a:spcAft>
            </a:pPr>
            <a:r>
              <a:rPr lang="en-US" sz="2000" b="1" dirty="0" err="1">
                <a:solidFill>
                  <a:prstClr val="black"/>
                </a:solidFill>
                <a:latin typeface="Times New Roman" pitchFamily="18" charset="0"/>
                <a:cs typeface="Times New Roman" pitchFamily="18" charset="0"/>
              </a:rPr>
              <a:t>được</a:t>
            </a:r>
            <a:r>
              <a:rPr lang="en-US" sz="2000" b="1" dirty="0">
                <a:solidFill>
                  <a:prstClr val="black"/>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bộ</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cung</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tên</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vàng</a:t>
            </a:r>
            <a:r>
              <a:rPr lang="en-US" sz="2000" b="1" dirty="0">
                <a:solidFill>
                  <a:prstClr val="black"/>
                </a:solidFill>
                <a:latin typeface="Times New Roman" pitchFamily="18" charset="0"/>
                <a:cs typeface="Times New Roman" pitchFamily="18" charset="0"/>
              </a:rPr>
              <a:t> </a:t>
            </a:r>
          </a:p>
          <a:p>
            <a:pPr algn="ctr" fontAlgn="base">
              <a:spcBef>
                <a:spcPct val="0"/>
              </a:spcBef>
              <a:spcAft>
                <a:spcPct val="0"/>
              </a:spcAft>
            </a:pPr>
            <a:endParaRPr lang="en-US" sz="2000" b="1" dirty="0">
              <a:solidFill>
                <a:prstClr val="black"/>
              </a:solidFill>
              <a:latin typeface="Times New Roman" pitchFamily="18" charset="0"/>
              <a:cs typeface="Times New Roman" pitchFamily="18" charset="0"/>
            </a:endParaRPr>
          </a:p>
        </p:txBody>
      </p:sp>
      <p:sp>
        <p:nvSpPr>
          <p:cNvPr id="79881" name="Line 9"/>
          <p:cNvSpPr>
            <a:spLocks noChangeShapeType="1"/>
          </p:cNvSpPr>
          <p:nvPr/>
        </p:nvSpPr>
        <p:spPr bwMode="auto">
          <a:xfrm flipV="1">
            <a:off x="3741754" y="828106"/>
            <a:ext cx="1086555" cy="341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79882" name="Line 10"/>
          <p:cNvSpPr>
            <a:spLocks noChangeShapeType="1"/>
          </p:cNvSpPr>
          <p:nvPr/>
        </p:nvSpPr>
        <p:spPr bwMode="auto">
          <a:xfrm>
            <a:off x="3741753" y="2110005"/>
            <a:ext cx="988804" cy="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79884" name="Line 12"/>
          <p:cNvSpPr>
            <a:spLocks noChangeShapeType="1"/>
          </p:cNvSpPr>
          <p:nvPr/>
        </p:nvSpPr>
        <p:spPr bwMode="auto">
          <a:xfrm>
            <a:off x="3723472" y="3449372"/>
            <a:ext cx="1000031" cy="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79886" name="Rectangle 14"/>
          <p:cNvSpPr>
            <a:spLocks noChangeArrowheads="1"/>
          </p:cNvSpPr>
          <p:nvPr/>
        </p:nvSpPr>
        <p:spPr bwMode="auto">
          <a:xfrm>
            <a:off x="484910" y="458256"/>
            <a:ext cx="3249789" cy="709990"/>
          </a:xfrm>
          <a:prstGeom prst="rect">
            <a:avLst/>
          </a:prstGeom>
          <a:solidFill>
            <a:srgbClr val="92D050"/>
          </a:solidFill>
          <a:ln w="9525">
            <a:solidFill>
              <a:schemeClr val="tx1"/>
            </a:solidFill>
            <a:miter lim="800000"/>
            <a:headEnd/>
            <a:tailEnd/>
          </a:ln>
          <a:effectLst/>
          <a:extLst/>
        </p:spPr>
        <p:txBody>
          <a:bodyPr wrap="none" anchor="ctr"/>
          <a:lstStyle/>
          <a:p>
            <a:pPr algn="ctr" fontAlgn="base">
              <a:spcBef>
                <a:spcPct val="0"/>
              </a:spcBef>
              <a:spcAft>
                <a:spcPct val="0"/>
              </a:spcAft>
            </a:pPr>
            <a:endParaRPr lang="en-US" b="1" dirty="0">
              <a:solidFill>
                <a:prstClr val="black"/>
              </a:solidFill>
              <a:latin typeface="Times New Roman" pitchFamily="18" charset="0"/>
              <a:cs typeface="Times New Roman" pitchFamily="18" charset="0"/>
            </a:endParaRPr>
          </a:p>
          <a:p>
            <a:pPr algn="ctr" fontAlgn="base">
              <a:spcBef>
                <a:spcPct val="0"/>
              </a:spcBef>
              <a:spcAft>
                <a:spcPct val="0"/>
              </a:spcAft>
            </a:pPr>
            <a:endParaRPr lang="en-US" b="1" dirty="0">
              <a:solidFill>
                <a:prstClr val="black"/>
              </a:solidFill>
              <a:latin typeface="Times New Roman" pitchFamily="18" charset="0"/>
              <a:cs typeface="Times New Roman" pitchFamily="18" charset="0"/>
            </a:endParaRPr>
          </a:p>
          <a:p>
            <a:pPr algn="ctr" fontAlgn="base">
              <a:spcBef>
                <a:spcPct val="0"/>
              </a:spcBef>
              <a:spcAft>
                <a:spcPct val="0"/>
              </a:spcAft>
            </a:pPr>
            <a:r>
              <a:rPr lang="en-US" sz="2200" b="1" dirty="0" err="1">
                <a:solidFill>
                  <a:prstClr val="black"/>
                </a:solidFill>
                <a:latin typeface="Times New Roman" pitchFamily="18" charset="0"/>
                <a:cs typeface="Times New Roman" pitchFamily="18" charset="0"/>
              </a:rPr>
              <a:t>Bị</a:t>
            </a:r>
            <a:r>
              <a:rPr lang="en-US" sz="2200" b="1" dirty="0">
                <a:solidFill>
                  <a:prstClr val="black"/>
                </a:solidFill>
                <a:latin typeface="Times New Roman" pitchFamily="18" charset="0"/>
                <a:cs typeface="Times New Roman" pitchFamily="18" charset="0"/>
              </a:rPr>
              <a:t> </a:t>
            </a:r>
            <a:r>
              <a:rPr lang="en-US" sz="2200" b="1" dirty="0" err="1">
                <a:solidFill>
                  <a:prstClr val="black"/>
                </a:solidFill>
                <a:latin typeface="Times New Roman" pitchFamily="18" charset="0"/>
                <a:cs typeface="Times New Roman" pitchFamily="18" charset="0"/>
              </a:rPr>
              <a:t>mẹ</a:t>
            </a:r>
            <a:r>
              <a:rPr lang="en-US" sz="2200" b="1" dirty="0">
                <a:solidFill>
                  <a:prstClr val="black"/>
                </a:solidFill>
                <a:latin typeface="Times New Roman" pitchFamily="18" charset="0"/>
                <a:cs typeface="Times New Roman" pitchFamily="18" charset="0"/>
              </a:rPr>
              <a:t> con </a:t>
            </a:r>
            <a:r>
              <a:rPr lang="en-US" sz="2200" b="1" dirty="0" err="1">
                <a:solidFill>
                  <a:prstClr val="black"/>
                </a:solidFill>
                <a:latin typeface="Times New Roman" pitchFamily="18" charset="0"/>
                <a:cs typeface="Times New Roman" pitchFamily="18" charset="0"/>
              </a:rPr>
              <a:t>Lý</a:t>
            </a:r>
            <a:r>
              <a:rPr lang="en-US" sz="2200" b="1" dirty="0">
                <a:solidFill>
                  <a:prstClr val="black"/>
                </a:solidFill>
                <a:latin typeface="Times New Roman" pitchFamily="18" charset="0"/>
                <a:cs typeface="Times New Roman" pitchFamily="18" charset="0"/>
              </a:rPr>
              <a:t> </a:t>
            </a:r>
            <a:r>
              <a:rPr lang="en-US" sz="2200" b="1" dirty="0" err="1">
                <a:solidFill>
                  <a:prstClr val="black"/>
                </a:solidFill>
                <a:latin typeface="Times New Roman" pitchFamily="18" charset="0"/>
                <a:cs typeface="Times New Roman" pitchFamily="18" charset="0"/>
              </a:rPr>
              <a:t>Thông</a:t>
            </a:r>
            <a:r>
              <a:rPr lang="en-US" sz="2200" b="1" dirty="0">
                <a:solidFill>
                  <a:prstClr val="black"/>
                </a:solidFill>
                <a:latin typeface="Times New Roman" pitchFamily="18" charset="0"/>
                <a:cs typeface="Times New Roman" pitchFamily="18" charset="0"/>
              </a:rPr>
              <a:t> </a:t>
            </a:r>
            <a:r>
              <a:rPr lang="en-US" sz="2200" b="1" dirty="0" err="1">
                <a:solidFill>
                  <a:prstClr val="black"/>
                </a:solidFill>
                <a:latin typeface="Times New Roman" pitchFamily="18" charset="0"/>
                <a:cs typeface="Times New Roman" pitchFamily="18" charset="0"/>
              </a:rPr>
              <a:t>lừa</a:t>
            </a:r>
            <a:endParaRPr lang="en-US" sz="2200" b="1" dirty="0">
              <a:solidFill>
                <a:prstClr val="black"/>
              </a:solidFill>
              <a:latin typeface="Times New Roman" pitchFamily="18" charset="0"/>
              <a:cs typeface="Times New Roman" pitchFamily="18" charset="0"/>
            </a:endParaRPr>
          </a:p>
          <a:p>
            <a:pPr algn="ctr" fontAlgn="base">
              <a:spcBef>
                <a:spcPct val="0"/>
              </a:spcBef>
              <a:spcAft>
                <a:spcPct val="0"/>
              </a:spcAft>
            </a:pPr>
            <a:r>
              <a:rPr lang="en-US" sz="2200" b="1" dirty="0">
                <a:solidFill>
                  <a:prstClr val="black"/>
                </a:solidFill>
                <a:latin typeface="Times New Roman" pitchFamily="18" charset="0"/>
                <a:cs typeface="Times New Roman" pitchFamily="18" charset="0"/>
              </a:rPr>
              <a:t> </a:t>
            </a:r>
            <a:r>
              <a:rPr lang="en-US" sz="2200" b="1" dirty="0" err="1">
                <a:solidFill>
                  <a:prstClr val="black"/>
                </a:solidFill>
                <a:latin typeface="Times New Roman" pitchFamily="18" charset="0"/>
                <a:cs typeface="Times New Roman" pitchFamily="18" charset="0"/>
              </a:rPr>
              <a:t>đi</a:t>
            </a:r>
            <a:r>
              <a:rPr lang="en-US" sz="2200" b="1" dirty="0">
                <a:solidFill>
                  <a:prstClr val="black"/>
                </a:solidFill>
                <a:latin typeface="Times New Roman" pitchFamily="18" charset="0"/>
                <a:cs typeface="Times New Roman" pitchFamily="18" charset="0"/>
              </a:rPr>
              <a:t> </a:t>
            </a:r>
            <a:r>
              <a:rPr lang="en-US" sz="2200" b="1" dirty="0" err="1">
                <a:solidFill>
                  <a:prstClr val="black"/>
                </a:solidFill>
                <a:latin typeface="Times New Roman" pitchFamily="18" charset="0"/>
                <a:cs typeface="Times New Roman" pitchFamily="18" charset="0"/>
              </a:rPr>
              <a:t>canh</a:t>
            </a:r>
            <a:r>
              <a:rPr lang="en-US" sz="2200" b="1" dirty="0">
                <a:solidFill>
                  <a:prstClr val="black"/>
                </a:solidFill>
                <a:latin typeface="Times New Roman" pitchFamily="18" charset="0"/>
                <a:cs typeface="Times New Roman" pitchFamily="18" charset="0"/>
              </a:rPr>
              <a:t> </a:t>
            </a:r>
            <a:r>
              <a:rPr lang="en-US" sz="2200" b="1" dirty="0" err="1">
                <a:solidFill>
                  <a:prstClr val="black"/>
                </a:solidFill>
                <a:latin typeface="Times New Roman" pitchFamily="18" charset="0"/>
                <a:cs typeface="Times New Roman" pitchFamily="18" charset="0"/>
              </a:rPr>
              <a:t>miếu</a:t>
            </a:r>
            <a:r>
              <a:rPr lang="en-US" sz="2200" b="1" dirty="0">
                <a:solidFill>
                  <a:prstClr val="black"/>
                </a:solidFill>
                <a:latin typeface="Times New Roman" pitchFamily="18" charset="0"/>
                <a:cs typeface="Times New Roman" pitchFamily="18" charset="0"/>
              </a:rPr>
              <a:t> </a:t>
            </a:r>
            <a:r>
              <a:rPr lang="en-US" sz="2200" b="1" dirty="0" err="1">
                <a:solidFill>
                  <a:prstClr val="black"/>
                </a:solidFill>
                <a:latin typeface="Times New Roman" pitchFamily="18" charset="0"/>
                <a:cs typeface="Times New Roman" pitchFamily="18" charset="0"/>
              </a:rPr>
              <a:t>thế</a:t>
            </a:r>
            <a:r>
              <a:rPr lang="en-US" sz="2200" b="1" dirty="0">
                <a:solidFill>
                  <a:prstClr val="black"/>
                </a:solidFill>
                <a:latin typeface="Times New Roman" pitchFamily="18" charset="0"/>
                <a:cs typeface="Times New Roman" pitchFamily="18" charset="0"/>
              </a:rPr>
              <a:t> </a:t>
            </a:r>
            <a:r>
              <a:rPr lang="en-US" sz="2200" b="1" dirty="0" err="1">
                <a:solidFill>
                  <a:prstClr val="black"/>
                </a:solidFill>
                <a:latin typeface="Times New Roman" pitchFamily="18" charset="0"/>
                <a:cs typeface="Times New Roman" pitchFamily="18" charset="0"/>
              </a:rPr>
              <a:t>mạng</a:t>
            </a:r>
            <a:endParaRPr lang="en-US" sz="2200" b="1" dirty="0">
              <a:solidFill>
                <a:prstClr val="black"/>
              </a:solidFill>
              <a:latin typeface="Times New Roman" pitchFamily="18" charset="0"/>
              <a:cs typeface="Times New Roman" pitchFamily="18" charset="0"/>
            </a:endParaRPr>
          </a:p>
          <a:p>
            <a:pPr algn="ctr" fontAlgn="base">
              <a:spcBef>
                <a:spcPct val="0"/>
              </a:spcBef>
              <a:spcAft>
                <a:spcPct val="0"/>
              </a:spcAft>
            </a:pPr>
            <a:endParaRPr lang="en-US" b="1" dirty="0">
              <a:solidFill>
                <a:prstClr val="black"/>
              </a:solidFill>
              <a:latin typeface="Times New Roman" pitchFamily="18" charset="0"/>
              <a:cs typeface="Times New Roman" pitchFamily="18" charset="0"/>
            </a:endParaRPr>
          </a:p>
          <a:p>
            <a:pPr algn="ctr" fontAlgn="base">
              <a:spcBef>
                <a:spcPct val="0"/>
              </a:spcBef>
              <a:spcAft>
                <a:spcPct val="0"/>
              </a:spcAft>
            </a:pPr>
            <a:endParaRPr lang="en-US" b="1" dirty="0">
              <a:solidFill>
                <a:prstClr val="black"/>
              </a:solidFill>
              <a:latin typeface="Times New Roman" pitchFamily="18" charset="0"/>
              <a:cs typeface="Times New Roman" pitchFamily="18" charset="0"/>
            </a:endParaRPr>
          </a:p>
        </p:txBody>
      </p:sp>
      <p:sp>
        <p:nvSpPr>
          <p:cNvPr id="79888" name="Line 16"/>
          <p:cNvSpPr>
            <a:spLocks noChangeShapeType="1"/>
          </p:cNvSpPr>
          <p:nvPr/>
        </p:nvSpPr>
        <p:spPr bwMode="auto">
          <a:xfrm>
            <a:off x="6576548" y="1194061"/>
            <a:ext cx="13854" cy="46946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79889" name="Line 17"/>
          <p:cNvSpPr>
            <a:spLocks noChangeShapeType="1"/>
          </p:cNvSpPr>
          <p:nvPr/>
        </p:nvSpPr>
        <p:spPr bwMode="auto">
          <a:xfrm>
            <a:off x="6590402" y="2556490"/>
            <a:ext cx="0" cy="46434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79890" name="Line 18"/>
          <p:cNvSpPr>
            <a:spLocks noChangeShapeType="1"/>
          </p:cNvSpPr>
          <p:nvPr/>
        </p:nvSpPr>
        <p:spPr bwMode="auto">
          <a:xfrm flipH="1">
            <a:off x="2012950" y="1194061"/>
            <a:ext cx="0" cy="46946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79891" name="Line 19"/>
          <p:cNvSpPr>
            <a:spLocks noChangeShapeType="1"/>
          </p:cNvSpPr>
          <p:nvPr/>
        </p:nvSpPr>
        <p:spPr bwMode="auto">
          <a:xfrm>
            <a:off x="2012950" y="2556490"/>
            <a:ext cx="0" cy="45898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4596" name="Rectangle 20"/>
          <p:cNvSpPr>
            <a:spLocks noGrp="1" noChangeArrowheads="1"/>
          </p:cNvSpPr>
          <p:nvPr>
            <p:ph type="title" idx="4294967295"/>
          </p:nvPr>
        </p:nvSpPr>
        <p:spPr bwMode="auto">
          <a:xfrm>
            <a:off x="0" y="58205"/>
            <a:ext cx="9144000" cy="400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Ctr="0" compatLnSpc="1">
            <a:prstTxWarp prst="textNoShape">
              <a:avLst/>
            </a:prstTxWarp>
            <a:noAutofit/>
          </a:bodyPr>
          <a:lstStyle/>
          <a:p>
            <a:pPr algn="ctr"/>
            <a:r>
              <a:rPr lang="en-US" sz="3200" b="1" cap="none" dirty="0" err="1" smtClean="0">
                <a:solidFill>
                  <a:srgbClr val="0000FF"/>
                </a:solidFill>
                <a:effectLst/>
                <a:latin typeface="Times New Roman" pitchFamily="18" charset="0"/>
                <a:cs typeface="Times New Roman" pitchFamily="18" charset="0"/>
              </a:rPr>
              <a:t>Những</a:t>
            </a:r>
            <a:r>
              <a:rPr lang="en-US" sz="3200" cap="none" dirty="0" smtClean="0">
                <a:solidFill>
                  <a:srgbClr val="0000FF"/>
                </a:solidFill>
                <a:effectLst/>
                <a:latin typeface="Times New Roman" pitchFamily="18" charset="0"/>
                <a:cs typeface="Times New Roman" pitchFamily="18" charset="0"/>
              </a:rPr>
              <a:t> </a:t>
            </a:r>
            <a:r>
              <a:rPr lang="en-US" sz="3200" b="1" cap="none" dirty="0" err="1" smtClean="0">
                <a:solidFill>
                  <a:srgbClr val="0000FF"/>
                </a:solidFill>
                <a:effectLst/>
                <a:latin typeface="Times New Roman" pitchFamily="18" charset="0"/>
                <a:cs typeface="Times New Roman" pitchFamily="18" charset="0"/>
              </a:rPr>
              <a:t>thử</a:t>
            </a:r>
            <a:r>
              <a:rPr lang="en-US" sz="3200" b="1" cap="none" dirty="0" smtClean="0">
                <a:solidFill>
                  <a:srgbClr val="0000FF"/>
                </a:solidFill>
                <a:effectLst/>
                <a:latin typeface="Times New Roman" pitchFamily="18" charset="0"/>
                <a:cs typeface="Times New Roman" pitchFamily="18" charset="0"/>
              </a:rPr>
              <a:t> </a:t>
            </a:r>
            <a:r>
              <a:rPr lang="en-US" sz="3200" b="1" cap="none" dirty="0" err="1" smtClean="0">
                <a:solidFill>
                  <a:srgbClr val="0000FF"/>
                </a:solidFill>
                <a:effectLst/>
                <a:latin typeface="Times New Roman" pitchFamily="18" charset="0"/>
                <a:cs typeface="Times New Roman" pitchFamily="18" charset="0"/>
              </a:rPr>
              <a:t>thách</a:t>
            </a:r>
            <a:r>
              <a:rPr lang="en-US" sz="3200" b="1" cap="none" dirty="0" smtClean="0">
                <a:solidFill>
                  <a:srgbClr val="0000FF"/>
                </a:solidFill>
                <a:effectLst/>
                <a:latin typeface="Times New Roman" pitchFamily="18" charset="0"/>
                <a:cs typeface="Times New Roman" pitchFamily="18" charset="0"/>
              </a:rPr>
              <a:t> </a:t>
            </a:r>
            <a:r>
              <a:rPr lang="en-US" sz="3200" b="1" cap="none" dirty="0" err="1" smtClean="0">
                <a:solidFill>
                  <a:srgbClr val="0000FF"/>
                </a:solidFill>
                <a:effectLst/>
                <a:latin typeface="Times New Roman" pitchFamily="18" charset="0"/>
                <a:cs typeface="Times New Roman" pitchFamily="18" charset="0"/>
              </a:rPr>
              <a:t>và</a:t>
            </a:r>
            <a:r>
              <a:rPr lang="en-US" sz="3200" b="1" cap="none" dirty="0" smtClean="0">
                <a:solidFill>
                  <a:srgbClr val="0000FF"/>
                </a:solidFill>
                <a:effectLst/>
                <a:latin typeface="Times New Roman" pitchFamily="18" charset="0"/>
                <a:cs typeface="Times New Roman" pitchFamily="18" charset="0"/>
              </a:rPr>
              <a:t> </a:t>
            </a:r>
            <a:r>
              <a:rPr lang="en-US" sz="3200" b="1" cap="none" dirty="0" err="1" smtClean="0">
                <a:solidFill>
                  <a:srgbClr val="0000FF"/>
                </a:solidFill>
                <a:effectLst/>
                <a:latin typeface="Times New Roman" pitchFamily="18" charset="0"/>
                <a:cs typeface="Times New Roman" pitchFamily="18" charset="0"/>
              </a:rPr>
              <a:t>chiến</a:t>
            </a:r>
            <a:r>
              <a:rPr lang="en-US" sz="3200" b="1" cap="none" dirty="0" smtClean="0">
                <a:solidFill>
                  <a:srgbClr val="0000FF"/>
                </a:solidFill>
                <a:effectLst/>
                <a:latin typeface="Times New Roman" pitchFamily="18" charset="0"/>
                <a:cs typeface="Times New Roman" pitchFamily="18" charset="0"/>
              </a:rPr>
              <a:t> </a:t>
            </a:r>
            <a:r>
              <a:rPr lang="en-US" sz="3200" b="1" cap="none" dirty="0" err="1" smtClean="0">
                <a:solidFill>
                  <a:srgbClr val="0000FF"/>
                </a:solidFill>
                <a:effectLst/>
                <a:latin typeface="Times New Roman" pitchFamily="18" charset="0"/>
                <a:cs typeface="Times New Roman" pitchFamily="18" charset="0"/>
              </a:rPr>
              <a:t>công</a:t>
            </a:r>
            <a:r>
              <a:rPr lang="en-US" sz="3200" b="1" cap="none" dirty="0" smtClean="0">
                <a:solidFill>
                  <a:srgbClr val="0000FF"/>
                </a:solidFill>
                <a:effectLst/>
                <a:latin typeface="Times New Roman" pitchFamily="18" charset="0"/>
                <a:cs typeface="Times New Roman" pitchFamily="18" charset="0"/>
              </a:rPr>
              <a:t> </a:t>
            </a:r>
            <a:r>
              <a:rPr lang="en-US" sz="3200" b="1" cap="none" dirty="0" err="1" smtClean="0">
                <a:solidFill>
                  <a:srgbClr val="0000FF"/>
                </a:solidFill>
                <a:effectLst/>
                <a:latin typeface="Times New Roman" pitchFamily="18" charset="0"/>
                <a:cs typeface="Times New Roman" pitchFamily="18" charset="0"/>
              </a:rPr>
              <a:t>của</a:t>
            </a:r>
            <a:r>
              <a:rPr lang="en-US" sz="3200" b="1" cap="none" dirty="0" smtClean="0">
                <a:solidFill>
                  <a:srgbClr val="0000FF"/>
                </a:solidFill>
                <a:effectLst/>
                <a:latin typeface="Times New Roman" pitchFamily="18" charset="0"/>
                <a:cs typeface="Times New Roman" pitchFamily="18" charset="0"/>
              </a:rPr>
              <a:t> </a:t>
            </a:r>
            <a:r>
              <a:rPr lang="en-US" sz="3200" b="1" cap="none" dirty="0" err="1" smtClean="0">
                <a:solidFill>
                  <a:srgbClr val="0000FF"/>
                </a:solidFill>
                <a:effectLst/>
                <a:latin typeface="Times New Roman" pitchFamily="18" charset="0"/>
                <a:cs typeface="Times New Roman" pitchFamily="18" charset="0"/>
              </a:rPr>
              <a:t>Thạch</a:t>
            </a:r>
            <a:r>
              <a:rPr lang="en-US" sz="3200" b="1" cap="none" dirty="0" smtClean="0">
                <a:solidFill>
                  <a:srgbClr val="0000FF"/>
                </a:solidFill>
                <a:effectLst/>
                <a:latin typeface="Times New Roman" pitchFamily="18" charset="0"/>
                <a:cs typeface="Times New Roman" pitchFamily="18" charset="0"/>
              </a:rPr>
              <a:t> </a:t>
            </a:r>
            <a:r>
              <a:rPr lang="en-US" sz="3200" b="1" cap="none" dirty="0" err="1" smtClean="0">
                <a:solidFill>
                  <a:srgbClr val="0000FF"/>
                </a:solidFill>
                <a:effectLst/>
                <a:latin typeface="Times New Roman" pitchFamily="18" charset="0"/>
                <a:cs typeface="Times New Roman" pitchFamily="18" charset="0"/>
              </a:rPr>
              <a:t>Sanh</a:t>
            </a:r>
            <a:r>
              <a:rPr lang="en-US" sz="3200" b="1" cap="none" dirty="0" smtClean="0">
                <a:solidFill>
                  <a:srgbClr val="0000FF"/>
                </a:solidFill>
                <a:effectLst/>
                <a:latin typeface="Times New Roman" pitchFamily="18" charset="0"/>
                <a:cs typeface="Times New Roman" pitchFamily="18" charset="0"/>
              </a:rPr>
              <a:t> </a:t>
            </a:r>
          </a:p>
        </p:txBody>
      </p:sp>
      <p:sp>
        <p:nvSpPr>
          <p:cNvPr id="2" name="Rounded Rectangle 1"/>
          <p:cNvSpPr/>
          <p:nvPr/>
        </p:nvSpPr>
        <p:spPr>
          <a:xfrm>
            <a:off x="498764" y="4245987"/>
            <a:ext cx="3276600" cy="783214"/>
          </a:xfrm>
          <a:prstGeom prst="roundRect">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itchFamily="18" charset="0"/>
                <a:cs typeface="Times New Roman" pitchFamily="18" charset="0"/>
              </a:rPr>
              <a:t>T</a:t>
            </a:r>
            <a:r>
              <a:rPr lang="vi-VN" sz="2000" b="1" dirty="0" smtClean="0">
                <a:solidFill>
                  <a:schemeClr val="bg1"/>
                </a:solidFill>
                <a:latin typeface="Times New Roman" pitchFamily="18" charset="0"/>
                <a:cs typeface="Times New Roman" pitchFamily="18" charset="0"/>
              </a:rPr>
              <a:t>hử </a:t>
            </a:r>
            <a:r>
              <a:rPr lang="vi-VN" sz="2000" b="1" dirty="0">
                <a:solidFill>
                  <a:schemeClr val="bg1"/>
                </a:solidFill>
                <a:latin typeface="Times New Roman" pitchFamily="18" charset="0"/>
                <a:cs typeface="Times New Roman" pitchFamily="18" charset="0"/>
              </a:rPr>
              <a:t>thách ngày càng </a:t>
            </a:r>
            <a:r>
              <a:rPr lang="vi-VN" sz="2000" b="1" dirty="0" smtClean="0">
                <a:solidFill>
                  <a:schemeClr val="bg1"/>
                </a:solidFill>
                <a:latin typeface="Times New Roman" pitchFamily="18" charset="0"/>
                <a:cs typeface="Times New Roman" pitchFamily="18" charset="0"/>
              </a:rPr>
              <a:t>khó </a:t>
            </a:r>
            <a:r>
              <a:rPr lang="vi-VN" sz="2000" b="1" dirty="0">
                <a:solidFill>
                  <a:schemeClr val="bg1"/>
                </a:solidFill>
                <a:latin typeface="Times New Roman" pitchFamily="18" charset="0"/>
                <a:cs typeface="Times New Roman" pitchFamily="18" charset="0"/>
              </a:rPr>
              <a:t>khăn, nguy hiểm hơn.</a:t>
            </a:r>
          </a:p>
        </p:txBody>
      </p:sp>
      <p:sp>
        <p:nvSpPr>
          <p:cNvPr id="3" name="Oval 2"/>
          <p:cNvSpPr/>
          <p:nvPr/>
        </p:nvSpPr>
        <p:spPr>
          <a:xfrm>
            <a:off x="4702721" y="4245987"/>
            <a:ext cx="3809999" cy="783214"/>
          </a:xfrm>
          <a:prstGeom prst="ellipse">
            <a:avLst/>
          </a:prstGeom>
          <a:solidFill>
            <a:srgbClr val="FFCC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C</a:t>
            </a:r>
            <a:r>
              <a:rPr lang="vi-VN" sz="2000" b="1" dirty="0" smtClean="0">
                <a:solidFill>
                  <a:schemeClr val="tx1"/>
                </a:solidFill>
                <a:latin typeface="Times New Roman" pitchFamily="18" charset="0"/>
                <a:cs typeface="Times New Roman" pitchFamily="18" charset="0"/>
              </a:rPr>
              <a:t>hiến </a:t>
            </a:r>
            <a:r>
              <a:rPr lang="vi-VN" sz="2000" b="1" dirty="0">
                <a:solidFill>
                  <a:schemeClr val="tx1"/>
                </a:solidFill>
                <a:latin typeface="Times New Roman" pitchFamily="18" charset="0"/>
                <a:cs typeface="Times New Roman" pitchFamily="18" charset="0"/>
              </a:rPr>
              <a:t>công </a:t>
            </a:r>
            <a:r>
              <a:rPr lang="en-US" sz="2000" b="1" dirty="0" err="1" smtClean="0">
                <a:solidFill>
                  <a:schemeClr val="tx1"/>
                </a:solidFill>
                <a:latin typeface="Times New Roman" pitchFamily="18" charset="0"/>
                <a:cs typeface="Times New Roman" pitchFamily="18" charset="0"/>
              </a:rPr>
              <a:t>càng</a:t>
            </a:r>
            <a:r>
              <a:rPr lang="en-US" sz="2000" b="1" dirty="0" smtClean="0">
                <a:solidFill>
                  <a:schemeClr val="tx1"/>
                </a:solidFill>
                <a:latin typeface="Times New Roman" pitchFamily="18" charset="0"/>
                <a:cs typeface="Times New Roman" pitchFamily="18" charset="0"/>
              </a:rPr>
              <a:t> </a:t>
            </a:r>
            <a:r>
              <a:rPr lang="vi-VN" sz="2000" b="1" dirty="0" smtClean="0">
                <a:solidFill>
                  <a:schemeClr val="tx1"/>
                </a:solidFill>
                <a:latin typeface="Times New Roman" pitchFamily="18" charset="0"/>
                <a:cs typeface="Times New Roman" pitchFamily="18" charset="0"/>
              </a:rPr>
              <a:t>rực </a:t>
            </a:r>
            <a:r>
              <a:rPr lang="vi-VN" sz="2000" b="1" dirty="0">
                <a:solidFill>
                  <a:schemeClr val="tx1"/>
                </a:solidFill>
                <a:latin typeface="Times New Roman" pitchFamily="18" charset="0"/>
                <a:cs typeface="Times New Roman" pitchFamily="18" charset="0"/>
              </a:rPr>
              <a:t>rỡ, hiển hách, vang dội hơn.</a:t>
            </a:r>
          </a:p>
        </p:txBody>
      </p:sp>
      <p:sp>
        <p:nvSpPr>
          <p:cNvPr id="23" name="Line 17"/>
          <p:cNvSpPr>
            <a:spLocks noChangeShapeType="1"/>
          </p:cNvSpPr>
          <p:nvPr/>
        </p:nvSpPr>
        <p:spPr bwMode="auto">
          <a:xfrm>
            <a:off x="6576548" y="3781643"/>
            <a:ext cx="0" cy="46434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4" name="Line 17"/>
          <p:cNvSpPr>
            <a:spLocks noChangeShapeType="1"/>
          </p:cNvSpPr>
          <p:nvPr/>
        </p:nvSpPr>
        <p:spPr bwMode="auto">
          <a:xfrm>
            <a:off x="2012950" y="3884167"/>
            <a:ext cx="0" cy="40208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216861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9886"/>
                                        </p:tgtEl>
                                        <p:attrNameLst>
                                          <p:attrName>style.visibility</p:attrName>
                                        </p:attrNameLst>
                                      </p:cBhvr>
                                      <p:to>
                                        <p:strVal val="visible"/>
                                      </p:to>
                                    </p:set>
                                    <p:animEffect transition="in" filter="barn(inVertical)">
                                      <p:cBhvr>
                                        <p:cTn id="7" dur="500"/>
                                        <p:tgtEl>
                                          <p:spTgt spid="798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9881"/>
                                        </p:tgtEl>
                                        <p:attrNameLst>
                                          <p:attrName>style.visibility</p:attrName>
                                        </p:attrNameLst>
                                      </p:cBhvr>
                                      <p:to>
                                        <p:strVal val="visible"/>
                                      </p:to>
                                    </p:set>
                                    <p:animEffect transition="in" filter="barn(inVertical)">
                                      <p:cBhvr>
                                        <p:cTn id="12" dur="500"/>
                                        <p:tgtEl>
                                          <p:spTgt spid="7988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9880"/>
                                        </p:tgtEl>
                                        <p:attrNameLst>
                                          <p:attrName>style.visibility</p:attrName>
                                        </p:attrNameLst>
                                      </p:cBhvr>
                                      <p:to>
                                        <p:strVal val="visible"/>
                                      </p:to>
                                    </p:set>
                                    <p:animEffect transition="in" filter="barn(inVertical)">
                                      <p:cBhvr>
                                        <p:cTn id="15" dur="500"/>
                                        <p:tgtEl>
                                          <p:spTgt spid="7988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9890"/>
                                        </p:tgtEl>
                                        <p:attrNameLst>
                                          <p:attrName>style.visibility</p:attrName>
                                        </p:attrNameLst>
                                      </p:cBhvr>
                                      <p:to>
                                        <p:strVal val="visible"/>
                                      </p:to>
                                    </p:set>
                                    <p:animEffect transition="in" filter="circle(in)">
                                      <p:cBhvr>
                                        <p:cTn id="20" dur="2000"/>
                                        <p:tgtEl>
                                          <p:spTgt spid="79890"/>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79874"/>
                                        </p:tgtEl>
                                        <p:attrNameLst>
                                          <p:attrName>style.visibility</p:attrName>
                                        </p:attrNameLst>
                                      </p:cBhvr>
                                      <p:to>
                                        <p:strVal val="visible"/>
                                      </p:to>
                                    </p:set>
                                    <p:animEffect transition="in" filter="circle(in)">
                                      <p:cBhvr>
                                        <p:cTn id="23" dur="2000"/>
                                        <p:tgtEl>
                                          <p:spTgt spid="7987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9882"/>
                                        </p:tgtEl>
                                        <p:attrNameLst>
                                          <p:attrName>style.visibility</p:attrName>
                                        </p:attrNameLst>
                                      </p:cBhvr>
                                      <p:to>
                                        <p:strVal val="visible"/>
                                      </p:to>
                                    </p:set>
                                    <p:animEffect transition="in" filter="circle(in)">
                                      <p:cBhvr>
                                        <p:cTn id="28" dur="2000"/>
                                        <p:tgtEl>
                                          <p:spTgt spid="7988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79879"/>
                                        </p:tgtEl>
                                        <p:attrNameLst>
                                          <p:attrName>style.visibility</p:attrName>
                                        </p:attrNameLst>
                                      </p:cBhvr>
                                      <p:to>
                                        <p:strVal val="visible"/>
                                      </p:to>
                                    </p:set>
                                    <p:animEffect transition="in" filter="circle(in)">
                                      <p:cBhvr>
                                        <p:cTn id="31" dur="2000"/>
                                        <p:tgtEl>
                                          <p:spTgt spid="7987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79888"/>
                                        </p:tgtEl>
                                        <p:attrNameLst>
                                          <p:attrName>style.visibility</p:attrName>
                                        </p:attrNameLst>
                                      </p:cBhvr>
                                      <p:to>
                                        <p:strVal val="visible"/>
                                      </p:to>
                                    </p:set>
                                    <p:animEffect transition="in" filter="circle(in)">
                                      <p:cBhvr>
                                        <p:cTn id="34" dur="2000"/>
                                        <p:tgtEl>
                                          <p:spTgt spid="79888"/>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79891"/>
                                        </p:tgtEl>
                                        <p:attrNameLst>
                                          <p:attrName>style.visibility</p:attrName>
                                        </p:attrNameLst>
                                      </p:cBhvr>
                                      <p:to>
                                        <p:strVal val="visible"/>
                                      </p:to>
                                    </p:set>
                                    <p:animEffect transition="in" filter="wheel(1)">
                                      <p:cBhvr>
                                        <p:cTn id="39" dur="2000"/>
                                        <p:tgtEl>
                                          <p:spTgt spid="79891"/>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79876"/>
                                        </p:tgtEl>
                                        <p:attrNameLst>
                                          <p:attrName>style.visibility</p:attrName>
                                        </p:attrNameLst>
                                      </p:cBhvr>
                                      <p:to>
                                        <p:strVal val="visible"/>
                                      </p:to>
                                    </p:set>
                                    <p:animEffect transition="in" filter="wheel(1)">
                                      <p:cBhvr>
                                        <p:cTn id="42" dur="2000"/>
                                        <p:tgtEl>
                                          <p:spTgt spid="79876"/>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79884"/>
                                        </p:tgtEl>
                                        <p:attrNameLst>
                                          <p:attrName>style.visibility</p:attrName>
                                        </p:attrNameLst>
                                      </p:cBhvr>
                                      <p:to>
                                        <p:strVal val="visible"/>
                                      </p:to>
                                    </p:set>
                                    <p:animEffect transition="in" filter="wheel(1)">
                                      <p:cBhvr>
                                        <p:cTn id="47" dur="2000"/>
                                        <p:tgtEl>
                                          <p:spTgt spid="79884"/>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79889"/>
                                        </p:tgtEl>
                                        <p:attrNameLst>
                                          <p:attrName>style.visibility</p:attrName>
                                        </p:attrNameLst>
                                      </p:cBhvr>
                                      <p:to>
                                        <p:strVal val="visible"/>
                                      </p:to>
                                    </p:set>
                                    <p:animEffect transition="in" filter="wheel(1)">
                                      <p:cBhvr>
                                        <p:cTn id="50" dur="2000"/>
                                        <p:tgtEl>
                                          <p:spTgt spid="79889"/>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79877"/>
                                        </p:tgtEl>
                                        <p:attrNameLst>
                                          <p:attrName>style.visibility</p:attrName>
                                        </p:attrNameLst>
                                      </p:cBhvr>
                                      <p:to>
                                        <p:strVal val="visible"/>
                                      </p:to>
                                    </p:set>
                                    <p:animEffect transition="in" filter="wheel(1)">
                                      <p:cBhvr>
                                        <p:cTn id="53" dur="2000"/>
                                        <p:tgtEl>
                                          <p:spTgt spid="7987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fade">
                                      <p:cBhvr>
                                        <p:cTn id="6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nimBg="1"/>
      <p:bldP spid="79876" grpId="0" animBg="1"/>
      <p:bldP spid="79877" grpId="0" animBg="1"/>
      <p:bldP spid="79879" grpId="0" animBg="1"/>
      <p:bldP spid="79880" grpId="0" animBg="1"/>
      <p:bldP spid="79881" grpId="0" animBg="1"/>
      <p:bldP spid="79882" grpId="0" animBg="1"/>
      <p:bldP spid="79884" grpId="0" animBg="1"/>
      <p:bldP spid="79886" grpId="0" animBg="1"/>
      <p:bldP spid="79888" grpId="0" animBg="1"/>
      <p:bldP spid="79889" grpId="0" animBg="1"/>
      <p:bldP spid="79890" grpId="0" animBg="1"/>
      <p:bldP spid="79891" grpId="0" animBg="1"/>
      <p:bldP spid="2" grpId="0" animBg="1"/>
      <p:bldP spid="3" grpId="0" animBg="1"/>
      <p:bldP spid="23" grpId="0" animBg="1"/>
      <p:bldP spid="2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8463"/>
            <a:ext cx="9144000" cy="946411"/>
          </a:xfrm>
          <a:prstGeom prst="rect">
            <a:avLst/>
          </a:prstGeom>
        </p:spPr>
        <p:style>
          <a:lnRef idx="2">
            <a:schemeClr val="accent6"/>
          </a:lnRef>
          <a:fillRef idx="1">
            <a:schemeClr val="lt1"/>
          </a:fillRef>
          <a:effectRef idx="0">
            <a:schemeClr val="accent6"/>
          </a:effectRef>
          <a:fontRef idx="minor">
            <a:schemeClr val="dk1"/>
          </a:fontRef>
        </p:style>
        <p:txBody>
          <a:bodyPr wrap="square" lIns="91438" tIns="45719" rIns="91438" bIns="45719" rtlCol="0">
            <a:spAutoFit/>
          </a:bodyPr>
          <a:lstStyle/>
          <a:p>
            <a:pPr algn="ctr"/>
            <a:r>
              <a:rPr lang="en-US" sz="2625" b="1" dirty="0" err="1">
                <a:solidFill>
                  <a:srgbClr val="FF0000"/>
                </a:solidFill>
                <a:latin typeface="Times New Roman" pitchFamily="18" charset="0"/>
                <a:cs typeface="Times New Roman" pitchFamily="18" charset="0"/>
              </a:rPr>
              <a:t>Câu</a:t>
            </a:r>
            <a:r>
              <a:rPr lang="en-US" sz="2625" b="1" dirty="0">
                <a:solidFill>
                  <a:srgbClr val="FF0000"/>
                </a:solidFill>
                <a:latin typeface="Times New Roman" pitchFamily="18" charset="0"/>
                <a:cs typeface="Times New Roman" pitchFamily="18" charset="0"/>
              </a:rPr>
              <a:t> 7. </a:t>
            </a:r>
            <a:r>
              <a:rPr lang="vi-VN" sz="2775" b="1" dirty="0">
                <a:solidFill>
                  <a:srgbClr val="FF0000"/>
                </a:solidFill>
                <a:latin typeface="+mj-lt"/>
              </a:rPr>
              <a:t>Hình ảnh niêu cơm ăn hết lại đầy trong truyện Thạch Sanh không thể hiện ý nghĩa nào?</a:t>
            </a:r>
          </a:p>
        </p:txBody>
      </p:sp>
      <p:pic>
        <p:nvPicPr>
          <p:cNvPr id="3" name="Picture 2" descr="—Pngtree—chicken_2525025.png"/>
          <p:cNvPicPr>
            <a:picLocks noChangeAspect="1"/>
          </p:cNvPicPr>
          <p:nvPr/>
        </p:nvPicPr>
        <p:blipFill>
          <a:blip r:embed="rId2" cstate="print"/>
          <a:stretch>
            <a:fillRect/>
          </a:stretch>
        </p:blipFill>
        <p:spPr>
          <a:xfrm>
            <a:off x="60255" y="1537065"/>
            <a:ext cx="891806" cy="668855"/>
          </a:xfrm>
          <a:prstGeom prst="rect">
            <a:avLst/>
          </a:prstGeom>
        </p:spPr>
      </p:pic>
      <p:sp>
        <p:nvSpPr>
          <p:cNvPr id="4" name="TextBox 3"/>
          <p:cNvSpPr txBox="1"/>
          <p:nvPr/>
        </p:nvSpPr>
        <p:spPr>
          <a:xfrm>
            <a:off x="1026489" y="1200150"/>
            <a:ext cx="7564618" cy="830995"/>
          </a:xfrm>
          <a:prstGeom prst="rect">
            <a:avLst/>
          </a:prstGeom>
          <a:noFill/>
        </p:spPr>
        <p:txBody>
          <a:bodyPr wrap="square" lIns="91438" tIns="45719" rIns="91438" bIns="45719" rtlCol="0">
            <a:spAutoFit/>
          </a:bodyPr>
          <a:lstStyle/>
          <a:p>
            <a:pPr algn="just"/>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Khát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hòa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khoan</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a:t>
            </a:r>
            <a:r>
              <a:rPr lang="en-US" sz="2400" dirty="0">
                <a:latin typeface="Times New Roman" pitchFamily="18" charset="0"/>
                <a:cs typeface="Times New Roman" pitchFamily="18" charset="0"/>
              </a:rPr>
              <a:t>.</a:t>
            </a:r>
          </a:p>
        </p:txBody>
      </p:sp>
      <p:pic>
        <p:nvPicPr>
          <p:cNvPr id="5" name="Picture 4" descr="—Pngtree—chicken_2525025.png"/>
          <p:cNvPicPr>
            <a:picLocks noChangeAspect="1"/>
          </p:cNvPicPr>
          <p:nvPr/>
        </p:nvPicPr>
        <p:blipFill>
          <a:blip r:embed="rId2" cstate="print"/>
          <a:stretch>
            <a:fillRect/>
          </a:stretch>
        </p:blipFill>
        <p:spPr>
          <a:xfrm>
            <a:off x="31900" y="2281345"/>
            <a:ext cx="891806" cy="668855"/>
          </a:xfrm>
          <a:prstGeom prst="rect">
            <a:avLst/>
          </a:prstGeom>
        </p:spPr>
      </p:pic>
      <p:pic>
        <p:nvPicPr>
          <p:cNvPr id="7" name="Picture 6" descr="—Pngtree—chicken_2525025.png"/>
          <p:cNvPicPr>
            <a:picLocks noChangeAspect="1"/>
          </p:cNvPicPr>
          <p:nvPr/>
        </p:nvPicPr>
        <p:blipFill>
          <a:blip r:embed="rId2" cstate="print"/>
          <a:stretch>
            <a:fillRect/>
          </a:stretch>
        </p:blipFill>
        <p:spPr>
          <a:xfrm>
            <a:off x="31903" y="2983093"/>
            <a:ext cx="891806" cy="668855"/>
          </a:xfrm>
          <a:prstGeom prst="rect">
            <a:avLst/>
          </a:prstGeom>
        </p:spPr>
      </p:pic>
      <p:sp>
        <p:nvSpPr>
          <p:cNvPr id="8" name="TextBox 7"/>
          <p:cNvSpPr txBox="1"/>
          <p:nvPr/>
        </p:nvSpPr>
        <p:spPr>
          <a:xfrm>
            <a:off x="1051299" y="3264755"/>
            <a:ext cx="8092702" cy="830995"/>
          </a:xfrm>
          <a:prstGeom prst="rect">
            <a:avLst/>
          </a:prstGeom>
          <a:noFill/>
        </p:spPr>
        <p:txBody>
          <a:bodyPr wrap="square" lIns="91438" tIns="45719" rIns="91438" bIns="45719" rtlCol="0">
            <a:spAutoFit/>
          </a:bodyPr>
          <a:lstStyle/>
          <a:p>
            <a:r>
              <a:rPr lang="en-US" sz="2400" dirty="0">
                <a:latin typeface="Times New Roman" pitchFamily="18" charset="0"/>
                <a:cs typeface="Times New Roman" pitchFamily="18" charset="0"/>
              </a:rPr>
              <a:t>C. </a:t>
            </a:r>
            <a:r>
              <a:rPr lang="vi-VN" sz="2400" dirty="0">
                <a:latin typeface="Times New Roman" pitchFamily="18" charset="0"/>
                <a:cs typeface="Times New Roman" pitchFamily="18" charset="0"/>
              </a:rPr>
              <a:t>Thể hiện tài năng phi thường của Thạch Sanh, không chỉ khiến quân giặc quy hàng mà còn "tâm phục, khẩu phục".</a:t>
            </a:r>
            <a:endParaRPr lang="en-US" sz="2400" dirty="0">
              <a:latin typeface="Times New Roman" pitchFamily="18" charset="0"/>
              <a:cs typeface="Times New Roman" pitchFamily="18" charset="0"/>
            </a:endParaRPr>
          </a:p>
        </p:txBody>
      </p:sp>
      <p:pic>
        <p:nvPicPr>
          <p:cNvPr id="9" name="Picture 8" descr="—Pngtree—chicken_2525025.png"/>
          <p:cNvPicPr>
            <a:picLocks noChangeAspect="1"/>
          </p:cNvPicPr>
          <p:nvPr/>
        </p:nvPicPr>
        <p:blipFill>
          <a:blip r:embed="rId2" cstate="print"/>
          <a:stretch>
            <a:fillRect/>
          </a:stretch>
        </p:blipFill>
        <p:spPr>
          <a:xfrm>
            <a:off x="63799" y="3692815"/>
            <a:ext cx="891806" cy="668855"/>
          </a:xfrm>
          <a:prstGeom prst="rect">
            <a:avLst/>
          </a:prstGeom>
        </p:spPr>
      </p:pic>
      <p:sp>
        <p:nvSpPr>
          <p:cNvPr id="10" name="TextBox 9"/>
          <p:cNvSpPr txBox="1"/>
          <p:nvPr/>
        </p:nvSpPr>
        <p:spPr>
          <a:xfrm>
            <a:off x="1072564" y="4026755"/>
            <a:ext cx="7911950" cy="830995"/>
          </a:xfrm>
          <a:prstGeom prst="rect">
            <a:avLst/>
          </a:prstGeom>
          <a:noFill/>
        </p:spPr>
        <p:txBody>
          <a:bodyPr wrap="square" lIns="91438" tIns="45719" rIns="91438" bIns="45719" rtlCol="0">
            <a:spAutoFit/>
          </a:bodyPr>
          <a:lstStyle/>
          <a:p>
            <a:r>
              <a:rPr lang="en-US" sz="2400" dirty="0">
                <a:latin typeface="Times New Roman" pitchFamily="18" charset="0"/>
                <a:cs typeface="Times New Roman" pitchFamily="18" charset="0"/>
              </a:rPr>
              <a:t>D. </a:t>
            </a:r>
            <a:r>
              <a:rPr lang="vi-VN" sz="2400" dirty="0">
                <a:latin typeface="Times New Roman" pitchFamily="18" charset="0"/>
                <a:cs typeface="Times New Roman" pitchFamily="18" charset="0"/>
              </a:rPr>
              <a:t>Ước mơ về cuộc sống đầy đủ, no ấm, sung túc của nhân dân.</a:t>
            </a:r>
            <a:endParaRPr lang="en-US" sz="2400" dirty="0">
              <a:latin typeface="Times New Roman" pitchFamily="18" charset="0"/>
              <a:cs typeface="Times New Roman" pitchFamily="18" charset="0"/>
            </a:endParaRPr>
          </a:p>
        </p:txBody>
      </p:sp>
      <p:sp>
        <p:nvSpPr>
          <p:cNvPr id="11" name="Rectangle 10"/>
          <p:cNvSpPr/>
          <p:nvPr/>
        </p:nvSpPr>
        <p:spPr>
          <a:xfrm>
            <a:off x="1084520" y="2150094"/>
            <a:ext cx="8059481" cy="1200327"/>
          </a:xfrm>
          <a:prstGeom prst="rect">
            <a:avLst/>
          </a:prstGeom>
        </p:spPr>
        <p:txBody>
          <a:bodyPr wrap="square" lIns="91438" tIns="45719" rIns="91438" bIns="45719">
            <a:spAutoFit/>
          </a:bodyPr>
          <a:lstStyle/>
          <a:p>
            <a:r>
              <a:rPr lang="en-US" sz="2400" dirty="0">
                <a:latin typeface="Times New Roman" pitchFamily="18" charset="0"/>
                <a:cs typeface="Times New Roman" pitchFamily="18" charset="0"/>
              </a:rPr>
              <a:t>B. </a:t>
            </a:r>
            <a:r>
              <a:rPr lang="vi-VN" sz="2400" dirty="0">
                <a:latin typeface="Times New Roman" pitchFamily="18" charset="0"/>
                <a:cs typeface="Times New Roman" pitchFamily="18" charset="0"/>
              </a:rPr>
              <a:t>Thể hiện mơ ước về một quốc gia giàu mạnh, quân đội hùng cường để có thể tự bảo vệ đất nước trước lũ giặc ngoại xâm hung bạo.</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824040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mph" presetSubtype="0" fill="hold" nodeType="clickEffect">
                                  <p:stCondLst>
                                    <p:cond delay="0"/>
                                  </p:stCondLst>
                                  <p:childTnLst>
                                    <p:animScale>
                                      <p:cBhvr>
                                        <p:cTn id="47"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32" y="228600"/>
            <a:ext cx="9144000" cy="900244"/>
          </a:xfrm>
          <a:prstGeom prst="rect">
            <a:avLst/>
          </a:prstGeom>
        </p:spPr>
        <p:style>
          <a:lnRef idx="2">
            <a:schemeClr val="accent6"/>
          </a:lnRef>
          <a:fillRef idx="1">
            <a:schemeClr val="lt1"/>
          </a:fillRef>
          <a:effectRef idx="0">
            <a:schemeClr val="accent6"/>
          </a:effectRef>
          <a:fontRef idx="minor">
            <a:schemeClr val="dk1"/>
          </a:fontRef>
        </p:style>
        <p:txBody>
          <a:bodyPr wrap="square" lIns="91438" tIns="45719" rIns="91438" bIns="45719" rtlCol="0">
            <a:spAutoFit/>
          </a:bodyPr>
          <a:lstStyle/>
          <a:p>
            <a:pPr algn="ctr"/>
            <a:r>
              <a:rPr lang="en-US" sz="2625" b="1" dirty="0" err="1">
                <a:solidFill>
                  <a:srgbClr val="FF0000"/>
                </a:solidFill>
                <a:latin typeface="Times New Roman" pitchFamily="18" charset="0"/>
                <a:cs typeface="Times New Roman" pitchFamily="18" charset="0"/>
              </a:rPr>
              <a:t>Câu</a:t>
            </a:r>
            <a:r>
              <a:rPr lang="en-US" sz="2625" b="1" dirty="0">
                <a:solidFill>
                  <a:srgbClr val="FF0000"/>
                </a:solidFill>
                <a:latin typeface="Times New Roman" pitchFamily="18" charset="0"/>
                <a:cs typeface="Times New Roman" pitchFamily="18" charset="0"/>
              </a:rPr>
              <a:t> 8. </a:t>
            </a:r>
            <a:r>
              <a:rPr lang="en-US" sz="2625" b="1" dirty="0" err="1">
                <a:solidFill>
                  <a:srgbClr val="FF0000"/>
                </a:solidFill>
                <a:latin typeface="Times New Roman" pitchFamily="18" charset="0"/>
                <a:cs typeface="Times New Roman" pitchFamily="18" charset="0"/>
              </a:rPr>
              <a:t>Dòng</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nào</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nêu</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đúng</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giá</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trị</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biểu</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đạt</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của</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tiếng</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đàn</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thần</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xuất</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hiện</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hai</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lần</a:t>
            </a:r>
            <a:r>
              <a:rPr lang="en-US" sz="2625" b="1" dirty="0">
                <a:solidFill>
                  <a:srgbClr val="FF0000"/>
                </a:solidFill>
                <a:latin typeface="Times New Roman" pitchFamily="18" charset="0"/>
                <a:cs typeface="Times New Roman" pitchFamily="18" charset="0"/>
              </a:rPr>
              <a:t> ?</a:t>
            </a:r>
          </a:p>
        </p:txBody>
      </p:sp>
      <p:pic>
        <p:nvPicPr>
          <p:cNvPr id="3" name="Picture 2" descr="—Pngtree—chicken_2525025.png"/>
          <p:cNvPicPr>
            <a:picLocks noChangeAspect="1"/>
          </p:cNvPicPr>
          <p:nvPr/>
        </p:nvPicPr>
        <p:blipFill>
          <a:blip r:embed="rId2" cstate="print"/>
          <a:stretch>
            <a:fillRect/>
          </a:stretch>
        </p:blipFill>
        <p:spPr>
          <a:xfrm>
            <a:off x="60255" y="1537065"/>
            <a:ext cx="891806" cy="668855"/>
          </a:xfrm>
          <a:prstGeom prst="rect">
            <a:avLst/>
          </a:prstGeom>
        </p:spPr>
      </p:pic>
      <p:sp>
        <p:nvSpPr>
          <p:cNvPr id="4" name="TextBox 3"/>
          <p:cNvSpPr txBox="1"/>
          <p:nvPr/>
        </p:nvSpPr>
        <p:spPr>
          <a:xfrm>
            <a:off x="1090284" y="1520111"/>
            <a:ext cx="7564618" cy="830995"/>
          </a:xfrm>
          <a:prstGeom prst="rect">
            <a:avLst/>
          </a:prstGeom>
          <a:noFill/>
        </p:spPr>
        <p:txBody>
          <a:bodyPr wrap="square" lIns="91438" tIns="45719" rIns="91438" bIns="45719" rtlCol="0">
            <a:spAutoFit/>
          </a:bodyPr>
          <a:lstStyle/>
          <a:p>
            <a:pPr algn="just"/>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p>
        </p:txBody>
      </p:sp>
      <p:pic>
        <p:nvPicPr>
          <p:cNvPr id="5" name="Picture 4" descr="—Pngtree—chicken_2525025.png"/>
          <p:cNvPicPr>
            <a:picLocks noChangeAspect="1"/>
          </p:cNvPicPr>
          <p:nvPr/>
        </p:nvPicPr>
        <p:blipFill>
          <a:blip r:embed="rId2" cstate="print"/>
          <a:stretch>
            <a:fillRect/>
          </a:stretch>
        </p:blipFill>
        <p:spPr>
          <a:xfrm>
            <a:off x="31900" y="2281345"/>
            <a:ext cx="891806" cy="668855"/>
          </a:xfrm>
          <a:prstGeom prst="rect">
            <a:avLst/>
          </a:prstGeom>
        </p:spPr>
      </p:pic>
      <p:pic>
        <p:nvPicPr>
          <p:cNvPr id="7" name="Picture 6" descr="—Pngtree—chicken_2525025.png"/>
          <p:cNvPicPr>
            <a:picLocks noChangeAspect="1"/>
          </p:cNvPicPr>
          <p:nvPr/>
        </p:nvPicPr>
        <p:blipFill>
          <a:blip r:embed="rId2" cstate="print"/>
          <a:stretch>
            <a:fillRect/>
          </a:stretch>
        </p:blipFill>
        <p:spPr>
          <a:xfrm>
            <a:off x="31903" y="2983093"/>
            <a:ext cx="891806" cy="668855"/>
          </a:xfrm>
          <a:prstGeom prst="rect">
            <a:avLst/>
          </a:prstGeom>
        </p:spPr>
      </p:pic>
      <p:sp>
        <p:nvSpPr>
          <p:cNvPr id="8" name="TextBox 7"/>
          <p:cNvSpPr txBox="1"/>
          <p:nvPr/>
        </p:nvSpPr>
        <p:spPr>
          <a:xfrm>
            <a:off x="1051300" y="2974114"/>
            <a:ext cx="8082068" cy="830995"/>
          </a:xfrm>
          <a:prstGeom prst="rect">
            <a:avLst/>
          </a:prstGeom>
          <a:noFill/>
        </p:spPr>
        <p:txBody>
          <a:bodyPr wrap="square" lIns="91438" tIns="45719" rIns="91438" bIns="45719" rtlCol="0">
            <a:spAutoFit/>
          </a:bodyPr>
          <a:lstStyle/>
          <a:p>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hòa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p>
        </p:txBody>
      </p:sp>
      <p:pic>
        <p:nvPicPr>
          <p:cNvPr id="9" name="Picture 8" descr="—Pngtree—chicken_2525025.png"/>
          <p:cNvPicPr>
            <a:picLocks noChangeAspect="1"/>
          </p:cNvPicPr>
          <p:nvPr/>
        </p:nvPicPr>
        <p:blipFill>
          <a:blip r:embed="rId2" cstate="print"/>
          <a:stretch>
            <a:fillRect/>
          </a:stretch>
        </p:blipFill>
        <p:spPr>
          <a:xfrm>
            <a:off x="63799" y="3692815"/>
            <a:ext cx="891806" cy="668855"/>
          </a:xfrm>
          <a:prstGeom prst="rect">
            <a:avLst/>
          </a:prstGeom>
        </p:spPr>
      </p:pic>
      <p:sp>
        <p:nvSpPr>
          <p:cNvPr id="10" name="TextBox 9"/>
          <p:cNvSpPr txBox="1"/>
          <p:nvPr/>
        </p:nvSpPr>
        <p:spPr>
          <a:xfrm>
            <a:off x="1072564" y="3659913"/>
            <a:ext cx="7911950" cy="830995"/>
          </a:xfrm>
          <a:prstGeom prst="rect">
            <a:avLst/>
          </a:prstGeom>
          <a:noFill/>
        </p:spPr>
        <p:txBody>
          <a:bodyPr wrap="square" lIns="91438" tIns="45719" rIns="91438" bIns="45719" rtlCol="0">
            <a:spAutoFit/>
          </a:bodyPr>
          <a:lstStyle/>
          <a:p>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nhớ</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Sanh</a:t>
            </a:r>
            <a:endParaRPr lang="en-US" sz="2400" dirty="0">
              <a:latin typeface="Times New Roman" pitchFamily="18" charset="0"/>
              <a:cs typeface="Times New Roman" pitchFamily="18" charset="0"/>
            </a:endParaRPr>
          </a:p>
        </p:txBody>
      </p:sp>
      <p:sp>
        <p:nvSpPr>
          <p:cNvPr id="11" name="Rectangle 10"/>
          <p:cNvSpPr/>
          <p:nvPr/>
        </p:nvSpPr>
        <p:spPr>
          <a:xfrm>
            <a:off x="1084519" y="2285665"/>
            <a:ext cx="7612910" cy="830995"/>
          </a:xfrm>
          <a:prstGeom prst="rect">
            <a:avLst/>
          </a:prstGeom>
        </p:spPr>
        <p:txBody>
          <a:bodyPr wrap="square" lIns="91438" tIns="45719" rIns="91438" bIns="45719">
            <a:spAutoFit/>
          </a:bodyPr>
          <a:lstStyle/>
          <a:p>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37806269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10"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00" y="270816"/>
            <a:ext cx="9144000" cy="1304201"/>
          </a:xfrm>
          <a:prstGeom prst="rect">
            <a:avLst/>
          </a:prstGeom>
        </p:spPr>
        <p:style>
          <a:lnRef idx="2">
            <a:schemeClr val="accent6"/>
          </a:lnRef>
          <a:fillRef idx="1">
            <a:schemeClr val="lt1"/>
          </a:fillRef>
          <a:effectRef idx="0">
            <a:schemeClr val="accent6"/>
          </a:effectRef>
          <a:fontRef idx="minor">
            <a:schemeClr val="dk1"/>
          </a:fontRef>
        </p:style>
        <p:txBody>
          <a:bodyPr wrap="square" lIns="91438" tIns="45719" rIns="91438" bIns="45719" rtlCol="0">
            <a:spAutoFit/>
          </a:bodyPr>
          <a:lstStyle/>
          <a:p>
            <a:pPr algn="ctr"/>
            <a:r>
              <a:rPr lang="en-US" sz="2625" b="1" dirty="0" err="1">
                <a:solidFill>
                  <a:srgbClr val="FF0000"/>
                </a:solidFill>
                <a:latin typeface="Times New Roman" pitchFamily="18" charset="0"/>
                <a:cs typeface="Times New Roman" pitchFamily="18" charset="0"/>
              </a:rPr>
              <a:t>Câu</a:t>
            </a:r>
            <a:r>
              <a:rPr lang="en-US" sz="2625" b="1" dirty="0">
                <a:solidFill>
                  <a:srgbClr val="FF0000"/>
                </a:solidFill>
                <a:latin typeface="Times New Roman" pitchFamily="18" charset="0"/>
                <a:cs typeface="Times New Roman" pitchFamily="18" charset="0"/>
              </a:rPr>
              <a:t> 9. Chi </a:t>
            </a:r>
            <a:r>
              <a:rPr lang="en-US" sz="2625" b="1" dirty="0" err="1">
                <a:solidFill>
                  <a:srgbClr val="FF0000"/>
                </a:solidFill>
                <a:latin typeface="Times New Roman" pitchFamily="18" charset="0"/>
                <a:cs typeface="Times New Roman" pitchFamily="18" charset="0"/>
              </a:rPr>
              <a:t>tiết</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mẹ</a:t>
            </a:r>
            <a:r>
              <a:rPr lang="en-US" sz="2625" b="1" dirty="0">
                <a:solidFill>
                  <a:srgbClr val="FF0000"/>
                </a:solidFill>
                <a:latin typeface="Times New Roman" pitchFamily="18" charset="0"/>
                <a:cs typeface="Times New Roman" pitchFamily="18" charset="0"/>
              </a:rPr>
              <a:t> con </a:t>
            </a:r>
            <a:r>
              <a:rPr lang="en-US" sz="2625" b="1" dirty="0" err="1">
                <a:solidFill>
                  <a:srgbClr val="FF0000"/>
                </a:solidFill>
                <a:latin typeface="Times New Roman" pitchFamily="18" charset="0"/>
                <a:cs typeface="Times New Roman" pitchFamily="18" charset="0"/>
              </a:rPr>
              <a:t>Lí</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Thông</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dù</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đã</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được</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Thạch</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Sanh</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tha</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mạng</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nhưng</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vẫn</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bị</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sét</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đánh</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chết</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hóa</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thành</a:t>
            </a:r>
            <a:r>
              <a:rPr lang="en-US" sz="2625" b="1" dirty="0">
                <a:solidFill>
                  <a:srgbClr val="FF0000"/>
                </a:solidFill>
                <a:latin typeface="Times New Roman" pitchFamily="18" charset="0"/>
                <a:cs typeface="Times New Roman" pitchFamily="18" charset="0"/>
              </a:rPr>
              <a:t> con </a:t>
            </a:r>
            <a:r>
              <a:rPr lang="en-US" sz="2625" b="1" dirty="0" err="1">
                <a:solidFill>
                  <a:srgbClr val="FF0000"/>
                </a:solidFill>
                <a:latin typeface="Times New Roman" pitchFamily="18" charset="0"/>
                <a:cs typeface="Times New Roman" pitchFamily="18" charset="0"/>
              </a:rPr>
              <a:t>bọ</a:t>
            </a:r>
            <a:r>
              <a:rPr lang="en-US" sz="2625" b="1" dirty="0">
                <a:solidFill>
                  <a:srgbClr val="FF0000"/>
                </a:solidFill>
                <a:latin typeface="Times New Roman" pitchFamily="18" charset="0"/>
                <a:cs typeface="Times New Roman" pitchFamily="18" charset="0"/>
              </a:rPr>
              <a:t> hung </a:t>
            </a:r>
            <a:r>
              <a:rPr lang="en-US" sz="2625" b="1" dirty="0" err="1">
                <a:solidFill>
                  <a:srgbClr val="FF0000"/>
                </a:solidFill>
                <a:latin typeface="Times New Roman" pitchFamily="18" charset="0"/>
                <a:cs typeface="Times New Roman" pitchFamily="18" charset="0"/>
              </a:rPr>
              <a:t>có</a:t>
            </a:r>
            <a:r>
              <a:rPr lang="en-US" sz="2625" b="1" dirty="0">
                <a:solidFill>
                  <a:srgbClr val="FF0000"/>
                </a:solidFill>
                <a:latin typeface="Times New Roman" pitchFamily="18" charset="0"/>
                <a:cs typeface="Times New Roman" pitchFamily="18" charset="0"/>
              </a:rPr>
              <a:t> ý </a:t>
            </a:r>
            <a:r>
              <a:rPr lang="en-US" sz="2625" b="1" dirty="0" err="1">
                <a:solidFill>
                  <a:srgbClr val="FF0000"/>
                </a:solidFill>
                <a:latin typeface="Times New Roman" pitchFamily="18" charset="0"/>
                <a:cs typeface="Times New Roman" pitchFamily="18" charset="0"/>
              </a:rPr>
              <a:t>nghĩa</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gì</a:t>
            </a:r>
            <a:r>
              <a:rPr lang="en-US" sz="2625" b="1" dirty="0">
                <a:solidFill>
                  <a:srgbClr val="FF0000"/>
                </a:solidFill>
                <a:latin typeface="Times New Roman" pitchFamily="18" charset="0"/>
                <a:cs typeface="Times New Roman" pitchFamily="18" charset="0"/>
              </a:rPr>
              <a:t> ? </a:t>
            </a:r>
          </a:p>
        </p:txBody>
      </p:sp>
      <p:pic>
        <p:nvPicPr>
          <p:cNvPr id="3" name="Picture 2" descr="—Pngtree—chicken_2525025.png"/>
          <p:cNvPicPr>
            <a:picLocks noChangeAspect="1"/>
          </p:cNvPicPr>
          <p:nvPr/>
        </p:nvPicPr>
        <p:blipFill>
          <a:blip r:embed="rId2" cstate="print"/>
          <a:stretch>
            <a:fillRect/>
          </a:stretch>
        </p:blipFill>
        <p:spPr>
          <a:xfrm>
            <a:off x="60255" y="1537065"/>
            <a:ext cx="891806" cy="668855"/>
          </a:xfrm>
          <a:prstGeom prst="rect">
            <a:avLst/>
          </a:prstGeom>
        </p:spPr>
      </p:pic>
      <p:sp>
        <p:nvSpPr>
          <p:cNvPr id="4" name="TextBox 3"/>
          <p:cNvSpPr txBox="1"/>
          <p:nvPr/>
        </p:nvSpPr>
        <p:spPr>
          <a:xfrm>
            <a:off x="1090285" y="1520111"/>
            <a:ext cx="7724108" cy="830995"/>
          </a:xfrm>
          <a:prstGeom prst="rect">
            <a:avLst/>
          </a:prstGeom>
          <a:noFill/>
        </p:spPr>
        <p:txBody>
          <a:bodyPr wrap="square" lIns="91438" tIns="45719" rIns="91438" bIns="45719" rtlCol="0">
            <a:spAutoFit/>
          </a:bodyPr>
          <a:lstStyle/>
          <a:p>
            <a:r>
              <a:rPr lang="en-US" sz="2400" dirty="0">
                <a:latin typeface="Times New Roman" pitchFamily="18" charset="0"/>
                <a:cs typeface="Times New Roman" pitchFamily="18" charset="0"/>
              </a:rPr>
              <a:t>A. Cho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p>
        </p:txBody>
      </p:sp>
      <p:pic>
        <p:nvPicPr>
          <p:cNvPr id="5" name="Picture 4" descr="—Pngtree—chicken_2525025.png"/>
          <p:cNvPicPr>
            <a:picLocks noChangeAspect="1"/>
          </p:cNvPicPr>
          <p:nvPr/>
        </p:nvPicPr>
        <p:blipFill>
          <a:blip r:embed="rId2" cstate="print"/>
          <a:stretch>
            <a:fillRect/>
          </a:stretch>
        </p:blipFill>
        <p:spPr>
          <a:xfrm>
            <a:off x="31900" y="2281345"/>
            <a:ext cx="891806" cy="668855"/>
          </a:xfrm>
          <a:prstGeom prst="rect">
            <a:avLst/>
          </a:prstGeom>
        </p:spPr>
      </p:pic>
      <p:pic>
        <p:nvPicPr>
          <p:cNvPr id="7" name="Picture 6" descr="—Pngtree—chicken_2525025.png"/>
          <p:cNvPicPr>
            <a:picLocks noChangeAspect="1"/>
          </p:cNvPicPr>
          <p:nvPr/>
        </p:nvPicPr>
        <p:blipFill>
          <a:blip r:embed="rId2" cstate="print"/>
          <a:stretch>
            <a:fillRect/>
          </a:stretch>
        </p:blipFill>
        <p:spPr>
          <a:xfrm>
            <a:off x="31903" y="2983093"/>
            <a:ext cx="891806" cy="668855"/>
          </a:xfrm>
          <a:prstGeom prst="rect">
            <a:avLst/>
          </a:prstGeom>
        </p:spPr>
      </p:pic>
      <p:sp>
        <p:nvSpPr>
          <p:cNvPr id="8" name="TextBox 7"/>
          <p:cNvSpPr txBox="1"/>
          <p:nvPr/>
        </p:nvSpPr>
        <p:spPr>
          <a:xfrm>
            <a:off x="1051300" y="3093736"/>
            <a:ext cx="8082068" cy="461663"/>
          </a:xfrm>
          <a:prstGeom prst="rect">
            <a:avLst/>
          </a:prstGeom>
          <a:noFill/>
        </p:spPr>
        <p:txBody>
          <a:bodyPr wrap="square" lIns="91438" tIns="45719" rIns="91438" bIns="45719" rtlCol="0">
            <a:spAutoFit/>
          </a:bodyPr>
          <a:lstStyle/>
          <a:p>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bọ</a:t>
            </a:r>
            <a:r>
              <a:rPr lang="en-US" sz="2400" dirty="0">
                <a:latin typeface="Times New Roman" pitchFamily="18" charset="0"/>
                <a:cs typeface="Times New Roman" pitchFamily="18" charset="0"/>
              </a:rPr>
              <a:t> hung </a:t>
            </a:r>
          </a:p>
        </p:txBody>
      </p:sp>
      <p:pic>
        <p:nvPicPr>
          <p:cNvPr id="9" name="Picture 8" descr="—Pngtree—chicken_2525025.png"/>
          <p:cNvPicPr>
            <a:picLocks noChangeAspect="1"/>
          </p:cNvPicPr>
          <p:nvPr/>
        </p:nvPicPr>
        <p:blipFill>
          <a:blip r:embed="rId2" cstate="print"/>
          <a:stretch>
            <a:fillRect/>
          </a:stretch>
        </p:blipFill>
        <p:spPr>
          <a:xfrm>
            <a:off x="63799" y="3692815"/>
            <a:ext cx="891806" cy="668855"/>
          </a:xfrm>
          <a:prstGeom prst="rect">
            <a:avLst/>
          </a:prstGeom>
        </p:spPr>
      </p:pic>
      <p:sp>
        <p:nvSpPr>
          <p:cNvPr id="10" name="TextBox 9"/>
          <p:cNvSpPr txBox="1"/>
          <p:nvPr/>
        </p:nvSpPr>
        <p:spPr>
          <a:xfrm>
            <a:off x="1072564" y="3659914"/>
            <a:ext cx="7911950" cy="461663"/>
          </a:xfrm>
          <a:prstGeom prst="rect">
            <a:avLst/>
          </a:prstGeom>
          <a:noFill/>
        </p:spPr>
        <p:txBody>
          <a:bodyPr wrap="square" lIns="91438" tIns="45719" rIns="91438" bIns="45719" rtlCol="0">
            <a:spAutoFit/>
          </a:bodyPr>
          <a:lstStyle/>
          <a:p>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tai </a:t>
            </a:r>
            <a:r>
              <a:rPr lang="en-US" sz="2400" dirty="0" err="1">
                <a:latin typeface="Times New Roman" pitchFamily="18" charset="0"/>
                <a:cs typeface="Times New Roman" pitchFamily="18" charset="0"/>
              </a:rPr>
              <a:t>nạn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p>
        </p:txBody>
      </p:sp>
      <p:sp>
        <p:nvSpPr>
          <p:cNvPr id="11" name="Rectangle 10"/>
          <p:cNvSpPr/>
          <p:nvPr/>
        </p:nvSpPr>
        <p:spPr>
          <a:xfrm>
            <a:off x="1158950" y="2205917"/>
            <a:ext cx="7612910" cy="830995"/>
          </a:xfrm>
          <a:prstGeom prst="rect">
            <a:avLst/>
          </a:prstGeom>
        </p:spPr>
        <p:txBody>
          <a:bodyPr wrap="square" lIns="91438" tIns="45719" rIns="91438" bIns="45719">
            <a:spAutoFit/>
          </a:bodyPr>
          <a:lstStyle/>
          <a:p>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Phản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bão</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325588399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mph" presetSubtype="0" fill="hold" nodeType="clickEffect">
                                  <p:stCondLst>
                                    <p:cond delay="0"/>
                                  </p:stCondLst>
                                  <p:childTnLst>
                                    <p:animScale>
                                      <p:cBhvr>
                                        <p:cTn id="53"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10"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900244"/>
          </a:xfrm>
          <a:prstGeom prst="rect">
            <a:avLst/>
          </a:prstGeom>
        </p:spPr>
        <p:style>
          <a:lnRef idx="2">
            <a:schemeClr val="accent6"/>
          </a:lnRef>
          <a:fillRef idx="1">
            <a:schemeClr val="lt1"/>
          </a:fillRef>
          <a:effectRef idx="0">
            <a:schemeClr val="accent6"/>
          </a:effectRef>
          <a:fontRef idx="minor">
            <a:schemeClr val="dk1"/>
          </a:fontRef>
        </p:style>
        <p:txBody>
          <a:bodyPr wrap="square" lIns="91438" tIns="45719" rIns="91438" bIns="45719" rtlCol="0">
            <a:spAutoFit/>
          </a:bodyPr>
          <a:lstStyle/>
          <a:p>
            <a:pPr algn="ctr"/>
            <a:r>
              <a:rPr lang="en-US" sz="2625" b="1" dirty="0" err="1">
                <a:solidFill>
                  <a:srgbClr val="FF0000"/>
                </a:solidFill>
                <a:latin typeface="Times New Roman" pitchFamily="18" charset="0"/>
                <a:cs typeface="Times New Roman" pitchFamily="18" charset="0"/>
              </a:rPr>
              <a:t>Câu</a:t>
            </a:r>
            <a:r>
              <a:rPr lang="en-US" sz="2625" b="1" dirty="0">
                <a:solidFill>
                  <a:srgbClr val="FF0000"/>
                </a:solidFill>
                <a:latin typeface="Times New Roman" pitchFamily="18" charset="0"/>
                <a:cs typeface="Times New Roman" pitchFamily="18" charset="0"/>
              </a:rPr>
              <a:t> 10. Chi </a:t>
            </a:r>
            <a:r>
              <a:rPr lang="en-US" sz="2625" b="1" dirty="0" err="1">
                <a:solidFill>
                  <a:srgbClr val="FF0000"/>
                </a:solidFill>
                <a:latin typeface="Times New Roman" pitchFamily="18" charset="0"/>
                <a:cs typeface="Times New Roman" pitchFamily="18" charset="0"/>
              </a:rPr>
              <a:t>tiết</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kết</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thúc</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Thạch</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Sanh</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kết</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hôn</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với</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công</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chúa</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và</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lên</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ngôi</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vua</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phản</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ánh</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ước</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mơ</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gì</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của</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nhân</a:t>
            </a:r>
            <a:r>
              <a:rPr lang="en-US" sz="2625" b="1" dirty="0">
                <a:solidFill>
                  <a:srgbClr val="FF0000"/>
                </a:solidFill>
                <a:latin typeface="Times New Roman" pitchFamily="18" charset="0"/>
                <a:cs typeface="Times New Roman" pitchFamily="18" charset="0"/>
              </a:rPr>
              <a:t> </a:t>
            </a:r>
            <a:r>
              <a:rPr lang="en-US" sz="2625" b="1" dirty="0" err="1">
                <a:solidFill>
                  <a:srgbClr val="FF0000"/>
                </a:solidFill>
                <a:latin typeface="Times New Roman" pitchFamily="18" charset="0"/>
                <a:cs typeface="Times New Roman" pitchFamily="18" charset="0"/>
              </a:rPr>
              <a:t>dân</a:t>
            </a:r>
            <a:r>
              <a:rPr lang="en-US" sz="2625" b="1" dirty="0">
                <a:solidFill>
                  <a:srgbClr val="FF0000"/>
                </a:solidFill>
                <a:latin typeface="Times New Roman" pitchFamily="18" charset="0"/>
                <a:cs typeface="Times New Roman" pitchFamily="18" charset="0"/>
              </a:rPr>
              <a:t> ?</a:t>
            </a:r>
          </a:p>
        </p:txBody>
      </p:sp>
      <p:pic>
        <p:nvPicPr>
          <p:cNvPr id="3" name="Picture 2" descr="—Pngtree—chicken_2525025.png"/>
          <p:cNvPicPr>
            <a:picLocks noChangeAspect="1"/>
          </p:cNvPicPr>
          <p:nvPr/>
        </p:nvPicPr>
        <p:blipFill>
          <a:blip r:embed="rId2" cstate="print"/>
          <a:stretch>
            <a:fillRect/>
          </a:stretch>
        </p:blipFill>
        <p:spPr>
          <a:xfrm>
            <a:off x="60255" y="1537065"/>
            <a:ext cx="891806" cy="668855"/>
          </a:xfrm>
          <a:prstGeom prst="rect">
            <a:avLst/>
          </a:prstGeom>
        </p:spPr>
      </p:pic>
      <p:sp>
        <p:nvSpPr>
          <p:cNvPr id="4" name="TextBox 3"/>
          <p:cNvSpPr txBox="1"/>
          <p:nvPr/>
        </p:nvSpPr>
        <p:spPr>
          <a:xfrm>
            <a:off x="1026489" y="1488214"/>
            <a:ext cx="7564618" cy="830995"/>
          </a:xfrm>
          <a:prstGeom prst="rect">
            <a:avLst/>
          </a:prstGeom>
          <a:noFill/>
        </p:spPr>
        <p:txBody>
          <a:bodyPr wrap="square" lIns="91438" tIns="45719" rIns="91438" bIns="45719" rtlCol="0">
            <a:spAutoFit/>
          </a:bodyPr>
          <a:lstStyle/>
          <a:p>
            <a:pPr algn="just"/>
            <a:r>
              <a:rPr lang="en-US" sz="2400" dirty="0">
                <a:latin typeface="Times New Roman" pitchFamily="18" charset="0"/>
                <a:cs typeface="Times New Roman" pitchFamily="18" charset="0"/>
              </a:rPr>
              <a:t>A. </a:t>
            </a:r>
            <a:r>
              <a:rPr lang="vi-VN" sz="2400" dirty="0">
                <a:latin typeface="Times New Roman" pitchFamily="18" charset="0"/>
                <a:cs typeface="Times New Roman" pitchFamily="18" charset="0"/>
              </a:rPr>
              <a:t>Ư</a:t>
            </a:r>
            <a:r>
              <a:rPr lang="en-US" sz="2400" dirty="0" err="1">
                <a:latin typeface="Times New Roman" pitchFamily="18" charset="0"/>
                <a:cs typeface="Times New Roman" pitchFamily="18" charset="0"/>
              </a:rPr>
              <a:t>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minh </a:t>
            </a:r>
            <a:r>
              <a:rPr lang="en-US" sz="2400" dirty="0" err="1">
                <a:latin typeface="Times New Roman" pitchFamily="18" charset="0"/>
                <a:cs typeface="Times New Roman" pitchFamily="18" charset="0"/>
              </a:rPr>
              <a:t>quân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p>
        </p:txBody>
      </p:sp>
      <p:pic>
        <p:nvPicPr>
          <p:cNvPr id="5" name="Picture 4" descr="—Pngtree—chicken_2525025.png"/>
          <p:cNvPicPr>
            <a:picLocks noChangeAspect="1"/>
          </p:cNvPicPr>
          <p:nvPr/>
        </p:nvPicPr>
        <p:blipFill>
          <a:blip r:embed="rId2" cstate="print"/>
          <a:stretch>
            <a:fillRect/>
          </a:stretch>
        </p:blipFill>
        <p:spPr>
          <a:xfrm>
            <a:off x="31900" y="2281345"/>
            <a:ext cx="891806" cy="668855"/>
          </a:xfrm>
          <a:prstGeom prst="rect">
            <a:avLst/>
          </a:prstGeom>
        </p:spPr>
      </p:pic>
      <p:pic>
        <p:nvPicPr>
          <p:cNvPr id="7" name="Picture 6" descr="—Pngtree—chicken_2525025.png"/>
          <p:cNvPicPr>
            <a:picLocks noChangeAspect="1"/>
          </p:cNvPicPr>
          <p:nvPr/>
        </p:nvPicPr>
        <p:blipFill>
          <a:blip r:embed="rId2" cstate="print"/>
          <a:stretch>
            <a:fillRect/>
          </a:stretch>
        </p:blipFill>
        <p:spPr>
          <a:xfrm>
            <a:off x="31903" y="2983093"/>
            <a:ext cx="891806" cy="668855"/>
          </a:xfrm>
          <a:prstGeom prst="rect">
            <a:avLst/>
          </a:prstGeom>
        </p:spPr>
      </p:pic>
      <p:sp>
        <p:nvSpPr>
          <p:cNvPr id="8" name="TextBox 7"/>
          <p:cNvSpPr txBox="1"/>
          <p:nvPr/>
        </p:nvSpPr>
        <p:spPr>
          <a:xfrm>
            <a:off x="1051300" y="2974114"/>
            <a:ext cx="8082068" cy="830995"/>
          </a:xfrm>
          <a:prstGeom prst="rect">
            <a:avLst/>
          </a:prstGeom>
          <a:noFill/>
        </p:spPr>
        <p:txBody>
          <a:bodyPr wrap="square" lIns="91438" tIns="45719" rIns="91438" bIns="45719" rtlCol="0">
            <a:spAutoFit/>
          </a:bodyPr>
          <a:lstStyle/>
          <a:p>
            <a:r>
              <a:rPr lang="en-US" sz="2400" dirty="0">
                <a:latin typeface="Times New Roman" pitchFamily="18" charset="0"/>
                <a:cs typeface="Times New Roman" pitchFamily="18" charset="0"/>
              </a:rPr>
              <a:t>C. </a:t>
            </a:r>
            <a:r>
              <a:rPr lang="vi-VN" sz="2400" dirty="0">
                <a:latin typeface="Times New Roman" pitchFamily="18" charset="0"/>
                <a:cs typeface="Times New Roman" pitchFamily="18" charset="0"/>
              </a:rPr>
              <a:t>Ư</a:t>
            </a:r>
            <a:r>
              <a:rPr lang="en-US" sz="2400" dirty="0" err="1">
                <a:latin typeface="Times New Roman" pitchFamily="18" charset="0"/>
                <a:cs typeface="Times New Roman" pitchFamily="18" charset="0"/>
              </a:rPr>
              <a:t>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kém</a:t>
            </a:r>
            <a:r>
              <a:rPr lang="en-US" sz="2400" dirty="0">
                <a:latin typeface="Times New Roman" pitchFamily="18" charset="0"/>
                <a:cs typeface="Times New Roman" pitchFamily="18" charset="0"/>
              </a:rPr>
              <a:t> </a:t>
            </a:r>
          </a:p>
        </p:txBody>
      </p:sp>
      <p:pic>
        <p:nvPicPr>
          <p:cNvPr id="9" name="Picture 8" descr="—Pngtree—chicken_2525025.png"/>
          <p:cNvPicPr>
            <a:picLocks noChangeAspect="1"/>
          </p:cNvPicPr>
          <p:nvPr/>
        </p:nvPicPr>
        <p:blipFill>
          <a:blip r:embed="rId2" cstate="print"/>
          <a:stretch>
            <a:fillRect/>
          </a:stretch>
        </p:blipFill>
        <p:spPr>
          <a:xfrm>
            <a:off x="63799" y="3692815"/>
            <a:ext cx="891806" cy="668855"/>
          </a:xfrm>
          <a:prstGeom prst="rect">
            <a:avLst/>
          </a:prstGeom>
        </p:spPr>
      </p:pic>
      <p:sp>
        <p:nvSpPr>
          <p:cNvPr id="10" name="TextBox 9"/>
          <p:cNvSpPr txBox="1"/>
          <p:nvPr/>
        </p:nvSpPr>
        <p:spPr>
          <a:xfrm>
            <a:off x="1072564" y="3659913"/>
            <a:ext cx="7911950" cy="830995"/>
          </a:xfrm>
          <a:prstGeom prst="rect">
            <a:avLst/>
          </a:prstGeom>
          <a:noFill/>
        </p:spPr>
        <p:txBody>
          <a:bodyPr wrap="square" lIns="91438" tIns="45719" rIns="91438" bIns="45719" rtlCol="0">
            <a:spAutoFit/>
          </a:bodyPr>
          <a:lstStyle/>
          <a:p>
            <a:r>
              <a:rPr lang="en-US" sz="2400" dirty="0">
                <a:latin typeface="Times New Roman" pitchFamily="18" charset="0"/>
                <a:cs typeface="Times New Roman" pitchFamily="18" charset="0"/>
              </a:rPr>
              <a:t>D. </a:t>
            </a:r>
            <a:r>
              <a:rPr lang="vi-VN" sz="2400" dirty="0">
                <a:latin typeface="Times New Roman" pitchFamily="18" charset="0"/>
                <a:cs typeface="Times New Roman" pitchFamily="18" charset="0"/>
              </a:rPr>
              <a:t>Ư</a:t>
            </a:r>
            <a:r>
              <a:rPr lang="en-US" sz="2400" dirty="0" err="1">
                <a:latin typeface="Times New Roman" pitchFamily="18" charset="0"/>
                <a:cs typeface="Times New Roman" pitchFamily="18" charset="0"/>
              </a:rPr>
              <a:t>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 .</a:t>
            </a:r>
          </a:p>
        </p:txBody>
      </p:sp>
      <p:sp>
        <p:nvSpPr>
          <p:cNvPr id="11" name="Rectangle 10"/>
          <p:cNvSpPr/>
          <p:nvPr/>
        </p:nvSpPr>
        <p:spPr>
          <a:xfrm>
            <a:off x="1084519" y="2285665"/>
            <a:ext cx="7612910" cy="830995"/>
          </a:xfrm>
          <a:prstGeom prst="rect">
            <a:avLst/>
          </a:prstGeom>
        </p:spPr>
        <p:txBody>
          <a:bodyPr wrap="square" lIns="91438" tIns="45719" rIns="91438" bIns="45719">
            <a:spAutoFit/>
          </a:bodyPr>
          <a:lstStyle/>
          <a:p>
            <a:r>
              <a:rPr lang="en-US" sz="2400" dirty="0">
                <a:latin typeface="Times New Roman" pitchFamily="18" charset="0"/>
                <a:cs typeface="Times New Roman" pitchFamily="18" charset="0"/>
              </a:rPr>
              <a:t>B. </a:t>
            </a:r>
            <a:r>
              <a:rPr lang="vi-VN" sz="2400" dirty="0">
                <a:latin typeface="Times New Roman" pitchFamily="18" charset="0"/>
                <a:cs typeface="Times New Roman" pitchFamily="18" charset="0"/>
              </a:rPr>
              <a:t>Ư</a:t>
            </a:r>
            <a:r>
              <a:rPr lang="en-US" sz="2400" dirty="0" err="1">
                <a:latin typeface="Times New Roman" pitchFamily="18" charset="0"/>
                <a:cs typeface="Times New Roman" pitchFamily="18" charset="0"/>
              </a:rPr>
              <a:t>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64186386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mph" presetSubtype="0" fill="hold" nodeType="clickEffect">
                                  <p:stCondLst>
                                    <p:cond delay="0"/>
                                  </p:stCondLst>
                                  <p:childTnLst>
                                    <p:animScale>
                                      <p:cBhvr>
                                        <p:cTn id="5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10"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7" descr="thach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4982" y="1"/>
            <a:ext cx="2189019" cy="15950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608" name="Picture 8" descr="thach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4619" y="3429001"/>
            <a:ext cx="2323464" cy="17144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3801" name="Picture 9" descr="thach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2286001" cy="1714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613" name="Picture 13" descr="thach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2487" y="3429001"/>
            <a:ext cx="2274198" cy="1714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p:cNvPicPr/>
          <p:nvPr/>
        </p:nvPicPr>
        <p:blipFill>
          <a:blip r:embed="rId6" cstate="print">
            <a:extLst>
              <a:ext uri="{28A0092B-C50C-407E-A947-70E740481C1C}">
                <a14:useLocalDpi xmlns:a14="http://schemas.microsoft.com/office/drawing/2010/main" val="0"/>
              </a:ext>
            </a:extLst>
          </a:blip>
          <a:stretch>
            <a:fillRect/>
          </a:stretch>
        </p:blipFill>
        <p:spPr>
          <a:xfrm>
            <a:off x="2342938" y="-15587"/>
            <a:ext cx="2323465" cy="1730087"/>
          </a:xfrm>
          <a:prstGeom prst="rect">
            <a:avLst/>
          </a:prstGeom>
          <a:ln>
            <a:solidFill>
              <a:schemeClr val="tx1"/>
            </a:solidFill>
          </a:ln>
        </p:spPr>
      </p:pic>
      <p:pic>
        <p:nvPicPr>
          <p:cNvPr id="17" name="Picture 16"/>
          <p:cNvPicPr/>
          <p:nvPr/>
        </p:nvPicPr>
        <p:blipFill>
          <a:blip r:embed="rId7" cstate="print">
            <a:extLst>
              <a:ext uri="{28A0092B-C50C-407E-A947-70E740481C1C}">
                <a14:useLocalDpi xmlns:a14="http://schemas.microsoft.com/office/drawing/2010/main" val="0"/>
              </a:ext>
            </a:extLst>
          </a:blip>
          <a:stretch>
            <a:fillRect/>
          </a:stretch>
        </p:blipFill>
        <p:spPr>
          <a:xfrm>
            <a:off x="-8341" y="1735282"/>
            <a:ext cx="2351278" cy="1807835"/>
          </a:xfrm>
          <a:prstGeom prst="rect">
            <a:avLst/>
          </a:prstGeom>
          <a:ln>
            <a:solidFill>
              <a:schemeClr val="tx1"/>
            </a:solidFill>
          </a:ln>
        </p:spPr>
      </p:pic>
      <p:pic>
        <p:nvPicPr>
          <p:cNvPr id="18" name="Picture 17"/>
          <p:cNvPicPr/>
          <p:nvPr/>
        </p:nvPicPr>
        <p:blipFill>
          <a:blip r:embed="rId8" cstate="print">
            <a:extLst>
              <a:ext uri="{28A0092B-C50C-407E-A947-70E740481C1C}">
                <a14:useLocalDpi xmlns:a14="http://schemas.microsoft.com/office/drawing/2010/main" val="0"/>
              </a:ext>
            </a:extLst>
          </a:blip>
          <a:stretch>
            <a:fillRect/>
          </a:stretch>
        </p:blipFill>
        <p:spPr>
          <a:xfrm>
            <a:off x="2317032" y="1714500"/>
            <a:ext cx="2349370" cy="1714500"/>
          </a:xfrm>
          <a:prstGeom prst="rect">
            <a:avLst/>
          </a:prstGeom>
        </p:spPr>
      </p:pic>
      <p:pic>
        <p:nvPicPr>
          <p:cNvPr id="19" name="Picture 18"/>
          <p:cNvPicPr/>
          <p:nvPr/>
        </p:nvPicPr>
        <p:blipFill>
          <a:blip r:embed="rId9" cstate="print">
            <a:extLst>
              <a:ext uri="{28A0092B-C50C-407E-A947-70E740481C1C}">
                <a14:useLocalDpi xmlns:a14="http://schemas.microsoft.com/office/drawing/2010/main" val="0"/>
              </a:ext>
            </a:extLst>
          </a:blip>
          <a:stretch>
            <a:fillRect/>
          </a:stretch>
        </p:blipFill>
        <p:spPr>
          <a:xfrm>
            <a:off x="4653074" y="1595007"/>
            <a:ext cx="2393054" cy="1813030"/>
          </a:xfrm>
          <a:prstGeom prst="rect">
            <a:avLst/>
          </a:prstGeom>
          <a:ln>
            <a:solidFill>
              <a:schemeClr val="tx1"/>
            </a:solidFill>
          </a:ln>
        </p:spPr>
      </p:pic>
      <p:pic>
        <p:nvPicPr>
          <p:cNvPr id="20" name="Picture 19"/>
          <p:cNvPicPr/>
          <p:nvPr/>
        </p:nvPicPr>
        <p:blipFill>
          <a:blip r:embed="rId10" cstate="print">
            <a:extLst>
              <a:ext uri="{28A0092B-C50C-407E-A947-70E740481C1C}">
                <a14:useLocalDpi xmlns:a14="http://schemas.microsoft.com/office/drawing/2010/main" val="0"/>
              </a:ext>
            </a:extLst>
          </a:blip>
          <a:stretch>
            <a:fillRect/>
          </a:stretch>
        </p:blipFill>
        <p:spPr>
          <a:xfrm>
            <a:off x="7046128" y="1615971"/>
            <a:ext cx="2121482" cy="1813030"/>
          </a:xfrm>
          <a:prstGeom prst="rect">
            <a:avLst/>
          </a:prstGeom>
          <a:ln>
            <a:solidFill>
              <a:schemeClr val="tx1"/>
            </a:solidFill>
          </a:ln>
        </p:spPr>
      </p:pic>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855" y="3429000"/>
            <a:ext cx="2288052" cy="1714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descr="E:\GIÁO ÁN VĂN THCS\Văn THCS\VĂN 6\VĂN CHÍNH KHÓA SÁNG\KỲ I\Tiết 21.22 Thạch Sanh\soan-bai-thach-sanh-van-lop-6.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72164" y="3429000"/>
            <a:ext cx="2282819" cy="1714500"/>
          </a:xfrm>
          <a:prstGeom prst="rect">
            <a:avLst/>
          </a:prstGeom>
          <a:noFill/>
          <a:ln>
            <a:solidFill>
              <a:schemeClr val="tx1"/>
            </a:solidFill>
          </a:ln>
        </p:spPr>
      </p:pic>
      <p:pic>
        <p:nvPicPr>
          <p:cNvPr id="23" name="Picture 22" descr="thach5"/>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08450" y="-98530"/>
            <a:ext cx="2337679" cy="1714500"/>
          </a:xfrm>
          <a:prstGeom prst="rect">
            <a:avLst/>
          </a:prstGeom>
          <a:noFill/>
          <a:ln w="3175">
            <a:solidFill>
              <a:srgbClr val="000000"/>
            </a:solidFill>
            <a:miter lim="800000"/>
            <a:headEnd/>
            <a:tailEnd/>
          </a:ln>
          <a:extLst/>
        </p:spPr>
      </p:pic>
    </p:spTree>
    <p:extLst>
      <p:ext uri="{BB962C8B-B14F-4D97-AF65-F5344CB8AC3E}">
        <p14:creationId xmlns:p14="http://schemas.microsoft.com/office/powerpoint/2010/main" val="1388236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Line 7"/>
          <p:cNvSpPr>
            <a:spLocks noChangeShapeType="1"/>
          </p:cNvSpPr>
          <p:nvPr/>
        </p:nvSpPr>
        <p:spPr bwMode="auto">
          <a:xfrm>
            <a:off x="228600" y="324"/>
            <a:ext cx="13716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Rectangle 8"/>
          <p:cNvSpPr>
            <a:spLocks noChangeArrowheads="1"/>
          </p:cNvSpPr>
          <p:nvPr/>
        </p:nvSpPr>
        <p:spPr bwMode="auto">
          <a:xfrm>
            <a:off x="266700" y="716757"/>
            <a:ext cx="8763000" cy="419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12800" indent="-812800" eaLnBrk="1" hangingPunct="1">
              <a:lnSpc>
                <a:spcPct val="80000"/>
              </a:lnSpc>
              <a:spcBef>
                <a:spcPct val="20000"/>
              </a:spcBef>
            </a:pPr>
            <a:r>
              <a:rPr lang="en-US"/>
              <a:t> </a:t>
            </a:r>
            <a:r>
              <a:rPr lang="en-US" sz="2000"/>
              <a:t>                                                                                                                                                             </a:t>
            </a:r>
          </a:p>
          <a:p>
            <a:pPr marL="812800" indent="-812800" eaLnBrk="1" hangingPunct="1">
              <a:lnSpc>
                <a:spcPct val="80000"/>
              </a:lnSpc>
              <a:spcBef>
                <a:spcPct val="20000"/>
              </a:spcBef>
            </a:pPr>
            <a:endParaRPr lang="en-US" sz="2000" b="1"/>
          </a:p>
        </p:txBody>
      </p:sp>
      <p:sp>
        <p:nvSpPr>
          <p:cNvPr id="27652" name="Rectangle 2"/>
          <p:cNvSpPr>
            <a:spLocks noChangeArrowheads="1"/>
          </p:cNvSpPr>
          <p:nvPr/>
        </p:nvSpPr>
        <p:spPr bwMode="auto">
          <a:xfrm>
            <a:off x="152400" y="171450"/>
            <a:ext cx="89916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4400" u="sng" smtClean="0">
                <a:solidFill>
                  <a:srgbClr val="0000FF"/>
                </a:solidFill>
                <a:latin typeface="Times New Roman" pitchFamily="18" charset="0"/>
                <a:cs typeface="Times New Roman" pitchFamily="18" charset="0"/>
              </a:rPr>
              <a:t>Luyện </a:t>
            </a:r>
            <a:r>
              <a:rPr lang="vi-VN" sz="4400" u="sng" dirty="0" smtClean="0">
                <a:solidFill>
                  <a:srgbClr val="0000FF"/>
                </a:solidFill>
                <a:latin typeface="Times New Roman" pitchFamily="18" charset="0"/>
                <a:cs typeface="Times New Roman" pitchFamily="18" charset="0"/>
              </a:rPr>
              <a:t>tập</a:t>
            </a:r>
            <a:endParaRPr lang="pt-BR" sz="4400" u="sng" dirty="0">
              <a:solidFill>
                <a:srgbClr val="0000FF"/>
              </a:solidFill>
              <a:latin typeface="Times New Roman" pitchFamily="18" charset="0"/>
              <a:cs typeface="Times New Roman" pitchFamily="18" charset="0"/>
            </a:endParaRPr>
          </a:p>
          <a:p>
            <a:r>
              <a:rPr lang="pt-BR" sz="4400" dirty="0">
                <a:latin typeface="Times New Roman" pitchFamily="18" charset="0"/>
                <a:cs typeface="Times New Roman" pitchFamily="18" charset="0"/>
              </a:rPr>
              <a:t> *</a:t>
            </a:r>
            <a:r>
              <a:rPr lang="en-US" sz="4400" dirty="0">
                <a:latin typeface="Times New Roman" pitchFamily="18" charset="0"/>
                <a:cs typeface="Times New Roman" pitchFamily="18" charset="0"/>
              </a:rPr>
              <a:t>BT 1. </a:t>
            </a:r>
            <a:r>
              <a:rPr lang="en-US" sz="4400" dirty="0" err="1">
                <a:latin typeface="Times New Roman" pitchFamily="18" charset="0"/>
                <a:cs typeface="Times New Roman" pitchFamily="18" charset="0"/>
              </a:rPr>
              <a:t>Phân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biệt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điểm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khác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nhau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giữa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truyện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cổ</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tích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truyền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thuyết</a:t>
            </a:r>
            <a:endParaRPr lang="en-US" sz="4400" dirty="0">
              <a:latin typeface="Times New Roman" pitchFamily="18" charset="0"/>
              <a:cs typeface="Times New Roman" pitchFamily="18" charset="0"/>
            </a:endParaRPr>
          </a:p>
          <a:p>
            <a:r>
              <a:rPr lang="en-US" sz="4400" dirty="0">
                <a:latin typeface="Times New Roman" pitchFamily="18" charset="0"/>
                <a:cs typeface="Times New Roman" pitchFamily="18" charset="0"/>
              </a:rPr>
              <a:t>  *BT 2. </a:t>
            </a:r>
            <a:r>
              <a:rPr lang="en-US" sz="4400" dirty="0" err="1">
                <a:latin typeface="Times New Roman" pitchFamily="18" charset="0"/>
                <a:cs typeface="Times New Roman" pitchFamily="18" charset="0"/>
              </a:rPr>
              <a:t>Đóng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vai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các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vật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để</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tái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hiện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lại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chiến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công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của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Thạch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Sanh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giết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chằn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tinh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bắn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đại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bàng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bị</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thương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đuổi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giặc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bằng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tiếng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đàn</a:t>
            </a:r>
            <a:r>
              <a:rPr lang="en-US" sz="4400" dirty="0">
                <a:latin typeface="Times New Roman" pitchFamily="18" charset="0"/>
                <a:cs typeface="Times New Roman" pitchFamily="18" charset="0"/>
              </a:rPr>
              <a:t>)</a:t>
            </a:r>
          </a:p>
        </p:txBody>
      </p:sp>
    </p:spTree>
    <p:extLst>
      <p:ext uri="{BB962C8B-B14F-4D97-AF65-F5344CB8AC3E}">
        <p14:creationId xmlns:p14="http://schemas.microsoft.com/office/powerpoint/2010/main" val="1175315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box(in)">
                                      <p:cBhvr>
                                        <p:cTn id="7" dur="500"/>
                                        <p:tgtEl>
                                          <p:spTgt spid="82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8200">
                                            <p:txEl>
                                              <p:pRg st="0" end="0"/>
                                            </p:txEl>
                                          </p:spTgt>
                                        </p:tgtEl>
                                      </p:cBhvr>
                                    </p:animEffect>
                                    <p:set>
                                      <p:cBhvr>
                                        <p:cTn id="12" dur="1" fill="hold">
                                          <p:stCondLst>
                                            <p:cond delay="499"/>
                                          </p:stCondLst>
                                        </p:cTn>
                                        <p:tgtEl>
                                          <p:spTgt spid="820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95250"/>
            <a:ext cx="9144000" cy="5078313"/>
          </a:xfrm>
          <a:prstGeom prst="rect">
            <a:avLst/>
          </a:prstGeom>
          <a:noFill/>
        </p:spPr>
        <p:txBody>
          <a:bodyPr wrap="square" rtlCol="0">
            <a:spAutoFit/>
          </a:bodyPr>
          <a:lstStyle/>
          <a:p>
            <a:pPr algn="ctr"/>
            <a:r>
              <a:rPr lang="vi-VN" sz="3200" b="1" i="1" u="sng" dirty="0" smtClean="0">
                <a:latin typeface="Times New Roman" pitchFamily="18" charset="0"/>
                <a:cs typeface="Times New Roman" pitchFamily="18" charset="0"/>
              </a:rPr>
              <a:t>Hướng dẫn tự học</a:t>
            </a:r>
          </a:p>
          <a:p>
            <a:pPr algn="ctr"/>
            <a:r>
              <a:rPr lang="vi-VN" sz="3200" b="1" i="1" u="sng" dirty="0" smtClean="0">
                <a:latin typeface="Times New Roman" pitchFamily="18" charset="0"/>
                <a:cs typeface="Times New Roman" pitchFamily="18" charset="0"/>
              </a:rPr>
              <a:t>1.Bài vừa học:</a:t>
            </a:r>
          </a:p>
          <a:p>
            <a:pPr marL="571500" indent="-571500">
              <a:buFontTx/>
              <a:buChar char="-"/>
            </a:pPr>
            <a:r>
              <a:rPr lang="vi-VN" sz="3200" dirty="0" smtClean="0">
                <a:latin typeface="Times New Roman" pitchFamily="18" charset="0"/>
                <a:cs typeface="Times New Roman" pitchFamily="18" charset="0"/>
              </a:rPr>
              <a:t>Phân biệt Truyền thuyết và cổ tich</a:t>
            </a:r>
          </a:p>
          <a:p>
            <a:pPr marL="571500" indent="-571500">
              <a:buFontTx/>
              <a:buChar char="-"/>
            </a:pPr>
            <a:r>
              <a:rPr lang="vi-VN" sz="3200" dirty="0" smtClean="0">
                <a:latin typeface="Times New Roman" pitchFamily="18" charset="0"/>
                <a:cs typeface="Times New Roman" pitchFamily="18" charset="0"/>
              </a:rPr>
              <a:t>Những phẩm chất cao đẹp của nhân vật Thạch Sanh</a:t>
            </a:r>
          </a:p>
          <a:p>
            <a:pPr marL="571500" indent="-571500">
              <a:buFontTx/>
              <a:buChar char="-"/>
            </a:pPr>
            <a:r>
              <a:rPr lang="vi-VN" sz="3200" dirty="0" smtClean="0">
                <a:latin typeface="Times New Roman" pitchFamily="18" charset="0"/>
                <a:cs typeface="Times New Roman" pitchFamily="18" charset="0"/>
              </a:rPr>
              <a:t>Ý nghĩa chi tiết thần kì trong truyện</a:t>
            </a:r>
          </a:p>
          <a:p>
            <a:r>
              <a:rPr lang="vi-VN" sz="3200" dirty="0" smtClean="0">
                <a:latin typeface="Times New Roman" pitchFamily="18" charset="0"/>
                <a:cs typeface="Times New Roman" pitchFamily="18" charset="0"/>
              </a:rPr>
              <a:t>                                 </a:t>
            </a:r>
            <a:r>
              <a:rPr lang="vi-VN" sz="3200" b="1" i="1" dirty="0" smtClean="0">
                <a:latin typeface="Times New Roman" pitchFamily="18" charset="0"/>
                <a:cs typeface="Times New Roman" pitchFamily="18" charset="0"/>
              </a:rPr>
              <a:t>2. </a:t>
            </a:r>
            <a:r>
              <a:rPr lang="vi-VN" sz="3200" b="1" i="1" u="sng" dirty="0" smtClean="0">
                <a:latin typeface="Times New Roman" pitchFamily="18" charset="0"/>
                <a:cs typeface="Times New Roman" pitchFamily="18" charset="0"/>
              </a:rPr>
              <a:t>Bài sắp học</a:t>
            </a:r>
          </a:p>
          <a:p>
            <a:r>
              <a:rPr lang="vi-VN" sz="3200" b="1" i="1" dirty="0" smtClean="0">
                <a:latin typeface="Times New Roman" pitchFamily="18" charset="0"/>
                <a:cs typeface="Times New Roman" pitchFamily="18" charset="0"/>
              </a:rPr>
              <a:t>                </a:t>
            </a:r>
            <a:r>
              <a:rPr lang="vi-VN" sz="3200" b="1" i="1" u="sng" dirty="0" smtClean="0">
                <a:latin typeface="Times New Roman" pitchFamily="18" charset="0"/>
                <a:cs typeface="Times New Roman" pitchFamily="18" charset="0"/>
              </a:rPr>
              <a:t>Thực hành tiếng Việt</a:t>
            </a:r>
          </a:p>
          <a:p>
            <a:r>
              <a:rPr lang="vi-VN" sz="3200" b="1" i="1" dirty="0" smtClean="0">
                <a:latin typeface="Times New Roman" pitchFamily="18" charset="0"/>
                <a:cs typeface="Times New Roman" pitchFamily="18" charset="0"/>
              </a:rPr>
              <a:t>        </a:t>
            </a:r>
            <a:r>
              <a:rPr lang="vi-VN" sz="3200" b="1" i="1" u="sng" dirty="0" smtClean="0">
                <a:latin typeface="Times New Roman" pitchFamily="18" charset="0"/>
                <a:cs typeface="Times New Roman" pitchFamily="18" charset="0"/>
              </a:rPr>
              <a:t>Tìm hiểu: </a:t>
            </a:r>
            <a:r>
              <a:rPr lang="vi-VN" sz="3200" i="1"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Từ đơn, từ phức</a:t>
            </a:r>
          </a:p>
          <a:p>
            <a:r>
              <a:rPr lang="vi-VN"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 Từ ghép, từ láy</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791706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5" y="800101"/>
            <a:ext cx="8229600" cy="3394472"/>
          </a:xfrm>
        </p:spPr>
        <p:txBody>
          <a:bodyPr>
            <a:normAutofit/>
          </a:bodyPr>
          <a:lstStyle/>
          <a:p>
            <a:pPr marL="0" indent="0">
              <a:buNone/>
            </a:pPr>
            <a:r>
              <a:rPr lang="en-US" sz="2800" b="1" dirty="0" smtClean="0">
                <a:solidFill>
                  <a:schemeClr val="bg1"/>
                </a:solidFill>
                <a:latin typeface="Times New Roman" pitchFamily="18" charset="0"/>
                <a:cs typeface="Times New Roman" pitchFamily="18" charset="0"/>
              </a:rPr>
              <a:t>I. </a:t>
            </a:r>
            <a:r>
              <a:rPr lang="en-US" sz="2800" b="1" dirty="0">
                <a:solidFill>
                  <a:schemeClr val="bg1"/>
                </a:solidFill>
                <a:latin typeface="Times New Roman" pitchFamily="18" charset="0"/>
                <a:cs typeface="Times New Roman" pitchFamily="18" charset="0"/>
              </a:rPr>
              <a:t>TÌM HIỂU </a:t>
            </a:r>
            <a:r>
              <a:rPr lang="en-US" sz="2800" b="1" dirty="0" smtClean="0">
                <a:solidFill>
                  <a:schemeClr val="bg1"/>
                </a:solidFill>
                <a:latin typeface="Times New Roman" pitchFamily="18" charset="0"/>
                <a:cs typeface="Times New Roman" pitchFamily="18" charset="0"/>
              </a:rPr>
              <a:t>CHUNG</a:t>
            </a:r>
            <a:r>
              <a:rPr lang="en-US" sz="2800" b="1" dirty="0">
                <a:solidFill>
                  <a:schemeClr val="bg1"/>
                </a:solidFill>
                <a:latin typeface="Times New Roman" pitchFamily="18" charset="0"/>
                <a:cs typeface="Times New Roman" pitchFamily="18" charset="0"/>
              </a:rPr>
              <a:t>I. TÌM HIỂU CHUNG</a:t>
            </a:r>
            <a:endParaRPr lang="vi-VN" sz="2800" b="1" dirty="0" smtClean="0">
              <a:solidFill>
                <a:srgbClr val="0000FF"/>
              </a:solidFill>
              <a:latin typeface="Times New Roman" pitchFamily="18" charset="0"/>
              <a:cs typeface="Times New Roman" pitchFamily="18" charset="0"/>
            </a:endParaRPr>
          </a:p>
          <a:p>
            <a:pPr marL="0" indent="0">
              <a:buNone/>
            </a:pPr>
            <a:r>
              <a:rPr lang="en-US" sz="4000" b="1" dirty="0" smtClean="0">
                <a:solidFill>
                  <a:srgbClr val="0000FF"/>
                </a:solidFill>
                <a:latin typeface="Times New Roman" pitchFamily="18" charset="0"/>
                <a:cs typeface="Times New Roman" pitchFamily="18" charset="0"/>
              </a:rPr>
              <a:t>1. </a:t>
            </a:r>
            <a:r>
              <a:rPr lang="en-US" sz="4000" b="1" u="sng" dirty="0" err="1" smtClean="0">
                <a:solidFill>
                  <a:srgbClr val="0000FF"/>
                </a:solidFill>
                <a:latin typeface="Times New Roman" pitchFamily="18" charset="0"/>
                <a:cs typeface="Times New Roman" pitchFamily="18" charset="0"/>
              </a:rPr>
              <a:t>Khái</a:t>
            </a:r>
            <a:r>
              <a:rPr lang="en-US" sz="4000" b="1" u="sng" dirty="0" smtClean="0">
                <a:solidFill>
                  <a:srgbClr val="0000FF"/>
                </a:solidFill>
                <a:latin typeface="Times New Roman" pitchFamily="18" charset="0"/>
                <a:cs typeface="Times New Roman" pitchFamily="18" charset="0"/>
              </a:rPr>
              <a:t> </a:t>
            </a:r>
            <a:r>
              <a:rPr lang="en-US" sz="4000" b="1" u="sng" dirty="0" err="1" smtClean="0">
                <a:solidFill>
                  <a:srgbClr val="0000FF"/>
                </a:solidFill>
                <a:latin typeface="Times New Roman" pitchFamily="18" charset="0"/>
                <a:cs typeface="Times New Roman" pitchFamily="18" charset="0"/>
              </a:rPr>
              <a:t>niệm</a:t>
            </a:r>
            <a:r>
              <a:rPr lang="en-US" sz="4000" b="1" u="sng" dirty="0" smtClean="0">
                <a:solidFill>
                  <a:srgbClr val="0000FF"/>
                </a:solidFill>
                <a:latin typeface="Times New Roman" pitchFamily="18" charset="0"/>
                <a:cs typeface="Times New Roman" pitchFamily="18" charset="0"/>
              </a:rPr>
              <a:t> </a:t>
            </a:r>
            <a:r>
              <a:rPr lang="en-US" sz="4000" b="1" u="sng" dirty="0" err="1">
                <a:solidFill>
                  <a:srgbClr val="0000FF"/>
                </a:solidFill>
                <a:latin typeface="Times New Roman" pitchFamily="18" charset="0"/>
                <a:cs typeface="Times New Roman" pitchFamily="18" charset="0"/>
              </a:rPr>
              <a:t>t</a:t>
            </a:r>
            <a:r>
              <a:rPr lang="en-US" sz="4000" b="1" u="sng" dirty="0" err="1" smtClean="0">
                <a:solidFill>
                  <a:srgbClr val="0000FF"/>
                </a:solidFill>
                <a:latin typeface="Times New Roman" pitchFamily="18" charset="0"/>
                <a:cs typeface="Times New Roman" pitchFamily="18" charset="0"/>
              </a:rPr>
              <a:t>ruyện</a:t>
            </a:r>
            <a:r>
              <a:rPr lang="en-US" sz="4000" b="1" u="sng" dirty="0" smtClean="0">
                <a:solidFill>
                  <a:srgbClr val="0000FF"/>
                </a:solidFill>
                <a:latin typeface="Times New Roman" pitchFamily="18" charset="0"/>
                <a:cs typeface="Times New Roman" pitchFamily="18" charset="0"/>
              </a:rPr>
              <a:t> </a:t>
            </a:r>
            <a:r>
              <a:rPr lang="en-US" sz="4000" b="1" u="sng" dirty="0" err="1" smtClean="0">
                <a:solidFill>
                  <a:srgbClr val="0000FF"/>
                </a:solidFill>
                <a:latin typeface="Times New Roman" pitchFamily="18" charset="0"/>
                <a:cs typeface="Times New Roman" pitchFamily="18" charset="0"/>
              </a:rPr>
              <a:t>cổ</a:t>
            </a:r>
            <a:r>
              <a:rPr lang="en-US" sz="4000" b="1" u="sng" dirty="0" smtClean="0">
                <a:solidFill>
                  <a:srgbClr val="0000FF"/>
                </a:solidFill>
                <a:latin typeface="Times New Roman" pitchFamily="18" charset="0"/>
                <a:cs typeface="Times New Roman" pitchFamily="18" charset="0"/>
              </a:rPr>
              <a:t> </a:t>
            </a:r>
            <a:r>
              <a:rPr lang="en-US" sz="4000" b="1" u="sng" dirty="0" err="1" smtClean="0">
                <a:solidFill>
                  <a:srgbClr val="0000FF"/>
                </a:solidFill>
                <a:latin typeface="Times New Roman" pitchFamily="18" charset="0"/>
                <a:cs typeface="Times New Roman" pitchFamily="18" charset="0"/>
              </a:rPr>
              <a:t>tích</a:t>
            </a:r>
            <a:endParaRPr lang="en-US" sz="4000" b="1" u="sng" dirty="0" smtClean="0">
              <a:solidFill>
                <a:srgbClr val="0000FF"/>
              </a:solidFill>
              <a:latin typeface="Times New Roman" pitchFamily="18" charset="0"/>
              <a:cs typeface="Times New Roman" pitchFamily="18" charset="0"/>
            </a:endParaRPr>
          </a:p>
          <a:p>
            <a:pPr marL="0" indent="0" algn="just">
              <a:buNone/>
            </a:pPr>
            <a:endParaRPr lang="vi-VN" sz="2800" dirty="0" smtClean="0">
              <a:latin typeface="Times New Roman" pitchFamily="18" charset="0"/>
              <a:cs typeface="Times New Roman" pitchFamily="18" charset="0"/>
            </a:endParaRPr>
          </a:p>
          <a:p>
            <a:pPr marL="514350" indent="-514350" algn="just">
              <a:buNone/>
            </a:pPr>
            <a:endParaRPr lang="vi-VN" sz="2800" dirty="0">
              <a:latin typeface="Times New Roman" pitchFamily="18" charset="0"/>
              <a:cs typeface="Times New Roman" pitchFamily="18" charset="0"/>
            </a:endParaRPr>
          </a:p>
        </p:txBody>
      </p:sp>
      <p:sp>
        <p:nvSpPr>
          <p:cNvPr id="5" name="TextBox 4"/>
          <p:cNvSpPr txBox="1"/>
          <p:nvPr/>
        </p:nvSpPr>
        <p:spPr>
          <a:xfrm>
            <a:off x="381000" y="685800"/>
            <a:ext cx="7543800" cy="707886"/>
          </a:xfrm>
          <a:prstGeom prst="rect">
            <a:avLst/>
          </a:prstGeom>
          <a:noFill/>
        </p:spPr>
        <p:txBody>
          <a:bodyPr wrap="square" rtlCol="0">
            <a:spAutoFit/>
          </a:bodyPr>
          <a:lstStyle/>
          <a:p>
            <a:r>
              <a:rPr lang="vi-VN" sz="4000" b="1" dirty="0" smtClean="0">
                <a:solidFill>
                  <a:srgbClr val="0000FF"/>
                </a:solidFill>
                <a:latin typeface="Times New Roman" pitchFamily="18" charset="0"/>
                <a:cs typeface="Times New Roman" pitchFamily="18" charset="0"/>
              </a:rPr>
              <a:t>I. </a:t>
            </a:r>
            <a:r>
              <a:rPr lang="vi-VN" sz="4000" b="1" u="sng" dirty="0" smtClean="0">
                <a:solidFill>
                  <a:srgbClr val="0000FF"/>
                </a:solidFill>
                <a:latin typeface="Times New Roman" pitchFamily="18" charset="0"/>
                <a:cs typeface="Times New Roman" pitchFamily="18" charset="0"/>
              </a:rPr>
              <a:t>Tìm hiểu chung</a:t>
            </a:r>
            <a:endParaRPr lang="en-US" sz="4000" b="1" u="sng"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5361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1" y="598692"/>
            <a:ext cx="9173498" cy="3893576"/>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77604"/>
            <a:ext cx="9143244" cy="2422960"/>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73" y="1222399"/>
            <a:ext cx="8929901" cy="905181"/>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655" y="797550"/>
            <a:ext cx="1231290" cy="1280054"/>
          </a:xfrm>
          <a:prstGeom prst="rect">
            <a:avLst/>
          </a:prstGeom>
        </p:spPr>
      </p:pic>
      <p:sp>
        <p:nvSpPr>
          <p:cNvPr id="5" name="文本框 4"/>
          <p:cNvSpPr txBox="1"/>
          <p:nvPr/>
        </p:nvSpPr>
        <p:spPr>
          <a:xfrm>
            <a:off x="968449" y="1958270"/>
            <a:ext cx="6506240" cy="1015661"/>
          </a:xfrm>
          <a:prstGeom prst="rect">
            <a:avLst/>
          </a:prstGeom>
          <a:noFill/>
        </p:spPr>
        <p:txBody>
          <a:bodyPr wrap="square" lIns="91438" tIns="45719" rIns="91438" bIns="45719" rtlCol="0">
            <a:spAutoFit/>
          </a:bodyPr>
          <a:lstStyle/>
          <a:p>
            <a:pPr defTabSz="685783">
              <a:defRPr/>
            </a:pPr>
            <a:r>
              <a:rPr lang="en-US" altLang="zh-CN" sz="6000" b="1" dirty="0">
                <a:solidFill>
                  <a:srgbClr val="00B050"/>
                </a:solidFill>
                <a:latin typeface="微软雅黑" panose="020B0503020204020204" pitchFamily="34" charset="-122"/>
                <a:ea typeface="微软雅黑" panose="020B0503020204020204" pitchFamily="34" charset="-122"/>
              </a:rPr>
              <a:t>THANK YOU</a:t>
            </a:r>
            <a:endParaRPr lang="zh-CN" altLang="en-US" sz="6000" b="1" dirty="0">
              <a:solidFill>
                <a:srgbClr val="00B05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02" y="3390415"/>
            <a:ext cx="4103883" cy="1001901"/>
          </a:xfrm>
          <a:prstGeom prst="rect">
            <a:avLst/>
          </a:prstGeom>
        </p:spPr>
      </p:pic>
    </p:spTree>
    <p:extLst>
      <p:ext uri="{BB962C8B-B14F-4D97-AF65-F5344CB8AC3E}">
        <p14:creationId xmlns:p14="http://schemas.microsoft.com/office/powerpoint/2010/main" val="21065619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iterate type="lt">
                                    <p:tmPct val="14000"/>
                                  </p:iterate>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0" name="Group 98"/>
          <p:cNvGraphicFramePr>
            <a:graphicFrameLocks noGrp="1"/>
          </p:cNvGraphicFramePr>
          <p:nvPr>
            <p:extLst>
              <p:ext uri="{D42A27DB-BD31-4B8C-83A1-F6EECF244321}">
                <p14:modId xmlns:p14="http://schemas.microsoft.com/office/powerpoint/2010/main" val="1191603030"/>
              </p:ext>
            </p:extLst>
          </p:nvPr>
        </p:nvGraphicFramePr>
        <p:xfrm>
          <a:off x="0" y="1939722"/>
          <a:ext cx="1524000" cy="1043974"/>
        </p:xfrm>
        <a:graphic>
          <a:graphicData uri="http://schemas.openxmlformats.org/drawingml/2006/table">
            <a:tbl>
              <a:tblPr/>
              <a:tblGrid>
                <a:gridCol w="1524000"/>
              </a:tblGrid>
              <a:tr h="9834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3200" b="1" i="0" u="none" strike="noStrike" cap="none" normalizeH="0" baseline="0" dirty="0" smtClean="0">
                          <a:ln>
                            <a:noFill/>
                          </a:ln>
                          <a:solidFill>
                            <a:srgbClr val="FF3300"/>
                          </a:solidFill>
                          <a:effectLst/>
                          <a:latin typeface="Times New Roman" pitchFamily="18" charset="0"/>
                          <a:cs typeface="Times New Roman" pitchFamily="18" charset="0"/>
                        </a:rPr>
                        <a:t>Truyện cổ tích</a:t>
                      </a:r>
                      <a:endParaRPr kumimoji="0" lang="en-US" sz="3200" b="1" i="0" u="none" strike="noStrike" cap="none" normalizeH="0" baseline="0" dirty="0" smtClean="0">
                        <a:ln>
                          <a:noFill/>
                        </a:ln>
                        <a:solidFill>
                          <a:srgbClr val="FF3300"/>
                        </a:solidFill>
                        <a:effectLst/>
                        <a:latin typeface="Times New Roman" pitchFamily="18" charset="0"/>
                        <a:cs typeface="Times New Roman" pitchFamily="18" charset="0"/>
                      </a:endParaRPr>
                    </a:p>
                  </a:txBody>
                  <a:tcPr marT="34307" marB="343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400" name="Group 88"/>
          <p:cNvGraphicFramePr>
            <a:graphicFrameLocks noGrp="1"/>
          </p:cNvGraphicFramePr>
          <p:nvPr>
            <p:extLst>
              <p:ext uri="{D42A27DB-BD31-4B8C-83A1-F6EECF244321}">
                <p14:modId xmlns:p14="http://schemas.microsoft.com/office/powerpoint/2010/main" val="276387892"/>
              </p:ext>
            </p:extLst>
          </p:nvPr>
        </p:nvGraphicFramePr>
        <p:xfrm>
          <a:off x="2379786" y="57150"/>
          <a:ext cx="6688015" cy="6000472"/>
        </p:xfrm>
        <a:graphic>
          <a:graphicData uri="http://schemas.openxmlformats.org/drawingml/2006/table">
            <a:tbl>
              <a:tblPr/>
              <a:tblGrid>
                <a:gridCol w="6688015"/>
              </a:tblGrid>
              <a:tr h="571500">
                <a:tc>
                  <a:txBody>
                    <a:bodyPr/>
                    <a:lstStyle/>
                    <a:p>
                      <a:pPr marL="533400" marR="0" lvl="0" indent="-533400" algn="just" defTabSz="914400" rtl="0" eaLnBrk="0" fontAlgn="base" latinLnBrk="0" hangingPunct="0">
                        <a:lnSpc>
                          <a:spcPct val="100000"/>
                        </a:lnSpc>
                        <a:spcBef>
                          <a:spcPct val="5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endParaRPr>
                    </a:p>
                  </a:txBody>
                  <a:tcPr marT="34288" marB="3428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533400" marR="0" lvl="0" indent="-533400" algn="just" defTabSz="914400" rtl="0" eaLnBrk="0" fontAlgn="base" latinLnBrk="0" hangingPunct="0">
                        <a:lnSpc>
                          <a:spcPct val="100000"/>
                        </a:lnSpc>
                        <a:spcBef>
                          <a:spcPct val="5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endParaRPr>
                    </a:p>
                  </a:txBody>
                  <a:tcPr marT="34288" marB="3428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1700">
                <a:tc>
                  <a:txBody>
                    <a:bodyPr/>
                    <a:lstStyle/>
                    <a:p>
                      <a:pPr marL="533400" marR="0" lvl="0" indent="-533400" algn="just" defTabSz="914400" rtl="0" eaLnBrk="0" fontAlgn="base" latinLnBrk="0" hangingPunct="0">
                        <a:lnSpc>
                          <a:spcPct val="100000"/>
                        </a:lnSpc>
                        <a:spcBef>
                          <a:spcPct val="5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endParaRPr>
                    </a:p>
                  </a:txBody>
                  <a:tcPr marT="34288" marB="3428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5717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D. </a:t>
                      </a:r>
                      <a:r>
                        <a:rPr kumimoji="0" lang="en-US" sz="2800" b="1" i="1" u="none" strike="noStrike" cap="none" normalizeH="0" baseline="0" dirty="0" smtClean="0">
                          <a:ln>
                            <a:noFill/>
                          </a:ln>
                          <a:solidFill>
                            <a:schemeClr val="tx1"/>
                          </a:solidFill>
                          <a:effectLst/>
                          <a:latin typeface="Times New Roman" pitchFamily="18" charset="0"/>
                          <a:cs typeface="Times New Roman" pitchFamily="18" charset="0"/>
                        </a:rPr>
                        <a:t>T</a:t>
                      </a:r>
                      <a:r>
                        <a:rPr kumimoji="0" lang="vi-VN" sz="2800" b="1" i="1" u="none" strike="noStrike" cap="none" normalizeH="0" baseline="0" dirty="0" smtClean="0">
                          <a:ln>
                            <a:noFill/>
                          </a:ln>
                          <a:solidFill>
                            <a:schemeClr val="tx1"/>
                          </a:solidFill>
                          <a:effectLst/>
                          <a:latin typeface="Times New Roman" pitchFamily="18" charset="0"/>
                          <a:cs typeface="Times New Roman" pitchFamily="18" charset="0"/>
                        </a:rPr>
                        <a:t>hể hiện ước mơ, niềm tin của nhân dân về chiến thắng cuối cùng của cái thiện đối với cái ác, cái tốt đối với cái xấu...</a:t>
                      </a:r>
                      <a:endParaRPr kumimoji="0" lang="en-US" sz="28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T="34288" marB="3428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64" name="Rectangle 87"/>
          <p:cNvSpPr>
            <a:spLocks noChangeArrowheads="1"/>
          </p:cNvSpPr>
          <p:nvPr/>
        </p:nvSpPr>
        <p:spPr bwMode="auto">
          <a:xfrm>
            <a:off x="2514600" y="114300"/>
            <a:ext cx="586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i="1" dirty="0">
                <a:latin typeface="Times New Roman" pitchFamily="18" charset="0"/>
                <a:cs typeface="Times New Roman" pitchFamily="18" charset="0"/>
              </a:rPr>
              <a:t>A. </a:t>
            </a:r>
            <a:r>
              <a:rPr lang="en-US" sz="2800" b="1" i="1" dirty="0" err="1">
                <a:latin typeface="Times New Roman" pitchFamily="18" charset="0"/>
                <a:cs typeface="Times New Roman" pitchFamily="18" charset="0"/>
              </a:rPr>
              <a:t>Là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loại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truyện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dân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gian</a:t>
            </a:r>
            <a:endParaRPr lang="en-US" sz="2800" i="1" dirty="0">
              <a:latin typeface="Times New Roman" pitchFamily="18" charset="0"/>
              <a:cs typeface="Times New Roman" pitchFamily="18" charset="0"/>
            </a:endParaRPr>
          </a:p>
        </p:txBody>
      </p:sp>
      <p:sp>
        <p:nvSpPr>
          <p:cNvPr id="6165" name="Rectangle 89"/>
          <p:cNvSpPr>
            <a:spLocks noChangeArrowheads="1"/>
          </p:cNvSpPr>
          <p:nvPr/>
        </p:nvSpPr>
        <p:spPr bwMode="auto">
          <a:xfrm>
            <a:off x="2438400" y="1428750"/>
            <a:ext cx="6477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vi-VN" sz="2800" b="1" i="1" dirty="0" smtClean="0">
                <a:latin typeface="Times New Roman" pitchFamily="18" charset="0"/>
                <a:cs typeface="Times New Roman" pitchFamily="18" charset="0"/>
              </a:rPr>
              <a:t>C. kể </a:t>
            </a:r>
            <a:r>
              <a:rPr lang="vi-VN" sz="2800" b="1" i="1" dirty="0">
                <a:latin typeface="Times New Roman" panose="02020603050405020304" pitchFamily="18" charset="0"/>
                <a:cs typeface="Times New Roman" panose="02020603050405020304" pitchFamily="18" charset="0"/>
              </a:rPr>
              <a:t>về cuộc đời của một số kiểu nhân vật như: nhân vật có tài năng kì lạ, nhân vật dũng sĩ, nhân vật thông </a:t>
            </a:r>
            <a:r>
              <a:rPr lang="vi-VN" sz="2800" b="1" i="1" dirty="0" smtClean="0">
                <a:latin typeface="Times New Roman" panose="02020603050405020304" pitchFamily="18" charset="0"/>
                <a:cs typeface="Times New Roman" panose="02020603050405020304" pitchFamily="18" charset="0"/>
              </a:rPr>
              <a:t>minh, nhân </a:t>
            </a:r>
            <a:r>
              <a:rPr lang="vi-VN" sz="2800" b="1" i="1" dirty="0">
                <a:latin typeface="Times New Roman" panose="02020603050405020304" pitchFamily="18" charset="0"/>
                <a:cs typeface="Times New Roman" panose="02020603050405020304" pitchFamily="18" charset="0"/>
              </a:rPr>
              <a:t>vật bất hạnh,</a:t>
            </a:r>
            <a:r>
              <a:rPr lang="vi-VN" sz="2800" b="1" i="1" dirty="0" smtClean="0">
                <a:latin typeface="Times New Roman" pitchFamily="18" charset="0"/>
                <a:cs typeface="Times New Roman" pitchFamily="18" charset="0"/>
              </a:rPr>
              <a:t>  </a:t>
            </a:r>
            <a:r>
              <a:rPr lang="vi-VN" sz="2800" b="1" i="1" dirty="0">
                <a:latin typeface="Times New Roman" panose="02020603050405020304" pitchFamily="18" charset="0"/>
                <a:cs typeface="Times New Roman" panose="02020603050405020304" pitchFamily="18" charset="0"/>
              </a:rPr>
              <a:t>nhân vật ngốc nghếch, người mang lốt vật</a:t>
            </a:r>
            <a:r>
              <a:rPr lang="vi-VN" sz="2800" b="1" i="1" dirty="0" smtClean="0">
                <a:latin typeface="Times New Roman" panose="02020603050405020304" pitchFamily="18" charset="0"/>
                <a:cs typeface="Times New Roman" panose="02020603050405020304" pitchFamily="18" charset="0"/>
              </a:rPr>
              <a:t>,...</a:t>
            </a:r>
            <a:endParaRPr lang="en-US" sz="2800" i="1" dirty="0">
              <a:latin typeface="Times New Roman" pitchFamily="18" charset="0"/>
              <a:cs typeface="Times New Roman" pitchFamily="18" charset="0"/>
            </a:endParaRPr>
          </a:p>
        </p:txBody>
      </p:sp>
      <p:sp>
        <p:nvSpPr>
          <p:cNvPr id="6166" name="Rectangle 90"/>
          <p:cNvSpPr>
            <a:spLocks noChangeArrowheads="1"/>
          </p:cNvSpPr>
          <p:nvPr/>
        </p:nvSpPr>
        <p:spPr bwMode="auto">
          <a:xfrm>
            <a:off x="2514600" y="593289"/>
            <a:ext cx="64770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vi-VN" sz="2800" b="1" i="1" dirty="0" smtClean="0">
                <a:latin typeface="Times New Roman" pitchFamily="18" charset="0"/>
                <a:cs typeface="Times New Roman" pitchFamily="18" charset="0"/>
              </a:rPr>
              <a:t>B</a:t>
            </a:r>
            <a:r>
              <a:rPr lang="en-US" sz="2800" b="1" i="1" dirty="0" smtClean="0">
                <a:latin typeface="Times New Roman" pitchFamily="18" charset="0"/>
                <a:cs typeface="Times New Roman" pitchFamily="18" charset="0"/>
              </a:rPr>
              <a:t>. </a:t>
            </a:r>
            <a:r>
              <a:rPr lang="en-US" sz="2800" b="1" i="1" dirty="0" err="1">
                <a:latin typeface="Times New Roman" pitchFamily="18" charset="0"/>
                <a:cs typeface="Times New Roman" pitchFamily="18" charset="0"/>
              </a:rPr>
              <a:t>Là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truyện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mang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yếu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tố</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tưởng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tượng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kì</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ảo</a:t>
            </a:r>
            <a:r>
              <a:rPr lang="en-US" sz="2800" b="1" i="1" dirty="0">
                <a:latin typeface="Times New Roman" pitchFamily="18" charset="0"/>
                <a:cs typeface="Times New Roman" pitchFamily="18" charset="0"/>
              </a:rPr>
              <a:t>.</a:t>
            </a:r>
          </a:p>
          <a:p>
            <a:pPr algn="just">
              <a:spcBef>
                <a:spcPct val="50000"/>
              </a:spcBef>
            </a:pPr>
            <a:endParaRPr lang="en-US" sz="2400" b="1" i="1" dirty="0"/>
          </a:p>
        </p:txBody>
      </p:sp>
      <p:sp>
        <p:nvSpPr>
          <p:cNvPr id="13405" name="Line 93"/>
          <p:cNvSpPr>
            <a:spLocks noChangeShapeType="1"/>
          </p:cNvSpPr>
          <p:nvPr/>
        </p:nvSpPr>
        <p:spPr bwMode="auto">
          <a:xfrm flipV="1">
            <a:off x="1545278" y="1085851"/>
            <a:ext cx="868029" cy="1123409"/>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06" name="Line 94"/>
          <p:cNvSpPr>
            <a:spLocks noChangeShapeType="1"/>
          </p:cNvSpPr>
          <p:nvPr/>
        </p:nvSpPr>
        <p:spPr bwMode="auto">
          <a:xfrm>
            <a:off x="1545278" y="2209259"/>
            <a:ext cx="868029" cy="76741"/>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07" name="Line 95"/>
          <p:cNvSpPr>
            <a:spLocks noChangeShapeType="1"/>
          </p:cNvSpPr>
          <p:nvPr/>
        </p:nvSpPr>
        <p:spPr bwMode="auto">
          <a:xfrm>
            <a:off x="1543108" y="2286000"/>
            <a:ext cx="735012" cy="1888331"/>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93"/>
          <p:cNvSpPr>
            <a:spLocks noChangeShapeType="1"/>
          </p:cNvSpPr>
          <p:nvPr/>
        </p:nvSpPr>
        <p:spPr bwMode="auto">
          <a:xfrm flipV="1">
            <a:off x="1516763" y="383126"/>
            <a:ext cx="850412" cy="1902874"/>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154367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405"/>
                                        </p:tgtEl>
                                        <p:attrNameLst>
                                          <p:attrName>style.visibility</p:attrName>
                                        </p:attrNameLst>
                                      </p:cBhvr>
                                      <p:to>
                                        <p:strVal val="visible"/>
                                      </p:to>
                                    </p:set>
                                    <p:animEffect transition="in" filter="wipe(down)">
                                      <p:cBhvr>
                                        <p:cTn id="12" dur="500"/>
                                        <p:tgtEl>
                                          <p:spTgt spid="134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406"/>
                                        </p:tgtEl>
                                        <p:attrNameLst>
                                          <p:attrName>style.visibility</p:attrName>
                                        </p:attrNameLst>
                                      </p:cBhvr>
                                      <p:to>
                                        <p:strVal val="visible"/>
                                      </p:to>
                                    </p:set>
                                    <p:animEffect transition="in" filter="fade">
                                      <p:cBhvr>
                                        <p:cTn id="17" dur="1000"/>
                                        <p:tgtEl>
                                          <p:spTgt spid="13406"/>
                                        </p:tgtEl>
                                      </p:cBhvr>
                                    </p:animEffect>
                                    <p:anim calcmode="lin" valueType="num">
                                      <p:cBhvr>
                                        <p:cTn id="18" dur="1000" fill="hold"/>
                                        <p:tgtEl>
                                          <p:spTgt spid="13406"/>
                                        </p:tgtEl>
                                        <p:attrNameLst>
                                          <p:attrName>ppt_x</p:attrName>
                                        </p:attrNameLst>
                                      </p:cBhvr>
                                      <p:tavLst>
                                        <p:tav tm="0">
                                          <p:val>
                                            <p:strVal val="#ppt_x"/>
                                          </p:val>
                                        </p:tav>
                                        <p:tav tm="100000">
                                          <p:val>
                                            <p:strVal val="#ppt_x"/>
                                          </p:val>
                                        </p:tav>
                                      </p:tavLst>
                                    </p:anim>
                                    <p:anim calcmode="lin" valueType="num">
                                      <p:cBhvr>
                                        <p:cTn id="19" dur="1000" fill="hold"/>
                                        <p:tgtEl>
                                          <p:spTgt spid="1340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407"/>
                                        </p:tgtEl>
                                        <p:attrNameLst>
                                          <p:attrName>style.visibility</p:attrName>
                                        </p:attrNameLst>
                                      </p:cBhvr>
                                      <p:to>
                                        <p:strVal val="visible"/>
                                      </p:to>
                                    </p:set>
                                    <p:animEffect transition="in" filter="fade">
                                      <p:cBhvr>
                                        <p:cTn id="24" dur="1000"/>
                                        <p:tgtEl>
                                          <p:spTgt spid="13407"/>
                                        </p:tgtEl>
                                      </p:cBhvr>
                                    </p:animEffect>
                                    <p:anim calcmode="lin" valueType="num">
                                      <p:cBhvr>
                                        <p:cTn id="25" dur="1000" fill="hold"/>
                                        <p:tgtEl>
                                          <p:spTgt spid="13407"/>
                                        </p:tgtEl>
                                        <p:attrNameLst>
                                          <p:attrName>ppt_x</p:attrName>
                                        </p:attrNameLst>
                                      </p:cBhvr>
                                      <p:tavLst>
                                        <p:tav tm="0">
                                          <p:val>
                                            <p:strVal val="#ppt_x"/>
                                          </p:val>
                                        </p:tav>
                                        <p:tav tm="100000">
                                          <p:val>
                                            <p:strVal val="#ppt_x"/>
                                          </p:val>
                                        </p:tav>
                                      </p:tavLst>
                                    </p:anim>
                                    <p:anim calcmode="lin" valueType="num">
                                      <p:cBhvr>
                                        <p:cTn id="26" dur="1000" fill="hold"/>
                                        <p:tgtEl>
                                          <p:spTgt spid="134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05" grpId="0" animBg="1"/>
      <p:bldP spid="13406" grpId="0" animBg="1"/>
      <p:bldP spid="13407"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a:spLocks noChangeArrowheads="1"/>
          </p:cNvSpPr>
          <p:nvPr/>
        </p:nvSpPr>
        <p:spPr bwMode="auto">
          <a:xfrm>
            <a:off x="304800" y="800100"/>
            <a:ext cx="8382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gn="just">
              <a:buFontTx/>
              <a:buChar char="-"/>
            </a:pPr>
            <a:r>
              <a:rPr lang="en-US" sz="3600" b="1" i="1" dirty="0" smtClean="0">
                <a:latin typeface="Times New Roman" panose="02020603050405020304" pitchFamily="18" charset="0"/>
                <a:cs typeface="Times New Roman" panose="02020603050405020304" pitchFamily="18" charset="0"/>
              </a:rPr>
              <a:t>Ca </a:t>
            </a:r>
            <a:r>
              <a:rPr lang="en-US" sz="3600" b="1" i="1" dirty="0" err="1" smtClean="0">
                <a:latin typeface="Times New Roman" panose="02020603050405020304" pitchFamily="18" charset="0"/>
                <a:cs typeface="Times New Roman" panose="02020603050405020304" pitchFamily="18" charset="0"/>
              </a:rPr>
              <a:t>ngợi</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những</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người</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hiền</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lành</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tốt</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bụng</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thông</a:t>
            </a:r>
            <a:r>
              <a:rPr lang="en-US" sz="3600" b="1" i="1" dirty="0" smtClean="0">
                <a:latin typeface="Times New Roman" panose="02020603050405020304" pitchFamily="18" charset="0"/>
                <a:cs typeface="Times New Roman" panose="02020603050405020304" pitchFamily="18" charset="0"/>
              </a:rPr>
              <a:t> minh, </a:t>
            </a:r>
            <a:r>
              <a:rPr lang="en-US" sz="3600" b="1" i="1" dirty="0" err="1" smtClean="0">
                <a:latin typeface="Times New Roman" panose="02020603050405020304" pitchFamily="18" charset="0"/>
                <a:cs typeface="Times New Roman" panose="02020603050405020304" pitchFamily="18" charset="0"/>
              </a:rPr>
              <a:t>chăm</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chỉ</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tài</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trí</a:t>
            </a:r>
            <a:r>
              <a:rPr lang="en-US" sz="3600" b="1" i="1" dirty="0" smtClean="0">
                <a:latin typeface="Times New Roman" panose="02020603050405020304" pitchFamily="18" charset="0"/>
                <a:cs typeface="Times New Roman" panose="02020603050405020304" pitchFamily="18" charset="0"/>
              </a:rPr>
              <a:t>........</a:t>
            </a:r>
          </a:p>
          <a:p>
            <a:pPr marL="342900" indent="-342900" algn="just">
              <a:buFontTx/>
              <a:buChar char="-"/>
            </a:pPr>
            <a:r>
              <a:rPr lang="en-US" sz="3600" b="1" i="1" dirty="0" err="1" smtClean="0">
                <a:latin typeface="Times New Roman" panose="02020603050405020304" pitchFamily="18" charset="0"/>
                <a:cs typeface="Times New Roman" panose="02020603050405020304" pitchFamily="18" charset="0"/>
              </a:rPr>
              <a:t>Phê</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phán</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những</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kể</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tham</a:t>
            </a:r>
            <a:r>
              <a:rPr lang="en-US" sz="3600" b="1" i="1" dirty="0" smtClean="0">
                <a:latin typeface="Times New Roman" panose="02020603050405020304" pitchFamily="18" charset="0"/>
                <a:cs typeface="Times New Roman" panose="02020603050405020304" pitchFamily="18" charset="0"/>
              </a:rPr>
              <a:t> lam, </a:t>
            </a:r>
            <a:r>
              <a:rPr lang="en-US" sz="3600" b="1" i="1" dirty="0" err="1" smtClean="0">
                <a:latin typeface="Times New Roman" panose="02020603050405020304" pitchFamily="18" charset="0"/>
                <a:cs typeface="Times New Roman" panose="02020603050405020304" pitchFamily="18" charset="0"/>
              </a:rPr>
              <a:t>độc</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ác</a:t>
            </a:r>
            <a:r>
              <a:rPr lang="en-US" sz="3600" b="1" i="1" dirty="0" smtClean="0">
                <a:latin typeface="Times New Roman" panose="02020603050405020304" pitchFamily="18" charset="0"/>
                <a:cs typeface="Times New Roman" panose="02020603050405020304" pitchFamily="18" charset="0"/>
              </a:rPr>
              <a:t>...</a:t>
            </a:r>
          </a:p>
          <a:p>
            <a:pPr marL="342900" indent="-342900" algn="just">
              <a:buFontTx/>
              <a:buChar char="-"/>
            </a:pPr>
            <a:r>
              <a:rPr lang="en-US" sz="3600" b="1" i="1" dirty="0" err="1" smtClean="0">
                <a:latin typeface="Times New Roman" panose="02020603050405020304" pitchFamily="18" charset="0"/>
                <a:cs typeface="Times New Roman" panose="02020603050405020304" pitchFamily="18" charset="0"/>
              </a:rPr>
              <a:t>Thể</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hiện</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quan</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điểm</a:t>
            </a:r>
            <a:r>
              <a:rPr lang="en-US" sz="3600" b="1" i="1" dirty="0" smtClean="0">
                <a:latin typeface="Times New Roman" panose="02020603050405020304" pitchFamily="18" charset="0"/>
                <a:cs typeface="Times New Roman" panose="02020603050405020304" pitchFamily="18" charset="0"/>
              </a:rPr>
              <a:t> “ở </a:t>
            </a:r>
            <a:r>
              <a:rPr lang="en-US" sz="3600" b="1" i="1" dirty="0" err="1" smtClean="0">
                <a:latin typeface="Times New Roman" panose="02020603050405020304" pitchFamily="18" charset="0"/>
                <a:cs typeface="Times New Roman" panose="02020603050405020304" pitchFamily="18" charset="0"/>
              </a:rPr>
              <a:t>hiền</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gặp</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lành</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ác</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giả</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ác</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báo</a:t>
            </a:r>
            <a:r>
              <a:rPr lang="en-US" sz="3600" b="1" i="1" dirty="0" smtClean="0">
                <a:latin typeface="Times New Roman" panose="02020603050405020304" pitchFamily="18" charset="0"/>
                <a:cs typeface="Times New Roman" panose="02020603050405020304" pitchFamily="18" charset="0"/>
              </a:rPr>
              <a:t>”.....</a:t>
            </a:r>
            <a:endParaRPr lang="en-US" sz="3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741602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sodua-14"/>
          <p:cNvPicPr>
            <a:picLocks noChangeAspect="1" noChangeArrowheads="1"/>
          </p:cNvPicPr>
          <p:nvPr/>
        </p:nvPicPr>
        <p:blipFill>
          <a:blip r:embed="rId2" cstate="print">
            <a:extLst>
              <a:ext uri="{28A0092B-C50C-407E-A947-70E740481C1C}">
                <a14:useLocalDpi xmlns:a14="http://schemas.microsoft.com/office/drawing/2010/main" val="0"/>
              </a:ext>
            </a:extLst>
          </a:blip>
          <a:srcRect l="3473" t="9106" r="50845" b="17363"/>
          <a:stretch>
            <a:fillRect/>
          </a:stretch>
        </p:blipFill>
        <p:spPr bwMode="auto">
          <a:xfrm>
            <a:off x="2509606" y="486053"/>
            <a:ext cx="2184462" cy="202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descr="Cau Be Thong Mi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3994" y="463351"/>
            <a:ext cx="2097349" cy="202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2569532" y="2257345"/>
            <a:ext cx="2124537" cy="307777"/>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1400" b="1" dirty="0" smtClean="0">
                <a:solidFill>
                  <a:srgbClr val="0000FF"/>
                </a:solidFill>
                <a:latin typeface="Times New Roman" panose="02020603050405020304" pitchFamily="18" charset="0"/>
                <a:cs typeface="Times New Roman" panose="02020603050405020304" pitchFamily="18" charset="0"/>
              </a:rPr>
              <a:t>SỌ DỪA</a:t>
            </a:r>
          </a:p>
        </p:txBody>
      </p:sp>
      <p:pic>
        <p:nvPicPr>
          <p:cNvPr id="4" name="Picture 2" descr="Cay but th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1868" y="2707007"/>
            <a:ext cx="2169298"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4898616" y="4912519"/>
            <a:ext cx="1543050" cy="307777"/>
          </a:xfrm>
          <a:prstGeom prst="rect">
            <a:avLst/>
          </a:prstGeom>
          <a:solidFill>
            <a:srgbClr val="FFFFCC"/>
          </a:solidFill>
          <a:ln w="9525">
            <a:solidFill>
              <a:srgbClr val="00FF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1400" b="1" dirty="0" smtClean="0">
                <a:solidFill>
                  <a:srgbClr val="0000FF"/>
                </a:solidFill>
                <a:latin typeface="Times New Roman" panose="02020603050405020304" pitchFamily="18" charset="0"/>
                <a:cs typeface="Times New Roman" panose="02020603050405020304" pitchFamily="18" charset="0"/>
              </a:rPr>
              <a:t>CÂY BÚT THẦN</a:t>
            </a:r>
          </a:p>
        </p:txBody>
      </p:sp>
      <p:pic>
        <p:nvPicPr>
          <p:cNvPr id="6" name="Picture 5" descr="09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827" y="2055891"/>
            <a:ext cx="2231069" cy="211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Ong lao danh ca va con ca va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2553" y="2751800"/>
            <a:ext cx="2231441" cy="239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225826" y="4286250"/>
            <a:ext cx="2228850" cy="307777"/>
          </a:xfrm>
          <a:prstGeom prst="rect">
            <a:avLst/>
          </a:prstGeom>
          <a:solidFill>
            <a:srgbClr val="FFFFCC"/>
          </a:solidFill>
          <a:ln w="9525">
            <a:solidFill>
              <a:srgbClr val="00FF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1400" b="1" dirty="0" smtClean="0">
                <a:solidFill>
                  <a:srgbClr val="0000FF"/>
                </a:solidFill>
                <a:latin typeface="Times New Roman" panose="02020603050405020304" pitchFamily="18" charset="0"/>
                <a:cs typeface="Times New Roman" panose="02020603050405020304" pitchFamily="18" charset="0"/>
              </a:rPr>
              <a:t>THẠCH SANH</a:t>
            </a:r>
          </a:p>
        </p:txBody>
      </p:sp>
      <p:sp>
        <p:nvSpPr>
          <p:cNvPr id="9" name="Text Box 4"/>
          <p:cNvSpPr txBox="1">
            <a:spLocks noChangeArrowheads="1"/>
          </p:cNvSpPr>
          <p:nvPr/>
        </p:nvSpPr>
        <p:spPr bwMode="auto">
          <a:xfrm>
            <a:off x="2550479" y="4783128"/>
            <a:ext cx="2252337" cy="523220"/>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1400" b="1" dirty="0" smtClean="0">
                <a:solidFill>
                  <a:srgbClr val="0000FF"/>
                </a:solidFill>
                <a:latin typeface="Times New Roman" panose="02020603050405020304" pitchFamily="18" charset="0"/>
                <a:cs typeface="Times New Roman" panose="02020603050405020304" pitchFamily="18" charset="0"/>
              </a:rPr>
              <a:t>ÔNG LÃO ĐÁNH CÁ VÀ CON CÁ VÀNG</a:t>
            </a:r>
          </a:p>
        </p:txBody>
      </p:sp>
      <p:sp>
        <p:nvSpPr>
          <p:cNvPr id="10" name="Text Box 4"/>
          <p:cNvSpPr txBox="1">
            <a:spLocks noChangeArrowheads="1"/>
          </p:cNvSpPr>
          <p:nvPr/>
        </p:nvSpPr>
        <p:spPr bwMode="auto">
          <a:xfrm>
            <a:off x="4762316" y="2269552"/>
            <a:ext cx="2148951" cy="307777"/>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1400" b="1" smtClean="0">
                <a:solidFill>
                  <a:srgbClr val="0000FF"/>
                </a:solidFill>
                <a:latin typeface="Times New Roman" panose="02020603050405020304" pitchFamily="18" charset="0"/>
                <a:cs typeface="Times New Roman" panose="02020603050405020304" pitchFamily="18" charset="0"/>
              </a:rPr>
              <a:t>EM BÉ THÔNG MINH</a:t>
            </a:r>
          </a:p>
        </p:txBody>
      </p:sp>
      <p:sp>
        <p:nvSpPr>
          <p:cNvPr id="14" name="矩形 14"/>
          <p:cNvSpPr/>
          <p:nvPr/>
        </p:nvSpPr>
        <p:spPr>
          <a:xfrm>
            <a:off x="1" y="327756"/>
            <a:ext cx="2417131" cy="1772793"/>
          </a:xfrm>
          <a:prstGeom prst="rect">
            <a:avLst/>
          </a:prstGeom>
        </p:spPr>
        <p:style>
          <a:lnRef idx="2">
            <a:schemeClr val="accent4"/>
          </a:lnRef>
          <a:fillRef idx="1">
            <a:schemeClr val="lt1"/>
          </a:fillRef>
          <a:effectRef idx="0">
            <a:schemeClr val="accent4"/>
          </a:effectRef>
          <a:fontRef idx="minor">
            <a:schemeClr val="dk1"/>
          </a:fontRef>
        </p:style>
        <p:txBody>
          <a:bodyPr wrap="square" lIns="0" tIns="0" rIns="0" bIns="0">
            <a:spAutoFit/>
          </a:bodyPr>
          <a:lstStyle/>
          <a:p>
            <a:pPr algn="ctr" defTabSz="912591">
              <a:lnSpc>
                <a:spcPct val="120000"/>
              </a:lnSpc>
              <a:spcBef>
                <a:spcPct val="20000"/>
              </a:spcBef>
              <a:defRPr/>
            </a:pPr>
            <a:r>
              <a:rPr lang="en-US" altLang="zh-CN" sz="3200" b="1" i="1" dirty="0" smtClean="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CÁC TRUYỆN CỔ TÍCH</a:t>
            </a:r>
            <a:endParaRPr lang="en-US" altLang="zh-CN" sz="32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endParaRPr>
          </a:p>
        </p:txBody>
      </p:sp>
      <p:pic>
        <p:nvPicPr>
          <p:cNvPr id="15" name="Picture 14"/>
          <p:cNvPicPr>
            <a:picLocks noChangeAspect="1"/>
          </p:cNvPicPr>
          <p:nvPr/>
        </p:nvPicPr>
        <p:blipFill>
          <a:blip r:embed="rId7" cstate="print"/>
          <a:stretch>
            <a:fillRect/>
          </a:stretch>
        </p:blipFill>
        <p:spPr>
          <a:xfrm>
            <a:off x="6991167" y="486054"/>
            <a:ext cx="2044083" cy="1824386"/>
          </a:xfrm>
          <a:prstGeom prst="rect">
            <a:avLst/>
          </a:prstGeom>
        </p:spPr>
      </p:pic>
      <p:sp>
        <p:nvSpPr>
          <p:cNvPr id="16" name="Text Box 4"/>
          <p:cNvSpPr txBox="1">
            <a:spLocks noChangeArrowheads="1"/>
          </p:cNvSpPr>
          <p:nvPr/>
        </p:nvSpPr>
        <p:spPr bwMode="auto">
          <a:xfrm>
            <a:off x="6991167" y="2229236"/>
            <a:ext cx="2096517" cy="307777"/>
          </a:xfrm>
          <a:prstGeom prst="rect">
            <a:avLst/>
          </a:prstGeom>
          <a:solidFill>
            <a:srgbClr val="FFFFCC"/>
          </a:solidFill>
          <a:ln w="9525">
            <a:solidFill>
              <a:srgbClr val="00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1400" b="1" dirty="0" smtClean="0">
                <a:solidFill>
                  <a:srgbClr val="0000FF"/>
                </a:solidFill>
                <a:latin typeface="Times New Roman" panose="02020603050405020304" pitchFamily="18" charset="0"/>
                <a:cs typeface="Times New Roman" panose="02020603050405020304" pitchFamily="18" charset="0"/>
              </a:rPr>
              <a:t>CÂY KHẾ</a:t>
            </a:r>
          </a:p>
        </p:txBody>
      </p:sp>
      <p:pic>
        <p:nvPicPr>
          <p:cNvPr id="17" name="Picture 16"/>
          <p:cNvPicPr>
            <a:picLocks noChangeAspect="1"/>
          </p:cNvPicPr>
          <p:nvPr/>
        </p:nvPicPr>
        <p:blipFill>
          <a:blip r:embed="rId8" cstate="print"/>
          <a:stretch>
            <a:fillRect/>
          </a:stretch>
        </p:blipFill>
        <p:spPr>
          <a:xfrm>
            <a:off x="7059040" y="2707008"/>
            <a:ext cx="2084960" cy="2379898"/>
          </a:xfrm>
          <a:prstGeom prst="rect">
            <a:avLst/>
          </a:prstGeom>
        </p:spPr>
      </p:pic>
      <p:sp>
        <p:nvSpPr>
          <p:cNvPr id="18" name="Text Box 3"/>
          <p:cNvSpPr txBox="1">
            <a:spLocks noChangeArrowheads="1"/>
          </p:cNvSpPr>
          <p:nvPr/>
        </p:nvSpPr>
        <p:spPr bwMode="auto">
          <a:xfrm>
            <a:off x="7241682" y="4865036"/>
            <a:ext cx="1543050" cy="307777"/>
          </a:xfrm>
          <a:prstGeom prst="rect">
            <a:avLst/>
          </a:prstGeom>
          <a:solidFill>
            <a:srgbClr val="FFFFCC"/>
          </a:solidFill>
          <a:ln w="9525">
            <a:solidFill>
              <a:srgbClr val="00FF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1400" b="1" dirty="0" smtClean="0">
                <a:solidFill>
                  <a:srgbClr val="0000FF"/>
                </a:solidFill>
                <a:latin typeface="Times New Roman" panose="02020603050405020304" pitchFamily="18" charset="0"/>
                <a:cs typeface="Times New Roman" panose="02020603050405020304" pitchFamily="18" charset="0"/>
              </a:rPr>
              <a:t>LỌ LEM</a:t>
            </a:r>
          </a:p>
        </p:txBody>
      </p:sp>
      <p:sp>
        <p:nvSpPr>
          <p:cNvPr id="12" name="TextBox 11"/>
          <p:cNvSpPr txBox="1"/>
          <p:nvPr/>
        </p:nvSpPr>
        <p:spPr>
          <a:xfrm>
            <a:off x="2096055" y="3950985"/>
            <a:ext cx="413551"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vi-VN" b="1" dirty="0" smtClean="0">
                <a:solidFill>
                  <a:srgbClr val="FF0000"/>
                </a:solidFill>
              </a:rPr>
              <a:t>1</a:t>
            </a:r>
            <a:endParaRPr lang="en-US" b="1" dirty="0">
              <a:solidFill>
                <a:srgbClr val="FF0000"/>
              </a:solidFill>
            </a:endParaRPr>
          </a:p>
        </p:txBody>
      </p:sp>
      <p:sp>
        <p:nvSpPr>
          <p:cNvPr id="19" name="TextBox 18"/>
          <p:cNvSpPr txBox="1"/>
          <p:nvPr/>
        </p:nvSpPr>
        <p:spPr>
          <a:xfrm>
            <a:off x="4343400" y="2057400"/>
            <a:ext cx="3210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vi-VN" b="1" dirty="0" smtClean="0">
                <a:solidFill>
                  <a:srgbClr val="FF0000"/>
                </a:solidFill>
              </a:rPr>
              <a:t>2</a:t>
            </a:r>
            <a:endParaRPr lang="en-US" b="1" dirty="0">
              <a:solidFill>
                <a:srgbClr val="FF0000"/>
              </a:solidFill>
            </a:endParaRPr>
          </a:p>
        </p:txBody>
      </p:sp>
      <p:sp>
        <p:nvSpPr>
          <p:cNvPr id="20" name="TextBox 19"/>
          <p:cNvSpPr txBox="1"/>
          <p:nvPr/>
        </p:nvSpPr>
        <p:spPr>
          <a:xfrm>
            <a:off x="2514600" y="4523601"/>
            <a:ext cx="3210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vi-VN" b="1" dirty="0" smtClean="0">
                <a:solidFill>
                  <a:srgbClr val="FF0000"/>
                </a:solidFill>
              </a:rPr>
              <a:t>5</a:t>
            </a:r>
            <a:endParaRPr lang="en-US" b="1" dirty="0">
              <a:solidFill>
                <a:srgbClr val="FF0000"/>
              </a:solidFill>
            </a:endParaRPr>
          </a:p>
        </p:txBody>
      </p:sp>
      <p:sp>
        <p:nvSpPr>
          <p:cNvPr id="22" name="TextBox 21"/>
          <p:cNvSpPr txBox="1"/>
          <p:nvPr/>
        </p:nvSpPr>
        <p:spPr>
          <a:xfrm>
            <a:off x="8670524" y="2171700"/>
            <a:ext cx="3210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vi-VN" b="1" dirty="0">
                <a:solidFill>
                  <a:srgbClr val="FF0000"/>
                </a:solidFill>
              </a:rPr>
              <a:t>4</a:t>
            </a:r>
            <a:endParaRPr lang="en-US" b="1" dirty="0">
              <a:solidFill>
                <a:srgbClr val="FF0000"/>
              </a:solidFill>
            </a:endParaRPr>
          </a:p>
        </p:txBody>
      </p:sp>
      <p:sp>
        <p:nvSpPr>
          <p:cNvPr id="23" name="TextBox 22"/>
          <p:cNvSpPr txBox="1"/>
          <p:nvPr/>
        </p:nvSpPr>
        <p:spPr>
          <a:xfrm>
            <a:off x="6460724" y="1980346"/>
            <a:ext cx="3210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vi-VN" b="1" dirty="0">
                <a:solidFill>
                  <a:srgbClr val="FF0000"/>
                </a:solidFill>
              </a:rPr>
              <a:t>3</a:t>
            </a:r>
            <a:endParaRPr lang="en-US" b="1" dirty="0">
              <a:solidFill>
                <a:srgbClr val="FF0000"/>
              </a:solidFill>
            </a:endParaRPr>
          </a:p>
        </p:txBody>
      </p:sp>
      <p:sp>
        <p:nvSpPr>
          <p:cNvPr id="24" name="TextBox 23"/>
          <p:cNvSpPr txBox="1"/>
          <p:nvPr/>
        </p:nvSpPr>
        <p:spPr>
          <a:xfrm>
            <a:off x="8822924" y="4809351"/>
            <a:ext cx="3210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vi-VN" b="1" dirty="0" smtClean="0">
                <a:solidFill>
                  <a:srgbClr val="FF0000"/>
                </a:solidFill>
              </a:rPr>
              <a:t>7</a:t>
            </a:r>
            <a:endParaRPr lang="en-US" b="1" dirty="0">
              <a:solidFill>
                <a:srgbClr val="FF0000"/>
              </a:solidFill>
            </a:endParaRPr>
          </a:p>
        </p:txBody>
      </p:sp>
      <p:sp>
        <p:nvSpPr>
          <p:cNvPr id="25" name="TextBox 24"/>
          <p:cNvSpPr txBox="1"/>
          <p:nvPr/>
        </p:nvSpPr>
        <p:spPr>
          <a:xfrm>
            <a:off x="6613124" y="4866501"/>
            <a:ext cx="3210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vi-VN" b="1" dirty="0" smtClean="0">
                <a:solidFill>
                  <a:srgbClr val="FF0000"/>
                </a:solidFill>
              </a:rPr>
              <a:t>6</a:t>
            </a:r>
            <a:endParaRPr lang="en-US" b="1" dirty="0">
              <a:solidFill>
                <a:srgbClr val="FF0000"/>
              </a:solidFill>
            </a:endParaRPr>
          </a:p>
        </p:txBody>
      </p:sp>
    </p:spTree>
    <p:extLst>
      <p:ext uri="{BB962C8B-B14F-4D97-AF65-F5344CB8AC3E}">
        <p14:creationId xmlns:p14="http://schemas.microsoft.com/office/powerpoint/2010/main" val="175387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heckerboard(across)">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amond(in)">
                                      <p:cBhvr>
                                        <p:cTn id="43" dur="1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diamond(in)">
                                      <p:cBhvr>
                                        <p:cTn id="48" dur="10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diamond(in)">
                                      <p:cBhvr>
                                        <p:cTn id="53" dur="1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diamond(in)">
                                      <p:cBhvr>
                                        <p:cTn id="58" dur="1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diamond(in)">
                                      <p:cBhvr>
                                        <p:cTn id="63" dur="10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diamond(in)">
                                      <p:cBhvr>
                                        <p:cTn id="68" dur="1000"/>
                                        <p:tgtEl>
                                          <p:spTgt spid="5"/>
                                        </p:tgtEl>
                                      </p:cBhvr>
                                    </p:animEffect>
                                  </p:childTnLst>
                                </p:cTn>
                              </p:par>
                            </p:childTnLst>
                          </p:cTn>
                        </p:par>
                      </p:childTnLst>
                    </p:cTn>
                  </p:par>
                  <p:par>
                    <p:cTn id="69" fill="hold">
                      <p:stCondLst>
                        <p:cond delay="indefinite"/>
                      </p:stCondLst>
                      <p:childTnLst>
                        <p:par>
                          <p:cTn id="70" fill="hold">
                            <p:stCondLst>
                              <p:cond delay="0"/>
                            </p:stCondLst>
                            <p:childTnLst>
                              <p:par>
                                <p:cTn id="71" presetID="8" presetClass="entr" presetSubtype="16"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diamond(in)">
                                      <p:cBhvr>
                                        <p:cTn id="7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0" grpId="0" animBg="1"/>
      <p:bldP spid="1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1F250A-4CE7-44D4-85B4-49BD9AF6BFD0}" type="slidenum">
              <a:rPr lang="en-US" altLang="en-US" smtClean="0">
                <a:solidFill>
                  <a:srgbClr val="5F5F5F"/>
                </a:solidFill>
                <a:cs typeface="Arial" panose="020B0604020202020204" pitchFamily="34" charset="0"/>
              </a:rPr>
              <a:pPr>
                <a:defRPr/>
              </a:pPr>
              <a:t>9</a:t>
            </a:fld>
            <a:endParaRPr lang="en-US" altLang="en-US">
              <a:solidFill>
                <a:srgbClr val="5F5F5F"/>
              </a:solidFill>
              <a:cs typeface="Arial" panose="020B0604020202020204" pitchFamily="34" charset="0"/>
            </a:endParaRPr>
          </a:p>
        </p:txBody>
      </p:sp>
      <p:sp>
        <p:nvSpPr>
          <p:cNvPr id="8" name="Text Box 10"/>
          <p:cNvSpPr txBox="1">
            <a:spLocks noChangeArrowheads="1"/>
          </p:cNvSpPr>
          <p:nvPr/>
        </p:nvSpPr>
        <p:spPr bwMode="auto">
          <a:xfrm>
            <a:off x="724316" y="514350"/>
            <a:ext cx="6667084" cy="584775"/>
          </a:xfrm>
          <a:prstGeom prst="rect">
            <a:avLst/>
          </a:prstGeom>
          <a:noFill/>
          <a:ln w="9525">
            <a:noFill/>
            <a:miter lim="800000"/>
            <a:headEnd/>
            <a:tailEnd/>
          </a:ln>
        </p:spPr>
        <p:txBody>
          <a:bodyPr wrap="square">
            <a:spAutoFit/>
          </a:bodyPr>
          <a:lstStyle/>
          <a:p>
            <a:pPr algn="just">
              <a:defRPr/>
            </a:pPr>
            <a:r>
              <a:rPr lang="vi-VN" altLang="en-US" sz="3200" b="1" dirty="0" smtClean="0">
                <a:solidFill>
                  <a:srgbClr val="002060"/>
                </a:solidFill>
                <a:latin typeface="Times New Roman" panose="02020603050405020304" pitchFamily="18" charset="0"/>
              </a:rPr>
              <a:t>- </a:t>
            </a:r>
            <a:r>
              <a:rPr lang="en-US" altLang="en-US" sz="3200" b="1" dirty="0" err="1" smtClean="0">
                <a:solidFill>
                  <a:srgbClr val="002060"/>
                </a:solidFill>
                <a:latin typeface="Times New Roman" panose="02020603050405020304" pitchFamily="18" charset="0"/>
              </a:rPr>
              <a:t>Phương</a:t>
            </a:r>
            <a:r>
              <a:rPr lang="en-US" altLang="en-US" sz="3200" b="1" dirty="0" smtClean="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thức</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biểu</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đạt</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chính</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Tự</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sự</a:t>
            </a:r>
            <a:endParaRPr lang="en-US" sz="3200" b="1" dirty="0">
              <a:solidFill>
                <a:srgbClr val="3E2E1E"/>
              </a:solidFill>
              <a:latin typeface="Times New Roman" panose="02020603050405020304" pitchFamily="18" charset="0"/>
              <a:cs typeface="Times New Roman" panose="02020603050405020304" pitchFamily="18" charset="0"/>
            </a:endParaRPr>
          </a:p>
        </p:txBody>
      </p:sp>
      <p:sp>
        <p:nvSpPr>
          <p:cNvPr id="19" name="Text Box 21"/>
          <p:cNvSpPr txBox="1">
            <a:spLocks noChangeArrowheads="1"/>
          </p:cNvSpPr>
          <p:nvPr/>
        </p:nvSpPr>
        <p:spPr bwMode="auto">
          <a:xfrm>
            <a:off x="682536" y="-19050"/>
            <a:ext cx="6556465" cy="584775"/>
          </a:xfrm>
          <a:prstGeom prst="rect">
            <a:avLst/>
          </a:prstGeom>
          <a:noFill/>
          <a:ln w="9525">
            <a:noFill/>
            <a:miter lim="800000"/>
            <a:headEnd/>
            <a:tailEnd/>
          </a:ln>
        </p:spPr>
        <p:txBody>
          <a:bodyPr wrap="square">
            <a:spAutoFit/>
          </a:bodyPr>
          <a:lstStyle/>
          <a:p>
            <a:pPr lvl="0" algn="just">
              <a:defRPr/>
            </a:pPr>
            <a:r>
              <a:rPr lang="en-US" altLang="en-US" sz="3200" b="1" dirty="0" smtClean="0">
                <a:solidFill>
                  <a:srgbClr val="002060"/>
                </a:solidFill>
                <a:latin typeface="Times New Roman" panose="02020603050405020304" pitchFamily="18" charset="0"/>
              </a:rPr>
              <a:t>- </a:t>
            </a:r>
            <a:r>
              <a:rPr lang="en-US" altLang="en-US" sz="3200" b="1" dirty="0" err="1" smtClean="0">
                <a:solidFill>
                  <a:srgbClr val="002060"/>
                </a:solidFill>
                <a:latin typeface="Times New Roman" panose="02020603050405020304" pitchFamily="18" charset="0"/>
              </a:rPr>
              <a:t>Thể</a:t>
            </a:r>
            <a:r>
              <a:rPr lang="en-US" altLang="en-US" sz="3200" b="1" dirty="0" smtClean="0">
                <a:solidFill>
                  <a:srgbClr val="002060"/>
                </a:solidFill>
                <a:latin typeface="Times New Roman" panose="02020603050405020304" pitchFamily="18" charset="0"/>
              </a:rPr>
              <a:t> </a:t>
            </a:r>
            <a:r>
              <a:rPr lang="en-US" altLang="en-US" sz="3200" b="1" dirty="0" err="1" smtClean="0">
                <a:solidFill>
                  <a:srgbClr val="002060"/>
                </a:solidFill>
                <a:latin typeface="Times New Roman" panose="02020603050405020304" pitchFamily="18" charset="0"/>
              </a:rPr>
              <a:t>loại</a:t>
            </a:r>
            <a:r>
              <a:rPr lang="en-US" altLang="en-US" sz="3200" b="1" dirty="0" smtClean="0">
                <a:solidFill>
                  <a:srgbClr val="002060"/>
                </a:solidFill>
                <a:latin typeface="Times New Roman" panose="02020603050405020304" pitchFamily="18" charset="0"/>
              </a:rPr>
              <a:t>: </a:t>
            </a:r>
            <a:r>
              <a:rPr lang="en-US" altLang="en-US" sz="3200" b="1" dirty="0" err="1" smtClean="0">
                <a:solidFill>
                  <a:srgbClr val="002060"/>
                </a:solidFill>
                <a:latin typeface="Times New Roman" panose="02020603050405020304" pitchFamily="18" charset="0"/>
              </a:rPr>
              <a:t>Truyện</a:t>
            </a:r>
            <a:r>
              <a:rPr lang="en-US" altLang="en-US" sz="3200" b="1" dirty="0" smtClean="0">
                <a:solidFill>
                  <a:srgbClr val="002060"/>
                </a:solidFill>
                <a:latin typeface="Times New Roman" panose="02020603050405020304" pitchFamily="18" charset="0"/>
              </a:rPr>
              <a:t> </a:t>
            </a:r>
            <a:r>
              <a:rPr lang="en-US" altLang="en-US" sz="3200" b="1" dirty="0" err="1" smtClean="0">
                <a:solidFill>
                  <a:srgbClr val="002060"/>
                </a:solidFill>
                <a:latin typeface="Times New Roman" panose="02020603050405020304" pitchFamily="18" charset="0"/>
              </a:rPr>
              <a:t>cổ</a:t>
            </a:r>
            <a:r>
              <a:rPr lang="en-US" altLang="en-US" sz="3200" b="1" dirty="0" smtClean="0">
                <a:solidFill>
                  <a:srgbClr val="002060"/>
                </a:solidFill>
                <a:latin typeface="Times New Roman" panose="02020603050405020304" pitchFamily="18" charset="0"/>
              </a:rPr>
              <a:t> </a:t>
            </a:r>
            <a:r>
              <a:rPr lang="en-US" altLang="en-US" sz="3200" b="1" dirty="0" err="1" smtClean="0">
                <a:solidFill>
                  <a:srgbClr val="002060"/>
                </a:solidFill>
                <a:latin typeface="Times New Roman" panose="02020603050405020304" pitchFamily="18" charset="0"/>
              </a:rPr>
              <a:t>tích</a:t>
            </a:r>
            <a:endParaRPr lang="en-US" sz="3200" b="1" dirty="0">
              <a:solidFill>
                <a:srgbClr val="002060"/>
              </a:solidFill>
              <a:latin typeface="Arial"/>
            </a:endParaRPr>
          </a:p>
        </p:txBody>
      </p:sp>
      <p:sp>
        <p:nvSpPr>
          <p:cNvPr id="21" name="Freeform: Shape 3">
            <a:extLst>
              <a:ext uri="{FF2B5EF4-FFF2-40B4-BE49-F238E27FC236}">
                <a16:creationId xmlns="" xmlns:a16="http://schemas.microsoft.com/office/drawing/2014/main" id="{B667EFEF-4ECB-4D41-828F-694DE59DA795}"/>
              </a:ext>
            </a:extLst>
          </p:cNvPr>
          <p:cNvSpPr/>
          <p:nvPr/>
        </p:nvSpPr>
        <p:spPr>
          <a:xfrm flipV="1">
            <a:off x="170403" y="2532040"/>
            <a:ext cx="3106198" cy="2472656"/>
          </a:xfrm>
          <a:custGeom>
            <a:avLst/>
            <a:gdLst>
              <a:gd name="connsiteX0" fmla="*/ 0 w 2386148"/>
              <a:gd name="connsiteY0" fmla="*/ 3988524 h 3988524"/>
              <a:gd name="connsiteX1" fmla="*/ 801188 w 2386148"/>
              <a:gd name="connsiteY1" fmla="*/ 3988524 h 3988524"/>
              <a:gd name="connsiteX2" fmla="*/ 1193074 w 2386148"/>
              <a:gd name="connsiteY2" fmla="*/ 3596638 h 3988524"/>
              <a:gd name="connsiteX3" fmla="*/ 1584960 w 2386148"/>
              <a:gd name="connsiteY3" fmla="*/ 3988524 h 3988524"/>
              <a:gd name="connsiteX4" fmla="*/ 2386148 w 2386148"/>
              <a:gd name="connsiteY4" fmla="*/ 3988524 h 3988524"/>
              <a:gd name="connsiteX5" fmla="*/ 2386148 w 2386148"/>
              <a:gd name="connsiteY5" fmla="*/ 397699 h 3988524"/>
              <a:gd name="connsiteX6" fmla="*/ 1988449 w 2386148"/>
              <a:gd name="connsiteY6" fmla="*/ 0 h 3988524"/>
              <a:gd name="connsiteX7" fmla="*/ 397699 w 2386148"/>
              <a:gd name="connsiteY7" fmla="*/ 0 h 3988524"/>
              <a:gd name="connsiteX8" fmla="*/ 0 w 2386148"/>
              <a:gd name="connsiteY8" fmla="*/ 397699 h 39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148" h="3988524">
                <a:moveTo>
                  <a:pt x="0" y="3988524"/>
                </a:moveTo>
                <a:lnTo>
                  <a:pt x="801188" y="3988524"/>
                </a:lnTo>
                <a:cubicBezTo>
                  <a:pt x="801188" y="3772091"/>
                  <a:pt x="976641" y="3596638"/>
                  <a:pt x="1193074" y="3596638"/>
                </a:cubicBezTo>
                <a:cubicBezTo>
                  <a:pt x="1409507" y="3596638"/>
                  <a:pt x="1584960" y="3772091"/>
                  <a:pt x="1584960" y="3988524"/>
                </a:cubicBezTo>
                <a:lnTo>
                  <a:pt x="2386148" y="3988524"/>
                </a:lnTo>
                <a:lnTo>
                  <a:pt x="2386148" y="397699"/>
                </a:lnTo>
                <a:cubicBezTo>
                  <a:pt x="2386148" y="178056"/>
                  <a:pt x="2208092" y="0"/>
                  <a:pt x="1988449" y="0"/>
                </a:cubicBezTo>
                <a:lnTo>
                  <a:pt x="397699" y="0"/>
                </a:lnTo>
                <a:cubicBezTo>
                  <a:pt x="178056" y="0"/>
                  <a:pt x="0" y="178056"/>
                  <a:pt x="0" y="397699"/>
                </a:cubicBezTo>
                <a:close/>
              </a:path>
            </a:pathLst>
          </a:custGeom>
          <a:solidFill>
            <a:sysClr val="window" lastClr="FFFFFF"/>
          </a:solidFill>
          <a:ln w="12700" cap="flat" cmpd="sng" algn="ctr">
            <a:noFill/>
            <a:prstDash val="solid"/>
            <a:miter lim="800000"/>
          </a:ln>
          <a:effectLst>
            <a:outerShdw blurRad="76200" dir="18900000" sy="23000" kx="-1200000" algn="bl" rotWithShape="0">
              <a:prstClr val="black">
                <a:alpha val="20000"/>
              </a:prstClr>
            </a:outerShdw>
          </a:effectLst>
          <a:scene3d>
            <a:camera prst="orthographicFront">
              <a:rot lat="0" lon="0" rev="0"/>
            </a:camera>
            <a:lightRig rig="glow" dir="t">
              <a:rot lat="0" lon="0" rev="4800000"/>
            </a:lightRig>
          </a:scene3d>
          <a:sp3d prstMaterial="matte">
            <a:bevelT w="127000" h="63500"/>
          </a:sp3d>
        </p:spPr>
        <p:txBody>
          <a:bodyPr wrap="square" rtlCol="0" anchor="ctr">
            <a:noAutofit/>
          </a:bodyPr>
          <a:lstStyle/>
          <a:p>
            <a:pPr algn="ctr">
              <a:defRPr/>
            </a:pPr>
            <a:endParaRPr lang="en-US" kern="0" dirty="0">
              <a:solidFill>
                <a:prstClr val="white"/>
              </a:solidFill>
              <a:latin typeface="Arial"/>
            </a:endParaRPr>
          </a:p>
        </p:txBody>
      </p:sp>
      <p:sp>
        <p:nvSpPr>
          <p:cNvPr id="25" name="Freeform: Shape 15">
            <a:extLst>
              <a:ext uri="{FF2B5EF4-FFF2-40B4-BE49-F238E27FC236}">
                <a16:creationId xmlns="" xmlns:a16="http://schemas.microsoft.com/office/drawing/2014/main" id="{0DAACB30-A89B-4029-96A0-B0CBF430D9E6}"/>
              </a:ext>
            </a:extLst>
          </p:cNvPr>
          <p:cNvSpPr/>
          <p:nvPr/>
        </p:nvSpPr>
        <p:spPr>
          <a:xfrm flipV="1">
            <a:off x="4216905" y="2807850"/>
            <a:ext cx="2405892" cy="1762811"/>
          </a:xfrm>
          <a:custGeom>
            <a:avLst/>
            <a:gdLst>
              <a:gd name="connsiteX0" fmla="*/ 0 w 2386148"/>
              <a:gd name="connsiteY0" fmla="*/ 3988524 h 3988524"/>
              <a:gd name="connsiteX1" fmla="*/ 801188 w 2386148"/>
              <a:gd name="connsiteY1" fmla="*/ 3988524 h 3988524"/>
              <a:gd name="connsiteX2" fmla="*/ 1193074 w 2386148"/>
              <a:gd name="connsiteY2" fmla="*/ 3596638 h 3988524"/>
              <a:gd name="connsiteX3" fmla="*/ 1584960 w 2386148"/>
              <a:gd name="connsiteY3" fmla="*/ 3988524 h 3988524"/>
              <a:gd name="connsiteX4" fmla="*/ 2386148 w 2386148"/>
              <a:gd name="connsiteY4" fmla="*/ 3988524 h 3988524"/>
              <a:gd name="connsiteX5" fmla="*/ 2386148 w 2386148"/>
              <a:gd name="connsiteY5" fmla="*/ 397699 h 3988524"/>
              <a:gd name="connsiteX6" fmla="*/ 1988449 w 2386148"/>
              <a:gd name="connsiteY6" fmla="*/ 0 h 3988524"/>
              <a:gd name="connsiteX7" fmla="*/ 397699 w 2386148"/>
              <a:gd name="connsiteY7" fmla="*/ 0 h 3988524"/>
              <a:gd name="connsiteX8" fmla="*/ 0 w 2386148"/>
              <a:gd name="connsiteY8" fmla="*/ 397699 h 39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148" h="3988524">
                <a:moveTo>
                  <a:pt x="0" y="3988524"/>
                </a:moveTo>
                <a:lnTo>
                  <a:pt x="801188" y="3988524"/>
                </a:lnTo>
                <a:cubicBezTo>
                  <a:pt x="801188" y="3772091"/>
                  <a:pt x="976641" y="3596638"/>
                  <a:pt x="1193074" y="3596638"/>
                </a:cubicBezTo>
                <a:cubicBezTo>
                  <a:pt x="1409507" y="3596638"/>
                  <a:pt x="1584960" y="3772091"/>
                  <a:pt x="1584960" y="3988524"/>
                </a:cubicBezTo>
                <a:lnTo>
                  <a:pt x="2386148" y="3988524"/>
                </a:lnTo>
                <a:lnTo>
                  <a:pt x="2386148" y="397699"/>
                </a:lnTo>
                <a:cubicBezTo>
                  <a:pt x="2386148" y="178056"/>
                  <a:pt x="2208092" y="0"/>
                  <a:pt x="1988449" y="0"/>
                </a:cubicBezTo>
                <a:lnTo>
                  <a:pt x="397699" y="0"/>
                </a:lnTo>
                <a:cubicBezTo>
                  <a:pt x="178056" y="0"/>
                  <a:pt x="0" y="178056"/>
                  <a:pt x="0" y="397699"/>
                </a:cubicBezTo>
                <a:close/>
              </a:path>
            </a:pathLst>
          </a:custGeom>
          <a:solidFill>
            <a:sysClr val="window" lastClr="FFFFFF"/>
          </a:solidFill>
          <a:ln w="12700" cap="flat" cmpd="sng" algn="ctr">
            <a:noFill/>
            <a:prstDash val="solid"/>
            <a:miter lim="800000"/>
          </a:ln>
          <a:effectLst>
            <a:outerShdw blurRad="76200" dir="18900000" sy="23000" kx="-1200000" algn="bl" rotWithShape="0">
              <a:prstClr val="black">
                <a:alpha val="20000"/>
              </a:prstClr>
            </a:outerShdw>
          </a:effectLst>
          <a:scene3d>
            <a:camera prst="orthographicFront">
              <a:rot lat="0" lon="0" rev="0"/>
            </a:camera>
            <a:lightRig rig="glow" dir="t">
              <a:rot lat="0" lon="0" rev="4800000"/>
            </a:lightRig>
          </a:scene3d>
          <a:sp3d prstMaterial="matte">
            <a:bevelT w="127000" h="63500"/>
          </a:sp3d>
        </p:spPr>
        <p:txBody>
          <a:bodyPr wrap="square" rtlCol="0" anchor="ctr">
            <a:noAutofit/>
          </a:bodyPr>
          <a:lstStyle/>
          <a:p>
            <a:pPr algn="ctr">
              <a:defRPr/>
            </a:pPr>
            <a:endParaRPr lang="en-US" kern="0" dirty="0">
              <a:solidFill>
                <a:prstClr val="white"/>
              </a:solidFill>
              <a:latin typeface="Arial"/>
            </a:endParaRPr>
          </a:p>
        </p:txBody>
      </p:sp>
      <p:sp>
        <p:nvSpPr>
          <p:cNvPr id="26" name="TextBox 25">
            <a:extLst>
              <a:ext uri="{FF2B5EF4-FFF2-40B4-BE49-F238E27FC236}">
                <a16:creationId xmlns="" xmlns:a16="http://schemas.microsoft.com/office/drawing/2014/main" id="{FCB1BEAB-2FB6-44B6-BED8-868C2ADD894B}"/>
              </a:ext>
            </a:extLst>
          </p:cNvPr>
          <p:cNvSpPr txBox="1"/>
          <p:nvPr/>
        </p:nvSpPr>
        <p:spPr>
          <a:xfrm>
            <a:off x="76200" y="2647950"/>
            <a:ext cx="2895600" cy="2246769"/>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1219170" fontAlgn="base">
              <a:spcBef>
                <a:spcPct val="0"/>
              </a:spcBef>
              <a:spcAft>
                <a:spcPct val="0"/>
              </a:spcAft>
            </a:pPr>
            <a:r>
              <a:rPr lang="vi-VN" sz="2800" b="1" dirty="0">
                <a:solidFill>
                  <a:srgbClr val="5F5F5F"/>
                </a:solidFill>
                <a:latin typeface="Times New Roman" pitchFamily="18" charset="0"/>
                <a:ea typeface="Times New Roman" pitchFamily="18" charset="0"/>
                <a:cs typeface="Times New Roman" pitchFamily="18" charset="0"/>
              </a:rPr>
              <a:t>Từ đầu </a:t>
            </a:r>
            <a:r>
              <a:rPr lang="en-US" sz="2800" b="1" dirty="0">
                <a:solidFill>
                  <a:srgbClr val="5F5F5F"/>
                </a:solidFill>
                <a:latin typeface="Times New Roman" pitchFamily="18" charset="0"/>
                <a:ea typeface="Times New Roman" pitchFamily="18" charset="0"/>
                <a:cs typeface="Times New Roman" pitchFamily="18" charset="0"/>
              </a:rPr>
              <a:t>...</a:t>
            </a:r>
            <a:r>
              <a:rPr lang="vi-VN" sz="2800" b="1" dirty="0">
                <a:solidFill>
                  <a:srgbClr val="5F5F5F"/>
                </a:solidFill>
                <a:latin typeface="Times New Roman" pitchFamily="18" charset="0"/>
                <a:ea typeface="Times New Roman" pitchFamily="18" charset="0"/>
                <a:cs typeface="Times New Roman" pitchFamily="18" charset="0"/>
              </a:rPr>
              <a:t> </a:t>
            </a:r>
            <a:r>
              <a:rPr lang="vi-VN" sz="2800" b="1" i="1" dirty="0">
                <a:solidFill>
                  <a:srgbClr val="5F5F5F"/>
                </a:solidFill>
                <a:latin typeface="Times New Roman" pitchFamily="18" charset="0"/>
                <a:ea typeface="Times New Roman" pitchFamily="18" charset="0"/>
                <a:cs typeface="Times New Roman" pitchFamily="18" charset="0"/>
              </a:rPr>
              <a:t>mọi phép thần thông:</a:t>
            </a:r>
            <a:r>
              <a:rPr lang="vi-VN" sz="2800" b="1" dirty="0">
                <a:solidFill>
                  <a:srgbClr val="5F5F5F"/>
                </a:solidFill>
                <a:latin typeface="Times New Roman" pitchFamily="18" charset="0"/>
                <a:ea typeface="Times New Roman" pitchFamily="18" charset="0"/>
                <a:cs typeface="Times New Roman" pitchFamily="18" charset="0"/>
              </a:rPr>
              <a:t> Sự ra đời và lớn lên của Thạch Sanh. </a:t>
            </a:r>
            <a:endParaRPr lang="en-US" sz="2800" b="1" dirty="0">
              <a:solidFill>
                <a:srgbClr val="5F5F5F"/>
              </a:solidFill>
              <a:latin typeface="Times New Roman" pitchFamily="18" charset="0"/>
              <a:cs typeface="Times New Roman" pitchFamily="18" charset="0"/>
            </a:endParaRPr>
          </a:p>
        </p:txBody>
      </p:sp>
      <p:sp>
        <p:nvSpPr>
          <p:cNvPr id="27" name="TextBox 26">
            <a:extLst>
              <a:ext uri="{FF2B5EF4-FFF2-40B4-BE49-F238E27FC236}">
                <a16:creationId xmlns="" xmlns:a16="http://schemas.microsoft.com/office/drawing/2014/main" id="{5D2615B9-171C-451D-A80B-1FDE30105D1C}"/>
              </a:ext>
            </a:extLst>
          </p:cNvPr>
          <p:cNvSpPr txBox="1"/>
          <p:nvPr/>
        </p:nvSpPr>
        <p:spPr>
          <a:xfrm>
            <a:off x="3276600" y="2647950"/>
            <a:ext cx="3330989" cy="2554545"/>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defTabSz="457200"/>
            <a:r>
              <a:rPr lang="vi-VN" sz="2800" b="1" dirty="0">
                <a:solidFill>
                  <a:srgbClr val="5F5F5F"/>
                </a:solidFill>
                <a:latin typeface="Times New Roman" pitchFamily="18" charset="0"/>
                <a:ea typeface="Times New Roman" pitchFamily="18" charset="0"/>
                <a:cs typeface="Times New Roman" pitchFamily="18" charset="0"/>
              </a:rPr>
              <a:t>Tiếp </a:t>
            </a:r>
            <a:r>
              <a:rPr lang="en-US" sz="2800" b="1" dirty="0">
                <a:solidFill>
                  <a:srgbClr val="5F5F5F"/>
                </a:solidFill>
                <a:latin typeface="Times New Roman" pitchFamily="18" charset="0"/>
                <a:ea typeface="Times New Roman" pitchFamily="18" charset="0"/>
                <a:cs typeface="Times New Roman" pitchFamily="18" charset="0"/>
              </a:rPr>
              <a:t>…</a:t>
            </a:r>
            <a:r>
              <a:rPr lang="vi-VN" sz="2800" b="1" dirty="0">
                <a:solidFill>
                  <a:srgbClr val="5F5F5F"/>
                </a:solidFill>
                <a:latin typeface="Times New Roman" pitchFamily="18" charset="0"/>
                <a:ea typeface="Times New Roman" pitchFamily="18" charset="0"/>
                <a:cs typeface="Times New Roman" pitchFamily="18" charset="0"/>
              </a:rPr>
              <a:t> </a:t>
            </a:r>
            <a:r>
              <a:rPr lang="vi-VN" sz="2800" b="1" i="1" dirty="0" smtClean="0">
                <a:solidFill>
                  <a:srgbClr val="5F5F5F"/>
                </a:solidFill>
                <a:latin typeface="Times New Roman" pitchFamily="18" charset="0"/>
                <a:ea typeface="Times New Roman" pitchFamily="18" charset="0"/>
                <a:cs typeface="Times New Roman" pitchFamily="18" charset="0"/>
              </a:rPr>
              <a:t>kéo nhau về nước</a:t>
            </a:r>
            <a:r>
              <a:rPr lang="vi-VN" sz="2800" i="1" dirty="0" smtClean="0">
                <a:solidFill>
                  <a:srgbClr val="5F5F5F"/>
                </a:solidFill>
                <a:latin typeface="Times New Roman" pitchFamily="18" charset="0"/>
                <a:ea typeface="Times New Roman" pitchFamily="18" charset="0"/>
                <a:cs typeface="Times New Roman" pitchFamily="18" charset="0"/>
              </a:rPr>
              <a:t>:</a:t>
            </a:r>
            <a:r>
              <a:rPr lang="vi-VN" sz="2800" dirty="0" smtClean="0">
                <a:solidFill>
                  <a:srgbClr val="5F5F5F"/>
                </a:solidFill>
                <a:latin typeface="Times New Roman" pitchFamily="18" charset="0"/>
                <a:ea typeface="Times New Roman" pitchFamily="18" charset="0"/>
                <a:cs typeface="Times New Roman" pitchFamily="18" charset="0"/>
              </a:rPr>
              <a:t> </a:t>
            </a:r>
            <a:r>
              <a:rPr lang="en-US" sz="2800" b="1" dirty="0" err="1">
                <a:solidFill>
                  <a:srgbClr val="5F5F5F"/>
                </a:solidFill>
                <a:latin typeface="Times New Roman" pitchFamily="18" charset="0"/>
                <a:cs typeface="Times New Roman" pitchFamily="18" charset="0"/>
              </a:rPr>
              <a:t>Những</a:t>
            </a:r>
            <a:r>
              <a:rPr lang="en-US" sz="2800" b="1" dirty="0">
                <a:solidFill>
                  <a:srgbClr val="5F5F5F"/>
                </a:solidFill>
                <a:latin typeface="Times New Roman" pitchFamily="18" charset="0"/>
                <a:cs typeface="Times New Roman" pitchFamily="18" charset="0"/>
              </a:rPr>
              <a:t> </a:t>
            </a:r>
            <a:r>
              <a:rPr lang="en-US" sz="2800" b="1" dirty="0" err="1">
                <a:solidFill>
                  <a:srgbClr val="5F5F5F"/>
                </a:solidFill>
                <a:latin typeface="Times New Roman" pitchFamily="18" charset="0"/>
                <a:cs typeface="Times New Roman" pitchFamily="18" charset="0"/>
              </a:rPr>
              <a:t>thử</a:t>
            </a:r>
            <a:r>
              <a:rPr lang="en-US" sz="2800" b="1" dirty="0">
                <a:solidFill>
                  <a:srgbClr val="5F5F5F"/>
                </a:solidFill>
                <a:latin typeface="Times New Roman" pitchFamily="18" charset="0"/>
                <a:cs typeface="Times New Roman" pitchFamily="18" charset="0"/>
              </a:rPr>
              <a:t> </a:t>
            </a:r>
            <a:r>
              <a:rPr lang="en-US" sz="2800" b="1" dirty="0" err="1">
                <a:solidFill>
                  <a:srgbClr val="5F5F5F"/>
                </a:solidFill>
                <a:latin typeface="Times New Roman" pitchFamily="18" charset="0"/>
                <a:cs typeface="Times New Roman" pitchFamily="18" charset="0"/>
              </a:rPr>
              <a:t>thách</a:t>
            </a:r>
            <a:r>
              <a:rPr lang="en-US" sz="2800" b="1" dirty="0">
                <a:solidFill>
                  <a:srgbClr val="5F5F5F"/>
                </a:solidFill>
                <a:latin typeface="Times New Roman" pitchFamily="18" charset="0"/>
                <a:cs typeface="Times New Roman" pitchFamily="18" charset="0"/>
              </a:rPr>
              <a:t> </a:t>
            </a:r>
            <a:r>
              <a:rPr lang="en-US" sz="2800" b="1" dirty="0" err="1">
                <a:solidFill>
                  <a:srgbClr val="5F5F5F"/>
                </a:solidFill>
                <a:latin typeface="Times New Roman" pitchFamily="18" charset="0"/>
                <a:cs typeface="Times New Roman" pitchFamily="18" charset="0"/>
              </a:rPr>
              <a:t>và</a:t>
            </a:r>
            <a:r>
              <a:rPr lang="en-US" sz="2800" b="1" dirty="0">
                <a:solidFill>
                  <a:srgbClr val="5F5F5F"/>
                </a:solidFill>
                <a:latin typeface="Times New Roman" pitchFamily="18" charset="0"/>
                <a:cs typeface="Times New Roman" pitchFamily="18" charset="0"/>
              </a:rPr>
              <a:t> </a:t>
            </a:r>
            <a:r>
              <a:rPr lang="en-US" sz="2800" b="1" dirty="0" err="1">
                <a:solidFill>
                  <a:srgbClr val="5F5F5F"/>
                </a:solidFill>
                <a:latin typeface="Times New Roman" pitchFamily="18" charset="0"/>
                <a:cs typeface="Times New Roman" pitchFamily="18" charset="0"/>
              </a:rPr>
              <a:t>chiến</a:t>
            </a:r>
            <a:r>
              <a:rPr lang="en-US" sz="2800" b="1" dirty="0">
                <a:solidFill>
                  <a:srgbClr val="5F5F5F"/>
                </a:solidFill>
                <a:latin typeface="Times New Roman" pitchFamily="18" charset="0"/>
                <a:cs typeface="Times New Roman" pitchFamily="18" charset="0"/>
              </a:rPr>
              <a:t> </a:t>
            </a:r>
            <a:r>
              <a:rPr lang="en-US" sz="2800" b="1" dirty="0" err="1">
                <a:solidFill>
                  <a:srgbClr val="5F5F5F"/>
                </a:solidFill>
                <a:latin typeface="Times New Roman" pitchFamily="18" charset="0"/>
                <a:cs typeface="Times New Roman" pitchFamily="18" charset="0"/>
              </a:rPr>
              <a:t>công</a:t>
            </a:r>
            <a:r>
              <a:rPr lang="en-US" sz="2800" b="1" dirty="0">
                <a:solidFill>
                  <a:srgbClr val="5F5F5F"/>
                </a:solidFill>
                <a:latin typeface="Times New Roman" pitchFamily="18" charset="0"/>
                <a:cs typeface="Times New Roman" pitchFamily="18" charset="0"/>
              </a:rPr>
              <a:t> </a:t>
            </a:r>
            <a:r>
              <a:rPr lang="en-US" sz="2800" b="1" dirty="0" err="1">
                <a:solidFill>
                  <a:srgbClr val="5F5F5F"/>
                </a:solidFill>
                <a:latin typeface="Times New Roman" pitchFamily="18" charset="0"/>
                <a:cs typeface="Times New Roman" pitchFamily="18" charset="0"/>
              </a:rPr>
              <a:t>hiển</a:t>
            </a:r>
            <a:r>
              <a:rPr lang="en-US" sz="2800" b="1" dirty="0">
                <a:solidFill>
                  <a:srgbClr val="5F5F5F"/>
                </a:solidFill>
                <a:latin typeface="Times New Roman" pitchFamily="18" charset="0"/>
                <a:cs typeface="Times New Roman" pitchFamily="18" charset="0"/>
              </a:rPr>
              <a:t> </a:t>
            </a:r>
            <a:r>
              <a:rPr lang="en-US" sz="2800" b="1" dirty="0" err="1">
                <a:solidFill>
                  <a:srgbClr val="5F5F5F"/>
                </a:solidFill>
                <a:latin typeface="Times New Roman" pitchFamily="18" charset="0"/>
                <a:cs typeface="Times New Roman" pitchFamily="18" charset="0"/>
              </a:rPr>
              <a:t>hách</a:t>
            </a:r>
            <a:r>
              <a:rPr lang="en-US" sz="2800" b="1" dirty="0">
                <a:solidFill>
                  <a:srgbClr val="5F5F5F"/>
                </a:solidFill>
                <a:latin typeface="Times New Roman" pitchFamily="18" charset="0"/>
                <a:cs typeface="Times New Roman" pitchFamily="18" charset="0"/>
              </a:rPr>
              <a:t> </a:t>
            </a:r>
            <a:r>
              <a:rPr lang="en-US" sz="2800" b="1" dirty="0" err="1">
                <a:solidFill>
                  <a:srgbClr val="5F5F5F"/>
                </a:solidFill>
                <a:latin typeface="Times New Roman" pitchFamily="18" charset="0"/>
                <a:cs typeface="Times New Roman" pitchFamily="18" charset="0"/>
              </a:rPr>
              <a:t>của</a:t>
            </a:r>
            <a:r>
              <a:rPr lang="en-US" sz="2800" b="1" dirty="0">
                <a:solidFill>
                  <a:srgbClr val="5F5F5F"/>
                </a:solidFill>
                <a:latin typeface="Times New Roman" pitchFamily="18" charset="0"/>
                <a:cs typeface="Times New Roman" pitchFamily="18" charset="0"/>
              </a:rPr>
              <a:t> </a:t>
            </a:r>
            <a:r>
              <a:rPr lang="en-US" sz="2800" b="1" dirty="0" err="1" smtClean="0">
                <a:solidFill>
                  <a:srgbClr val="5F5F5F"/>
                </a:solidFill>
                <a:latin typeface="Times New Roman" pitchFamily="18" charset="0"/>
                <a:cs typeface="Times New Roman" pitchFamily="18" charset="0"/>
              </a:rPr>
              <a:t>Thạch</a:t>
            </a:r>
            <a:r>
              <a:rPr lang="en-US" sz="2800" b="1" dirty="0" smtClean="0">
                <a:solidFill>
                  <a:srgbClr val="5F5F5F"/>
                </a:solidFill>
                <a:latin typeface="Times New Roman" pitchFamily="18" charset="0"/>
                <a:cs typeface="Times New Roman" pitchFamily="18" charset="0"/>
              </a:rPr>
              <a:t> </a:t>
            </a:r>
            <a:r>
              <a:rPr lang="en-US" sz="2800" b="1" dirty="0" err="1" smtClean="0">
                <a:solidFill>
                  <a:srgbClr val="5F5F5F"/>
                </a:solidFill>
                <a:latin typeface="Times New Roman" pitchFamily="18" charset="0"/>
                <a:cs typeface="Times New Roman" pitchFamily="18" charset="0"/>
              </a:rPr>
              <a:t>Sanh</a:t>
            </a:r>
            <a:endParaRPr lang="en-US" sz="2800" b="1" dirty="0">
              <a:solidFill>
                <a:srgbClr val="5F5F5F"/>
              </a:solidFill>
              <a:latin typeface="Times New Roman" pitchFamily="18" charset="0"/>
              <a:cs typeface="Times New Roman" pitchFamily="18" charset="0"/>
            </a:endParaRPr>
          </a:p>
          <a:p>
            <a:pPr algn="just" defTabSz="457200"/>
            <a:endParaRPr lang="en-US" sz="2000" dirty="0">
              <a:solidFill>
                <a:srgbClr val="E7E6E6">
                  <a:lumMod val="25000"/>
                </a:srgbClr>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 xmlns:a16="http://schemas.microsoft.com/office/drawing/2014/main" id="{45B7C560-24B7-45D6-9B01-BD8CDBCDE15C}"/>
              </a:ext>
            </a:extLst>
          </p:cNvPr>
          <p:cNvSpPr txBox="1"/>
          <p:nvPr/>
        </p:nvSpPr>
        <p:spPr>
          <a:xfrm>
            <a:off x="-218395637" y="216133711"/>
            <a:ext cx="1418568" cy="954107"/>
          </a:xfrm>
          <a:prstGeom prst="rect">
            <a:avLst/>
          </a:prstGeom>
          <a:noFill/>
        </p:spPr>
        <p:txBody>
          <a:bodyPr wrap="square" rtlCol="0">
            <a:spAutoFit/>
          </a:bodyPr>
          <a:lstStyle/>
          <a:p>
            <a:pPr algn="ctr">
              <a:defRPr/>
            </a:pPr>
            <a:r>
              <a:rPr lang="en-US" sz="2800" b="1" dirty="0">
                <a:solidFill>
                  <a:srgbClr val="002060"/>
                </a:solidFill>
                <a:latin typeface="Times New Roman" panose="02020603050405020304" pitchFamily="18" charset="0"/>
                <a:cs typeface="Times New Roman" panose="02020603050405020304" pitchFamily="18" charset="0"/>
              </a:rPr>
              <a:t>ĐOẠN 2</a:t>
            </a:r>
          </a:p>
        </p:txBody>
      </p:sp>
      <p:sp>
        <p:nvSpPr>
          <p:cNvPr id="30" name="TextBox 29">
            <a:extLst>
              <a:ext uri="{FF2B5EF4-FFF2-40B4-BE49-F238E27FC236}">
                <a16:creationId xmlns="" xmlns:a16="http://schemas.microsoft.com/office/drawing/2014/main" id="{39D3FA8D-5E62-4CAD-B4CD-371D67E141E3}"/>
              </a:ext>
            </a:extLst>
          </p:cNvPr>
          <p:cNvSpPr txBox="1"/>
          <p:nvPr/>
        </p:nvSpPr>
        <p:spPr>
          <a:xfrm>
            <a:off x="609601" y="2114550"/>
            <a:ext cx="1807801" cy="461665"/>
          </a:xfrm>
          <a:prstGeom prst="rect">
            <a:avLst/>
          </a:prstGeom>
          <a:noFill/>
        </p:spPr>
        <p:txBody>
          <a:bodyPr wrap="square" rtlCol="0">
            <a:spAutoFit/>
          </a:bodyPr>
          <a:lstStyle/>
          <a:p>
            <a:pPr algn="ctr">
              <a:defRPr/>
            </a:pPr>
            <a:r>
              <a:rPr lang="en-US" sz="2400" b="1" dirty="0">
                <a:solidFill>
                  <a:srgbClr val="002060"/>
                </a:solidFill>
                <a:latin typeface="Times New Roman" panose="02020603050405020304" pitchFamily="18" charset="0"/>
                <a:cs typeface="Times New Roman" panose="02020603050405020304" pitchFamily="18" charset="0"/>
              </a:rPr>
              <a:t>ĐOẠN 1</a:t>
            </a:r>
          </a:p>
        </p:txBody>
      </p:sp>
      <p:sp>
        <p:nvSpPr>
          <p:cNvPr id="35" name="Text Box 10"/>
          <p:cNvSpPr txBox="1">
            <a:spLocks noChangeArrowheads="1"/>
          </p:cNvSpPr>
          <p:nvPr/>
        </p:nvSpPr>
        <p:spPr bwMode="auto">
          <a:xfrm>
            <a:off x="751486" y="1581150"/>
            <a:ext cx="6792314" cy="584775"/>
          </a:xfrm>
          <a:prstGeom prst="rect">
            <a:avLst/>
          </a:prstGeom>
          <a:noFill/>
          <a:ln w="9525">
            <a:noFill/>
            <a:miter lim="800000"/>
            <a:headEnd/>
            <a:tailEnd/>
          </a:ln>
        </p:spPr>
        <p:txBody>
          <a:bodyPr wrap="square">
            <a:spAutoFit/>
          </a:bodyPr>
          <a:lstStyle/>
          <a:p>
            <a:pPr defTabSz="457200">
              <a:spcBef>
                <a:spcPct val="50000"/>
              </a:spcBef>
            </a:pPr>
            <a:r>
              <a:rPr lang="vi-VN" sz="3200" b="1" dirty="0" smtClean="0">
                <a:solidFill>
                  <a:srgbClr val="E7E6E6">
                    <a:lumMod val="25000"/>
                  </a:srgbClr>
                </a:solidFill>
                <a:latin typeface="Times New Roman" pitchFamily="18" charset="0"/>
              </a:rPr>
              <a:t>- </a:t>
            </a:r>
            <a:r>
              <a:rPr lang="en-US" sz="3200" b="1" dirty="0" err="1" smtClean="0">
                <a:solidFill>
                  <a:srgbClr val="E7E6E6">
                    <a:lumMod val="25000"/>
                  </a:srgbClr>
                </a:solidFill>
                <a:latin typeface="Times New Roman" pitchFamily="18" charset="0"/>
              </a:rPr>
              <a:t>Bố</a:t>
            </a:r>
            <a:r>
              <a:rPr lang="en-US" sz="3200" b="1" dirty="0" smtClean="0">
                <a:solidFill>
                  <a:srgbClr val="E7E6E6">
                    <a:lumMod val="25000"/>
                  </a:srgbClr>
                </a:solidFill>
                <a:latin typeface="Times New Roman" pitchFamily="18" charset="0"/>
              </a:rPr>
              <a:t> </a:t>
            </a:r>
            <a:r>
              <a:rPr lang="en-US" sz="3200" b="1" dirty="0" err="1">
                <a:solidFill>
                  <a:srgbClr val="E7E6E6">
                    <a:lumMod val="25000"/>
                  </a:srgbClr>
                </a:solidFill>
                <a:latin typeface="Times New Roman" pitchFamily="18" charset="0"/>
              </a:rPr>
              <a:t>cục</a:t>
            </a:r>
            <a:r>
              <a:rPr lang="en-US" sz="3200" b="1" dirty="0">
                <a:solidFill>
                  <a:srgbClr val="E7E6E6">
                    <a:lumMod val="25000"/>
                  </a:srgbClr>
                </a:solidFill>
                <a:latin typeface="Times New Roman" pitchFamily="18" charset="0"/>
              </a:rPr>
              <a:t>: </a:t>
            </a:r>
            <a:r>
              <a:rPr lang="en-US" sz="3200" b="1" dirty="0" smtClean="0">
                <a:solidFill>
                  <a:srgbClr val="E7E6E6">
                    <a:lumMod val="25000"/>
                  </a:srgbClr>
                </a:solidFill>
                <a:latin typeface="Times New Roman" pitchFamily="18" charset="0"/>
              </a:rPr>
              <a:t>3 </a:t>
            </a:r>
            <a:r>
              <a:rPr lang="en-US" sz="3200" b="1" dirty="0" err="1">
                <a:solidFill>
                  <a:srgbClr val="E7E6E6">
                    <a:lumMod val="25000"/>
                  </a:srgbClr>
                </a:solidFill>
                <a:latin typeface="Times New Roman" pitchFamily="18" charset="0"/>
              </a:rPr>
              <a:t>phần</a:t>
            </a:r>
            <a:endParaRPr lang="en-US" sz="3200" b="1" dirty="0">
              <a:solidFill>
                <a:srgbClr val="E7E6E6">
                  <a:lumMod val="25000"/>
                </a:srgbClr>
              </a:solidFill>
              <a:latin typeface="Times New Roman" pitchFamily="18" charset="0"/>
            </a:endParaRPr>
          </a:p>
        </p:txBody>
      </p:sp>
      <p:sp>
        <p:nvSpPr>
          <p:cNvPr id="38" name="Text Box 10"/>
          <p:cNvSpPr txBox="1">
            <a:spLocks noChangeArrowheads="1"/>
          </p:cNvSpPr>
          <p:nvPr/>
        </p:nvSpPr>
        <p:spPr bwMode="auto">
          <a:xfrm>
            <a:off x="711331" y="1047750"/>
            <a:ext cx="6680069" cy="584775"/>
          </a:xfrm>
          <a:prstGeom prst="rect">
            <a:avLst/>
          </a:prstGeom>
          <a:noFill/>
          <a:ln w="9525">
            <a:noFill/>
            <a:miter lim="800000"/>
            <a:headEnd/>
            <a:tailEnd/>
          </a:ln>
        </p:spPr>
        <p:txBody>
          <a:bodyPr wrap="square">
            <a:spAutoFit/>
          </a:bodyPr>
          <a:lstStyle/>
          <a:p>
            <a:pPr algn="just">
              <a:defRPr/>
            </a:pPr>
            <a:r>
              <a:rPr lang="vi-VN" altLang="en-US" sz="3200" b="1" dirty="0" smtClean="0">
                <a:solidFill>
                  <a:srgbClr val="002060"/>
                </a:solidFill>
                <a:latin typeface="Times New Roman" panose="02020603050405020304" pitchFamily="18" charset="0"/>
              </a:rPr>
              <a:t>- </a:t>
            </a:r>
            <a:r>
              <a:rPr lang="en-US" altLang="en-US" sz="3200" b="1" dirty="0" err="1" smtClean="0">
                <a:solidFill>
                  <a:srgbClr val="002060"/>
                </a:solidFill>
                <a:latin typeface="Times New Roman" panose="02020603050405020304" pitchFamily="18" charset="0"/>
              </a:rPr>
              <a:t>Ngôi</a:t>
            </a:r>
            <a:r>
              <a:rPr lang="en-US" altLang="en-US" sz="3200" b="1" dirty="0" smtClean="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kể</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Ngôi</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thứ</a:t>
            </a:r>
            <a:r>
              <a:rPr lang="en-US" altLang="en-US" sz="3200" b="1" dirty="0">
                <a:solidFill>
                  <a:srgbClr val="002060"/>
                </a:solidFill>
                <a:latin typeface="Times New Roman" panose="02020603050405020304" pitchFamily="18" charset="0"/>
              </a:rPr>
              <a:t> </a:t>
            </a:r>
            <a:r>
              <a:rPr lang="en-US" altLang="en-US" sz="3200" b="1" dirty="0" err="1">
                <a:solidFill>
                  <a:srgbClr val="002060"/>
                </a:solidFill>
                <a:latin typeface="Times New Roman" panose="02020603050405020304" pitchFamily="18" charset="0"/>
              </a:rPr>
              <a:t>ba</a:t>
            </a:r>
            <a:endParaRPr lang="en-US" sz="3200" b="1" dirty="0">
              <a:solidFill>
                <a:srgbClr val="3E2E1E"/>
              </a:solidFill>
              <a:latin typeface="Times New Roman" panose="02020603050405020304" pitchFamily="18" charset="0"/>
              <a:cs typeface="Times New Roman" panose="02020603050405020304" pitchFamily="18" charset="0"/>
            </a:endParaRPr>
          </a:p>
        </p:txBody>
      </p:sp>
      <p:sp>
        <p:nvSpPr>
          <p:cNvPr id="45" name="Freeform: Shape 10">
            <a:extLst>
              <a:ext uri="{FF2B5EF4-FFF2-40B4-BE49-F238E27FC236}">
                <a16:creationId xmlns="" xmlns:a16="http://schemas.microsoft.com/office/drawing/2014/main" id="{16FA2806-C2E9-4B4C-9694-242F63CA88C9}"/>
              </a:ext>
            </a:extLst>
          </p:cNvPr>
          <p:cNvSpPr/>
          <p:nvPr/>
        </p:nvSpPr>
        <p:spPr>
          <a:xfrm flipV="1">
            <a:off x="6816841" y="2750352"/>
            <a:ext cx="2142972" cy="1726398"/>
          </a:xfrm>
          <a:custGeom>
            <a:avLst/>
            <a:gdLst>
              <a:gd name="connsiteX0" fmla="*/ 0 w 2386148"/>
              <a:gd name="connsiteY0" fmla="*/ 3988524 h 3988524"/>
              <a:gd name="connsiteX1" fmla="*/ 801188 w 2386148"/>
              <a:gd name="connsiteY1" fmla="*/ 3988524 h 3988524"/>
              <a:gd name="connsiteX2" fmla="*/ 1193074 w 2386148"/>
              <a:gd name="connsiteY2" fmla="*/ 3596638 h 3988524"/>
              <a:gd name="connsiteX3" fmla="*/ 1584960 w 2386148"/>
              <a:gd name="connsiteY3" fmla="*/ 3988524 h 3988524"/>
              <a:gd name="connsiteX4" fmla="*/ 2386148 w 2386148"/>
              <a:gd name="connsiteY4" fmla="*/ 3988524 h 3988524"/>
              <a:gd name="connsiteX5" fmla="*/ 2386148 w 2386148"/>
              <a:gd name="connsiteY5" fmla="*/ 397699 h 3988524"/>
              <a:gd name="connsiteX6" fmla="*/ 1988449 w 2386148"/>
              <a:gd name="connsiteY6" fmla="*/ 0 h 3988524"/>
              <a:gd name="connsiteX7" fmla="*/ 397699 w 2386148"/>
              <a:gd name="connsiteY7" fmla="*/ 0 h 3988524"/>
              <a:gd name="connsiteX8" fmla="*/ 0 w 2386148"/>
              <a:gd name="connsiteY8" fmla="*/ 397699 h 39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148" h="3988524">
                <a:moveTo>
                  <a:pt x="0" y="3988524"/>
                </a:moveTo>
                <a:lnTo>
                  <a:pt x="801188" y="3988524"/>
                </a:lnTo>
                <a:cubicBezTo>
                  <a:pt x="801188" y="3772091"/>
                  <a:pt x="976641" y="3596638"/>
                  <a:pt x="1193074" y="3596638"/>
                </a:cubicBezTo>
                <a:cubicBezTo>
                  <a:pt x="1409507" y="3596638"/>
                  <a:pt x="1584960" y="3772091"/>
                  <a:pt x="1584960" y="3988524"/>
                </a:cubicBezTo>
                <a:lnTo>
                  <a:pt x="2386148" y="3988524"/>
                </a:lnTo>
                <a:lnTo>
                  <a:pt x="2386148" y="397699"/>
                </a:lnTo>
                <a:cubicBezTo>
                  <a:pt x="2386148" y="178056"/>
                  <a:pt x="2208092" y="0"/>
                  <a:pt x="1988449" y="0"/>
                </a:cubicBezTo>
                <a:lnTo>
                  <a:pt x="397699" y="0"/>
                </a:lnTo>
                <a:cubicBezTo>
                  <a:pt x="178056" y="0"/>
                  <a:pt x="0" y="178056"/>
                  <a:pt x="0" y="397699"/>
                </a:cubicBezTo>
                <a:close/>
              </a:path>
            </a:pathLst>
          </a:custGeom>
          <a:solidFill>
            <a:sysClr val="window" lastClr="FFFFFF"/>
          </a:solidFill>
          <a:ln w="12700" cap="flat" cmpd="sng" algn="ctr">
            <a:noFill/>
            <a:prstDash val="solid"/>
            <a:miter lim="800000"/>
          </a:ln>
          <a:effectLst>
            <a:outerShdw blurRad="76200" dir="18900000" sy="23000" kx="-1200000" algn="bl" rotWithShape="0">
              <a:prstClr val="black">
                <a:alpha val="20000"/>
              </a:prstClr>
            </a:outerShdw>
          </a:effectLst>
          <a:scene3d>
            <a:camera prst="orthographicFront">
              <a:rot lat="0" lon="0" rev="0"/>
            </a:camera>
            <a:lightRig rig="glow" dir="t">
              <a:rot lat="0" lon="0" rev="4800000"/>
            </a:lightRig>
          </a:scene3d>
          <a:sp3d prstMaterial="matte">
            <a:bevelT w="127000" h="63500"/>
          </a:sp3d>
        </p:spPr>
        <p:txBody>
          <a:bodyPr wrap="square" rtlCol="0" anchor="ctr">
            <a:noAutofit/>
          </a:bodyPr>
          <a:lstStyle/>
          <a:p>
            <a:pPr algn="ctr">
              <a:defRPr/>
            </a:pPr>
            <a:endParaRPr lang="en-US" kern="0" dirty="0">
              <a:solidFill>
                <a:prstClr val="white"/>
              </a:solidFill>
              <a:latin typeface="Arial"/>
            </a:endParaRPr>
          </a:p>
        </p:txBody>
      </p:sp>
      <p:sp>
        <p:nvSpPr>
          <p:cNvPr id="46" name="TextBox 45">
            <a:extLst>
              <a:ext uri="{FF2B5EF4-FFF2-40B4-BE49-F238E27FC236}">
                <a16:creationId xmlns="" xmlns:a16="http://schemas.microsoft.com/office/drawing/2014/main" id="{E993B533-C173-4E78-81E9-AB632970B288}"/>
              </a:ext>
            </a:extLst>
          </p:cNvPr>
          <p:cNvSpPr txBox="1"/>
          <p:nvPr/>
        </p:nvSpPr>
        <p:spPr>
          <a:xfrm>
            <a:off x="7070859" y="2724150"/>
            <a:ext cx="1615941" cy="1815882"/>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800" dirty="0" err="1">
                <a:solidFill>
                  <a:srgbClr val="5F5F5F"/>
                </a:solidFill>
                <a:latin typeface="Times New Roman" pitchFamily="18" charset="0"/>
                <a:cs typeface="Times New Roman" pitchFamily="18" charset="0"/>
              </a:rPr>
              <a:t>Còn</a:t>
            </a:r>
            <a:r>
              <a:rPr lang="en-US" sz="2800" dirty="0">
                <a:solidFill>
                  <a:srgbClr val="5F5F5F"/>
                </a:solidFill>
                <a:latin typeface="Times New Roman" pitchFamily="18" charset="0"/>
                <a:cs typeface="Times New Roman" pitchFamily="18" charset="0"/>
              </a:rPr>
              <a:t> </a:t>
            </a:r>
            <a:r>
              <a:rPr lang="en-US" sz="2800" dirty="0" err="1">
                <a:solidFill>
                  <a:srgbClr val="5F5F5F"/>
                </a:solidFill>
                <a:latin typeface="Times New Roman" pitchFamily="18" charset="0"/>
                <a:cs typeface="Times New Roman" pitchFamily="18" charset="0"/>
              </a:rPr>
              <a:t>lại</a:t>
            </a:r>
            <a:r>
              <a:rPr lang="en-US" sz="2800" dirty="0">
                <a:solidFill>
                  <a:srgbClr val="5F5F5F"/>
                </a:solidFill>
                <a:latin typeface="Times New Roman" pitchFamily="18" charset="0"/>
                <a:cs typeface="Times New Roman" pitchFamily="18" charset="0"/>
              </a:rPr>
              <a:t>: </a:t>
            </a:r>
            <a:r>
              <a:rPr lang="vi-VN" sz="2800" b="1" dirty="0" smtClean="0">
                <a:solidFill>
                  <a:srgbClr val="5F5F5F"/>
                </a:solidFill>
                <a:latin typeface="Times New Roman" pitchFamily="18" charset="0"/>
                <a:cs typeface="Times New Roman" pitchFamily="18" charset="0"/>
              </a:rPr>
              <a:t>Kết thúc câu chuyện</a:t>
            </a:r>
            <a:r>
              <a:rPr lang="en-US" sz="2800" b="1" dirty="0" smtClean="0">
                <a:solidFill>
                  <a:srgbClr val="5F5F5F"/>
                </a:solidFill>
                <a:latin typeface="Times New Roman" pitchFamily="18" charset="0"/>
                <a:cs typeface="Times New Roman" pitchFamily="18" charset="0"/>
              </a:rPr>
              <a:t>.</a:t>
            </a:r>
            <a:endParaRPr lang="en-US" sz="2800" b="1" dirty="0">
              <a:solidFill>
                <a:srgbClr val="5F5F5F"/>
              </a:solidFill>
              <a:latin typeface="Times New Roman" pitchFamily="18" charset="0"/>
              <a:cs typeface="Times New Roman" pitchFamily="18" charset="0"/>
            </a:endParaRPr>
          </a:p>
        </p:txBody>
      </p:sp>
      <p:sp>
        <p:nvSpPr>
          <p:cNvPr id="47" name="TextBox 46">
            <a:extLst>
              <a:ext uri="{FF2B5EF4-FFF2-40B4-BE49-F238E27FC236}">
                <a16:creationId xmlns="" xmlns:a16="http://schemas.microsoft.com/office/drawing/2014/main" id="{0856A9E7-912E-4010-AA2E-6392D86272E8}"/>
              </a:ext>
            </a:extLst>
          </p:cNvPr>
          <p:cNvSpPr txBox="1"/>
          <p:nvPr/>
        </p:nvSpPr>
        <p:spPr>
          <a:xfrm>
            <a:off x="6858000" y="2038350"/>
            <a:ext cx="2016098" cy="461665"/>
          </a:xfrm>
          <a:prstGeom prst="rect">
            <a:avLst/>
          </a:prstGeom>
          <a:noFill/>
        </p:spPr>
        <p:txBody>
          <a:bodyPr wrap="square" rtlCol="0">
            <a:spAutoFit/>
          </a:bodyPr>
          <a:lstStyle/>
          <a:p>
            <a:pPr algn="ctr">
              <a:defRPr/>
            </a:pPr>
            <a:r>
              <a:rPr lang="en-US" sz="2400" b="1" dirty="0">
                <a:solidFill>
                  <a:srgbClr val="002060"/>
                </a:solidFill>
                <a:latin typeface="Times New Roman" panose="02020603050405020304" pitchFamily="18" charset="0"/>
                <a:cs typeface="Times New Roman" panose="02020603050405020304" pitchFamily="18" charset="0"/>
              </a:rPr>
              <a:t>ĐOẠN </a:t>
            </a:r>
            <a:r>
              <a:rPr lang="en-US" sz="2400" b="1" dirty="0" smtClean="0">
                <a:solidFill>
                  <a:srgbClr val="002060"/>
                </a:solidFill>
                <a:latin typeface="Times New Roman" panose="02020603050405020304" pitchFamily="18" charset="0"/>
                <a:cs typeface="Times New Roman" panose="02020603050405020304" pitchFamily="18" charset="0"/>
              </a:rPr>
              <a:t>3</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 xmlns:a16="http://schemas.microsoft.com/office/drawing/2014/main" id="{39D3FA8D-5E62-4CAD-B4CD-371D67E141E3}"/>
              </a:ext>
            </a:extLst>
          </p:cNvPr>
          <p:cNvSpPr txBox="1"/>
          <p:nvPr/>
        </p:nvSpPr>
        <p:spPr>
          <a:xfrm>
            <a:off x="3810001" y="2114550"/>
            <a:ext cx="2132127" cy="461665"/>
          </a:xfrm>
          <a:prstGeom prst="rect">
            <a:avLst/>
          </a:prstGeom>
          <a:noFill/>
        </p:spPr>
        <p:txBody>
          <a:bodyPr wrap="square" rtlCol="0">
            <a:spAutoFit/>
          </a:bodyPr>
          <a:lstStyle/>
          <a:p>
            <a:pPr algn="ctr">
              <a:defRPr/>
            </a:pPr>
            <a:r>
              <a:rPr lang="en-US" sz="2400" b="1" dirty="0">
                <a:solidFill>
                  <a:srgbClr val="002060"/>
                </a:solidFill>
                <a:latin typeface="Times New Roman" panose="02020603050405020304" pitchFamily="18" charset="0"/>
                <a:cs typeface="Times New Roman" panose="02020603050405020304" pitchFamily="18" charset="0"/>
              </a:rPr>
              <a:t>ĐOẠN </a:t>
            </a:r>
            <a:r>
              <a:rPr lang="en-US" sz="2400" b="1" dirty="0" smtClean="0">
                <a:solidFill>
                  <a:srgbClr val="002060"/>
                </a:solidFill>
                <a:latin typeface="Times New Roman" panose="02020603050405020304" pitchFamily="18" charset="0"/>
                <a:cs typeface="Times New Roman" panose="02020603050405020304" pitchFamily="18" charset="0"/>
              </a:rPr>
              <a:t>2</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6200" y="171450"/>
            <a:ext cx="651140" cy="707886"/>
          </a:xfrm>
          <a:prstGeom prst="rect">
            <a:avLst/>
          </a:prstGeom>
        </p:spPr>
        <p:txBody>
          <a:bodyPr wrap="none">
            <a:spAutoFit/>
          </a:bodyPr>
          <a:lstStyle/>
          <a:p>
            <a:r>
              <a:rPr lang="en-US" sz="4000" b="1" dirty="0">
                <a:solidFill>
                  <a:srgbClr val="990099"/>
                </a:solidFill>
                <a:effectLst>
                  <a:outerShdw blurRad="38100" dist="38100" dir="2700000" algn="tl">
                    <a:srgbClr val="000000">
                      <a:alpha val="43137"/>
                    </a:srgbClr>
                  </a:outerShdw>
                </a:effectLst>
                <a:sym typeface="Wingdings" pitchFamily="2" charset="2"/>
              </a:rPr>
              <a:t></a:t>
            </a:r>
            <a:endParaRPr lang="en-US" sz="4000" dirty="0"/>
          </a:p>
        </p:txBody>
      </p:sp>
    </p:spTree>
    <p:extLst>
      <p:ext uri="{BB962C8B-B14F-4D97-AF65-F5344CB8AC3E}">
        <p14:creationId xmlns:p14="http://schemas.microsoft.com/office/powerpoint/2010/main" val="370214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amond(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diamond(in)">
                                      <p:cBhvr>
                                        <p:cTn id="19" dur="20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diamond(in)">
                                      <p:cBhvr>
                                        <p:cTn id="24" dur="2000"/>
                                        <p:tgtEl>
                                          <p:spTgt spid="35"/>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par>
                                <p:cTn id="38" presetID="2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par>
                                <p:cTn id="46" presetID="22" presetClass="entr" presetSubtype="4"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down)">
                                      <p:cBhvr>
                                        <p:cTn id="48" dur="500"/>
                                        <p:tgtEl>
                                          <p:spTgt spid="4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barn(inVertical)">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down)">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down)">
                                      <p:cBhvr>
                                        <p:cTn id="6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1" grpId="0" animBg="1"/>
      <p:bldP spid="25" grpId="0" animBg="1"/>
      <p:bldP spid="26" grpId="0" animBg="1"/>
      <p:bldP spid="27" grpId="0" animBg="1"/>
      <p:bldP spid="29" grpId="0"/>
      <p:bldP spid="30" grpId="0"/>
      <p:bldP spid="35" grpId="0"/>
      <p:bldP spid="38" grpId="0"/>
      <p:bldP spid="45" grpId="0" animBg="1"/>
      <p:bldP spid="46" grpId="0" animBg="1"/>
      <p:bldP spid="47" grpId="0"/>
      <p:bldP spid="4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71&quot;&gt;&lt;/object&gt;&lt;object type=&quot;2&quot; unique_id=&quot;10072&quot;&gt;&lt;object type=&quot;3&quot; unique_id=&quot;10089&quot;&gt;&lt;property id=&quot;20148&quot; value=&quot;5&quot;/&gt;&lt;property id=&quot;20300&quot; value=&quot;Slide 1&quot;/&gt;&lt;property id=&quot;20307&quot; value=&quot;261&quot;/&gt;&lt;/object&gt;&lt;object type=&quot;3&quot; unique_id=&quot;10090&quot;&gt;&lt;property id=&quot;20148&quot; value=&quot;5&quot;/&gt;&lt;property id=&quot;20300&quot; value=&quot;Slide 2&quot;/&gt;&lt;property id=&quot;20307&quot; value=&quot;262&quot;/&gt;&lt;/object&gt;&lt;object type=&quot;3&quot; unique_id=&quot;10092&quot;&gt;&lt;property id=&quot;20148&quot; value=&quot;5&quot;/&gt;&lt;property id=&quot;20300&quot; value=&quot;Slide 12 - &amp;quot;NHÓM 3&amp;quot;&quot;/&gt;&lt;property id=&quot;20307&quot; value=&quot;258&quot;/&gt;&lt;/object&gt;&lt;object type=&quot;3&quot; unique_id=&quot;10230&quot;&gt;&lt;property id=&quot;20148&quot; value=&quot;5&quot;/&gt;&lt;property id=&quot;20300&quot; value=&quot;Slide 3 - &amp;quot;I. ĐỌC – TÌM HIỂU CHUNG&amp;quot;&quot;/&gt;&lt;property id=&quot;20307&quot; value=&quot;264&quot;/&gt;&lt;/object&gt;&lt;object type=&quot;3&quot; unique_id=&quot;10345&quot;&gt;&lt;property id=&quot;20148&quot; value=&quot;5&quot;/&gt;&lt;property id=&quot;20300&quot; value=&quot;Slide 7 - &amp;quot;II. TÌM HIỂU CHI TIẾT VĂN BẢN&amp;quot;&quot;/&gt;&lt;property id=&quot;20307&quot; value=&quot;270&quot;/&gt;&lt;/object&gt;&lt;object type=&quot;3&quot; unique_id=&quot;10346&quot;&gt;&lt;property id=&quot;20148&quot; value=&quot;5&quot;/&gt;&lt;property id=&quot;20300&quot; value=&quot;Slide 10 - &amp;quot;Nguyên nhân chiến công&amp;quot;&quot;/&gt;&lt;property id=&quot;20307&quot; value=&quot;271&quot;/&gt;&lt;/object&gt;&lt;object type=&quot;3&quot; unique_id=&quot;10347&quot;&gt;&lt;property id=&quot;20148&quot; value=&quot;5&quot;/&gt;&lt;property id=&quot;20300&quot; value=&quot;Slide 24 - &amp;quot;Hướng dẫn về nhà &amp;quot;&quot;/&gt;&lt;property id=&quot;20307&quot; value=&quot;267&quot;/&gt;&lt;/object&gt;&lt;object type=&quot;3&quot; unique_id=&quot;10348&quot;&gt;&lt;property id=&quot;20148&quot; value=&quot;5&quot;/&gt;&lt;property id=&quot;20300&quot; value=&quot;Slide 25&quot;/&gt;&lt;property id=&quot;20307&quot; value=&quot;268&quot;/&gt;&lt;/object&gt;&lt;object type=&quot;3&quot; unique_id=&quot;10973&quot;&gt;&lt;property id=&quot;20148&quot; value=&quot;5&quot;/&gt;&lt;property id=&quot;20300&quot; value=&quot;Slide 11 - &amp;quot;Những vũ khí thần kì của Thạch Sanh. &amp;quot;&quot;/&gt;&lt;property id=&quot;20307&quot; value=&quot;272&quot;/&gt;&lt;/object&gt;&lt;object type=&quot;3&quot; unique_id=&quot;11193&quot;&gt;&lt;property id=&quot;20148&quot; value=&quot;5&quot;/&gt;&lt;property id=&quot;20300&quot; value=&quot;Slide 5 - &amp;quot;Những thử thách và chiến công của Thạch Sanh &amp;quot;&quot;/&gt;&lt;property id=&quot;20307&quot; value=&quot;279&quot;/&gt;&lt;/object&gt;&lt;object type=&quot;3&quot; unique_id=&quot;11196&quot;&gt;&lt;property id=&quot;20148&quot; value=&quot;5&quot;/&gt;&lt;property id=&quot;20300&quot; value=&quot;Slide 17 - &amp;quot;II. TÌM HIỂU CHI TIẾT VĂN BẢN&amp;quot;&quot;/&gt;&lt;property id=&quot;20307&quot; value=&quot;278&quot;/&gt;&lt;/object&gt;&lt;object type=&quot;3&quot; unique_id=&quot;11452&quot;&gt;&lt;property id=&quot;20148&quot; value=&quot;5&quot;/&gt;&lt;property id=&quot;20300&quot; value=&quot;Slide 8&quot;/&gt;&lt;property id=&quot;20307&quot; value=&quot;285&quot;/&gt;&lt;/object&gt;&lt;object type=&quot;3&quot; unique_id=&quot;11719&quot;&gt;&lt;property id=&quot;20148&quot; value=&quot;5&quot;/&gt;&lt;property id=&quot;20300&quot; value=&quot;Slide 13&quot;/&gt;&lt;property id=&quot;20307&quot; value=&quot;286&quot;/&gt;&lt;/object&gt;&lt;object type=&quot;3&quot; unique_id=&quot;11945&quot;&gt;&lt;property id=&quot;20148&quot; value=&quot;5&quot;/&gt;&lt;property id=&quot;20300&quot; value=&quot;Slide 14 - &amp;quot;Những vũ khí thần kì của Thạch Sanh. &amp;quot;&quot;/&gt;&lt;property id=&quot;20307&quot; value=&quot;287&quot;/&gt;&lt;/object&gt;&lt;object type=&quot;3&quot; unique_id=&quot;12024&quot;&gt;&lt;property id=&quot;20148&quot; value=&quot;5&quot;/&gt;&lt;property id=&quot;20300&quot; value=&quot;Slide 18 - &amp;quot;III. TỔNG KẾT&amp;quot;&quot;/&gt;&lt;property id=&quot;20307&quot; value=&quot;288&quot;/&gt;&lt;/object&gt;&lt;object type=&quot;3&quot; unique_id=&quot;12106&quot;&gt;&lt;property id=&quot;20148&quot; value=&quot;5&quot;/&gt;&lt;property id=&quot;20300&quot; value=&quot;Slide 19 - &amp;quot;IV. LUYỆN TẬP – VẬN DỤNG&amp;quot;&quot;/&gt;&lt;property id=&quot;20307&quot; value=&quot;289&quot;/&gt;&lt;/object&gt;&lt;object type=&quot;3&quot; unique_id=&quot;12617&quot;&gt;&lt;property id=&quot;20148&quot; value=&quot;5&quot;/&gt;&lt;property id=&quot;20300&quot; value=&quot;Slide 4 - &amp;quot;II. TÌM HIỂU CHI TIẾT VĂN BẢN&amp;quot;&quot;/&gt;&lt;property id=&quot;20307&quot; value=&quot;290&quot;/&gt;&lt;/object&gt;&lt;object type=&quot;3&quot; unique_id=&quot;13131&quot;&gt;&lt;property id=&quot;20148&quot; value=&quot;5&quot;/&gt;&lt;property id=&quot;20300&quot; value=&quot;Slide 6 - &amp;quot;II. TÌM HIỂU CHI TIẾT VĂN BẢN&amp;quot;&quot;/&gt;&lt;property id=&quot;20307&quot; value=&quot;291&quot;/&gt;&lt;/object&gt;&lt;object type=&quot;3&quot; unique_id=&quot;13322&quot;&gt;&lt;property id=&quot;20148&quot; value=&quot;5&quot;/&gt;&lt;property id=&quot;20300&quot; value=&quot;Slide 9 - &amp;quot;II. TÌM HIỂU CHI TIẾT VĂN BẢN&amp;quot;&quot;/&gt;&lt;property id=&quot;20307&quot; value=&quot;292&quot;/&gt;&lt;/object&gt;&lt;object type=&quot;3&quot; unique_id=&quot;14142&quot;&gt;&lt;property id=&quot;20148&quot; value=&quot;5&quot;/&gt;&lt;property id=&quot;20300&quot; value=&quot;Slide 16 - &amp;quot;II. TÌM HIỂU CHI TIẾT VĂN BẢN&amp;quot;&quot;/&gt;&lt;property id=&quot;20307&quot; value=&quot;294&quot;/&gt;&lt;/object&gt;&lt;object type=&quot;3&quot; unique_id=&quot;16800&quot;&gt;&lt;property id=&quot;20148&quot; value=&quot;5&quot;/&gt;&lt;property id=&quot;20300&quot; value=&quot;Slide 22 - &amp;quot;2. Trò chơi ô chữ:  Ô chữ gồm 6 chữ cái.&amp;quot;&quot;/&gt;&lt;property id=&quot;20307&quot; value=&quot;297&quot;/&gt;&lt;/object&gt;&lt;object type=&quot;3&quot; unique_id=&quot;16801&quot;&gt;&lt;property id=&quot;20148&quot; value=&quot;5&quot;/&gt;&lt;property id=&quot;20300&quot; value=&quot;Slide 23&quot;/&gt;&lt;property id=&quot;20307&quot; value=&quot;298&quot;/&gt;&lt;/object&gt;&lt;object type=&quot;3&quot; unique_id=&quot;16970&quot;&gt;&lt;property id=&quot;20148&quot; value=&quot;5&quot;/&gt;&lt;property id=&quot;20300&quot; value=&quot;Slide 20&quot;/&gt;&lt;property id=&quot;20307&quot; value=&quot;299&quot;/&gt;&lt;/object&gt;&lt;object type=&quot;3&quot; unique_id=&quot;16971&quot;&gt;&lt;property id=&quot;20148&quot; value=&quot;5&quot;/&gt;&lt;property id=&quot;20300&quot; value=&quot;Slide 21&quot;/&gt;&lt;property id=&quot;20307&quot; value=&quot;300&quot;/&gt;&lt;/object&gt;&lt;object type=&quot;3&quot; unique_id=&quot;17577&quot;&gt;&lt;property id=&quot;20148&quot; value=&quot;5&quot;/&gt;&lt;property id=&quot;20300&quot; value=&quot;Slide 15 - &amp;quot;BÌNH NGÔ ĐẠI CÁO – Nguyễn Trãi&amp;quot;&quot;/&gt;&lt;property id=&quot;20307&quot; value=&quot;301&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1941</TotalTime>
  <Words>2826</Words>
  <Application>Microsoft Office PowerPoint</Application>
  <PresentationFormat>On-screen Show (16:9)</PresentationFormat>
  <Paragraphs>309</Paragraphs>
  <Slides>50</Slides>
  <Notes>2</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50</vt:i4>
      </vt:variant>
    </vt:vector>
  </HeadingPairs>
  <TitlesOfParts>
    <vt:vector size="64" baseType="lpstr">
      <vt:lpstr>微软雅黑</vt:lpstr>
      <vt:lpstr>宋体</vt:lpstr>
      <vt:lpstr>Arial</vt:lpstr>
      <vt:lpstr>Calibri</vt:lpstr>
      <vt:lpstr>Times New Roman</vt:lpstr>
      <vt:lpstr>Wingdings</vt:lpstr>
      <vt:lpstr>1_Office Theme</vt:lpstr>
      <vt:lpstr>Mountain Top</vt:lpstr>
      <vt:lpstr>3_Office Theme</vt:lpstr>
      <vt:lpstr>5_Office Theme</vt:lpstr>
      <vt:lpstr>4_Default Design</vt:lpstr>
      <vt:lpstr>5_Default Design</vt:lpstr>
      <vt:lpstr>6_Office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vũ khí thần kì của Thạch Sanh. </vt:lpstr>
      <vt:lpstr>PowerPoint Presentation</vt:lpstr>
      <vt:lpstr>PowerPoint Presentation</vt:lpstr>
      <vt:lpstr>PowerPoint Presentation</vt:lpstr>
      <vt:lpstr>Những vũ khí thần kì của Thạch Sanh. </vt:lpstr>
      <vt:lpstr>PowerPoint Presentation</vt:lpstr>
      <vt:lpstr>Nguyên nhân những chiến công của Thạch Sanh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thử thách và chiến công của Thạch Sanh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Mia Phan</dc:creator>
  <cp:lastModifiedBy>ASUS</cp:lastModifiedBy>
  <cp:revision>236</cp:revision>
  <dcterms:created xsi:type="dcterms:W3CDTF">2006-08-16T00:00:00Z</dcterms:created>
  <dcterms:modified xsi:type="dcterms:W3CDTF">2025-06-11T14:29:35Z</dcterms:modified>
</cp:coreProperties>
</file>