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29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8288000" cy="10287000"/>
  <p:notesSz cx="6858000" cy="9144000"/>
  <p:embeddedFontLst>
    <p:embeddedFont>
      <p:font typeface="Sansita" panose="020B0604020202020204" charset="0"/>
      <p:regular r:id="rId37"/>
    </p:embeddedFont>
    <p:embeddedFont>
      <p:font typeface="DejaVu Serif" panose="020B0604020202020204" charset="0"/>
      <p:regular r:id="rId38"/>
    </p:embeddedFont>
    <p:embeddedFont>
      <p:font typeface="DejaVu Serif Bold" panose="020B0604020202020204" charset="0"/>
      <p:regular r:id="rId39"/>
    </p:embeddedFont>
    <p:embeddedFont>
      <p:font typeface="Faustina" panose="020B0604020202020204" charset="0"/>
      <p:regular r:id="rId40"/>
    </p:embeddedFont>
    <p:embeddedFont>
      <p:font typeface="Francois One" panose="020B0604020202020204" charset="0"/>
      <p:regular r:id="rId41"/>
    </p:embeddedFont>
    <p:embeddedFont>
      <p:font typeface="Noto Sans Bold" panose="020B0802040504020204" pitchFamily="34" charset="0"/>
      <p:bold r:id="rId42"/>
    </p:embeddedFont>
    <p:embeddedFont>
      <p:font typeface="Asap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Noto Serif Display" panose="020B0604020202020204"/>
      <p:regular r:id="rId48"/>
    </p:embeddedFont>
    <p:embeddedFont>
      <p:font typeface="Sansita Bold" panose="020B060402020202020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17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94DC2-487B-4F50-AC3F-0FE70317BD0C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F2B41-F4BB-4C97-94E1-1A301311F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6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sô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F2B41-F4BB-4C97-94E1-1A301311F7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6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9.sv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66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59.svg"/><Relationship Id="rId10" Type="http://schemas.openxmlformats.org/officeDocument/2006/relationships/image" Target="../media/image64.sv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sv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7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7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82.sv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93.sv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57400"/>
            <a:ext cx="7761174" cy="8229600"/>
          </a:xfrm>
          <a:custGeom>
            <a:avLst/>
            <a:gdLst/>
            <a:ahLst/>
            <a:cxnLst/>
            <a:rect l="l" t="t" r="r" b="b"/>
            <a:pathLst>
              <a:path w="7761174" h="8229600">
                <a:moveTo>
                  <a:pt x="0" y="0"/>
                </a:moveTo>
                <a:lnTo>
                  <a:pt x="7761174" y="0"/>
                </a:lnTo>
                <a:lnTo>
                  <a:pt x="77611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52087" y="5845751"/>
            <a:ext cx="4135913" cy="4441249"/>
          </a:xfrm>
          <a:custGeom>
            <a:avLst/>
            <a:gdLst/>
            <a:ahLst/>
            <a:cxnLst/>
            <a:rect l="l" t="t" r="r" b="b"/>
            <a:pathLst>
              <a:path w="4135913" h="4441249">
                <a:moveTo>
                  <a:pt x="0" y="0"/>
                </a:moveTo>
                <a:lnTo>
                  <a:pt x="4135913" y="0"/>
                </a:lnTo>
                <a:lnTo>
                  <a:pt x="4135913" y="4441249"/>
                </a:lnTo>
                <a:lnTo>
                  <a:pt x="0" y="44412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64766" y="3374636"/>
            <a:ext cx="13309952" cy="263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TIẾT 1:TÌM HIỂU CHUNG VỀ HÌNH THỨC, BỐ CỤC VÀ CÁC NỘI DUNG CỦA CUỐN SÁCH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51983" y="-200025"/>
            <a:ext cx="7984034" cy="1734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39"/>
              </a:lnSpc>
            </a:pPr>
            <a:r>
              <a:rPr lang="en-US" sz="10099" dirty="0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BÀI MỞ ĐẦU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6561" y="1425700"/>
            <a:ext cx="15590616" cy="1028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(</a:t>
            </a:r>
            <a:r>
              <a:rPr lang="en-US" sz="6000" dirty="0" err="1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Nội</a:t>
            </a:r>
            <a:r>
              <a:rPr lang="en-US" sz="6000" dirty="0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dung </a:t>
            </a:r>
            <a:r>
              <a:rPr lang="en-US" sz="6000" dirty="0" err="1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và</a:t>
            </a:r>
            <a:r>
              <a:rPr lang="en-US" sz="6000" dirty="0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000" dirty="0" err="1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cấu</a:t>
            </a:r>
            <a:r>
              <a:rPr lang="en-US" sz="6000" dirty="0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000" dirty="0" err="1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trúc</a:t>
            </a:r>
            <a:r>
              <a:rPr lang="en-US" sz="6000" dirty="0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000" dirty="0" err="1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sách</a:t>
            </a:r>
            <a:r>
              <a:rPr lang="en-US" sz="6000" dirty="0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000" dirty="0" err="1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Ngữ</a:t>
            </a:r>
            <a:r>
              <a:rPr lang="en-US" sz="6000" dirty="0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000" dirty="0" err="1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Văn</a:t>
            </a:r>
            <a:r>
              <a:rPr lang="en-US" sz="6000" dirty="0">
                <a:solidFill>
                  <a:srgbClr val="004AA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C09A24C-645A-4960-BD9E-5FBB389FC83D}"/>
              </a:ext>
            </a:extLst>
          </p:cNvPr>
          <p:cNvSpPr txBox="1"/>
          <p:nvPr/>
        </p:nvSpPr>
        <p:spPr>
          <a:xfrm>
            <a:off x="-8965" y="9814129"/>
            <a:ext cx="1971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Designs:Ozzyn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965531" cy="10287000"/>
          </a:xfrm>
          <a:custGeom>
            <a:avLst/>
            <a:gdLst/>
            <a:ahLst/>
            <a:cxnLst/>
            <a:rect l="l" t="t" r="r" b="b"/>
            <a:pathLst>
              <a:path w="9965531" h="10287000">
                <a:moveTo>
                  <a:pt x="0" y="0"/>
                </a:moveTo>
                <a:lnTo>
                  <a:pt x="9965531" y="0"/>
                </a:lnTo>
                <a:lnTo>
                  <a:pt x="99655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778759" y="190279"/>
            <a:ext cx="4818699" cy="277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1.Đọc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952694" y="3504593"/>
            <a:ext cx="4818699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2.Đọc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thơ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250868" y="6531500"/>
            <a:ext cx="4818699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3.Đọc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kí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51067" y="-491216"/>
            <a:ext cx="11269432" cy="11269432"/>
          </a:xfrm>
          <a:custGeom>
            <a:avLst/>
            <a:gdLst/>
            <a:ahLst/>
            <a:cxnLst/>
            <a:rect l="l" t="t" r="r" b="b"/>
            <a:pathLst>
              <a:path w="11269432" h="11269432">
                <a:moveTo>
                  <a:pt x="0" y="0"/>
                </a:moveTo>
                <a:lnTo>
                  <a:pt x="11269432" y="0"/>
                </a:lnTo>
                <a:lnTo>
                  <a:pt x="11269432" y="11269432"/>
                </a:lnTo>
                <a:lnTo>
                  <a:pt x="0" y="11269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113826"/>
            <a:ext cx="7165010" cy="10514652"/>
          </a:xfrm>
          <a:custGeom>
            <a:avLst/>
            <a:gdLst/>
            <a:ahLst/>
            <a:cxnLst/>
            <a:rect l="l" t="t" r="r" b="b"/>
            <a:pathLst>
              <a:path w="7165010" h="10514652">
                <a:moveTo>
                  <a:pt x="0" y="0"/>
                </a:moveTo>
                <a:lnTo>
                  <a:pt x="7165010" y="0"/>
                </a:lnTo>
                <a:lnTo>
                  <a:pt x="7165010" y="10514652"/>
                </a:lnTo>
                <a:lnTo>
                  <a:pt x="0" y="10514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76658" y="1844480"/>
            <a:ext cx="3539811" cy="5378550"/>
          </a:xfrm>
          <a:custGeom>
            <a:avLst/>
            <a:gdLst/>
            <a:ahLst/>
            <a:cxnLst/>
            <a:rect l="l" t="t" r="r" b="b"/>
            <a:pathLst>
              <a:path w="3539811" h="5378550">
                <a:moveTo>
                  <a:pt x="0" y="0"/>
                </a:moveTo>
                <a:lnTo>
                  <a:pt x="3539811" y="0"/>
                </a:lnTo>
                <a:lnTo>
                  <a:pt x="3539811" y="5378549"/>
                </a:lnTo>
                <a:lnTo>
                  <a:pt x="0" y="53785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270" r="-26674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67000" y="-4000500"/>
            <a:ext cx="22317557" cy="16884980"/>
          </a:xfrm>
          <a:custGeom>
            <a:avLst/>
            <a:gdLst/>
            <a:ahLst/>
            <a:cxnLst/>
            <a:rect l="l" t="t" r="r" b="b"/>
            <a:pathLst>
              <a:path w="22317557" h="16884980">
                <a:moveTo>
                  <a:pt x="0" y="0"/>
                </a:moveTo>
                <a:lnTo>
                  <a:pt x="22317557" y="0"/>
                </a:lnTo>
                <a:lnTo>
                  <a:pt x="22317557" y="16884981"/>
                </a:lnTo>
                <a:lnTo>
                  <a:pt x="0" y="168849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76" t="-5870" b="-58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63400" y="6134100"/>
            <a:ext cx="609602" cy="587686"/>
          </a:xfrm>
          <a:custGeom>
            <a:avLst/>
            <a:gdLst/>
            <a:ahLst/>
            <a:cxnLst/>
            <a:rect l="l" t="t" r="r" b="b"/>
            <a:pathLst>
              <a:path w="1372139" h="1349686">
                <a:moveTo>
                  <a:pt x="0" y="0"/>
                </a:moveTo>
                <a:lnTo>
                  <a:pt x="1372139" y="0"/>
                </a:lnTo>
                <a:lnTo>
                  <a:pt x="1372139" y="1349686"/>
                </a:lnTo>
                <a:lnTo>
                  <a:pt x="0" y="13496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0" y="-104775"/>
            <a:ext cx="9738568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1.Đọc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33400" y="4610100"/>
            <a:ext cx="17554927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77"/>
              </a:lnSpc>
            </a:pPr>
            <a:r>
              <a:rPr lang="en-US" sz="3912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* Nội </a:t>
            </a:r>
            <a:r>
              <a:rPr lang="en-US" sz="391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dung </a:t>
            </a:r>
            <a:r>
              <a:rPr lang="en-US" sz="391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91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ý </a:t>
            </a:r>
            <a:r>
              <a:rPr lang="en-US" sz="3912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nghĩa</a:t>
            </a:r>
            <a:r>
              <a:rPr lang="en-US" sz="3912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Chứa đựng </a:t>
            </a:r>
            <a:r>
              <a:rPr lang="en-US" sz="391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cảm</a:t>
            </a:r>
            <a:r>
              <a:rPr lang="en-US" sz="391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12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xúc</a:t>
            </a:r>
            <a:r>
              <a:rPr lang="en-US" sz="3912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tình </a:t>
            </a:r>
            <a:r>
              <a:rPr lang="en-US" sz="3912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cảm</a:t>
            </a:r>
            <a:r>
              <a:rPr lang="en-US" sz="3912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lòng </a:t>
            </a:r>
            <a:r>
              <a:rPr lang="en-US" sz="391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yêu</a:t>
            </a:r>
            <a:r>
              <a:rPr lang="en-US" sz="391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12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nước</a:t>
            </a:r>
            <a:r>
              <a:rPr lang="en-US" sz="3912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tình </a:t>
            </a:r>
            <a:r>
              <a:rPr lang="en-US" sz="391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cảm</a:t>
            </a:r>
            <a:r>
              <a:rPr lang="en-US" sz="391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1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91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12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sáng</a:t>
            </a:r>
            <a:r>
              <a:rPr lang="en-US" sz="3912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vô </a:t>
            </a:r>
            <a:r>
              <a:rPr lang="en-US" sz="3912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tư</a:t>
            </a:r>
            <a:r>
              <a:rPr lang="en-US" sz="3912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nhân </a:t>
            </a:r>
            <a:r>
              <a:rPr lang="en-US" sz="391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hậu</a:t>
            </a:r>
            <a:r>
              <a:rPr lang="en-US" sz="391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bao dung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2000" y="1489059"/>
            <a:ext cx="17326327" cy="2657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222"/>
              </a:lnSpc>
            </a:pPr>
            <a:r>
              <a:rPr lang="en-US" sz="373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* Khái </a:t>
            </a:r>
            <a:r>
              <a:rPr lang="en-US" sz="373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niệm</a:t>
            </a:r>
            <a:r>
              <a:rPr lang="en-US" sz="373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Truyện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một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thể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loại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học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thường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kể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lại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câu</a:t>
            </a:r>
            <a:r>
              <a:rPr lang="en-US" sz="373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chuyện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bằng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một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sự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kiện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liên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quan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đến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nhau</a:t>
            </a:r>
            <a:r>
              <a:rPr lang="en-US" sz="373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có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mở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đầu</a:t>
            </a:r>
            <a:r>
              <a:rPr lang="en-US" sz="373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phát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triển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kết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thúc</a:t>
            </a:r>
            <a:r>
              <a:rPr lang="en-US" sz="373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Truyện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nhằm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giải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thích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373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tượng,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vấn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bày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tỏ</a:t>
            </a:r>
            <a:r>
              <a:rPr lang="en-US" sz="373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0" y="-166158"/>
            <a:ext cx="854719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2.Đọc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thơ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09600" y="1562100"/>
            <a:ext cx="14511283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* Thơ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một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thể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loại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học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thường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vần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nhịp</a:t>
            </a:r>
            <a:r>
              <a:rPr lang="en-US" sz="340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trình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bày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theo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dòng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khổ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thơ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nhằm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thể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trực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tiếp</a:t>
            </a:r>
            <a:r>
              <a:rPr lang="en-US" sz="340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tình </a:t>
            </a:r>
            <a:r>
              <a:rPr lang="en-US" sz="340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cảm</a:t>
            </a:r>
            <a:r>
              <a:rPr lang="en-US" sz="340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cảm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xúc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4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340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viết.</a:t>
            </a:r>
            <a:endParaRPr lang="en-US" sz="3400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62000" y="3848100"/>
            <a:ext cx="14901970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58"/>
              </a:lnSpc>
              <a:spcBef>
                <a:spcPct val="0"/>
              </a:spcBef>
            </a:pPr>
            <a:r>
              <a:rPr lang="en-US" sz="347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* Nội 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dung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ý </a:t>
            </a:r>
            <a:r>
              <a:rPr lang="en-US" sz="347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nghĩa</a:t>
            </a:r>
            <a:r>
              <a:rPr lang="en-US" sz="347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Tình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cảm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đình</a:t>
            </a:r>
            <a:r>
              <a:rPr lang="en-US" sz="347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cảm xúc bâng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khuâng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khi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nghĩ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bàn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tay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mẹ</a:t>
            </a:r>
            <a:r>
              <a:rPr lang="en-US" sz="347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đầy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ắp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cảm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xúc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nghẹn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ngào</a:t>
            </a:r>
            <a:r>
              <a:rPr lang="en-US" sz="347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công cha</a:t>
            </a:r>
            <a:r>
              <a:rPr lang="en-US" sz="347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</a:t>
            </a:r>
            <a:r>
              <a:rPr lang="en-US" sz="347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nghĩa </a:t>
            </a:r>
            <a:r>
              <a:rPr lang="en-US" sz="347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mẹ</a:t>
            </a:r>
            <a:r>
              <a:rPr lang="en-US" sz="347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tình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cảm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da </a:t>
            </a:r>
            <a:r>
              <a:rPr lang="en-US" sz="347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diết</a:t>
            </a:r>
            <a:r>
              <a:rPr lang="en-US" sz="347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cảm </a:t>
            </a:r>
            <a:r>
              <a:rPr lang="en-US" sz="347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động</a:t>
            </a:r>
            <a:r>
              <a:rPr lang="en-US" sz="347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lời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nói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hồn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nhiến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nhí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nhảnh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chú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bé</a:t>
            </a:r>
            <a:r>
              <a:rPr lang="en-US" sz="347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liên</a:t>
            </a:r>
            <a:r>
              <a:rPr lang="en-US" sz="347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7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lạc.</a:t>
            </a:r>
            <a:endParaRPr lang="en-US" sz="3470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28700"/>
            <a:ext cx="1669167" cy="23845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757" y="4730593"/>
            <a:ext cx="1757885" cy="25112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-104775"/>
            <a:ext cx="8029873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3.Đọc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kí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267199" y="2779261"/>
            <a:ext cx="5020801" cy="7507739"/>
          </a:xfrm>
          <a:custGeom>
            <a:avLst/>
            <a:gdLst/>
            <a:ahLst/>
            <a:cxnLst/>
            <a:rect l="l" t="t" r="r" b="b"/>
            <a:pathLst>
              <a:path w="5020801" h="7507739">
                <a:moveTo>
                  <a:pt x="0" y="0"/>
                </a:moveTo>
                <a:lnTo>
                  <a:pt x="5020801" y="0"/>
                </a:lnTo>
                <a:lnTo>
                  <a:pt x="5020801" y="7507739"/>
                </a:lnTo>
                <a:lnTo>
                  <a:pt x="0" y="750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69167" y="1657451"/>
            <a:ext cx="16921370" cy="265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Kí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loại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phẩm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học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thường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ghi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lại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sự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việc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xác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thực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(con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người,sự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việc,thời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gian,địa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điểm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thật,không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hư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cấu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).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Kí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tái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sự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việc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sinh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động,cụ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thể:qua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đó,người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viết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thường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phát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biểu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suy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nghĩ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tình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cảm,cảm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xúc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sự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việc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nói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tới</a:t>
            </a:r>
            <a:r>
              <a:rPr lang="en-US" sz="3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21819" y="4663918"/>
            <a:ext cx="16016066" cy="3155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5"/>
              </a:lnSpc>
            </a:pP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Nội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dung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ý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nghĩa:Tình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mẫu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tử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sâu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nặng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,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cảnh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sắc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thiên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nhiên,con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vùng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đất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phương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Nam,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hồi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ức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tuổi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thiếu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niên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những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kỉ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niệm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đầy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thích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thủ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cậu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bé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Honda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Soichiro;tình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cảm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mẫu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tử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thiêng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liêng,hiểu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thêm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những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phẩm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chất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mà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tuổi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vị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thành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niên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cần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cho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một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tương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lai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tốt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đẹp;thấy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được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cảnh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trí,con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người,nơi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ăn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sinh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hoạt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,...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mỗi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địa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danh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nổi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tiếng.Cách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ghi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lại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những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điều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còn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nhớ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sau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khi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đã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trải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qua,đã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chứng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kiến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sự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việc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hồi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kí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)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hoặc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viết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những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điều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mắt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thấy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tai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nghe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một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chuyến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đi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(du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kí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)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đều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rất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sinh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động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in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đậm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dấu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ấn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53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3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kể</a:t>
            </a:r>
            <a:endParaRPr lang="en-US" sz="253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0" y="7127574"/>
            <a:ext cx="6605986" cy="3864502"/>
          </a:xfrm>
          <a:custGeom>
            <a:avLst/>
            <a:gdLst/>
            <a:ahLst/>
            <a:cxnLst/>
            <a:rect l="l" t="t" r="r" b="b"/>
            <a:pathLst>
              <a:path w="6605986" h="3864502">
                <a:moveTo>
                  <a:pt x="0" y="0"/>
                </a:moveTo>
                <a:lnTo>
                  <a:pt x="6605986" y="0"/>
                </a:lnTo>
                <a:lnTo>
                  <a:pt x="6605986" y="3864502"/>
                </a:lnTo>
                <a:lnTo>
                  <a:pt x="0" y="38645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91379" y="-3580242"/>
            <a:ext cx="21995505" cy="14773691"/>
          </a:xfrm>
          <a:custGeom>
            <a:avLst/>
            <a:gdLst/>
            <a:ahLst/>
            <a:cxnLst/>
            <a:rect l="l" t="t" r="r" b="b"/>
            <a:pathLst>
              <a:path w="21995505" h="14773691">
                <a:moveTo>
                  <a:pt x="0" y="0"/>
                </a:moveTo>
                <a:lnTo>
                  <a:pt x="21995505" y="0"/>
                </a:lnTo>
                <a:lnTo>
                  <a:pt x="21995505" y="14773691"/>
                </a:lnTo>
                <a:lnTo>
                  <a:pt x="0" y="147736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53" b="-955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29000" y="-2628900"/>
            <a:ext cx="21480117" cy="13577526"/>
          </a:xfrm>
          <a:custGeom>
            <a:avLst/>
            <a:gdLst/>
            <a:ahLst/>
            <a:cxnLst/>
            <a:rect l="l" t="t" r="r" b="b"/>
            <a:pathLst>
              <a:path w="22089717" h="14263326">
                <a:moveTo>
                  <a:pt x="0" y="0"/>
                </a:moveTo>
                <a:lnTo>
                  <a:pt x="22089717" y="0"/>
                </a:lnTo>
                <a:lnTo>
                  <a:pt x="22089717" y="14263327"/>
                </a:lnTo>
                <a:lnTo>
                  <a:pt x="0" y="142633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48" b="-1194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87954" y="-4128712"/>
            <a:ext cx="22075954" cy="16837803"/>
          </a:xfrm>
          <a:custGeom>
            <a:avLst/>
            <a:gdLst/>
            <a:ahLst/>
            <a:cxnLst/>
            <a:rect l="l" t="t" r="r" b="b"/>
            <a:pathLst>
              <a:path w="22075954" h="16837803">
                <a:moveTo>
                  <a:pt x="0" y="0"/>
                </a:moveTo>
                <a:lnTo>
                  <a:pt x="22075954" y="0"/>
                </a:lnTo>
                <a:lnTo>
                  <a:pt x="22075954" y="16837803"/>
                </a:lnTo>
                <a:lnTo>
                  <a:pt x="0" y="168378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43" b="-244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78958" y="1028700"/>
            <a:ext cx="7530084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373D88-5AAB-4FD1-AAD6-CE7F7622E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B0B627-81EB-4751-B1DB-007E9CA2D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03AD3C9-72BD-4357-99E0-2CC32EE17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8295517" cy="10291229"/>
          </a:xfrm>
          <a:prstGeom prst="rect">
            <a:avLst/>
          </a:prstGeom>
        </p:spPr>
      </p:pic>
      <p:pic>
        <p:nvPicPr>
          <p:cNvPr id="4098" name="Picture 2" descr="Hình Ảnh Quyển Sách Mở, Quyển Sách Đẹp 1 - Tải Hình Tách Nền PNG -  KhoThietKe.Net">
            <a:extLst>
              <a:ext uri="{FF2B5EF4-FFF2-40B4-BE49-F238E27FC236}">
                <a16:creationId xmlns="" xmlns:a16="http://schemas.microsoft.com/office/drawing/2014/main" id="{7869BD36-C308-47B6-B954-E56416918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24" y="1753260"/>
            <a:ext cx="3437492" cy="244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B4034FC-7D5F-4CA7-AF2A-1866D63FC935}"/>
              </a:ext>
            </a:extLst>
          </p:cNvPr>
          <p:cNvSpPr txBox="1"/>
          <p:nvPr/>
        </p:nvSpPr>
        <p:spPr>
          <a:xfrm>
            <a:off x="6284415" y="2738438"/>
            <a:ext cx="2768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VĂN BẢN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23821E4-4459-4897-95F1-BD2B1BC6134B}"/>
              </a:ext>
            </a:extLst>
          </p:cNvPr>
          <p:cNvSpPr txBox="1"/>
          <p:nvPr/>
        </p:nvSpPr>
        <p:spPr>
          <a:xfrm>
            <a:off x="3366409" y="358580"/>
            <a:ext cx="11465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KÍ HIỆU DÙNG TRONG SÁCH NGỮ VĂN 6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4491D703-B13E-4374-8E58-ADCC81483905}"/>
              </a:ext>
            </a:extLst>
          </p:cNvPr>
          <p:cNvSpPr/>
          <p:nvPr/>
        </p:nvSpPr>
        <p:spPr>
          <a:xfrm>
            <a:off x="2257402" y="4493888"/>
            <a:ext cx="2101934" cy="2335377"/>
          </a:xfrm>
          <a:prstGeom prst="wedgeRoundRect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dirty="0">
                <a:solidFill>
                  <a:schemeClr val="accent4"/>
                </a:solidFill>
              </a:rPr>
              <a:t>?</a:t>
            </a:r>
            <a:endParaRPr lang="en-US" sz="2700" dirty="0">
              <a:solidFill>
                <a:schemeClr val="accent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8A0630-F98B-4EF2-8FAF-1AD44233B2C3}"/>
              </a:ext>
            </a:extLst>
          </p:cNvPr>
          <p:cNvSpPr txBox="1"/>
          <p:nvPr/>
        </p:nvSpPr>
        <p:spPr>
          <a:xfrm>
            <a:off x="6284415" y="5609571"/>
            <a:ext cx="9271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CÂU HỎI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="" xmlns:a16="http://schemas.microsoft.com/office/drawing/2014/main" id="{076F1B92-E8F0-4AD4-BCCF-D7E12447D55C}"/>
              </a:ext>
            </a:extLst>
          </p:cNvPr>
          <p:cNvSpPr/>
          <p:nvPr/>
        </p:nvSpPr>
        <p:spPr>
          <a:xfrm>
            <a:off x="2257400" y="7612176"/>
            <a:ext cx="2101934" cy="2335377"/>
          </a:xfrm>
          <a:prstGeom prst="wedgeRoundRect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accent4"/>
                </a:solidFill>
              </a:rPr>
              <a:t>M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95AB4AD-9C6E-4CAE-883B-D89D9232EF15}"/>
              </a:ext>
            </a:extLst>
          </p:cNvPr>
          <p:cNvSpPr txBox="1"/>
          <p:nvPr/>
        </p:nvSpPr>
        <p:spPr>
          <a:xfrm>
            <a:off x="6616733" y="8324091"/>
            <a:ext cx="9271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MẪU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4E97977-F75A-41A2-B18E-F57EE87B8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6444" y="7089084"/>
            <a:ext cx="3242867" cy="31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2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3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62577" y="1028700"/>
            <a:ext cx="6562846" cy="8229600"/>
          </a:xfrm>
          <a:custGeom>
            <a:avLst/>
            <a:gdLst/>
            <a:ahLst/>
            <a:cxnLst/>
            <a:rect l="l" t="t" r="r" b="b"/>
            <a:pathLst>
              <a:path w="6562846" h="8229600">
                <a:moveTo>
                  <a:pt x="0" y="0"/>
                </a:moveTo>
                <a:lnTo>
                  <a:pt x="6562846" y="0"/>
                </a:lnTo>
                <a:lnTo>
                  <a:pt x="65628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375362" cy="10287000"/>
          </a:xfrm>
          <a:custGeom>
            <a:avLst/>
            <a:gdLst/>
            <a:ahLst/>
            <a:cxnLst/>
            <a:rect l="l" t="t" r="r" b="b"/>
            <a:pathLst>
              <a:path w="2375362" h="10287000">
                <a:moveTo>
                  <a:pt x="0" y="0"/>
                </a:moveTo>
                <a:lnTo>
                  <a:pt x="2375362" y="0"/>
                </a:lnTo>
                <a:lnTo>
                  <a:pt x="23753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12638" y="0"/>
            <a:ext cx="2375362" cy="10287000"/>
          </a:xfrm>
          <a:custGeom>
            <a:avLst/>
            <a:gdLst/>
            <a:ahLst/>
            <a:cxnLst/>
            <a:rect l="l" t="t" r="r" b="b"/>
            <a:pathLst>
              <a:path w="2375362" h="10287000">
                <a:moveTo>
                  <a:pt x="0" y="0"/>
                </a:moveTo>
                <a:lnTo>
                  <a:pt x="2375362" y="0"/>
                </a:lnTo>
                <a:lnTo>
                  <a:pt x="23753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27266">
            <a:off x="2436135" y="665107"/>
            <a:ext cx="2906647" cy="861424"/>
          </a:xfrm>
          <a:custGeom>
            <a:avLst/>
            <a:gdLst/>
            <a:ahLst/>
            <a:cxnLst/>
            <a:rect l="l" t="t" r="r" b="b"/>
            <a:pathLst>
              <a:path w="2906647" h="861424">
                <a:moveTo>
                  <a:pt x="0" y="0"/>
                </a:moveTo>
                <a:lnTo>
                  <a:pt x="2906646" y="0"/>
                </a:lnTo>
                <a:lnTo>
                  <a:pt x="2906646" y="861424"/>
                </a:lnTo>
                <a:lnTo>
                  <a:pt x="0" y="861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61564">
            <a:off x="11673509" y="8100391"/>
            <a:ext cx="3657600" cy="1117231"/>
          </a:xfrm>
          <a:custGeom>
            <a:avLst/>
            <a:gdLst/>
            <a:ahLst/>
            <a:cxnLst/>
            <a:rect l="l" t="t" r="r" b="b"/>
            <a:pathLst>
              <a:path w="3657600" h="1117231">
                <a:moveTo>
                  <a:pt x="0" y="0"/>
                </a:moveTo>
                <a:lnTo>
                  <a:pt x="3657600" y="0"/>
                </a:lnTo>
                <a:lnTo>
                  <a:pt x="3657600" y="1117231"/>
                </a:lnTo>
                <a:lnTo>
                  <a:pt x="0" y="11172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229822" y="-14232"/>
            <a:ext cx="7272486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FF4D6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BÀI MỞ ĐẦU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88474" y="2041678"/>
            <a:ext cx="15794614" cy="862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265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</a:t>
            </a:r>
            <a:r>
              <a:rPr lang="en-US" sz="5199" dirty="0" err="1">
                <a:solidFill>
                  <a:srgbClr val="F265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Nội</a:t>
            </a:r>
            <a:r>
              <a:rPr lang="en-US" sz="5199" dirty="0">
                <a:solidFill>
                  <a:srgbClr val="F265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dung </a:t>
            </a:r>
            <a:r>
              <a:rPr lang="en-US" sz="5199" dirty="0" err="1">
                <a:solidFill>
                  <a:srgbClr val="F265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5199" dirty="0">
                <a:solidFill>
                  <a:srgbClr val="F265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F265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cấu</a:t>
            </a:r>
            <a:r>
              <a:rPr lang="en-US" sz="5199" dirty="0">
                <a:solidFill>
                  <a:srgbClr val="F265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F265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trúc</a:t>
            </a:r>
            <a:r>
              <a:rPr lang="en-US" sz="5199" dirty="0">
                <a:solidFill>
                  <a:srgbClr val="F265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F265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sách</a:t>
            </a:r>
            <a:r>
              <a:rPr lang="en-US" sz="5199" dirty="0">
                <a:solidFill>
                  <a:srgbClr val="F265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F265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Ngữ</a:t>
            </a:r>
            <a:r>
              <a:rPr lang="en-US" sz="5199" dirty="0">
                <a:solidFill>
                  <a:srgbClr val="F265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F265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5199" dirty="0">
                <a:solidFill>
                  <a:srgbClr val="F265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6)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21676" y="3637507"/>
            <a:ext cx="12990962" cy="288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2"/>
              </a:lnSpc>
            </a:pPr>
            <a:r>
              <a:rPr lang="en-US" sz="5387" dirty="0" err="1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Tiết</a:t>
            </a:r>
            <a:r>
              <a:rPr lang="en-US" sz="5387" dirty="0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3: </a:t>
            </a:r>
            <a:r>
              <a:rPr lang="en-US" sz="5387" dirty="0" err="1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5387" dirty="0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387" dirty="0" err="1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5387" dirty="0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387" dirty="0" err="1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5387" dirty="0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387" dirty="0" err="1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5387" dirty="0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387" dirty="0" err="1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nghị</a:t>
            </a:r>
            <a:r>
              <a:rPr lang="en-US" sz="5387" dirty="0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387" dirty="0" err="1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luận</a:t>
            </a:r>
            <a:r>
              <a:rPr lang="en-US" sz="5387" dirty="0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,</a:t>
            </a:r>
            <a:r>
              <a:rPr lang="en-US" sz="5387" dirty="0" err="1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5387" dirty="0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387" dirty="0" err="1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5387" dirty="0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387" dirty="0" err="1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thông</a:t>
            </a:r>
            <a:r>
              <a:rPr lang="en-US" sz="5387" dirty="0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tin </a:t>
            </a:r>
            <a:r>
              <a:rPr lang="en-US" sz="5387" dirty="0" err="1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5387" dirty="0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387" dirty="0" err="1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rèn</a:t>
            </a:r>
            <a:r>
              <a:rPr lang="en-US" sz="5387" dirty="0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387" dirty="0" err="1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luyện</a:t>
            </a:r>
            <a:r>
              <a:rPr lang="en-US" sz="5387" dirty="0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387" dirty="0" err="1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Tiếng</a:t>
            </a:r>
            <a:r>
              <a:rPr lang="en-US" sz="5387" dirty="0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387" dirty="0" err="1">
                <a:solidFill>
                  <a:srgbClr val="00A65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Việt</a:t>
            </a:r>
            <a:endParaRPr lang="en-US" sz="5387" dirty="0">
              <a:solidFill>
                <a:srgbClr val="00A651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6903662-F50E-4664-B882-47511C517B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41655" y="9674386"/>
            <a:ext cx="2304488" cy="646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935153" cy="10287000"/>
          </a:xfrm>
          <a:custGeom>
            <a:avLst/>
            <a:gdLst/>
            <a:ahLst/>
            <a:cxnLst/>
            <a:rect l="l" t="t" r="r" b="b"/>
            <a:pathLst>
              <a:path w="6935153" h="10287000">
                <a:moveTo>
                  <a:pt x="0" y="0"/>
                </a:moveTo>
                <a:lnTo>
                  <a:pt x="6935153" y="0"/>
                </a:lnTo>
                <a:lnTo>
                  <a:pt x="69351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35152" y="0"/>
            <a:ext cx="11544300" cy="6160443"/>
          </a:xfrm>
          <a:custGeom>
            <a:avLst/>
            <a:gdLst/>
            <a:ahLst/>
            <a:cxnLst/>
            <a:rect l="l" t="t" r="r" b="b"/>
            <a:pathLst>
              <a:path w="11544300" h="6160443">
                <a:moveTo>
                  <a:pt x="0" y="0"/>
                </a:moveTo>
                <a:lnTo>
                  <a:pt x="11544300" y="0"/>
                </a:lnTo>
                <a:lnTo>
                  <a:pt x="11544300" y="6160443"/>
                </a:lnTo>
                <a:lnTo>
                  <a:pt x="0" y="6160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04" b="-26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12650" y="5365313"/>
            <a:ext cx="11789305" cy="5613628"/>
          </a:xfrm>
          <a:custGeom>
            <a:avLst/>
            <a:gdLst/>
            <a:ahLst/>
            <a:cxnLst/>
            <a:rect l="l" t="t" r="r" b="b"/>
            <a:pathLst>
              <a:path w="11789305" h="5613628">
                <a:moveTo>
                  <a:pt x="0" y="0"/>
                </a:moveTo>
                <a:lnTo>
                  <a:pt x="11789305" y="0"/>
                </a:lnTo>
                <a:lnTo>
                  <a:pt x="11789305" y="5613628"/>
                </a:lnTo>
                <a:lnTo>
                  <a:pt x="0" y="5613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069" b="-11069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617" y="0"/>
            <a:ext cx="2689892" cy="2812625"/>
          </a:xfrm>
          <a:custGeom>
            <a:avLst/>
            <a:gdLst/>
            <a:ahLst/>
            <a:cxnLst/>
            <a:rect l="l" t="t" r="r" b="b"/>
            <a:pathLst>
              <a:path w="2689892" h="2812625">
                <a:moveTo>
                  <a:pt x="0" y="0"/>
                </a:moveTo>
                <a:lnTo>
                  <a:pt x="2689892" y="0"/>
                </a:lnTo>
                <a:lnTo>
                  <a:pt x="2689892" y="2812625"/>
                </a:lnTo>
                <a:lnTo>
                  <a:pt x="0" y="28126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23906" y="3309656"/>
            <a:ext cx="2433278" cy="3055486"/>
          </a:xfrm>
          <a:custGeom>
            <a:avLst/>
            <a:gdLst/>
            <a:ahLst/>
            <a:cxnLst/>
            <a:rect l="l" t="t" r="r" b="b"/>
            <a:pathLst>
              <a:path w="2433278" h="3055486">
                <a:moveTo>
                  <a:pt x="0" y="0"/>
                </a:moveTo>
                <a:lnTo>
                  <a:pt x="2433278" y="0"/>
                </a:lnTo>
                <a:lnTo>
                  <a:pt x="2433278" y="3055486"/>
                </a:lnTo>
                <a:lnTo>
                  <a:pt x="0" y="3055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5797" y="6663316"/>
            <a:ext cx="2475606" cy="2992336"/>
          </a:xfrm>
          <a:custGeom>
            <a:avLst/>
            <a:gdLst/>
            <a:ahLst/>
            <a:cxnLst/>
            <a:rect l="l" t="t" r="r" b="b"/>
            <a:pathLst>
              <a:path w="2475606" h="2992336">
                <a:moveTo>
                  <a:pt x="0" y="0"/>
                </a:moveTo>
                <a:lnTo>
                  <a:pt x="2475606" y="0"/>
                </a:lnTo>
                <a:lnTo>
                  <a:pt x="2475606" y="2992336"/>
                </a:lnTo>
                <a:lnTo>
                  <a:pt x="0" y="29923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731276" y="3977664"/>
            <a:ext cx="10528024" cy="1719470"/>
            <a:chOff x="0" y="0"/>
            <a:chExt cx="2772813" cy="452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72813" cy="452864"/>
            </a:xfrm>
            <a:custGeom>
              <a:avLst/>
              <a:gdLst/>
              <a:ahLst/>
              <a:cxnLst/>
              <a:rect l="l" t="t" r="r" b="b"/>
              <a:pathLst>
                <a:path w="2772813" h="452864">
                  <a:moveTo>
                    <a:pt x="0" y="0"/>
                  </a:moveTo>
                  <a:lnTo>
                    <a:pt x="2772813" y="0"/>
                  </a:lnTo>
                  <a:lnTo>
                    <a:pt x="2772813" y="452864"/>
                  </a:lnTo>
                  <a:lnTo>
                    <a:pt x="0" y="452864"/>
                  </a:lnTo>
                  <a:close/>
                </a:path>
              </a:pathLst>
            </a:custGeom>
            <a:solidFill>
              <a:srgbClr val="19ADA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72813" cy="490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1403" y="825303"/>
            <a:ext cx="10528024" cy="1719470"/>
            <a:chOff x="0" y="0"/>
            <a:chExt cx="2772813" cy="452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72813" cy="452864"/>
            </a:xfrm>
            <a:custGeom>
              <a:avLst/>
              <a:gdLst/>
              <a:ahLst/>
              <a:cxnLst/>
              <a:rect l="l" t="t" r="r" b="b"/>
              <a:pathLst>
                <a:path w="2772813" h="452864">
                  <a:moveTo>
                    <a:pt x="0" y="0"/>
                  </a:moveTo>
                  <a:lnTo>
                    <a:pt x="2772813" y="0"/>
                  </a:lnTo>
                  <a:lnTo>
                    <a:pt x="2772813" y="452864"/>
                  </a:lnTo>
                  <a:lnTo>
                    <a:pt x="0" y="452864"/>
                  </a:lnTo>
                  <a:close/>
                </a:path>
              </a:pathLst>
            </a:custGeom>
            <a:solidFill>
              <a:srgbClr val="70A1E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772813" cy="490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517523" y="7793892"/>
            <a:ext cx="10528024" cy="1719470"/>
            <a:chOff x="0" y="0"/>
            <a:chExt cx="2772813" cy="4528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72813" cy="452864"/>
            </a:xfrm>
            <a:custGeom>
              <a:avLst/>
              <a:gdLst/>
              <a:ahLst/>
              <a:cxnLst/>
              <a:rect l="l" t="t" r="r" b="b"/>
              <a:pathLst>
                <a:path w="2772813" h="452864">
                  <a:moveTo>
                    <a:pt x="0" y="0"/>
                  </a:moveTo>
                  <a:lnTo>
                    <a:pt x="2772813" y="0"/>
                  </a:lnTo>
                  <a:lnTo>
                    <a:pt x="2772813" y="452864"/>
                  </a:lnTo>
                  <a:lnTo>
                    <a:pt x="0" y="452864"/>
                  </a:lnTo>
                  <a:close/>
                </a:path>
              </a:pathLst>
            </a:custGeom>
            <a:solidFill>
              <a:srgbClr val="EBF21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772813" cy="490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994601" y="7061688"/>
            <a:ext cx="1691889" cy="1464408"/>
          </a:xfrm>
          <a:custGeom>
            <a:avLst/>
            <a:gdLst/>
            <a:ahLst/>
            <a:cxnLst/>
            <a:rect l="l" t="t" r="r" b="b"/>
            <a:pathLst>
              <a:path w="1691889" h="1464408">
                <a:moveTo>
                  <a:pt x="0" y="0"/>
                </a:moveTo>
                <a:lnTo>
                  <a:pt x="1691889" y="0"/>
                </a:lnTo>
                <a:lnTo>
                  <a:pt x="1691889" y="1464408"/>
                </a:lnTo>
                <a:lnTo>
                  <a:pt x="0" y="14644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77136" y="383567"/>
            <a:ext cx="1118656" cy="1152174"/>
          </a:xfrm>
          <a:custGeom>
            <a:avLst/>
            <a:gdLst/>
            <a:ahLst/>
            <a:cxnLst/>
            <a:rect l="l" t="t" r="r" b="b"/>
            <a:pathLst>
              <a:path w="1118656" h="1152174">
                <a:moveTo>
                  <a:pt x="0" y="0"/>
                </a:moveTo>
                <a:lnTo>
                  <a:pt x="1118656" y="0"/>
                </a:lnTo>
                <a:lnTo>
                  <a:pt x="1118656" y="1152174"/>
                </a:lnTo>
                <a:lnTo>
                  <a:pt x="0" y="11521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423002" y="5143500"/>
            <a:ext cx="1162878" cy="1162878"/>
          </a:xfrm>
          <a:custGeom>
            <a:avLst/>
            <a:gdLst/>
            <a:ahLst/>
            <a:cxnLst/>
            <a:rect l="l" t="t" r="r" b="b"/>
            <a:pathLst>
              <a:path w="1162878" h="1162878">
                <a:moveTo>
                  <a:pt x="0" y="0"/>
                </a:moveTo>
                <a:lnTo>
                  <a:pt x="1162878" y="0"/>
                </a:lnTo>
                <a:lnTo>
                  <a:pt x="1162878" y="1162878"/>
                </a:lnTo>
                <a:lnTo>
                  <a:pt x="0" y="11628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220924" y="1172593"/>
            <a:ext cx="8057108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1.Đọc </a:t>
            </a:r>
            <a:r>
              <a:rPr lang="en-US" sz="5399" dirty="0" err="1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hiểu</a:t>
            </a:r>
            <a:r>
              <a:rPr lang="en-US" sz="5399" dirty="0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văn</a:t>
            </a:r>
            <a:r>
              <a:rPr lang="en-US" sz="5399" dirty="0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bản</a:t>
            </a:r>
            <a:r>
              <a:rPr lang="en-US" sz="5399" dirty="0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nghị</a:t>
            </a:r>
            <a:r>
              <a:rPr lang="en-US" sz="5399" dirty="0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luận</a:t>
            </a:r>
            <a:endParaRPr lang="en-US" sz="5399" dirty="0">
              <a:solidFill>
                <a:srgbClr val="000000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675872" y="4324954"/>
            <a:ext cx="7912447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2.Đọc </a:t>
            </a:r>
            <a:r>
              <a:rPr lang="en-US" sz="5399" dirty="0" err="1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hiểu</a:t>
            </a:r>
            <a:r>
              <a:rPr lang="en-US" sz="5399" dirty="0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văn</a:t>
            </a:r>
            <a:r>
              <a:rPr lang="en-US" sz="5399" dirty="0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bản</a:t>
            </a:r>
            <a:r>
              <a:rPr lang="en-US" sz="5399" dirty="0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thông</a:t>
            </a:r>
            <a:r>
              <a:rPr lang="en-US" sz="5399" dirty="0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 tin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437868" y="8141182"/>
            <a:ext cx="5840164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3.Rèn </a:t>
            </a:r>
            <a:r>
              <a:rPr lang="en-US" sz="5399" dirty="0" err="1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luyện</a:t>
            </a:r>
            <a:r>
              <a:rPr lang="en-US" sz="5399" dirty="0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tiếng</a:t>
            </a:r>
            <a:r>
              <a:rPr lang="en-US" sz="5399" dirty="0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Việt</a:t>
            </a:r>
            <a:endParaRPr lang="en-US" sz="5399" dirty="0">
              <a:solidFill>
                <a:srgbClr val="000000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247" y="-120584"/>
            <a:ext cx="2665749" cy="2769610"/>
          </a:xfrm>
          <a:custGeom>
            <a:avLst/>
            <a:gdLst/>
            <a:ahLst/>
            <a:cxnLst/>
            <a:rect l="l" t="t" r="r" b="b"/>
            <a:pathLst>
              <a:path w="2665749" h="2769610">
                <a:moveTo>
                  <a:pt x="0" y="0"/>
                </a:moveTo>
                <a:lnTo>
                  <a:pt x="2665749" y="0"/>
                </a:lnTo>
                <a:lnTo>
                  <a:pt x="2665749" y="2769610"/>
                </a:lnTo>
                <a:lnTo>
                  <a:pt x="0" y="27696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0260" y="3111109"/>
            <a:ext cx="2245329" cy="2032391"/>
          </a:xfrm>
          <a:custGeom>
            <a:avLst/>
            <a:gdLst/>
            <a:ahLst/>
            <a:cxnLst/>
            <a:rect l="l" t="t" r="r" b="b"/>
            <a:pathLst>
              <a:path w="2245329" h="2032391">
                <a:moveTo>
                  <a:pt x="0" y="0"/>
                </a:moveTo>
                <a:lnTo>
                  <a:pt x="2245329" y="0"/>
                </a:lnTo>
                <a:lnTo>
                  <a:pt x="2245329" y="2032391"/>
                </a:lnTo>
                <a:lnTo>
                  <a:pt x="0" y="20323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0260" y="6610350"/>
            <a:ext cx="2245329" cy="2032391"/>
          </a:xfrm>
          <a:custGeom>
            <a:avLst/>
            <a:gdLst/>
            <a:ahLst/>
            <a:cxnLst/>
            <a:rect l="l" t="t" r="r" b="b"/>
            <a:pathLst>
              <a:path w="2245329" h="2032391">
                <a:moveTo>
                  <a:pt x="0" y="0"/>
                </a:moveTo>
                <a:lnTo>
                  <a:pt x="2245329" y="0"/>
                </a:lnTo>
                <a:lnTo>
                  <a:pt x="2245329" y="2032391"/>
                </a:lnTo>
                <a:lnTo>
                  <a:pt x="0" y="20323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72800" y="8962721"/>
            <a:ext cx="7315200" cy="1324279"/>
          </a:xfrm>
          <a:custGeom>
            <a:avLst/>
            <a:gdLst/>
            <a:ahLst/>
            <a:cxnLst/>
            <a:rect l="l" t="t" r="r" b="b"/>
            <a:pathLst>
              <a:path w="7315200" h="1324279">
                <a:moveTo>
                  <a:pt x="0" y="0"/>
                </a:moveTo>
                <a:lnTo>
                  <a:pt x="7315200" y="0"/>
                </a:lnTo>
                <a:lnTo>
                  <a:pt x="7315200" y="1324279"/>
                </a:lnTo>
                <a:lnTo>
                  <a:pt x="0" y="13242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008497" y="2751247"/>
            <a:ext cx="13714090" cy="5371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0"/>
              </a:lnSpc>
            </a:pP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Văn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bản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nghị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luận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là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loại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văn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bản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nhằm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thuyết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phục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người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đọc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người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nghe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về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một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vấn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đề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nào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đó.Để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thuyết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phục,người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viết,người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nói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phải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nêu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lên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được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ý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kiến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(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quan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điểm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)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của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mình,sau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đó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dùng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lí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lẽ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và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bằng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chúng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cụ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thể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để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làm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sáng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tỏ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ý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kiến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ấy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</a:p>
          <a:p>
            <a:pPr algn="ctr">
              <a:lnSpc>
                <a:spcPts val="5310"/>
              </a:lnSpc>
            </a:pPr>
            <a:endParaRPr lang="en-US" sz="3793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5310"/>
              </a:lnSpc>
            </a:pPr>
            <a:endParaRPr lang="en-US" sz="3793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5310"/>
              </a:lnSpc>
            </a:pP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Nội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dung:Nêu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lên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cái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hay,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cái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đẹp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của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tác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phẩm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văn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endParaRPr lang="en-US" sz="3793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5310"/>
              </a:lnSpc>
            </a:pP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nêu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lên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những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vấn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đề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xã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hội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cần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quan</a:t>
            </a:r>
            <a:r>
              <a:rPr lang="en-US" sz="3793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793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tâm</a:t>
            </a:r>
            <a:endParaRPr lang="en-US" sz="3793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55589" y="770509"/>
            <a:ext cx="7460605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1.Đọc </a:t>
            </a:r>
            <a:r>
              <a:rPr lang="en-US" sz="5000" dirty="0" err="1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hiểu</a:t>
            </a:r>
            <a:r>
              <a:rPr lang="en-US" sz="5000" dirty="0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văn</a:t>
            </a:r>
            <a:r>
              <a:rPr lang="en-US" sz="5000" dirty="0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bản</a:t>
            </a:r>
            <a:r>
              <a:rPr lang="en-US" sz="5000" dirty="0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nghị</a:t>
            </a:r>
            <a:r>
              <a:rPr lang="en-US" sz="5000" dirty="0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luận</a:t>
            </a:r>
            <a:endParaRPr lang="en-US" sz="5000" dirty="0">
              <a:solidFill>
                <a:srgbClr val="000000"/>
              </a:solidFill>
              <a:latin typeface="Sansita"/>
              <a:ea typeface="Sansita"/>
              <a:cs typeface="Sansita"/>
              <a:sym typeface="Sansit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247" y="-120584"/>
            <a:ext cx="2665749" cy="2769610"/>
          </a:xfrm>
          <a:custGeom>
            <a:avLst/>
            <a:gdLst/>
            <a:ahLst/>
            <a:cxnLst/>
            <a:rect l="l" t="t" r="r" b="b"/>
            <a:pathLst>
              <a:path w="2665749" h="2769610">
                <a:moveTo>
                  <a:pt x="0" y="0"/>
                </a:moveTo>
                <a:lnTo>
                  <a:pt x="2665749" y="0"/>
                </a:lnTo>
                <a:lnTo>
                  <a:pt x="2665749" y="2769610"/>
                </a:lnTo>
                <a:lnTo>
                  <a:pt x="0" y="27696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72800" y="8962721"/>
            <a:ext cx="7315200" cy="1324279"/>
          </a:xfrm>
          <a:custGeom>
            <a:avLst/>
            <a:gdLst/>
            <a:ahLst/>
            <a:cxnLst/>
            <a:rect l="l" t="t" r="r" b="b"/>
            <a:pathLst>
              <a:path w="7315200" h="1324279">
                <a:moveTo>
                  <a:pt x="0" y="0"/>
                </a:moveTo>
                <a:lnTo>
                  <a:pt x="7315200" y="0"/>
                </a:lnTo>
                <a:lnTo>
                  <a:pt x="7315200" y="1324279"/>
                </a:lnTo>
                <a:lnTo>
                  <a:pt x="0" y="13242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239105"/>
            <a:ext cx="1693423" cy="2242325"/>
          </a:xfrm>
          <a:custGeom>
            <a:avLst/>
            <a:gdLst/>
            <a:ahLst/>
            <a:cxnLst/>
            <a:rect l="l" t="t" r="r" b="b"/>
            <a:pathLst>
              <a:path w="1693423" h="2242325">
                <a:moveTo>
                  <a:pt x="0" y="0"/>
                </a:moveTo>
                <a:lnTo>
                  <a:pt x="1693423" y="0"/>
                </a:lnTo>
                <a:lnTo>
                  <a:pt x="1693423" y="2242325"/>
                </a:lnTo>
                <a:lnTo>
                  <a:pt x="0" y="2242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7015975"/>
            <a:ext cx="1693423" cy="2242325"/>
          </a:xfrm>
          <a:custGeom>
            <a:avLst/>
            <a:gdLst/>
            <a:ahLst/>
            <a:cxnLst/>
            <a:rect l="l" t="t" r="r" b="b"/>
            <a:pathLst>
              <a:path w="1693423" h="2242325">
                <a:moveTo>
                  <a:pt x="0" y="0"/>
                </a:moveTo>
                <a:lnTo>
                  <a:pt x="1693423" y="0"/>
                </a:lnTo>
                <a:lnTo>
                  <a:pt x="1693423" y="2242325"/>
                </a:lnTo>
                <a:lnTo>
                  <a:pt x="0" y="2242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115717" y="933450"/>
            <a:ext cx="785708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2.Đọc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hiểu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văn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bản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thông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tin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22123" y="3237610"/>
            <a:ext cx="15565877" cy="6193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2"/>
              </a:lnSpc>
            </a:pP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Văn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bản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thông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tin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là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loại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văn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bản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thường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dùng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để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cung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cấp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thông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tin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về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con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người,sự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vật,hiện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tượng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hoặc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hướng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dẫn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thực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hiện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hoạt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động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dựa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trên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số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liệu,sự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kiện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khách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quan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và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kiến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thức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khoa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endParaRPr lang="en-US" sz="3887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5442"/>
              </a:lnSpc>
            </a:pPr>
            <a:endParaRPr lang="en-US" sz="3887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5442"/>
              </a:lnSpc>
            </a:pPr>
            <a:endParaRPr lang="en-US" sz="3887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5442"/>
              </a:lnSpc>
            </a:pPr>
            <a:endParaRPr lang="en-US" sz="3887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5442"/>
              </a:lnSpc>
            </a:pP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Cung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cấp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thông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tin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bổ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ích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về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sự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kiện</a:t>
            </a:r>
            <a:r>
              <a:rPr lang="en-US" sz="38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lớn</a:t>
            </a:r>
            <a:endParaRPr lang="en-US" sz="3887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5442"/>
              </a:lnSpc>
            </a:pPr>
            <a:endParaRPr lang="en-US" sz="3887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5442"/>
              </a:lnSpc>
            </a:pPr>
            <a:endParaRPr lang="en-US" sz="3887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247" y="-120584"/>
            <a:ext cx="2665749" cy="2769610"/>
          </a:xfrm>
          <a:custGeom>
            <a:avLst/>
            <a:gdLst/>
            <a:ahLst/>
            <a:cxnLst/>
            <a:rect l="l" t="t" r="r" b="b"/>
            <a:pathLst>
              <a:path w="2665749" h="2769610">
                <a:moveTo>
                  <a:pt x="0" y="0"/>
                </a:moveTo>
                <a:lnTo>
                  <a:pt x="2665749" y="0"/>
                </a:lnTo>
                <a:lnTo>
                  <a:pt x="2665749" y="2769610"/>
                </a:lnTo>
                <a:lnTo>
                  <a:pt x="0" y="27696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72800" y="8962721"/>
            <a:ext cx="7315200" cy="1324279"/>
          </a:xfrm>
          <a:custGeom>
            <a:avLst/>
            <a:gdLst/>
            <a:ahLst/>
            <a:cxnLst/>
            <a:rect l="l" t="t" r="r" b="b"/>
            <a:pathLst>
              <a:path w="7315200" h="1324279">
                <a:moveTo>
                  <a:pt x="0" y="0"/>
                </a:moveTo>
                <a:lnTo>
                  <a:pt x="7315200" y="0"/>
                </a:lnTo>
                <a:lnTo>
                  <a:pt x="7315200" y="1324279"/>
                </a:lnTo>
                <a:lnTo>
                  <a:pt x="0" y="13242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06502" y="1855228"/>
            <a:ext cx="3676462" cy="2596502"/>
          </a:xfrm>
          <a:custGeom>
            <a:avLst/>
            <a:gdLst/>
            <a:ahLst/>
            <a:cxnLst/>
            <a:rect l="l" t="t" r="r" b="b"/>
            <a:pathLst>
              <a:path w="3676462" h="2596502">
                <a:moveTo>
                  <a:pt x="0" y="0"/>
                </a:moveTo>
                <a:lnTo>
                  <a:pt x="3676462" y="0"/>
                </a:lnTo>
                <a:lnTo>
                  <a:pt x="3676462" y="2596501"/>
                </a:lnTo>
                <a:lnTo>
                  <a:pt x="0" y="25965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43092" y="1028700"/>
            <a:ext cx="1987308" cy="3613288"/>
          </a:xfrm>
          <a:custGeom>
            <a:avLst/>
            <a:gdLst/>
            <a:ahLst/>
            <a:cxnLst/>
            <a:rect l="l" t="t" r="r" b="b"/>
            <a:pathLst>
              <a:path w="1987308" h="3613288">
                <a:moveTo>
                  <a:pt x="0" y="0"/>
                </a:moveTo>
                <a:lnTo>
                  <a:pt x="1987308" y="0"/>
                </a:lnTo>
                <a:lnTo>
                  <a:pt x="1987308" y="3613288"/>
                </a:lnTo>
                <a:lnTo>
                  <a:pt x="0" y="36132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83551" y="-95250"/>
            <a:ext cx="609391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3.Rèn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luyện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Việt</a:t>
            </a:r>
            <a:endParaRPr lang="en-US" sz="51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165150" y="942975"/>
            <a:ext cx="4224635" cy="721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Có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loại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tập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7165" y="4675505"/>
            <a:ext cx="7975136" cy="458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a,Bài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tập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nhận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biết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hiện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tượng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và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đơn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vị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ngôn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ngữ</a:t>
            </a:r>
            <a:endParaRPr lang="en-US" sz="51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b,Bài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tập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vận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dụng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kiến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thức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Việt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rèn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luyện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kĩ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năng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đọc,viết,nói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và</a:t>
            </a: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nghe</a:t>
            </a:r>
            <a:endParaRPr lang="en-US" sz="51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979361" y="4675505"/>
            <a:ext cx="7975136" cy="550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a,Mục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đích:rèn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luyện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các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kĩ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năng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sử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dụng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Việt</a:t>
            </a:r>
            <a:endParaRPr lang="en-US" sz="5199" dirty="0">
              <a:solidFill>
                <a:srgbClr val="FF4D6D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b,Vận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dụng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kiến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thức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Việt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phục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vụ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hoạt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động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tiếp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nhận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văn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bản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hoặc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tạo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lập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văn</a:t>
            </a:r>
            <a:r>
              <a:rPr lang="en-US" sz="5199" dirty="0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F4D6D"/>
                </a:solidFill>
                <a:latin typeface="Francois One"/>
                <a:ea typeface="Francois One"/>
                <a:cs typeface="Francois One"/>
                <a:sym typeface="Francois One"/>
              </a:rPr>
              <a:t>bản</a:t>
            </a:r>
            <a:endParaRPr lang="en-US" sz="5199" dirty="0">
              <a:solidFill>
                <a:srgbClr val="FF4D6D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174799"/>
            <a:ext cx="3435627" cy="5220669"/>
            <a:chOff x="0" y="0"/>
            <a:chExt cx="812800" cy="1235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235105"/>
            </a:xfrm>
            <a:custGeom>
              <a:avLst/>
              <a:gdLst/>
              <a:ahLst/>
              <a:cxnLst/>
              <a:rect l="l" t="t" r="r" b="b"/>
              <a:pathLst>
                <a:path w="812800" h="1235105">
                  <a:moveTo>
                    <a:pt x="406400" y="0"/>
                  </a:moveTo>
                  <a:cubicBezTo>
                    <a:pt x="181951" y="0"/>
                    <a:pt x="0" y="276488"/>
                    <a:pt x="0" y="617553"/>
                  </a:cubicBezTo>
                  <a:cubicBezTo>
                    <a:pt x="0" y="958617"/>
                    <a:pt x="181951" y="1235105"/>
                    <a:pt x="406400" y="1235105"/>
                  </a:cubicBezTo>
                  <a:cubicBezTo>
                    <a:pt x="630849" y="1235105"/>
                    <a:pt x="812800" y="958617"/>
                    <a:pt x="812800" y="617553"/>
                  </a:cubicBezTo>
                  <a:cubicBezTo>
                    <a:pt x="812800" y="27648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645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9591"/>
              <a:ext cx="660400" cy="1079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FFFFFF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NHỮNG ĐIỀU CẦN LÀM KHI HỌC NGỮ VĂN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5486400" y="0"/>
            <a:ext cx="7315200" cy="3737402"/>
          </a:xfrm>
          <a:custGeom>
            <a:avLst/>
            <a:gdLst/>
            <a:ahLst/>
            <a:cxnLst/>
            <a:rect l="l" t="t" r="r" b="b"/>
            <a:pathLst>
              <a:path w="7315200" h="3737402">
                <a:moveTo>
                  <a:pt x="0" y="0"/>
                </a:moveTo>
                <a:lnTo>
                  <a:pt x="7315200" y="0"/>
                </a:lnTo>
                <a:lnTo>
                  <a:pt x="7315200" y="3737402"/>
                </a:lnTo>
                <a:lnTo>
                  <a:pt x="0" y="37374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437204" y="3274799"/>
            <a:ext cx="7315200" cy="3737402"/>
          </a:xfrm>
          <a:custGeom>
            <a:avLst/>
            <a:gdLst/>
            <a:ahLst/>
            <a:cxnLst/>
            <a:rect l="l" t="t" r="r" b="b"/>
            <a:pathLst>
              <a:path w="7315200" h="3737402">
                <a:moveTo>
                  <a:pt x="0" y="0"/>
                </a:moveTo>
                <a:lnTo>
                  <a:pt x="7315200" y="0"/>
                </a:lnTo>
                <a:lnTo>
                  <a:pt x="7315200" y="3737402"/>
                </a:lnTo>
                <a:lnTo>
                  <a:pt x="0" y="37374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49487" y="6549598"/>
            <a:ext cx="7315200" cy="3737402"/>
          </a:xfrm>
          <a:custGeom>
            <a:avLst/>
            <a:gdLst/>
            <a:ahLst/>
            <a:cxnLst/>
            <a:rect l="l" t="t" r="r" b="b"/>
            <a:pathLst>
              <a:path w="7315200" h="3737402">
                <a:moveTo>
                  <a:pt x="0" y="0"/>
                </a:moveTo>
                <a:lnTo>
                  <a:pt x="7315200" y="0"/>
                </a:lnTo>
                <a:lnTo>
                  <a:pt x="7315200" y="3737402"/>
                </a:lnTo>
                <a:lnTo>
                  <a:pt x="0" y="37374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60548" y="448321"/>
            <a:ext cx="2887585" cy="2840760"/>
          </a:xfrm>
          <a:custGeom>
            <a:avLst/>
            <a:gdLst/>
            <a:ahLst/>
            <a:cxnLst/>
            <a:rect l="l" t="t" r="r" b="b"/>
            <a:pathLst>
              <a:path w="2887585" h="2840760">
                <a:moveTo>
                  <a:pt x="0" y="0"/>
                </a:moveTo>
                <a:lnTo>
                  <a:pt x="2887585" y="0"/>
                </a:lnTo>
                <a:lnTo>
                  <a:pt x="2887585" y="2840760"/>
                </a:lnTo>
                <a:lnTo>
                  <a:pt x="0" y="2840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217487" y="4224135"/>
            <a:ext cx="2926513" cy="2246099"/>
          </a:xfrm>
          <a:custGeom>
            <a:avLst/>
            <a:gdLst/>
            <a:ahLst/>
            <a:cxnLst/>
            <a:rect l="l" t="t" r="r" b="b"/>
            <a:pathLst>
              <a:path w="2926513" h="2246099">
                <a:moveTo>
                  <a:pt x="0" y="0"/>
                </a:moveTo>
                <a:lnTo>
                  <a:pt x="2926513" y="0"/>
                </a:lnTo>
                <a:lnTo>
                  <a:pt x="2926513" y="2246099"/>
                </a:lnTo>
                <a:lnTo>
                  <a:pt x="0" y="2246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30308" y="7012201"/>
            <a:ext cx="3774032" cy="2788066"/>
          </a:xfrm>
          <a:custGeom>
            <a:avLst/>
            <a:gdLst/>
            <a:ahLst/>
            <a:cxnLst/>
            <a:rect l="l" t="t" r="r" b="b"/>
            <a:pathLst>
              <a:path w="3774032" h="2788066">
                <a:moveTo>
                  <a:pt x="0" y="0"/>
                </a:moveTo>
                <a:lnTo>
                  <a:pt x="3774032" y="0"/>
                </a:lnTo>
                <a:lnTo>
                  <a:pt x="3774032" y="2788066"/>
                </a:lnTo>
                <a:lnTo>
                  <a:pt x="0" y="27880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544454" y="1350344"/>
            <a:ext cx="5199092" cy="1563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8"/>
              </a:lnSpc>
            </a:pP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Chuẩn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bị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trước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bài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khi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học</a:t>
            </a:r>
            <a:endParaRPr lang="en-US" sz="4477" dirty="0">
              <a:solidFill>
                <a:srgbClr val="000000"/>
              </a:solidFill>
              <a:latin typeface="Sansita Bold"/>
              <a:ea typeface="Sansita Bold"/>
              <a:cs typeface="Sansita Bold"/>
              <a:sym typeface="Sansit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495258" y="4190817"/>
            <a:ext cx="5199092" cy="2358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8"/>
              </a:lnSpc>
            </a:pP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Chuẩn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bị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đầy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đủ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phương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tiện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học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Văn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464327" y="7695116"/>
            <a:ext cx="5199092" cy="1563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8"/>
              </a:lnSpc>
            </a:pP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Tích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cực,hăng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hái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khi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học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Ngữ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4477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Văn</a:t>
            </a:r>
            <a:r>
              <a:rPr lang="en-US" sz="4477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78958" y="1028700"/>
            <a:ext cx="7530084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5318" y="7335078"/>
            <a:ext cx="3502723" cy="4114800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1515" y="-662306"/>
            <a:ext cx="4275117" cy="4114800"/>
          </a:xfrm>
          <a:custGeom>
            <a:avLst/>
            <a:gdLst/>
            <a:ahLst/>
            <a:cxnLst/>
            <a:rect l="l" t="t" r="r" b="b"/>
            <a:pathLst>
              <a:path w="4275117" h="4114800">
                <a:moveTo>
                  <a:pt x="0" y="0"/>
                </a:moveTo>
                <a:lnTo>
                  <a:pt x="4275117" y="0"/>
                </a:lnTo>
                <a:lnTo>
                  <a:pt x="42751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52564" y="6511799"/>
            <a:ext cx="5192177" cy="41148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7" y="0"/>
                </a:lnTo>
                <a:lnTo>
                  <a:pt x="5192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79120" y="2933700"/>
            <a:ext cx="12577970" cy="3761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6"/>
              </a:lnSpc>
            </a:pPr>
            <a:r>
              <a:rPr lang="en-US" sz="7169" dirty="0" err="1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Tiết</a:t>
            </a:r>
            <a:r>
              <a:rPr lang="en-US" sz="7169" dirty="0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 4:Học </a:t>
            </a:r>
            <a:r>
              <a:rPr lang="en-US" sz="7169" dirty="0" err="1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viết,nói</a:t>
            </a:r>
            <a:r>
              <a:rPr lang="en-US" sz="7169" dirty="0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 ,</a:t>
            </a:r>
            <a:r>
              <a:rPr lang="en-US" sz="7169" dirty="0" err="1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nghe</a:t>
            </a:r>
            <a:r>
              <a:rPr lang="en-US" sz="7169" dirty="0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7169" dirty="0" err="1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và</a:t>
            </a:r>
            <a:r>
              <a:rPr lang="en-US" sz="7169" dirty="0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7169" dirty="0" err="1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tìm</a:t>
            </a:r>
            <a:r>
              <a:rPr lang="en-US" sz="7169" dirty="0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7169" dirty="0" err="1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hiểu</a:t>
            </a:r>
            <a:r>
              <a:rPr lang="en-US" sz="7169" dirty="0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7169" dirty="0" err="1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về</a:t>
            </a:r>
            <a:r>
              <a:rPr lang="en-US" sz="7169" dirty="0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7169" dirty="0" err="1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cấu</a:t>
            </a:r>
            <a:r>
              <a:rPr lang="en-US" sz="7169" dirty="0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7169" dirty="0" err="1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trúc</a:t>
            </a:r>
            <a:r>
              <a:rPr lang="en-US" sz="7169" dirty="0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7169" dirty="0" err="1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của</a:t>
            </a:r>
            <a:r>
              <a:rPr lang="en-US" sz="7169" dirty="0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7169" dirty="0" err="1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sách</a:t>
            </a:r>
            <a:r>
              <a:rPr lang="en-US" sz="7169" dirty="0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7169" dirty="0" err="1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Ngữ</a:t>
            </a:r>
            <a:r>
              <a:rPr lang="en-US" sz="7169" dirty="0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 </a:t>
            </a:r>
            <a:r>
              <a:rPr lang="en-US" sz="7169" dirty="0" err="1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Văn</a:t>
            </a:r>
            <a:r>
              <a:rPr lang="en-US" sz="7169" dirty="0">
                <a:solidFill>
                  <a:srgbClr val="FFA9A9"/>
                </a:solidFill>
                <a:latin typeface="Sansita"/>
                <a:ea typeface="Sansita"/>
                <a:cs typeface="Sansita"/>
                <a:sym typeface="Sansita"/>
              </a:rPr>
              <a:t> 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32316" y="100181"/>
            <a:ext cx="7272486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70A1E3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BÀI MỞ ĐẦU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" y="1646554"/>
            <a:ext cx="17037682" cy="1035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 dirty="0">
                <a:solidFill>
                  <a:srgbClr val="88AF99"/>
                </a:solidFill>
                <a:latin typeface="Francois One"/>
                <a:ea typeface="Francois One"/>
                <a:cs typeface="Francois One"/>
                <a:sym typeface="Francois One"/>
              </a:rPr>
              <a:t>(</a:t>
            </a:r>
            <a:r>
              <a:rPr lang="en-US" sz="6099" dirty="0" err="1">
                <a:solidFill>
                  <a:srgbClr val="88AF99"/>
                </a:solidFill>
                <a:latin typeface="Francois One"/>
                <a:ea typeface="Francois One"/>
                <a:cs typeface="Francois One"/>
                <a:sym typeface="Francois One"/>
              </a:rPr>
              <a:t>Nội</a:t>
            </a:r>
            <a:r>
              <a:rPr lang="en-US" sz="6099" dirty="0">
                <a:solidFill>
                  <a:srgbClr val="88AF99"/>
                </a:solidFill>
                <a:latin typeface="Francois One"/>
                <a:ea typeface="Francois One"/>
                <a:cs typeface="Francois One"/>
                <a:sym typeface="Francois One"/>
              </a:rPr>
              <a:t> dung </a:t>
            </a:r>
            <a:r>
              <a:rPr lang="en-US" sz="6099" dirty="0" err="1">
                <a:solidFill>
                  <a:srgbClr val="88AF99"/>
                </a:solidFill>
                <a:latin typeface="Francois One"/>
                <a:ea typeface="Francois One"/>
                <a:cs typeface="Francois One"/>
                <a:sym typeface="Francois One"/>
              </a:rPr>
              <a:t>và</a:t>
            </a:r>
            <a:r>
              <a:rPr lang="en-US" sz="6099" dirty="0">
                <a:solidFill>
                  <a:srgbClr val="88AF9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099" dirty="0" err="1">
                <a:solidFill>
                  <a:srgbClr val="88AF99"/>
                </a:solidFill>
                <a:latin typeface="Francois One"/>
                <a:ea typeface="Francois One"/>
                <a:cs typeface="Francois One"/>
                <a:sym typeface="Francois One"/>
              </a:rPr>
              <a:t>cấu</a:t>
            </a:r>
            <a:r>
              <a:rPr lang="en-US" sz="6099" dirty="0">
                <a:solidFill>
                  <a:srgbClr val="88AF9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099" dirty="0" err="1">
                <a:solidFill>
                  <a:srgbClr val="88AF99"/>
                </a:solidFill>
                <a:latin typeface="Francois One"/>
                <a:ea typeface="Francois One"/>
                <a:cs typeface="Francois One"/>
                <a:sym typeface="Francois One"/>
              </a:rPr>
              <a:t>trúc</a:t>
            </a:r>
            <a:r>
              <a:rPr lang="en-US" sz="6099" dirty="0">
                <a:solidFill>
                  <a:srgbClr val="88AF9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099" dirty="0" err="1">
                <a:solidFill>
                  <a:srgbClr val="88AF99"/>
                </a:solidFill>
                <a:latin typeface="Francois One"/>
                <a:ea typeface="Francois One"/>
                <a:cs typeface="Francois One"/>
                <a:sym typeface="Francois One"/>
              </a:rPr>
              <a:t>sách</a:t>
            </a:r>
            <a:r>
              <a:rPr lang="en-US" sz="6099" dirty="0">
                <a:solidFill>
                  <a:srgbClr val="88AF9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099" dirty="0" err="1">
                <a:solidFill>
                  <a:srgbClr val="88AF99"/>
                </a:solidFill>
                <a:latin typeface="Francois One"/>
                <a:ea typeface="Francois One"/>
                <a:cs typeface="Francois One"/>
                <a:sym typeface="Francois One"/>
              </a:rPr>
              <a:t>Ngữ</a:t>
            </a:r>
            <a:r>
              <a:rPr lang="en-US" sz="6099" dirty="0">
                <a:solidFill>
                  <a:srgbClr val="88AF9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099" dirty="0" err="1">
                <a:solidFill>
                  <a:srgbClr val="88AF99"/>
                </a:solidFill>
                <a:latin typeface="Francois One"/>
                <a:ea typeface="Francois One"/>
                <a:cs typeface="Francois One"/>
                <a:sym typeface="Francois One"/>
              </a:rPr>
              <a:t>Văn</a:t>
            </a:r>
            <a:r>
              <a:rPr lang="en-US" sz="6099" dirty="0">
                <a:solidFill>
                  <a:srgbClr val="88AF99"/>
                </a:solidFill>
                <a:latin typeface="Francois One"/>
                <a:ea typeface="Francois One"/>
                <a:cs typeface="Francois One"/>
                <a:sym typeface="Francois One"/>
              </a:rPr>
              <a:t> 6)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2D2F3E7-DC74-4AAB-8148-1F2FE4A442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52558" y="9640768"/>
            <a:ext cx="2304488" cy="646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3672" y="1028700"/>
            <a:ext cx="5334264" cy="7569687"/>
          </a:xfrm>
          <a:custGeom>
            <a:avLst/>
            <a:gdLst/>
            <a:ahLst/>
            <a:cxnLst/>
            <a:rect l="l" t="t" r="r" b="b"/>
            <a:pathLst>
              <a:path w="5334264" h="7569687">
                <a:moveTo>
                  <a:pt x="0" y="0"/>
                </a:moveTo>
                <a:lnTo>
                  <a:pt x="5334264" y="0"/>
                </a:lnTo>
                <a:lnTo>
                  <a:pt x="5334264" y="7569687"/>
                </a:lnTo>
                <a:lnTo>
                  <a:pt x="0" y="75696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77275" y="1028700"/>
            <a:ext cx="5413951" cy="7569687"/>
          </a:xfrm>
          <a:custGeom>
            <a:avLst/>
            <a:gdLst/>
            <a:ahLst/>
            <a:cxnLst/>
            <a:rect l="l" t="t" r="r" b="b"/>
            <a:pathLst>
              <a:path w="5413951" h="7569687">
                <a:moveTo>
                  <a:pt x="0" y="0"/>
                </a:moveTo>
                <a:lnTo>
                  <a:pt x="5413951" y="0"/>
                </a:lnTo>
                <a:lnTo>
                  <a:pt x="5413951" y="7569687"/>
                </a:lnTo>
                <a:lnTo>
                  <a:pt x="0" y="7569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24206" y="8598387"/>
            <a:ext cx="2505813" cy="2387356"/>
          </a:xfrm>
          <a:custGeom>
            <a:avLst/>
            <a:gdLst/>
            <a:ahLst/>
            <a:cxnLst/>
            <a:rect l="l" t="t" r="r" b="b"/>
            <a:pathLst>
              <a:path w="2505813" h="2387356">
                <a:moveTo>
                  <a:pt x="0" y="0"/>
                </a:moveTo>
                <a:lnTo>
                  <a:pt x="2505812" y="0"/>
                </a:lnTo>
                <a:lnTo>
                  <a:pt x="2505812" y="2387357"/>
                </a:lnTo>
                <a:lnTo>
                  <a:pt x="0" y="2387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441183">
            <a:off x="15901059" y="-60173"/>
            <a:ext cx="3213439" cy="823052"/>
          </a:xfrm>
          <a:custGeom>
            <a:avLst/>
            <a:gdLst/>
            <a:ahLst/>
            <a:cxnLst/>
            <a:rect l="l" t="t" r="r" b="b"/>
            <a:pathLst>
              <a:path w="3213439" h="823052">
                <a:moveTo>
                  <a:pt x="0" y="0"/>
                </a:moveTo>
                <a:lnTo>
                  <a:pt x="3213439" y="0"/>
                </a:lnTo>
                <a:lnTo>
                  <a:pt x="3213439" y="823052"/>
                </a:lnTo>
                <a:lnTo>
                  <a:pt x="0" y="8230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445026"/>
            <a:ext cx="7427214" cy="8229600"/>
          </a:xfrm>
          <a:custGeom>
            <a:avLst/>
            <a:gdLst/>
            <a:ahLst/>
            <a:cxnLst/>
            <a:rect l="l" t="t" r="r" b="b"/>
            <a:pathLst>
              <a:path w="7427214" h="8229600">
                <a:moveTo>
                  <a:pt x="0" y="0"/>
                </a:moveTo>
                <a:lnTo>
                  <a:pt x="7427214" y="0"/>
                </a:lnTo>
                <a:lnTo>
                  <a:pt x="74272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917595" y="2273576"/>
            <a:ext cx="8962941" cy="612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79"/>
              </a:lnSpc>
            </a:pPr>
            <a:r>
              <a:rPr lang="en-US" sz="8699">
                <a:solidFill>
                  <a:srgbClr val="F19D75"/>
                </a:solidFill>
                <a:latin typeface="Sansita"/>
                <a:ea typeface="Sansita"/>
                <a:cs typeface="Sansita"/>
                <a:sym typeface="Sansita"/>
              </a:rPr>
              <a:t>1.Học viết </a:t>
            </a:r>
          </a:p>
          <a:p>
            <a:pPr algn="ctr">
              <a:lnSpc>
                <a:spcPts val="12179"/>
              </a:lnSpc>
            </a:pPr>
            <a:r>
              <a:rPr lang="en-US" sz="8699">
                <a:solidFill>
                  <a:srgbClr val="F19D75"/>
                </a:solidFill>
                <a:latin typeface="Sansita"/>
                <a:ea typeface="Sansita"/>
                <a:cs typeface="Sansita"/>
                <a:sym typeface="Sansita"/>
              </a:rPr>
              <a:t>2.Học nói và nghe</a:t>
            </a:r>
          </a:p>
          <a:p>
            <a:pPr algn="ctr">
              <a:lnSpc>
                <a:spcPts val="12179"/>
              </a:lnSpc>
            </a:pPr>
            <a:r>
              <a:rPr lang="en-US" sz="8699">
                <a:solidFill>
                  <a:srgbClr val="F19D75"/>
                </a:solidFill>
                <a:latin typeface="Sansita"/>
                <a:ea typeface="Sansita"/>
                <a:cs typeface="Sansita"/>
                <a:sym typeface="Sansita"/>
              </a:rPr>
              <a:t>  3.Tìm hiểu cấu trúc sách Ngữ Văn 6</a:t>
            </a:r>
          </a:p>
        </p:txBody>
      </p:sp>
      <p:sp>
        <p:nvSpPr>
          <p:cNvPr id="4" name="Freeform 4"/>
          <p:cNvSpPr/>
          <p:nvPr/>
        </p:nvSpPr>
        <p:spPr>
          <a:xfrm>
            <a:off x="9683333" y="2174954"/>
            <a:ext cx="1548394" cy="1577068"/>
          </a:xfrm>
          <a:custGeom>
            <a:avLst/>
            <a:gdLst/>
            <a:ahLst/>
            <a:cxnLst/>
            <a:rect l="l" t="t" r="r" b="b"/>
            <a:pathLst>
              <a:path w="1548394" h="1577068">
                <a:moveTo>
                  <a:pt x="0" y="0"/>
                </a:moveTo>
                <a:lnTo>
                  <a:pt x="1548394" y="0"/>
                </a:lnTo>
                <a:lnTo>
                  <a:pt x="1548394" y="1577068"/>
                </a:lnTo>
                <a:lnTo>
                  <a:pt x="0" y="1577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17595" y="3752022"/>
            <a:ext cx="1548394" cy="1577068"/>
          </a:xfrm>
          <a:custGeom>
            <a:avLst/>
            <a:gdLst/>
            <a:ahLst/>
            <a:cxnLst/>
            <a:rect l="l" t="t" r="r" b="b"/>
            <a:pathLst>
              <a:path w="1548394" h="1577068">
                <a:moveTo>
                  <a:pt x="0" y="0"/>
                </a:moveTo>
                <a:lnTo>
                  <a:pt x="1548394" y="0"/>
                </a:lnTo>
                <a:lnTo>
                  <a:pt x="1548394" y="1577068"/>
                </a:lnTo>
                <a:lnTo>
                  <a:pt x="0" y="1577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09136" y="5420640"/>
            <a:ext cx="1548394" cy="1577068"/>
          </a:xfrm>
          <a:custGeom>
            <a:avLst/>
            <a:gdLst/>
            <a:ahLst/>
            <a:cxnLst/>
            <a:rect l="l" t="t" r="r" b="b"/>
            <a:pathLst>
              <a:path w="1548394" h="1577068">
                <a:moveTo>
                  <a:pt x="0" y="0"/>
                </a:moveTo>
                <a:lnTo>
                  <a:pt x="1548394" y="0"/>
                </a:lnTo>
                <a:lnTo>
                  <a:pt x="1548394" y="1577068"/>
                </a:lnTo>
                <a:lnTo>
                  <a:pt x="0" y="1577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965" y="105959"/>
            <a:ext cx="3970931" cy="2187622"/>
          </a:xfrm>
          <a:custGeom>
            <a:avLst/>
            <a:gdLst/>
            <a:ahLst/>
            <a:cxnLst/>
            <a:rect l="l" t="t" r="r" b="b"/>
            <a:pathLst>
              <a:path w="3970931" h="2187622">
                <a:moveTo>
                  <a:pt x="0" y="0"/>
                </a:moveTo>
                <a:lnTo>
                  <a:pt x="3970931" y="0"/>
                </a:lnTo>
                <a:lnTo>
                  <a:pt x="3970931" y="2187622"/>
                </a:lnTo>
                <a:lnTo>
                  <a:pt x="0" y="2187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596848" y="710326"/>
            <a:ext cx="397093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1.Học </a:t>
            </a:r>
            <a:r>
              <a:rPr lang="en-US" sz="51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viết</a:t>
            </a:r>
            <a:endParaRPr lang="en-US" sz="51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9600" y="1567342"/>
            <a:ext cx="17587291" cy="6553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Đối</a:t>
            </a:r>
            <a:r>
              <a:rPr lang="en-US" sz="5199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với</a:t>
            </a:r>
            <a:r>
              <a:rPr lang="en-US" sz="5199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kiểu</a:t>
            </a:r>
            <a:r>
              <a:rPr lang="en-US" sz="5199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văn</a:t>
            </a:r>
            <a:r>
              <a:rPr lang="en-US" sz="5199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5199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bản</a:t>
            </a:r>
            <a:r>
              <a:rPr lang="en-US" sz="5199" smtClean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:   Tự </a:t>
            </a:r>
            <a:r>
              <a:rPr lang="en-US" sz="5199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sự,miêu</a:t>
            </a:r>
            <a:r>
              <a:rPr lang="en-US" sz="5199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tả,biểu</a:t>
            </a:r>
            <a:r>
              <a:rPr lang="en-US" sz="5199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cảm,thuyết</a:t>
            </a:r>
            <a:r>
              <a:rPr lang="en-US" sz="5199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5199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minh</a:t>
            </a:r>
            <a:r>
              <a:rPr lang="en-US" sz="5199" smtClean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</a:t>
            </a:r>
            <a:br>
              <a:rPr lang="en-US" sz="5199" smtClean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</a:br>
            <a:r>
              <a:rPr lang="en-US" sz="5199" smtClean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nghị </a:t>
            </a:r>
            <a:r>
              <a:rPr lang="en-US" sz="5199" smtClean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luận, nhật </a:t>
            </a:r>
            <a:r>
              <a:rPr lang="en-US" sz="5199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dụng</a:t>
            </a:r>
            <a:endParaRPr lang="en-US" sz="5199" dirty="0">
              <a:solidFill>
                <a:srgbClr val="000000"/>
              </a:solidFill>
              <a:latin typeface="Faustina"/>
              <a:ea typeface="Faustina"/>
              <a:cs typeface="Faustina"/>
              <a:sym typeface="Faustina"/>
            </a:endParaRP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Yêu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cầu</a:t>
            </a:r>
            <a:r>
              <a:rPr lang="en-US" sz="5199" smtClean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: SGK T11</a:t>
            </a:r>
            <a:endParaRPr lang="en-US" sz="5199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Tóm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tắt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nội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dung:Văn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bản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văn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học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(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truyện,thơ,kí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,...)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thường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sử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dụng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các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phương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thức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tự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sự,miêu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tả,biểu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cảm;Văn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bản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thông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tin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thường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sử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dụng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phương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thước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thuyết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minh;văn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bản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nghị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luận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thường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đi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với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phương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thức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nghị</a:t>
            </a:r>
            <a:r>
              <a:rPr lang="en-US" sz="5199" dirty="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luận</a:t>
            </a:r>
            <a:endParaRPr lang="en-US" sz="5199" dirty="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7443" y="8789031"/>
            <a:ext cx="7315200" cy="1306286"/>
          </a:xfrm>
          <a:custGeom>
            <a:avLst/>
            <a:gdLst/>
            <a:ahLst/>
            <a:cxnLst/>
            <a:rect l="l" t="t" r="r" b="b"/>
            <a:pathLst>
              <a:path w="7315200" h="1306286">
                <a:moveTo>
                  <a:pt x="0" y="0"/>
                </a:moveTo>
                <a:lnTo>
                  <a:pt x="7315200" y="0"/>
                </a:lnTo>
                <a:lnTo>
                  <a:pt x="7315200" y="1306286"/>
                </a:lnTo>
                <a:lnTo>
                  <a:pt x="0" y="1306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44100" y="7149075"/>
            <a:ext cx="7315200" cy="1306286"/>
          </a:xfrm>
          <a:custGeom>
            <a:avLst/>
            <a:gdLst/>
            <a:ahLst/>
            <a:cxnLst/>
            <a:rect l="l" t="t" r="r" b="b"/>
            <a:pathLst>
              <a:path w="7315200" h="1306286">
                <a:moveTo>
                  <a:pt x="0" y="0"/>
                </a:moveTo>
                <a:lnTo>
                  <a:pt x="7315200" y="0"/>
                </a:lnTo>
                <a:lnTo>
                  <a:pt x="7315200" y="1306285"/>
                </a:lnTo>
                <a:lnTo>
                  <a:pt x="0" y="13062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3035466" cy="2163459"/>
          </a:xfrm>
          <a:custGeom>
            <a:avLst/>
            <a:gdLst/>
            <a:ahLst/>
            <a:cxnLst/>
            <a:rect l="l" t="t" r="r" b="b"/>
            <a:pathLst>
              <a:path w="3035466" h="2163459">
                <a:moveTo>
                  <a:pt x="0" y="0"/>
                </a:moveTo>
                <a:lnTo>
                  <a:pt x="3035466" y="0"/>
                </a:lnTo>
                <a:lnTo>
                  <a:pt x="3035466" y="2163459"/>
                </a:lnTo>
                <a:lnTo>
                  <a:pt x="0" y="21634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49287" y="1718015"/>
            <a:ext cx="14813101" cy="7227703"/>
          </a:xfrm>
          <a:custGeom>
            <a:avLst/>
            <a:gdLst/>
            <a:ahLst/>
            <a:cxnLst/>
            <a:rect l="l" t="t" r="r" b="b"/>
            <a:pathLst>
              <a:path w="14813101" h="7227703">
                <a:moveTo>
                  <a:pt x="0" y="0"/>
                </a:moveTo>
                <a:lnTo>
                  <a:pt x="14813101" y="0"/>
                </a:lnTo>
                <a:lnTo>
                  <a:pt x="14813101" y="7227704"/>
                </a:lnTo>
                <a:lnTo>
                  <a:pt x="0" y="72277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9668" t="-87930" r="-18634" b="-5522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035466" y="933450"/>
            <a:ext cx="616862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2.Học </a:t>
            </a:r>
            <a:r>
              <a:rPr lang="en-US" sz="5199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nói</a:t>
            </a:r>
            <a:r>
              <a:rPr lang="en-US" sz="5199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và</a:t>
            </a:r>
            <a:r>
              <a:rPr lang="en-US" sz="5199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học</a:t>
            </a:r>
            <a:r>
              <a:rPr lang="en-US" sz="5199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nghe</a:t>
            </a:r>
            <a:endParaRPr lang="en-US" sz="5199" dirty="0">
              <a:solidFill>
                <a:srgbClr val="000000"/>
              </a:solidFill>
              <a:latin typeface="Sansita Bold"/>
              <a:ea typeface="Sansita Bold"/>
              <a:cs typeface="Sansita Bold"/>
              <a:sym typeface="Sansit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708512" cy="2536152"/>
          </a:xfrm>
          <a:custGeom>
            <a:avLst/>
            <a:gdLst/>
            <a:ahLst/>
            <a:cxnLst/>
            <a:rect l="l" t="t" r="r" b="b"/>
            <a:pathLst>
              <a:path w="2708512" h="2536152">
                <a:moveTo>
                  <a:pt x="0" y="0"/>
                </a:moveTo>
                <a:lnTo>
                  <a:pt x="2708512" y="0"/>
                </a:lnTo>
                <a:lnTo>
                  <a:pt x="2708512" y="2536152"/>
                </a:lnTo>
                <a:lnTo>
                  <a:pt x="0" y="2536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2668" y="380981"/>
            <a:ext cx="1754266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3.Tìm </a:t>
            </a:r>
            <a:r>
              <a:rPr lang="en-US" sz="5199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hiểu</a:t>
            </a:r>
            <a:r>
              <a:rPr lang="en-US" sz="5199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về</a:t>
            </a:r>
            <a:r>
              <a:rPr lang="en-US" sz="5199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cấu</a:t>
            </a:r>
            <a:r>
              <a:rPr lang="en-US" sz="5199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trúc</a:t>
            </a:r>
            <a:r>
              <a:rPr lang="en-US" sz="5199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của</a:t>
            </a:r>
            <a:r>
              <a:rPr lang="en-US" sz="5199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sách</a:t>
            </a:r>
            <a:r>
              <a:rPr lang="en-US" sz="5199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Ngữ</a:t>
            </a:r>
            <a:r>
              <a:rPr lang="en-US" sz="5199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Văn</a:t>
            </a:r>
            <a:r>
              <a:rPr lang="en-US" sz="5199" dirty="0">
                <a:solidFill>
                  <a:srgbClr val="000000"/>
                </a:solidFill>
                <a:latin typeface="Sansita Bold"/>
                <a:ea typeface="Sansita Bold"/>
                <a:cs typeface="Sansita Bold"/>
                <a:sym typeface="Sansita Bold"/>
              </a:rPr>
              <a:t> 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207181" y="2017279"/>
            <a:ext cx="3096420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E5645E"/>
                </a:solidFill>
                <a:latin typeface="Sansita Bold"/>
                <a:ea typeface="Sansita Bold"/>
                <a:cs typeface="Sansita Bold"/>
                <a:sym typeface="Sansita Bold"/>
              </a:rPr>
              <a:t>1.Yêu </a:t>
            </a:r>
            <a:r>
              <a:rPr lang="en-US" sz="5199" dirty="0" err="1">
                <a:solidFill>
                  <a:srgbClr val="E5645E"/>
                </a:solidFill>
                <a:latin typeface="Sansita Bold"/>
                <a:ea typeface="Sansita Bold"/>
                <a:cs typeface="Sansita Bold"/>
                <a:sym typeface="Sansita Bold"/>
              </a:rPr>
              <a:t>cầu</a:t>
            </a:r>
            <a:r>
              <a:rPr lang="en-US" sz="5199" dirty="0">
                <a:solidFill>
                  <a:srgbClr val="E5645E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5199" dirty="0" err="1">
                <a:solidFill>
                  <a:srgbClr val="E5645E"/>
                </a:solidFill>
                <a:latin typeface="Sansita Bold"/>
                <a:ea typeface="Sansita Bold"/>
                <a:cs typeface="Sansita Bold"/>
                <a:sym typeface="Sansita Bold"/>
              </a:rPr>
              <a:t>cần</a:t>
            </a:r>
            <a:r>
              <a:rPr lang="en-US" sz="5199" dirty="0">
                <a:solidFill>
                  <a:srgbClr val="E5645E"/>
                </a:solidFill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lang="en-US" sz="5199" dirty="0" err="1">
                <a:solidFill>
                  <a:srgbClr val="E5645E"/>
                </a:solidFill>
                <a:latin typeface="Sansita Bold"/>
                <a:ea typeface="Sansita Bold"/>
                <a:cs typeface="Sansita Bold"/>
                <a:sym typeface="Sansita Bold"/>
              </a:rPr>
              <a:t>đạt</a:t>
            </a:r>
            <a:endParaRPr lang="en-US" sz="5199" dirty="0">
              <a:solidFill>
                <a:srgbClr val="E5645E"/>
              </a:solidFill>
              <a:latin typeface="Sansita Bold"/>
              <a:ea typeface="Sansita Bold"/>
              <a:cs typeface="Sansita Bold"/>
              <a:sym typeface="Sansita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257026" y="2440902"/>
            <a:ext cx="3868713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5EAE2B"/>
                </a:solidFill>
                <a:latin typeface="Francois One"/>
                <a:ea typeface="Francois One"/>
                <a:cs typeface="Francois One"/>
                <a:sym typeface="Francois One"/>
              </a:rPr>
              <a:t>2.Kiến </a:t>
            </a:r>
            <a:r>
              <a:rPr lang="en-US" sz="5199" dirty="0" err="1">
                <a:solidFill>
                  <a:srgbClr val="5EAE2B"/>
                </a:solidFill>
                <a:latin typeface="Francois One"/>
                <a:ea typeface="Francois One"/>
                <a:cs typeface="Francois One"/>
                <a:sym typeface="Francois One"/>
              </a:rPr>
              <a:t>thức</a:t>
            </a:r>
            <a:r>
              <a:rPr lang="en-US" sz="5199" dirty="0">
                <a:solidFill>
                  <a:srgbClr val="5EAE2B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5EAE2B"/>
                </a:solidFill>
                <a:latin typeface="Francois One"/>
                <a:ea typeface="Francois One"/>
                <a:cs typeface="Francois One"/>
                <a:sym typeface="Francois One"/>
              </a:rPr>
              <a:t>Ngữ</a:t>
            </a:r>
            <a:r>
              <a:rPr lang="en-US" sz="5199" dirty="0">
                <a:solidFill>
                  <a:srgbClr val="5EAE2B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5EAE2B"/>
                </a:solidFill>
                <a:latin typeface="Francois One"/>
                <a:ea typeface="Francois One"/>
                <a:cs typeface="Francois One"/>
                <a:sym typeface="Francois One"/>
              </a:rPr>
              <a:t>Văn</a:t>
            </a:r>
            <a:endParaRPr lang="en-US" sz="5199" dirty="0">
              <a:solidFill>
                <a:srgbClr val="5EAE2B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207181" y="5523302"/>
            <a:ext cx="3868713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26522"/>
                </a:solidFill>
                <a:latin typeface="Francois One"/>
                <a:ea typeface="Francois One"/>
                <a:cs typeface="Francois One"/>
                <a:sym typeface="Francois One"/>
              </a:rPr>
              <a:t>3.Đọc ,</a:t>
            </a:r>
            <a:r>
              <a:rPr lang="en-US" sz="5199" dirty="0" err="1">
                <a:solidFill>
                  <a:srgbClr val="F26522"/>
                </a:solidFill>
                <a:latin typeface="Francois One"/>
                <a:ea typeface="Francois One"/>
                <a:cs typeface="Francois One"/>
                <a:sym typeface="Francois One"/>
              </a:rPr>
              <a:t>viết</a:t>
            </a:r>
            <a:r>
              <a:rPr lang="en-US" sz="5199" dirty="0">
                <a:solidFill>
                  <a:srgbClr val="F26522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26522"/>
                </a:solidFill>
                <a:latin typeface="Francois One"/>
                <a:ea typeface="Francois One"/>
                <a:cs typeface="Francois One"/>
                <a:sym typeface="Francois One"/>
              </a:rPr>
              <a:t>nói</a:t>
            </a:r>
            <a:r>
              <a:rPr lang="en-US" sz="5199" dirty="0">
                <a:solidFill>
                  <a:srgbClr val="F26522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26522"/>
                </a:solidFill>
                <a:latin typeface="Francois One"/>
                <a:ea typeface="Francois One"/>
                <a:cs typeface="Francois One"/>
                <a:sym typeface="Francois One"/>
              </a:rPr>
              <a:t>và</a:t>
            </a:r>
            <a:r>
              <a:rPr lang="en-US" sz="5199" dirty="0">
                <a:solidFill>
                  <a:srgbClr val="F26522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F26522"/>
                </a:solidFill>
                <a:latin typeface="Francois One"/>
                <a:ea typeface="Francois One"/>
                <a:cs typeface="Francois One"/>
                <a:sym typeface="Francois One"/>
              </a:rPr>
              <a:t>nghe</a:t>
            </a:r>
            <a:endParaRPr lang="en-US" sz="5199" dirty="0">
              <a:solidFill>
                <a:srgbClr val="F26522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971877" y="5985265"/>
            <a:ext cx="38687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ADA3DA"/>
                </a:solidFill>
                <a:latin typeface="Francois One"/>
                <a:ea typeface="Francois One"/>
                <a:cs typeface="Francois One"/>
                <a:sym typeface="Francois One"/>
              </a:rPr>
              <a:t>4.Tự </a:t>
            </a:r>
            <a:r>
              <a:rPr lang="en-US" sz="5199" dirty="0" err="1">
                <a:solidFill>
                  <a:srgbClr val="ADA3DA"/>
                </a:solidFill>
                <a:latin typeface="Francois One"/>
                <a:ea typeface="Francois One"/>
                <a:cs typeface="Francois One"/>
                <a:sym typeface="Francois One"/>
              </a:rPr>
              <a:t>đánh</a:t>
            </a:r>
            <a:r>
              <a:rPr lang="en-US" sz="5199" dirty="0">
                <a:solidFill>
                  <a:srgbClr val="ADA3DA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ADA3DA"/>
                </a:solidFill>
                <a:latin typeface="Francois One"/>
                <a:ea typeface="Francois One"/>
                <a:cs typeface="Francois One"/>
                <a:sym typeface="Francois One"/>
              </a:rPr>
              <a:t>giá</a:t>
            </a:r>
            <a:endParaRPr lang="en-US" sz="5199" dirty="0">
              <a:solidFill>
                <a:srgbClr val="ADA3DA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840590" y="3733049"/>
            <a:ext cx="3868713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EBF21D"/>
                </a:solidFill>
                <a:latin typeface="Francois One"/>
                <a:ea typeface="Francois One"/>
                <a:cs typeface="Francois One"/>
                <a:sym typeface="Francois One"/>
              </a:rPr>
              <a:t>5.Hướng </a:t>
            </a:r>
            <a:r>
              <a:rPr lang="en-US" sz="5199" dirty="0" err="1">
                <a:solidFill>
                  <a:srgbClr val="EBF21D"/>
                </a:solidFill>
                <a:latin typeface="Francois One"/>
                <a:ea typeface="Francois One"/>
                <a:cs typeface="Francois One"/>
                <a:sym typeface="Francois One"/>
              </a:rPr>
              <a:t>dẫn</a:t>
            </a:r>
            <a:r>
              <a:rPr lang="en-US" sz="5199" dirty="0">
                <a:solidFill>
                  <a:srgbClr val="EBF21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EBF21D"/>
                </a:solidFill>
                <a:latin typeface="Francois One"/>
                <a:ea typeface="Francois One"/>
                <a:cs typeface="Francois One"/>
                <a:sym typeface="Francois One"/>
              </a:rPr>
              <a:t>tự</a:t>
            </a:r>
            <a:r>
              <a:rPr lang="en-US" sz="5199" dirty="0">
                <a:solidFill>
                  <a:srgbClr val="EBF21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199" dirty="0" err="1">
                <a:solidFill>
                  <a:srgbClr val="EBF21D"/>
                </a:solidFill>
                <a:latin typeface="Francois One"/>
                <a:ea typeface="Francois One"/>
                <a:cs typeface="Francois One"/>
                <a:sym typeface="Francois One"/>
              </a:rPr>
              <a:t>học</a:t>
            </a:r>
            <a:endParaRPr lang="en-US" sz="5199" dirty="0">
              <a:solidFill>
                <a:srgbClr val="EBF21D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78958" y="1028700"/>
            <a:ext cx="7530084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42341"/>
            <a:ext cx="2089702" cy="2089702"/>
          </a:xfrm>
          <a:custGeom>
            <a:avLst/>
            <a:gdLst/>
            <a:ahLst/>
            <a:cxnLst/>
            <a:rect l="l" t="t" r="r" b="b"/>
            <a:pathLst>
              <a:path w="2089702" h="2089702">
                <a:moveTo>
                  <a:pt x="0" y="0"/>
                </a:moveTo>
                <a:lnTo>
                  <a:pt x="2089702" y="0"/>
                </a:lnTo>
                <a:lnTo>
                  <a:pt x="2089702" y="2089702"/>
                </a:lnTo>
                <a:lnTo>
                  <a:pt x="0" y="208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6220239"/>
            <a:ext cx="2089702" cy="2089702"/>
          </a:xfrm>
          <a:custGeom>
            <a:avLst/>
            <a:gdLst/>
            <a:ahLst/>
            <a:cxnLst/>
            <a:rect l="l" t="t" r="r" b="b"/>
            <a:pathLst>
              <a:path w="2089702" h="2089702">
                <a:moveTo>
                  <a:pt x="0" y="0"/>
                </a:moveTo>
                <a:lnTo>
                  <a:pt x="2089702" y="0"/>
                </a:lnTo>
                <a:lnTo>
                  <a:pt x="2089702" y="2089702"/>
                </a:lnTo>
                <a:lnTo>
                  <a:pt x="0" y="208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68557" y="3530462"/>
            <a:ext cx="2089702" cy="2089702"/>
          </a:xfrm>
          <a:custGeom>
            <a:avLst/>
            <a:gdLst/>
            <a:ahLst/>
            <a:cxnLst/>
            <a:rect l="l" t="t" r="r" b="b"/>
            <a:pathLst>
              <a:path w="2089702" h="2089702">
                <a:moveTo>
                  <a:pt x="0" y="0"/>
                </a:moveTo>
                <a:lnTo>
                  <a:pt x="2089702" y="0"/>
                </a:lnTo>
                <a:lnTo>
                  <a:pt x="2089702" y="2089702"/>
                </a:lnTo>
                <a:lnTo>
                  <a:pt x="0" y="208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58259" y="1321927"/>
            <a:ext cx="7315200" cy="1130531"/>
          </a:xfrm>
          <a:custGeom>
            <a:avLst/>
            <a:gdLst/>
            <a:ahLst/>
            <a:cxnLst/>
            <a:rect l="l" t="t" r="r" b="b"/>
            <a:pathLst>
              <a:path w="7315200" h="1130531">
                <a:moveTo>
                  <a:pt x="0" y="0"/>
                </a:moveTo>
                <a:lnTo>
                  <a:pt x="7315200" y="0"/>
                </a:lnTo>
                <a:lnTo>
                  <a:pt x="7315200" y="1130531"/>
                </a:lnTo>
                <a:lnTo>
                  <a:pt x="0" y="11305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65224" y="6916001"/>
            <a:ext cx="7315200" cy="1130531"/>
          </a:xfrm>
          <a:custGeom>
            <a:avLst/>
            <a:gdLst/>
            <a:ahLst/>
            <a:cxnLst/>
            <a:rect l="l" t="t" r="r" b="b"/>
            <a:pathLst>
              <a:path w="7315200" h="1130531">
                <a:moveTo>
                  <a:pt x="0" y="0"/>
                </a:moveTo>
                <a:lnTo>
                  <a:pt x="7315200" y="0"/>
                </a:lnTo>
                <a:lnTo>
                  <a:pt x="7315200" y="1130531"/>
                </a:lnTo>
                <a:lnTo>
                  <a:pt x="0" y="11305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87298" y="4210901"/>
            <a:ext cx="7315200" cy="1130531"/>
          </a:xfrm>
          <a:custGeom>
            <a:avLst/>
            <a:gdLst/>
            <a:ahLst/>
            <a:cxnLst/>
            <a:rect l="l" t="t" r="r" b="b"/>
            <a:pathLst>
              <a:path w="7315200" h="1130531">
                <a:moveTo>
                  <a:pt x="0" y="0"/>
                </a:moveTo>
                <a:lnTo>
                  <a:pt x="7315200" y="0"/>
                </a:lnTo>
                <a:lnTo>
                  <a:pt x="7315200" y="1130531"/>
                </a:lnTo>
                <a:lnTo>
                  <a:pt x="0" y="11305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044898" y="1321927"/>
            <a:ext cx="7315200" cy="1130531"/>
          </a:xfrm>
          <a:custGeom>
            <a:avLst/>
            <a:gdLst/>
            <a:ahLst/>
            <a:cxnLst/>
            <a:rect l="l" t="t" r="r" b="b"/>
            <a:pathLst>
              <a:path w="7315200" h="1130531">
                <a:moveTo>
                  <a:pt x="0" y="0"/>
                </a:moveTo>
                <a:lnTo>
                  <a:pt x="7315200" y="0"/>
                </a:lnTo>
                <a:lnTo>
                  <a:pt x="7315200" y="1130531"/>
                </a:lnTo>
                <a:lnTo>
                  <a:pt x="0" y="11305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303854" y="4210901"/>
            <a:ext cx="7315200" cy="1130531"/>
          </a:xfrm>
          <a:custGeom>
            <a:avLst/>
            <a:gdLst/>
            <a:ahLst/>
            <a:cxnLst/>
            <a:rect l="l" t="t" r="r" b="b"/>
            <a:pathLst>
              <a:path w="7315200" h="1130531">
                <a:moveTo>
                  <a:pt x="0" y="0"/>
                </a:moveTo>
                <a:lnTo>
                  <a:pt x="7315200" y="0"/>
                </a:lnTo>
                <a:lnTo>
                  <a:pt x="7315200" y="1130531"/>
                </a:lnTo>
                <a:lnTo>
                  <a:pt x="0" y="11305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74565" y="6790911"/>
            <a:ext cx="3078449" cy="3038061"/>
          </a:xfrm>
          <a:custGeom>
            <a:avLst/>
            <a:gdLst/>
            <a:ahLst/>
            <a:cxnLst/>
            <a:rect l="l" t="t" r="r" b="b"/>
            <a:pathLst>
              <a:path w="3078449" h="3038061">
                <a:moveTo>
                  <a:pt x="0" y="0"/>
                </a:moveTo>
                <a:lnTo>
                  <a:pt x="3078449" y="0"/>
                </a:lnTo>
                <a:lnTo>
                  <a:pt x="3078449" y="3038061"/>
                </a:lnTo>
                <a:lnTo>
                  <a:pt x="0" y="30380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06" b="-406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118402" y="1381732"/>
            <a:ext cx="11688417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Nội dung sách Ngữ Văn 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94467" y="4270706"/>
            <a:ext cx="1076563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Cấu trúc của sách Ngữ Văn 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7495" y="6963189"/>
            <a:ext cx="11455003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Tổng kết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68557" y="1381732"/>
            <a:ext cx="45958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83617" y="4106126"/>
            <a:ext cx="45958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73551" y="6811226"/>
            <a:ext cx="45958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90600" y="1996923"/>
            <a:ext cx="16306800" cy="7430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a.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học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- </a:t>
            </a:r>
            <a:r>
              <a:rPr lang="en-US" sz="5199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  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- </a:t>
            </a:r>
            <a:r>
              <a:rPr lang="en-US" sz="5199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Thơ 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- </a:t>
            </a:r>
            <a:r>
              <a:rPr lang="en-US" sz="5199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Kí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b.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nghị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luận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c.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thông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tin</a:t>
            </a:r>
          </a:p>
          <a:p>
            <a:pPr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d.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Rèn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luyện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tiếng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Việt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>
              <a:lnSpc>
                <a:spcPts val="7279"/>
              </a:lnSpc>
              <a:spcBef>
                <a:spcPct val="0"/>
              </a:spcBef>
            </a:pP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796037" y="523240"/>
            <a:ext cx="10124926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1.Nội dung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sách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Ngữ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45935" y="7194343"/>
            <a:ext cx="3342065" cy="3092657"/>
          </a:xfrm>
          <a:custGeom>
            <a:avLst/>
            <a:gdLst/>
            <a:ahLst/>
            <a:cxnLst/>
            <a:rect l="l" t="t" r="r" b="b"/>
            <a:pathLst>
              <a:path w="3342065" h="3092657">
                <a:moveTo>
                  <a:pt x="0" y="0"/>
                </a:moveTo>
                <a:lnTo>
                  <a:pt x="3342065" y="0"/>
                </a:lnTo>
                <a:lnTo>
                  <a:pt x="3342065" y="3092657"/>
                </a:lnTo>
                <a:lnTo>
                  <a:pt x="0" y="3092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4260" y="2598865"/>
            <a:ext cx="6041883" cy="1632741"/>
          </a:xfrm>
          <a:custGeom>
            <a:avLst/>
            <a:gdLst/>
            <a:ahLst/>
            <a:cxnLst/>
            <a:rect l="l" t="t" r="r" b="b"/>
            <a:pathLst>
              <a:path w="6041883" h="1632741">
                <a:moveTo>
                  <a:pt x="0" y="0"/>
                </a:moveTo>
                <a:lnTo>
                  <a:pt x="6041883" y="0"/>
                </a:lnTo>
                <a:lnTo>
                  <a:pt x="6041883" y="1632740"/>
                </a:lnTo>
                <a:lnTo>
                  <a:pt x="0" y="1632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255" t="-32349" r="-32489" b="-2064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324726" y="810618"/>
            <a:ext cx="11455003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2.Cấu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trúc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sách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Ngữ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84519" y="2909775"/>
            <a:ext cx="3198763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Cấu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trúc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4819776"/>
            <a:ext cx="4252840" cy="1583045"/>
          </a:xfrm>
          <a:custGeom>
            <a:avLst/>
            <a:gdLst/>
            <a:ahLst/>
            <a:cxnLst/>
            <a:rect l="l" t="t" r="r" b="b"/>
            <a:pathLst>
              <a:path w="4252840" h="1583045">
                <a:moveTo>
                  <a:pt x="0" y="0"/>
                </a:moveTo>
                <a:lnTo>
                  <a:pt x="4252840" y="0"/>
                </a:lnTo>
                <a:lnTo>
                  <a:pt x="4252840" y="1583044"/>
                </a:lnTo>
                <a:lnTo>
                  <a:pt x="0" y="15830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404" t="-33364" r="-88223" b="-2443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84519" y="4784055"/>
            <a:ext cx="4252840" cy="1583045"/>
          </a:xfrm>
          <a:custGeom>
            <a:avLst/>
            <a:gdLst/>
            <a:ahLst/>
            <a:cxnLst/>
            <a:rect l="l" t="t" r="r" b="b"/>
            <a:pathLst>
              <a:path w="4252840" h="1583045">
                <a:moveTo>
                  <a:pt x="0" y="0"/>
                </a:moveTo>
                <a:lnTo>
                  <a:pt x="4252839" y="0"/>
                </a:lnTo>
                <a:lnTo>
                  <a:pt x="4252839" y="1583045"/>
                </a:lnTo>
                <a:lnTo>
                  <a:pt x="0" y="1583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404" t="-33364" r="-88223" b="-2443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40030" y="4824538"/>
            <a:ext cx="4650405" cy="1583045"/>
          </a:xfrm>
          <a:custGeom>
            <a:avLst/>
            <a:gdLst/>
            <a:ahLst/>
            <a:cxnLst/>
            <a:rect l="l" t="t" r="r" b="b"/>
            <a:pathLst>
              <a:path w="4650405" h="1583045">
                <a:moveTo>
                  <a:pt x="0" y="0"/>
                </a:moveTo>
                <a:lnTo>
                  <a:pt x="4650405" y="0"/>
                </a:lnTo>
                <a:lnTo>
                  <a:pt x="4650405" y="1583045"/>
                </a:lnTo>
                <a:lnTo>
                  <a:pt x="0" y="1583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058" t="-33364" r="-80681" b="-2443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76190" y="5110600"/>
            <a:ext cx="187661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400" b="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Đọc</a:t>
            </a:r>
            <a:endParaRPr lang="en-US" sz="5400" b="1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851754" y="5110600"/>
            <a:ext cx="1718370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Viết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360939" y="5110600"/>
            <a:ext cx="4408587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Nói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nghe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97D8B5E-282B-44FE-9CB4-126BE2A3658F}"/>
              </a:ext>
            </a:extLst>
          </p:cNvPr>
          <p:cNvSpPr txBox="1"/>
          <p:nvPr/>
        </p:nvSpPr>
        <p:spPr>
          <a:xfrm>
            <a:off x="990600" y="6901955"/>
            <a:ext cx="97016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/>
              <a:t>- Tổng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10</a:t>
            </a:r>
          </a:p>
          <a:p>
            <a:r>
              <a:rPr lang="en-US" sz="3200" b="1" smtClean="0"/>
              <a:t>- Sau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sẽ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phần</a:t>
            </a:r>
            <a:r>
              <a:rPr lang="en-US" sz="3200" b="1" dirty="0"/>
              <a:t> </a:t>
            </a:r>
            <a:r>
              <a:rPr lang="en-US" sz="3200" b="1" dirty="0" err="1"/>
              <a:t>đánh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đánh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tự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285998" y="2705100"/>
            <a:ext cx="1372139" cy="1349686"/>
          </a:xfrm>
          <a:custGeom>
            <a:avLst/>
            <a:gdLst/>
            <a:ahLst/>
            <a:cxnLst/>
            <a:rect l="l" t="t" r="r" b="b"/>
            <a:pathLst>
              <a:path w="1372139" h="1349686">
                <a:moveTo>
                  <a:pt x="0" y="0"/>
                </a:moveTo>
                <a:lnTo>
                  <a:pt x="1372139" y="0"/>
                </a:lnTo>
                <a:lnTo>
                  <a:pt x="1372139" y="1349686"/>
                </a:lnTo>
                <a:lnTo>
                  <a:pt x="0" y="13496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90499" y="5600700"/>
            <a:ext cx="1563139" cy="1537560"/>
          </a:xfrm>
          <a:custGeom>
            <a:avLst/>
            <a:gdLst/>
            <a:ahLst/>
            <a:cxnLst/>
            <a:rect l="l" t="t" r="r" b="b"/>
            <a:pathLst>
              <a:path w="1563139" h="1537560">
                <a:moveTo>
                  <a:pt x="0" y="0"/>
                </a:moveTo>
                <a:lnTo>
                  <a:pt x="1563139" y="0"/>
                </a:lnTo>
                <a:lnTo>
                  <a:pt x="1563139" y="1537560"/>
                </a:lnTo>
                <a:lnTo>
                  <a:pt x="0" y="1537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063306" y="570068"/>
            <a:ext cx="3975795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3.Tổng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kết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29000" y="3379943"/>
            <a:ext cx="11339603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9"/>
              </a:lnSpc>
            </a:pP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-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Sách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Ngữ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Văn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lớp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6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cho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học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sinh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rèn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luyện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kĩ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năng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đọc,viết,nghe</a:t>
            </a:r>
            <a:r>
              <a:rPr lang="en-US" sz="2978" smtClean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: từ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phát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triển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năng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lực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ngôn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ngữ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năng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lực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văn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học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>
              <a:lnSpc>
                <a:spcPts val="4169"/>
              </a:lnSpc>
            </a:pPr>
            <a:endParaRPr lang="en-US" sz="2978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>
              <a:lnSpc>
                <a:spcPts val="4169"/>
              </a:lnSpc>
            </a:pP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-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Thông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qua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bài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học,các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em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sẽ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phát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triển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chất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tốt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đẹp</a:t>
            </a:r>
            <a:r>
              <a:rPr lang="en-US" sz="2978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43621" y="1028700"/>
            <a:ext cx="10400758" cy="8229600"/>
          </a:xfrm>
          <a:custGeom>
            <a:avLst/>
            <a:gdLst/>
            <a:ahLst/>
            <a:cxnLst/>
            <a:rect l="l" t="t" r="r" b="b"/>
            <a:pathLst>
              <a:path w="10400758" h="8229600">
                <a:moveTo>
                  <a:pt x="0" y="0"/>
                </a:moveTo>
                <a:lnTo>
                  <a:pt x="10400758" y="0"/>
                </a:lnTo>
                <a:lnTo>
                  <a:pt x="104007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384330"/>
            <a:ext cx="7372435" cy="4902670"/>
          </a:xfrm>
          <a:custGeom>
            <a:avLst/>
            <a:gdLst/>
            <a:ahLst/>
            <a:cxnLst/>
            <a:rect l="l" t="t" r="r" b="b"/>
            <a:pathLst>
              <a:path w="7372435" h="4902670">
                <a:moveTo>
                  <a:pt x="0" y="0"/>
                </a:moveTo>
                <a:lnTo>
                  <a:pt x="7372435" y="0"/>
                </a:lnTo>
                <a:lnTo>
                  <a:pt x="7372435" y="4902670"/>
                </a:lnTo>
                <a:lnTo>
                  <a:pt x="0" y="4902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38219" y="6018143"/>
            <a:ext cx="6291258" cy="4114800"/>
          </a:xfrm>
          <a:custGeom>
            <a:avLst/>
            <a:gdLst/>
            <a:ahLst/>
            <a:cxnLst/>
            <a:rect l="l" t="t" r="r" b="b"/>
            <a:pathLst>
              <a:path w="6291258" h="4114800">
                <a:moveTo>
                  <a:pt x="0" y="0"/>
                </a:moveTo>
                <a:lnTo>
                  <a:pt x="6291258" y="0"/>
                </a:lnTo>
                <a:lnTo>
                  <a:pt x="62912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922266" y="-200025"/>
            <a:ext cx="7984034" cy="1734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39"/>
              </a:lnSpc>
            </a:pPr>
            <a:r>
              <a:rPr lang="en-US" sz="10099" dirty="0">
                <a:solidFill>
                  <a:srgbClr val="0C5631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BÀI MỞ ĐẦU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28800" y="1419865"/>
            <a:ext cx="15787742" cy="1028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9ED47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(</a:t>
            </a:r>
            <a:r>
              <a:rPr lang="en-US" sz="6000" dirty="0" err="1">
                <a:solidFill>
                  <a:srgbClr val="9ED47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Nội</a:t>
            </a:r>
            <a:r>
              <a:rPr lang="en-US" sz="6000" dirty="0">
                <a:solidFill>
                  <a:srgbClr val="9ED47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dung </a:t>
            </a:r>
            <a:r>
              <a:rPr lang="en-US" sz="6000" dirty="0" err="1">
                <a:solidFill>
                  <a:srgbClr val="9ED47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và</a:t>
            </a:r>
            <a:r>
              <a:rPr lang="en-US" sz="6000" dirty="0">
                <a:solidFill>
                  <a:srgbClr val="9ED47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000" dirty="0" err="1">
                <a:solidFill>
                  <a:srgbClr val="9ED47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cấu</a:t>
            </a:r>
            <a:r>
              <a:rPr lang="en-US" sz="6000" dirty="0">
                <a:solidFill>
                  <a:srgbClr val="9ED47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000" dirty="0" err="1">
                <a:solidFill>
                  <a:srgbClr val="9ED47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trúc</a:t>
            </a:r>
            <a:r>
              <a:rPr lang="en-US" sz="6000" dirty="0">
                <a:solidFill>
                  <a:srgbClr val="9ED47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000" dirty="0" err="1">
                <a:solidFill>
                  <a:srgbClr val="9ED47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sách</a:t>
            </a:r>
            <a:r>
              <a:rPr lang="en-US" sz="6000" dirty="0">
                <a:solidFill>
                  <a:srgbClr val="9ED47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000" dirty="0" err="1">
                <a:solidFill>
                  <a:srgbClr val="9ED47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Ngữ</a:t>
            </a:r>
            <a:r>
              <a:rPr lang="en-US" sz="6000" dirty="0">
                <a:solidFill>
                  <a:srgbClr val="9ED47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000" dirty="0" err="1">
                <a:solidFill>
                  <a:srgbClr val="9ED47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Văn</a:t>
            </a:r>
            <a:r>
              <a:rPr lang="en-US" sz="6000" dirty="0">
                <a:solidFill>
                  <a:srgbClr val="9ED47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6)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90538" y="3078606"/>
            <a:ext cx="14738939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 err="1">
                <a:solidFill>
                  <a:srgbClr val="5EAE2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Tiết</a:t>
            </a:r>
            <a:r>
              <a:rPr lang="en-US" sz="5799" dirty="0">
                <a:solidFill>
                  <a:srgbClr val="5EAE2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799">
                <a:solidFill>
                  <a:srgbClr val="5EAE2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</a:t>
            </a:r>
            <a:r>
              <a:rPr lang="en-US" sz="5799" smtClean="0">
                <a:solidFill>
                  <a:srgbClr val="5EAE2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Đọc </a:t>
            </a:r>
            <a:r>
              <a:rPr lang="en-US" sz="5799" dirty="0" err="1">
                <a:solidFill>
                  <a:srgbClr val="5EAE2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5799" dirty="0">
                <a:solidFill>
                  <a:srgbClr val="5EAE2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799" dirty="0" err="1">
                <a:solidFill>
                  <a:srgbClr val="5EAE2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5799" dirty="0">
                <a:solidFill>
                  <a:srgbClr val="5EAE2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799" dirty="0" err="1">
                <a:solidFill>
                  <a:srgbClr val="5EAE2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5799" dirty="0">
                <a:solidFill>
                  <a:srgbClr val="5EAE2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799" dirty="0" err="1">
                <a:solidFill>
                  <a:srgbClr val="5EAE2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5799" dirty="0">
                <a:solidFill>
                  <a:srgbClr val="5EAE2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799" dirty="0" err="1">
                <a:solidFill>
                  <a:srgbClr val="5EAE2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học</a:t>
            </a:r>
            <a:endParaRPr lang="en-US" sz="5799" dirty="0">
              <a:solidFill>
                <a:srgbClr val="5EAE2B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D8F2D9A-4836-46E3-91C8-122AC5EB3E18}"/>
              </a:ext>
            </a:extLst>
          </p:cNvPr>
          <p:cNvSpPr txBox="1"/>
          <p:nvPr/>
        </p:nvSpPr>
        <p:spPr>
          <a:xfrm>
            <a:off x="16151710" y="9814129"/>
            <a:ext cx="1971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Designs:Ozzyn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992</Words>
  <Application>Microsoft Office PowerPoint</Application>
  <PresentationFormat>Custom</PresentationFormat>
  <Paragraphs>98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Sansita</vt:lpstr>
      <vt:lpstr>DejaVu Serif</vt:lpstr>
      <vt:lpstr>DejaVu Serif Bold</vt:lpstr>
      <vt:lpstr>Faustina</vt:lpstr>
      <vt:lpstr>Francois One</vt:lpstr>
      <vt:lpstr>Noto Sans Bold</vt:lpstr>
      <vt:lpstr>Asap</vt:lpstr>
      <vt:lpstr>Calibri</vt:lpstr>
      <vt:lpstr>Noto Serif Display</vt:lpstr>
      <vt:lpstr>Sansita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MỞ ĐẦU</dc:title>
  <dc:creator>ASUS</dc:creator>
  <cp:lastModifiedBy>ASUS</cp:lastModifiedBy>
  <cp:revision>22</cp:revision>
  <dcterms:created xsi:type="dcterms:W3CDTF">2006-08-16T00:00:00Z</dcterms:created>
  <dcterms:modified xsi:type="dcterms:W3CDTF">2024-09-13T03:23:29Z</dcterms:modified>
  <dc:identifier>DAGLfULfoWk</dc:identifier>
</cp:coreProperties>
</file>