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3" r:id="rId2"/>
    <p:sldMasterId id="2147483806" r:id="rId3"/>
    <p:sldMasterId id="2147483819" r:id="rId4"/>
    <p:sldMasterId id="2147483844" r:id="rId5"/>
  </p:sldMasterIdLst>
  <p:notesMasterIdLst>
    <p:notesMasterId r:id="rId25"/>
  </p:notesMasterIdLst>
  <p:sldIdLst>
    <p:sldId id="381" r:id="rId6"/>
    <p:sldId id="384" r:id="rId7"/>
    <p:sldId id="374" r:id="rId8"/>
    <p:sldId id="375" r:id="rId9"/>
    <p:sldId id="376" r:id="rId10"/>
    <p:sldId id="332" r:id="rId11"/>
    <p:sldId id="346" r:id="rId12"/>
    <p:sldId id="385" r:id="rId13"/>
    <p:sldId id="382" r:id="rId14"/>
    <p:sldId id="307" r:id="rId15"/>
    <p:sldId id="361" r:id="rId16"/>
    <p:sldId id="362" r:id="rId17"/>
    <p:sldId id="363" r:id="rId18"/>
    <p:sldId id="349" r:id="rId19"/>
    <p:sldId id="373" r:id="rId20"/>
    <p:sldId id="383" r:id="rId21"/>
    <p:sldId id="377" r:id="rId22"/>
    <p:sldId id="378" r:id="rId23"/>
    <p:sldId id="379"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FF0000"/>
    <a:srgbClr val="FFFFCC"/>
    <a:srgbClr val="006600"/>
    <a:srgbClr val="FFFF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646" autoAdjust="0"/>
  </p:normalViewPr>
  <p:slideViewPr>
    <p:cSldViewPr>
      <p:cViewPr varScale="1">
        <p:scale>
          <a:sx n="86" d="100"/>
          <a:sy n="86" d="100"/>
        </p:scale>
        <p:origin x="870"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9/1/2022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701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45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167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26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9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16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06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180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48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0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235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223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694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37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832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4565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0312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40461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6782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356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5779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1313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401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8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395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6778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926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56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48F033F-0691-451A-89D6-747E6654C92C}"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1856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C872E0A-0B82-4F16-878E-2F74A98E0E3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319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AC1E3F9-B31D-4491-B81A-144CBD03FEE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062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370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F14C2A4-6A51-4762-96D7-CB3A588C42B4}"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4994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0270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3679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8636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25215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2496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CD6584-A7DC-49E9-B721-1D7714062DF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97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DCA781-CF9F-4197-91E3-FF3E30A90AD8}"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3344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92724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77EEDEA-8931-467F-9612-299C500C805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792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89742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88658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596810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1782336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374102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4222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675091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43762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798370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65795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30FD31F-489D-4A4A-8321-25ECAAEE9E45}"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15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057E869-4B15-411F-B232-D319E78ACB0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19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F95BDA-33F6-4940-A526-730CBFA307DF}"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36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Chân trang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Nơi giữ chỗ cho Số hiệu Bản chiếu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0817E46-1C80-4BB0-B9BA-B1D9ED4A86B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6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66057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110826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smtClean="0"/>
              <a:t>Bấm &amp; sửa kiểu tiêu đề</a:t>
            </a:r>
            <a:endParaRPr lang="en-US" altLang="vi-VN" smtClean="0"/>
          </a:p>
        </p:txBody>
      </p:sp>
      <p:sp>
        <p:nvSpPr>
          <p:cNvPr id="1027"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smtClean="0"/>
              <a:t>Bấm &amp; sửa kiểu tiêu đề</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7924FB6-D42C-4C48-A4FA-91F8D77FC44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checke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10755582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1295400"/>
            <a:ext cx="8946232" cy="2839239"/>
          </a:xfrm>
          <a:prstGeom prst="rect">
            <a:avLst/>
          </a:prstGeom>
          <a:noFill/>
        </p:spPr>
        <p:txBody>
          <a:bodyPr wrap="none" lIns="68580" tIns="34290" rIns="68580" bIns="34290">
            <a:spAutoFit/>
            <a:scene3d>
              <a:camera prst="orthographicFront"/>
              <a:lightRig rig="threePt" dir="t"/>
            </a:scene3d>
            <a:sp3d extrusionH="57150">
              <a:bevelT w="38100" h="38100"/>
            </a:sp3d>
          </a:bodyPr>
          <a:lstStyle/>
          <a:p>
            <a:pPr algn="ctr" defTabSz="685800" eaLnBrk="1" hangingPunct="1"/>
            <a:r>
              <a:rPr lang="vi-VN" sz="6000" b="1" dirty="0">
                <a:ln w="12700">
                  <a:solidFill>
                    <a:schemeClr val="accent1"/>
                  </a:solidFill>
                  <a:prstDash val="solid"/>
                </a:ln>
                <a:solidFill>
                  <a:srgbClr val="D60093"/>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CHÀO MỪNG CÁC CON</a:t>
            </a:r>
          </a:p>
          <a:p>
            <a:pPr algn="ctr" defTabSz="685800" eaLnBrk="1" hangingPunct="1"/>
            <a:r>
              <a:rPr lang="vi-VN" sz="6000" b="1" dirty="0">
                <a:ln w="12700">
                  <a:solidFill>
                    <a:schemeClr val="accent1"/>
                  </a:solidFill>
                  <a:prstDash val="solid"/>
                </a:ln>
                <a:solidFill>
                  <a:srgbClr val="D60093"/>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ĐẾN VỚI TIẾT HỌC</a:t>
            </a:r>
          </a:p>
          <a:p>
            <a:pPr algn="ctr" defTabSz="685800" eaLnBrk="1" hangingPunct="1"/>
            <a:r>
              <a:rPr lang="vi-VN" sz="6000" b="1" dirty="0">
                <a:ln w="12700">
                  <a:solidFill>
                    <a:schemeClr val="accent1"/>
                  </a:solidFill>
                  <a:prstDash val="solid"/>
                </a:ln>
                <a:solidFill>
                  <a:srgbClr val="D60093"/>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TẬP ĐỌC – KỂ CHUYỆN</a:t>
            </a:r>
            <a:endParaRPr lang="en-US" sz="6000" b="1" dirty="0">
              <a:ln w="12700">
                <a:solidFill>
                  <a:schemeClr val="accent1"/>
                </a:solidFill>
                <a:prstDash val="solid"/>
              </a:ln>
              <a:solidFill>
                <a:srgbClr val="D60093"/>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07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152400" y="1975853"/>
            <a:ext cx="88849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smtClean="0">
                <a:latin typeface="Times New Roman" panose="02020603050405020304" pitchFamily="18" charset="0"/>
                <a:cs typeface="Times New Roman" panose="02020603050405020304" pitchFamily="18" charset="0"/>
              </a:rPr>
              <a:t>1</a:t>
            </a:r>
            <a:r>
              <a:rPr lang="en-US" altLang="en-US" sz="3600" b="1" dirty="0" smtClean="0">
                <a:latin typeface="Times New Roman" panose="02020603050405020304" pitchFamily="18" charset="0"/>
                <a:cs typeface="Times New Roman" panose="02020603050405020304" pitchFamily="18" charset="0"/>
              </a:rPr>
              <a:t>.</a:t>
            </a:r>
            <a:r>
              <a:rPr lang="vi-VN" altLang="en-US" sz="3600" b="1" dirty="0" smtClean="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22509" y="3124200"/>
            <a:ext cx="883501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alt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báo</a:t>
            </a:r>
            <a:r>
              <a:rPr lang="en-US" sz="3600" dirty="0">
                <a:solidFill>
                  <a:srgbClr val="FF0000"/>
                </a:solidFill>
                <a:latin typeface="Times New Roman" panose="02020603050405020304" pitchFamily="18" charset="0"/>
                <a:cs typeface="Times New Roman" panose="02020603050405020304" pitchFamily="18" charset="0"/>
              </a:rPr>
              <a:t> ý </a:t>
            </a:r>
            <a:r>
              <a:rPr lang="en-US" sz="3600" dirty="0" err="1">
                <a:solidFill>
                  <a:srgbClr val="FF0000"/>
                </a:solidFill>
                <a:latin typeface="Times New Roman" panose="02020603050405020304" pitchFamily="18" charset="0"/>
                <a:cs typeface="Times New Roman" panose="02020603050405020304" pitchFamily="18" charset="0"/>
              </a:rPr>
              <a:t>kiến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nhỏ</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trở</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với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cuộc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chiến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tới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còn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thiếu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hơn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lòng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chịu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nổi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TextBox 3"/>
          <p:cNvSpPr txBox="1">
            <a:spLocks noChangeArrowheads="1"/>
          </p:cNvSpPr>
          <p:nvPr/>
        </p:nvSpPr>
        <p:spPr bwMode="auto">
          <a:xfrm>
            <a:off x="495300" y="155575"/>
            <a:ext cx="83518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28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28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6" name="Text Box 16"/>
          <p:cNvSpPr txBox="1">
            <a:spLocks noChangeArrowheads="1"/>
          </p:cNvSpPr>
          <p:nvPr/>
        </p:nvSpPr>
        <p:spPr bwMode="auto">
          <a:xfrm>
            <a:off x="5791200" y="457200"/>
            <a:ext cx="3505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Phùng</a:t>
            </a:r>
            <a:r>
              <a:rPr lang="en-US" alt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sz="2400" b="1" dirty="0" err="1" smtClean="0">
                <a:solidFill>
                  <a:schemeClr val="tx2">
                    <a:lumMod val="60000"/>
                    <a:lumOff val="40000"/>
                  </a:schemeClr>
                </a:solidFill>
                <a:latin typeface="Times New Roman" panose="02020603050405020304" pitchFamily="18" charset="0"/>
                <a:cs typeface="Times New Roman" panose="02020603050405020304" pitchFamily="18" charset="0"/>
              </a:rPr>
              <a:t>Quán</a:t>
            </a:r>
            <a:endParaRPr lang="en-US" alt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wipe(down)">
                                      <p:cBhvr>
                                        <p:cTn id="7" dur="500"/>
                                        <p:tgtEl>
                                          <p:spTgt spid="706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8"/>
                                        </p:tgtEl>
                                        <p:attrNameLst>
                                          <p:attrName>style.visibility</p:attrName>
                                        </p:attrNameLst>
                                      </p:cBhvr>
                                      <p:to>
                                        <p:strVal val="visible"/>
                                      </p:to>
                                    </p:set>
                                    <p:animEffect transition="in" filter="wipe(down)">
                                      <p:cBhvr>
                                        <p:cTn id="12"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1158001"/>
            <a:ext cx="8798725" cy="107721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mình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 </a:t>
            </a:r>
          </a:p>
        </p:txBody>
      </p:sp>
      <p:sp>
        <p:nvSpPr>
          <p:cNvPr id="3" name="Rectangle 2"/>
          <p:cNvSpPr/>
          <p:nvPr/>
        </p:nvSpPr>
        <p:spPr>
          <a:xfrm>
            <a:off x="153966" y="2369148"/>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smtClean="0">
                <a:solidFill>
                  <a:srgbClr val="FF0000"/>
                </a:solidFill>
                <a:latin typeface="Times New Roman" panose="02020603050405020304" pitchFamily="18" charset="0"/>
                <a:ea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rPr>
              <a:t>Vì</a:t>
            </a:r>
            <a:r>
              <a:rPr lang="en-US" sz="3200" dirty="0" smtClean="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xúc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bất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ngờ</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nghĩ</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mình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rời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xa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chỉ</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trở</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nhà</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được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đấu</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7208" y="4248940"/>
            <a:ext cx="7026860"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cs typeface="Times New Roman" panose="02020603050405020304" pitchFamily="18" charset="0"/>
              </a:rPr>
              <a:t>Thái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4883482"/>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smtClean="0">
                <a:solidFill>
                  <a:srgbClr val="FF0000"/>
                </a:solidFill>
                <a:latin typeface="Times New Roman" panose="02020603050405020304" pitchFamily="18" charset="0"/>
                <a:ea typeface="Times New Roman" panose="02020603050405020304" pitchFamily="18" charset="0"/>
              </a:rPr>
              <a:t>- </a:t>
            </a:r>
            <a:r>
              <a:rPr lang="en-US" sz="3200">
                <a:solidFill>
                  <a:srgbClr val="FF0000"/>
                </a:solidFill>
                <a:latin typeface="Times New Roman" panose="02020603050405020304" pitchFamily="18" charset="0"/>
                <a:ea typeface="Times New Roman" panose="02020603050405020304" pitchFamily="18" charset="0"/>
              </a:rPr>
              <a:t>Lượm, Mừng và tất cả các bạn đều tha thiết xin ở lại.</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530" y="304800"/>
            <a:ext cx="8798725" cy="584775"/>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27650" y="913746"/>
            <a:ext cx="8798725" cy="1745863"/>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Các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bạn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đựng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khổ</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sẵn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chịu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ăn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đói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không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muốn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bỏ</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chiến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khu</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về</a:t>
            </a:r>
            <a:r>
              <a:rPr lang="en-US" sz="3200" dirty="0">
                <a:solidFill>
                  <a:srgbClr val="FF0000"/>
                </a:solidFill>
                <a:latin typeface="Times New Roman" panose="02020603050405020304" pitchFamily="18" charset="0"/>
                <a:ea typeface="Times New Roman" panose="02020603050405020304" pitchFamily="18" charset="0"/>
              </a:rPr>
              <a:t> ở </a:t>
            </a:r>
            <a:r>
              <a:rPr lang="en-US" sz="3200" dirty="0" err="1">
                <a:solidFill>
                  <a:srgbClr val="FF0000"/>
                </a:solidFill>
                <a:latin typeface="Times New Roman" panose="02020603050405020304" pitchFamily="18" charset="0"/>
                <a:ea typeface="Times New Roman" panose="02020603050405020304" pitchFamily="18" charset="0"/>
              </a:rPr>
              <a:t>chung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với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Tây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tụi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Việt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gian</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5530" y="2805545"/>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27709" y="3563965"/>
            <a:ext cx="8865210" cy="1224951"/>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dirty="0" smtClean="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08" y="506485"/>
            <a:ext cx="8798725" cy="1077218"/>
          </a:xfrm>
          <a:prstGeom prst="rect">
            <a:avLst/>
          </a:prstGeom>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6</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Thái </a:t>
            </a:r>
            <a:r>
              <a:rPr lang="vi-VN" sz="3200" b="1" dirty="0">
                <a:latin typeface="Times New Roman" panose="02020603050405020304" pitchFamily="18" charset="0"/>
                <a:cs typeface="Times New Roman" panose="02020603050405020304" pitchFamily="18" charset="0"/>
              </a:rPr>
              <a:t>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84824" y="1652516"/>
            <a:ext cx="8798725" cy="2878480"/>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vi-VN" sz="3200" dirty="0" smtClean="0">
                <a:solidFill>
                  <a:srgbClr val="FF0000"/>
                </a:solidFill>
                <a:latin typeface="Times New Roman" panose="02020603050405020304" pitchFamily="18" charset="0"/>
                <a:ea typeface="Times New Roman" panose="02020603050405020304" pitchFamily="18" charset="0"/>
              </a:rPr>
              <a:t>- </a:t>
            </a:r>
            <a:r>
              <a:rPr lang="vi-VN" sz="3200" dirty="0">
                <a:solidFill>
                  <a:srgbClr val="FF0000"/>
                </a:solidFill>
                <a:latin typeface="Times New Roman" panose="02020603050405020304" pitchFamily="18" charset="0"/>
                <a:ea typeface="Times New Roman" panose="02020603050405020304" pitchFamily="18" charset="0"/>
              </a:rPr>
              <a:t>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98679" y="4837884"/>
            <a:ext cx="7105407"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7.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53966" y="5491472"/>
            <a:ext cx="8865210" cy="1179554"/>
          </a:xfrm>
          <a:prstGeom prst="rect">
            <a:avLst/>
          </a:prstGeom>
        </p:spPr>
        <p:txBody>
          <a:bodyPr wrap="square">
            <a:spAutoFit/>
          </a:bodyPr>
          <a:lstStyle/>
          <a:p>
            <a:pPr marL="0" marR="0" algn="just">
              <a:lnSpc>
                <a:spcPct val="115000"/>
              </a:lnSpc>
              <a:spcBef>
                <a:spcPts val="0"/>
              </a:spcBef>
              <a:spcAft>
                <a:spcPts val="0"/>
              </a:spcAft>
              <a:tabLst>
                <a:tab pos="2743200" algn="ctr"/>
                <a:tab pos="5486400" algn="r"/>
              </a:tabLst>
            </a:pPr>
            <a:r>
              <a:rPr lang="en-US" sz="3200" smtClean="0">
                <a:solidFill>
                  <a:srgbClr val="FF0000"/>
                </a:solidFill>
                <a:latin typeface="Times New Roman" panose="02020603050405020304" pitchFamily="18" charset="0"/>
                <a:ea typeface="Times New Roman" panose="02020603050405020304" pitchFamily="18" charset="0"/>
              </a:rPr>
              <a:t>- </a:t>
            </a:r>
            <a:r>
              <a:rPr lang="vi-VN" sz="3200">
                <a:solidFill>
                  <a:srgbClr val="FF0000"/>
                </a:solidFill>
                <a:latin typeface="Times New Roman" panose="02020603050405020304" pitchFamily="18" charset="0"/>
                <a:ea typeface="Times New Roman" panose="02020603050405020304" pitchFamily="18" charset="0"/>
              </a:rPr>
              <a:t>Tiếng hát bùng lên như ngọn lửa rực rỡ giữa </a:t>
            </a:r>
            <a:r>
              <a:rPr lang="vi-VN" sz="3200" smtClean="0">
                <a:solidFill>
                  <a:srgbClr val="FF0000"/>
                </a:solidFill>
                <a:latin typeface="Times New Roman" panose="02020603050405020304" pitchFamily="18" charset="0"/>
                <a:ea typeface="Times New Roman" panose="02020603050405020304" pitchFamily="18" charset="0"/>
              </a:rPr>
              <a:t>đ</a:t>
            </a:r>
            <a:r>
              <a:rPr lang="en-US" sz="3200">
                <a:solidFill>
                  <a:srgbClr val="FF0000"/>
                </a:solidFill>
                <a:latin typeface="Times New Roman" panose="02020603050405020304" pitchFamily="18" charset="0"/>
                <a:ea typeface="Times New Roman" panose="02020603050405020304" pitchFamily="18" charset="0"/>
              </a:rPr>
              <a:t>ê</a:t>
            </a:r>
            <a:r>
              <a:rPr lang="vi-VN" sz="3200" smtClean="0">
                <a:solidFill>
                  <a:srgbClr val="FF0000"/>
                </a:solidFill>
                <a:latin typeface="Times New Roman" panose="02020603050405020304" pitchFamily="18" charset="0"/>
                <a:ea typeface="Times New Roman" panose="02020603050405020304" pitchFamily="18" charset="0"/>
              </a:rPr>
              <a:t>m </a:t>
            </a:r>
            <a:r>
              <a:rPr lang="vi-VN" sz="3200">
                <a:solidFill>
                  <a:srgbClr val="FF0000"/>
                </a:solidFill>
                <a:latin typeface="Times New Roman" panose="02020603050405020304" pitchFamily="18" charset="0"/>
                <a:ea typeface="Times New Roman" panose="02020603050405020304" pitchFamily="18" charset="0"/>
              </a:rPr>
              <a:t>rừng lạnh tối.</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304800" y="2057400"/>
            <a:ext cx="8458200" cy="1754326"/>
          </a:xfrm>
          <a:prstGeom prst="rect">
            <a:avLst/>
          </a:prstGeom>
          <a:solidFill>
            <a:schemeClr val="bg1"/>
          </a:solidFill>
          <a:ln>
            <a:solidFill>
              <a:srgbClr val="C0000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vi-VN" altLang="en-US" sz="3600" b="1" dirty="0" smtClean="0">
                <a:solidFill>
                  <a:srgbClr val="FF0000"/>
                </a:solidFill>
                <a:latin typeface="Times New Roman" panose="02020603050405020304" pitchFamily="18" charset="0"/>
                <a:cs typeface="Times New Roman" panose="02020603050405020304" pitchFamily="18" charset="0"/>
              </a:rPr>
              <a:t>Các </a:t>
            </a:r>
            <a:r>
              <a:rPr lang="vi-VN" altLang="en-US" sz="3600" b="1" dirty="0">
                <a:solidFill>
                  <a:srgbClr val="FF0000"/>
                </a:solidFill>
                <a:latin typeface="Times New Roman" panose="02020603050405020304" pitchFamily="18" charset="0"/>
                <a:cs typeface="Times New Roman" panose="02020603050405020304" pitchFamily="18" charset="0"/>
              </a:rPr>
              <a:t>chiến sĩ Vệ quốc đoàn nhỏ tuổi rất yêu nước, không quản ngại khó khăn gian khổ, sẵn sàng hi sinh vì Tổ quốc.</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609600"/>
            <a:ext cx="8610600" cy="1200329"/>
          </a:xfrm>
          <a:prstGeom prst="rect">
            <a:avLst/>
          </a:prstGeom>
        </p:spPr>
        <p:txBody>
          <a:bodyPr wrap="square">
            <a:sp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8</a:t>
            </a:r>
            <a:r>
              <a:rPr lang="en-US" sz="3600" b="1" dirty="0" smtClean="0">
                <a:solidFill>
                  <a:srgbClr val="002060"/>
                </a:solidFill>
                <a:latin typeface="Times New Roman" panose="02020603050405020304" pitchFamily="18" charset="0"/>
                <a:cs typeface="Times New Roman" panose="02020603050405020304" pitchFamily="18" charset="0"/>
              </a:rPr>
              <a:t>. 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0600" y="1371600"/>
            <a:ext cx="7391400" cy="2862322"/>
          </a:xfrm>
          <a:prstGeom prst="rect">
            <a:avLst/>
          </a:prstGeom>
        </p:spPr>
        <p:txBody>
          <a:bodyPr wrap="square">
            <a:spAutoFit/>
          </a:bodyPr>
          <a:lstStyle/>
          <a:p>
            <a:pPr algn="just"/>
            <a:r>
              <a:rPr lang="nl-NL" sz="3600" b="1" dirty="0" smtClean="0">
                <a:solidFill>
                  <a:srgbClr val="0000FF"/>
                </a:solidFill>
                <a:latin typeface="Times New Roman" pitchFamily="18" charset="0"/>
                <a:cs typeface="Times New Roman" pitchFamily="18" charset="0"/>
              </a:rPr>
              <a:t>      </a:t>
            </a:r>
            <a:r>
              <a:rPr lang="nl-NL" sz="3600" b="1" u="sng" dirty="0" smtClean="0">
                <a:solidFill>
                  <a:srgbClr val="FF0000"/>
                </a:solidFill>
                <a:latin typeface="Times New Roman" pitchFamily="18" charset="0"/>
                <a:cs typeface="Times New Roman" pitchFamily="18" charset="0"/>
              </a:rPr>
              <a:t>Nội </a:t>
            </a:r>
            <a:r>
              <a:rPr lang="nl-NL" sz="3600" b="1" u="sng" dirty="0">
                <a:solidFill>
                  <a:srgbClr val="FF0000"/>
                </a:solidFill>
                <a:latin typeface="Times New Roman" pitchFamily="18" charset="0"/>
                <a:cs typeface="Times New Roman" pitchFamily="18" charset="0"/>
              </a:rPr>
              <a:t>dung</a:t>
            </a:r>
            <a:r>
              <a:rPr lang="nl-NL" sz="3600" b="1" dirty="0">
                <a:solidFill>
                  <a:srgbClr val="0000FF"/>
                </a:solidFill>
                <a:latin typeface="Times New Roman" pitchFamily="18" charset="0"/>
                <a:cs typeface="Times New Roman" pitchFamily="18" charset="0"/>
              </a:rPr>
              <a:t>: </a:t>
            </a:r>
            <a:r>
              <a:rPr lang="nl-NL" sz="3600" b="1" dirty="0" smtClean="0">
                <a:solidFill>
                  <a:srgbClr val="0000FF"/>
                </a:solidFill>
                <a:latin typeface="Times New Roman" pitchFamily="18" charset="0"/>
                <a:cs typeface="Times New Roman" pitchFamily="18" charset="0"/>
              </a:rPr>
              <a:t>Ca </a:t>
            </a:r>
            <a:r>
              <a:rPr lang="nl-NL" sz="3600" b="1" dirty="0">
                <a:solidFill>
                  <a:srgbClr val="0000FF"/>
                </a:solidFill>
                <a:latin typeface="Times New Roman" pitchFamily="18" charset="0"/>
                <a:cs typeface="Times New Roman" pitchFamily="18" charset="0"/>
              </a:rPr>
              <a:t>ngợi tinh thần yêu nước không quản ngại khó khăn, gian khổ của các chiến sĩ nhỏ tuổi trong cuộc kháng chiến chống thực dân Pháp trước </a:t>
            </a:r>
            <a:r>
              <a:rPr lang="nl-NL" sz="3600" b="1" dirty="0" smtClean="0">
                <a:solidFill>
                  <a:srgbClr val="0000FF"/>
                </a:solidFill>
                <a:latin typeface="Times New Roman" pitchFamily="18" charset="0"/>
                <a:cs typeface="Times New Roman" pitchFamily="18" charset="0"/>
              </a:rPr>
              <a:t>đây.</a:t>
            </a:r>
            <a:endParaRPr lang="en-US" sz="3600" b="1" dirty="0">
              <a:solidFill>
                <a:srgbClr val="0000FF"/>
              </a:solidFill>
              <a:latin typeface="Times New Roman" pitchFamily="18" charset="0"/>
              <a:cs typeface="Times New Roman" pitchFamily="18" charset="0"/>
            </a:endParaRPr>
          </a:p>
        </p:txBody>
      </p:sp>
      <p:sp>
        <p:nvSpPr>
          <p:cNvPr id="3" name="TextBox 3"/>
          <p:cNvSpPr txBox="1">
            <a:spLocks noChangeArrowheads="1"/>
          </p:cNvSpPr>
          <p:nvPr/>
        </p:nvSpPr>
        <p:spPr bwMode="auto">
          <a:xfrm>
            <a:off x="152400" y="152400"/>
            <a:ext cx="83518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vi-VN"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224426531"/>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2667000"/>
            <a:ext cx="5029200" cy="1143000"/>
          </a:xfrm>
        </p:spPr>
        <p:txBody>
          <a:bodyPr/>
          <a:lstStyle/>
          <a:p>
            <a:r>
              <a:rPr lang="vi-VN" sz="8000" b="1" dirty="0" smtClean="0">
                <a:solidFill>
                  <a:srgbClr val="FF0000"/>
                </a:solidFill>
                <a:effectLst>
                  <a:outerShdw blurRad="38100" dist="38100" dir="2700000" algn="tl">
                    <a:srgbClr val="000000">
                      <a:alpha val="43137"/>
                    </a:srgbClr>
                  </a:outerShdw>
                </a:effectLst>
              </a:rPr>
              <a:t>Kể chuyện</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20782" y="228600"/>
            <a:ext cx="9144000" cy="6858000"/>
          </a:xfrm>
        </p:spPr>
        <p:txBody>
          <a:bodyPr/>
          <a:lstStyle/>
          <a:p>
            <a:pPr eaLnBrk="1" hangingPunct="1">
              <a:lnSpc>
                <a:spcPct val="80000"/>
              </a:lnSpc>
              <a:buFontTx/>
              <a:buNone/>
            </a:pPr>
            <a:endParaRPr lang="en-US" altLang="vi-VN" sz="1800" dirty="0" smtClean="0">
              <a:latin typeface="Times New Roman" panose="02020603050405020304" pitchFamily="18" charset="0"/>
              <a:cs typeface="Times New Roman" panose="02020603050405020304" pitchFamily="18" charset="0"/>
            </a:endParaRPr>
          </a:p>
          <a:p>
            <a:pPr algn="ctr" eaLnBrk="1" hangingPunct="1">
              <a:lnSpc>
                <a:spcPct val="80000"/>
              </a:lnSpc>
              <a:buFontTx/>
              <a:buNone/>
            </a:pPr>
            <a:r>
              <a:rPr lang="en-US" altLang="vi-VN" sz="2800" dirty="0" smtClean="0">
                <a:solidFill>
                  <a:srgbClr val="00B0F0"/>
                </a:solidFill>
                <a:latin typeface="Times New Roman" panose="02020603050405020304" pitchFamily="18" charset="0"/>
                <a:cs typeface="Times New Roman" panose="02020603050405020304" pitchFamily="18" charset="0"/>
              </a:rPr>
              <a:t> </a:t>
            </a:r>
            <a:r>
              <a:rPr lang="en-US" altLang="vi-VN" b="1" dirty="0" smtClean="0">
                <a:solidFill>
                  <a:srgbClr val="0000FF"/>
                </a:solidFill>
                <a:latin typeface="Times New Roman" panose="02020603050405020304" pitchFamily="18" charset="0"/>
                <a:cs typeface="Times New Roman" panose="02020603050405020304" pitchFamily="18" charset="0"/>
              </a:rPr>
              <a:t>KỂ CHUYỆN</a:t>
            </a:r>
            <a:r>
              <a:rPr lang="en-US" altLang="vi-VN" dirty="0" smtClean="0">
                <a:solidFill>
                  <a:srgbClr val="0000FF"/>
                </a:solidFill>
                <a:latin typeface="Times New Roman" panose="02020603050405020304" pitchFamily="18" charset="0"/>
                <a:cs typeface="Times New Roman" panose="02020603050405020304" pitchFamily="18" charset="0"/>
              </a:rPr>
              <a:t> </a:t>
            </a:r>
          </a:p>
          <a:p>
            <a:pPr algn="ctr" eaLnBrk="1" hangingPunct="1">
              <a:lnSpc>
                <a:spcPct val="80000"/>
              </a:lnSpc>
              <a:buFontTx/>
              <a:buNone/>
            </a:pPr>
            <a:endParaRPr lang="en-US" altLang="vi-VN" dirty="0" smtClean="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Dựa</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theo</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các</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câu</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hỏi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gợi</a:t>
            </a:r>
            <a:r>
              <a:rPr lang="en-US" altLang="vi-VN" b="1" dirty="0" smtClean="0">
                <a:solidFill>
                  <a:srgbClr val="0000FF"/>
                </a:solidFill>
                <a:latin typeface="Times New Roman" panose="02020603050405020304" pitchFamily="18" charset="0"/>
                <a:cs typeface="Times New Roman" panose="02020603050405020304" pitchFamily="18" charset="0"/>
              </a:rPr>
              <a:t> ý </a:t>
            </a:r>
            <a:r>
              <a:rPr lang="en-US" altLang="vi-VN" b="1" dirty="0" err="1" smtClean="0">
                <a:solidFill>
                  <a:srgbClr val="0000FF"/>
                </a:solidFill>
                <a:latin typeface="Times New Roman" panose="02020603050405020304" pitchFamily="18" charset="0"/>
                <a:cs typeface="Times New Roman" panose="02020603050405020304" pitchFamily="18" charset="0"/>
              </a:rPr>
              <a:t>dưới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đây</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kể</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lại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câu</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chuyện</a:t>
            </a:r>
            <a:r>
              <a:rPr lang="en-US" altLang="vi-VN" b="1" dirty="0" smtClean="0">
                <a:solidFill>
                  <a:srgbClr val="0000FF"/>
                </a:solidFill>
                <a:latin typeface="Times New Roman" panose="02020603050405020304" pitchFamily="18" charset="0"/>
                <a:cs typeface="Times New Roman" panose="02020603050405020304" pitchFamily="18" charset="0"/>
              </a:rPr>
              <a:t> Ở </a:t>
            </a:r>
            <a:r>
              <a:rPr lang="en-US" altLang="vi-VN" b="1" dirty="0" err="1" smtClean="0">
                <a:solidFill>
                  <a:srgbClr val="0000FF"/>
                </a:solidFill>
                <a:latin typeface="Times New Roman" panose="02020603050405020304" pitchFamily="18" charset="0"/>
                <a:cs typeface="Times New Roman" panose="02020603050405020304" pitchFamily="18" charset="0"/>
              </a:rPr>
              <a:t>lại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với</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chiến</a:t>
            </a:r>
            <a:r>
              <a:rPr lang="en-US" altLang="vi-VN" b="1" dirty="0" smtClean="0">
                <a:solidFill>
                  <a:srgbClr val="0000FF"/>
                </a:solidFill>
                <a:latin typeface="Times New Roman" panose="02020603050405020304" pitchFamily="18" charset="0"/>
                <a:cs typeface="Times New Roman" panose="02020603050405020304" pitchFamily="18" charset="0"/>
              </a:rPr>
              <a:t> </a:t>
            </a:r>
            <a:r>
              <a:rPr lang="en-US" altLang="vi-VN" b="1" dirty="0" err="1" smtClean="0">
                <a:solidFill>
                  <a:srgbClr val="0000FF"/>
                </a:solidFill>
                <a:latin typeface="Times New Roman" panose="02020603050405020304" pitchFamily="18" charset="0"/>
                <a:cs typeface="Times New Roman" panose="02020603050405020304" pitchFamily="18" charset="0"/>
              </a:rPr>
              <a:t>khu</a:t>
            </a:r>
            <a:r>
              <a:rPr lang="en-US" altLang="vi-VN" b="1" dirty="0" smtClean="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endParaRPr lang="en-US" altLang="vi-VN" b="1" dirty="0" smtClean="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a/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1</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Đề</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nghị</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của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trung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đoàn</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trưởng</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Trung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tới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gặp</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ai</a:t>
            </a:r>
            <a:r>
              <a:rPr lang="en-US" altLang="vi-VN" sz="2800" dirty="0" smtClean="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Trung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trưởng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nói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b/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2</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Chúng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em</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xin</a:t>
            </a:r>
            <a:r>
              <a:rPr lang="en-US" altLang="vi-VN" sz="2800" dirty="0" smtClean="0">
                <a:solidFill>
                  <a:srgbClr val="FF0000"/>
                </a:solidFill>
                <a:latin typeface="Times New Roman" panose="02020603050405020304" pitchFamily="18" charset="0"/>
                <a:cs typeface="Times New Roman" panose="02020603050405020304" pitchFamily="18" charset="0"/>
              </a:rPr>
              <a:t> ở </a:t>
            </a:r>
            <a:r>
              <a:rPr lang="en-US" altLang="vi-VN" sz="2800" dirty="0" err="1" smtClean="0">
                <a:solidFill>
                  <a:srgbClr val="FF0000"/>
                </a:solidFill>
                <a:latin typeface="Times New Roman" panose="02020603050405020304" pitchFamily="18" charset="0"/>
                <a:cs typeface="Times New Roman" panose="02020603050405020304" pitchFamily="18" charset="0"/>
              </a:rPr>
              <a:t>lại</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Lượm</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nói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Toàn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đội</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hưởng</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ứng</a:t>
            </a:r>
            <a:r>
              <a:rPr lang="en-US" altLang="vi-VN" sz="2800" dirty="0" smtClean="0">
                <a:solidFill>
                  <a:srgbClr val="0000FF"/>
                </a:solidFill>
                <a:latin typeface="Times New Roman" panose="02020603050405020304" pitchFamily="18" charset="0"/>
                <a:cs typeface="Times New Roman" panose="02020603050405020304" pitchFamily="18" charset="0"/>
              </a:rPr>
              <a:t> ý </a:t>
            </a:r>
            <a:r>
              <a:rPr lang="en-US" altLang="vi-VN" sz="2800" dirty="0" err="1" smtClean="0">
                <a:solidFill>
                  <a:srgbClr val="0000FF"/>
                </a:solidFill>
                <a:latin typeface="Times New Roman" panose="02020603050405020304" pitchFamily="18" charset="0"/>
                <a:cs typeface="Times New Roman" panose="02020603050405020304" pitchFamily="18" charset="0"/>
              </a:rPr>
              <a:t>kiến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của</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Lượm</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như</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thế</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nào</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Mừng</a:t>
            </a:r>
            <a:r>
              <a:rPr lang="en-US" altLang="vi-VN" sz="2800" dirty="0" smtClean="0">
                <a:solidFill>
                  <a:srgbClr val="0000FF"/>
                </a:solidFill>
                <a:latin typeface="Times New Roman" panose="02020603050405020304" pitchFamily="18" charset="0"/>
                <a:cs typeface="Times New Roman" panose="02020603050405020304" pitchFamily="18" charset="0"/>
              </a:rPr>
              <a:t> van </a:t>
            </a:r>
            <a:r>
              <a:rPr lang="en-US" altLang="vi-VN" sz="2800" dirty="0" err="1" smtClean="0">
                <a:solidFill>
                  <a:srgbClr val="0000FF"/>
                </a:solidFill>
                <a:latin typeface="Times New Roman" panose="02020603050405020304" pitchFamily="18" charset="0"/>
                <a:cs typeface="Times New Roman" panose="02020603050405020304" pitchFamily="18" charset="0"/>
              </a:rPr>
              <a:t>xin</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điều</a:t>
            </a:r>
            <a:r>
              <a:rPr lang="en-US" altLang="vi-VN" sz="2800" dirty="0" smtClean="0">
                <a:solidFill>
                  <a:srgbClr val="0000FF"/>
                </a:solidFill>
                <a:latin typeface="Times New Roman" panose="02020603050405020304" pitchFamily="18" charset="0"/>
                <a:cs typeface="Times New Roman" panose="02020603050405020304" pitchFamily="18" charset="0"/>
              </a:rPr>
              <a:t> </a:t>
            </a:r>
            <a:r>
              <a:rPr lang="en-US" altLang="vi-VN" sz="2800" dirty="0" err="1" smtClean="0">
                <a:solidFill>
                  <a:srgbClr val="0000FF"/>
                </a:solidFill>
                <a:latin typeface="Times New Roman" panose="02020603050405020304" pitchFamily="18" charset="0"/>
                <a:cs typeface="Times New Roman" panose="02020603050405020304" pitchFamily="18" charset="0"/>
              </a:rPr>
              <a:t>gì</a:t>
            </a:r>
            <a:r>
              <a:rPr lang="en-US" altLang="vi-VN" sz="2800" dirty="0" smtClean="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c/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3</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Lời</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hứa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của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người</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chỉ</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huy</a:t>
            </a:r>
            <a:r>
              <a:rPr lang="en-US" altLang="vi-VN" sz="2800" dirty="0" smtClean="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2800" b="1" u="sng" dirty="0" smtClean="0">
                <a:solidFill>
                  <a:srgbClr val="FF0000"/>
                </a:solidFill>
                <a:latin typeface="Times New Roman" panose="02020603050405020304" pitchFamily="18" charset="0"/>
                <a:cs typeface="Times New Roman" panose="02020603050405020304" pitchFamily="18" charset="0"/>
              </a:rPr>
              <a:t>d/ </a:t>
            </a:r>
            <a:r>
              <a:rPr lang="en-US" altLang="vi-VN" sz="2800" b="1" u="sng"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u="sng" dirty="0" smtClean="0">
                <a:solidFill>
                  <a:srgbClr val="FF0000"/>
                </a:solidFill>
                <a:latin typeface="Times New Roman" panose="02020603050405020304" pitchFamily="18" charset="0"/>
                <a:cs typeface="Times New Roman" panose="02020603050405020304" pitchFamily="18" charset="0"/>
              </a:rPr>
              <a:t> 4</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Tiếng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hát</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giữa</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rừng</a:t>
            </a:r>
            <a:r>
              <a:rPr lang="en-US" altLang="vi-VN" sz="2800" dirty="0" smtClean="0">
                <a:solidFill>
                  <a:srgbClr val="FF0000"/>
                </a:solidFill>
                <a:latin typeface="Times New Roman" panose="02020603050405020304" pitchFamily="18" charset="0"/>
                <a:cs typeface="Times New Roman" panose="02020603050405020304" pitchFamily="18" charset="0"/>
              </a:rPr>
              <a:t> </a:t>
            </a:r>
            <a:r>
              <a:rPr lang="en-US" altLang="vi-VN" sz="2800" dirty="0" err="1" smtClean="0">
                <a:solidFill>
                  <a:srgbClr val="FF0000"/>
                </a:solidFill>
                <a:latin typeface="Times New Roman" panose="02020603050405020304" pitchFamily="18" charset="0"/>
                <a:cs typeface="Times New Roman" panose="02020603050405020304" pitchFamily="18" charset="0"/>
              </a:rPr>
              <a:t>đêm</a:t>
            </a:r>
            <a:r>
              <a:rPr lang="en-US" altLang="vi-VN" sz="1800" dirty="0" smtClean="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anim calcmode="lin" valueType="num">
                                      <p:cBhvr>
                                        <p:cTn id="8" dur="500" fill="hold"/>
                                        <p:tgtEl>
                                          <p:spTgt spid="48131">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8131">
                                            <p:txEl>
                                              <p:pRg st="3" end="3"/>
                                            </p:txEl>
                                          </p:spTgt>
                                        </p:tgtEl>
                                        <p:attrNameLst>
                                          <p:attrName>style.visibility</p:attrName>
                                        </p:attrNameLst>
                                      </p:cBhvr>
                                      <p:to>
                                        <p:strVal val="visible"/>
                                      </p:to>
                                    </p:set>
                                    <p:animEffect transition="in" filter="fade">
                                      <p:cBhvr>
                                        <p:cTn id="12" dur="500"/>
                                        <p:tgtEl>
                                          <p:spTgt spid="48131">
                                            <p:txEl>
                                              <p:pRg st="3" end="3"/>
                                            </p:txEl>
                                          </p:spTgt>
                                        </p:tgtEl>
                                      </p:cBhvr>
                                    </p:animEffect>
                                    <p:anim calcmode="lin" valueType="num">
                                      <p:cBhvr>
                                        <p:cTn id="13" dur="500" fill="hold"/>
                                        <p:tgtEl>
                                          <p:spTgt spid="48131">
                                            <p:txEl>
                                              <p:pRg st="3" end="3"/>
                                            </p:txEl>
                                          </p:spTgt>
                                        </p:tgtEl>
                                        <p:attrNameLst>
                                          <p:attrName>ppt_w</p:attrName>
                                        </p:attrNameLst>
                                      </p:cBhvr>
                                      <p:tavLst>
                                        <p:tav tm="0" fmla="#ppt_w*sin(2.5*pi*$)">
                                          <p:val>
                                            <p:fltVal val="0"/>
                                          </p:val>
                                        </p:tav>
                                        <p:tav tm="100000">
                                          <p:val>
                                            <p:fltVal val="1"/>
                                          </p:val>
                                        </p:tav>
                                      </p:tavLst>
                                    </p:anim>
                                    <p:anim calcmode="lin" valueType="num">
                                      <p:cBhvr>
                                        <p:cTn id="14" dur="500" fill="hold"/>
                                        <p:tgtEl>
                                          <p:spTgt spid="481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48131">
                                            <p:txEl>
                                              <p:pRg st="5" end="5"/>
                                            </p:txEl>
                                          </p:spTgt>
                                        </p:tgtEl>
                                        <p:attrNameLst>
                                          <p:attrName>style.visibility</p:attrName>
                                        </p:attrNameLst>
                                      </p:cBhvr>
                                      <p:to>
                                        <p:strVal val="visible"/>
                                      </p:to>
                                    </p:set>
                                    <p:animEffect transition="in" filter="wheel(4)">
                                      <p:cBhvr>
                                        <p:cTn id="19" dur="500"/>
                                        <p:tgtEl>
                                          <p:spTgt spid="48131">
                                            <p:txEl>
                                              <p:pRg st="5" end="5"/>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8131">
                                            <p:txEl>
                                              <p:pRg st="6" end="6"/>
                                            </p:txEl>
                                          </p:spTgt>
                                        </p:tgtEl>
                                        <p:attrNameLst>
                                          <p:attrName>style.visibility</p:attrName>
                                        </p:attrNameLst>
                                      </p:cBhvr>
                                      <p:to>
                                        <p:strVal val="visible"/>
                                      </p:to>
                                    </p:set>
                                    <p:animEffect transition="in" filter="wheel(4)">
                                      <p:cBhvr>
                                        <p:cTn id="22" dur="500"/>
                                        <p:tgtEl>
                                          <p:spTgt spid="48131">
                                            <p:txEl>
                                              <p:pRg st="6" end="6"/>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8131">
                                            <p:txEl>
                                              <p:pRg st="7" end="7"/>
                                            </p:txEl>
                                          </p:spTgt>
                                        </p:tgtEl>
                                        <p:attrNameLst>
                                          <p:attrName>style.visibility</p:attrName>
                                        </p:attrNameLst>
                                      </p:cBhvr>
                                      <p:to>
                                        <p:strVal val="visible"/>
                                      </p:to>
                                    </p:set>
                                    <p:animEffect transition="in" filter="wheel(4)">
                                      <p:cBhvr>
                                        <p:cTn id="25" dur="500"/>
                                        <p:tgtEl>
                                          <p:spTgt spid="48131">
                                            <p:txEl>
                                              <p:pRg st="7" end="7"/>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8131">
                                            <p:txEl>
                                              <p:pRg st="8" end="8"/>
                                            </p:txEl>
                                          </p:spTgt>
                                        </p:tgtEl>
                                        <p:attrNameLst>
                                          <p:attrName>style.visibility</p:attrName>
                                        </p:attrNameLst>
                                      </p:cBhvr>
                                      <p:to>
                                        <p:strVal val="visible"/>
                                      </p:to>
                                    </p:set>
                                    <p:animEffect transition="in" filter="wheel(4)">
                                      <p:cBhvr>
                                        <p:cTn id="28" dur="500"/>
                                        <p:tgtEl>
                                          <p:spTgt spid="48131">
                                            <p:txEl>
                                              <p:pRg st="8" end="8"/>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8131">
                                            <p:txEl>
                                              <p:pRg st="9" end="9"/>
                                            </p:txEl>
                                          </p:spTgt>
                                        </p:tgtEl>
                                        <p:attrNameLst>
                                          <p:attrName>style.visibility</p:attrName>
                                        </p:attrNameLst>
                                      </p:cBhvr>
                                      <p:to>
                                        <p:strVal val="visible"/>
                                      </p:to>
                                    </p:set>
                                    <p:animEffect transition="in" filter="wheel(4)">
                                      <p:cBhvr>
                                        <p:cTn id="31" dur="500"/>
                                        <p:tgtEl>
                                          <p:spTgt spid="48131">
                                            <p:txEl>
                                              <p:pRg st="9" end="9"/>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8131">
                                            <p:txEl>
                                              <p:pRg st="10" end="10"/>
                                            </p:txEl>
                                          </p:spTgt>
                                        </p:tgtEl>
                                        <p:attrNameLst>
                                          <p:attrName>style.visibility</p:attrName>
                                        </p:attrNameLst>
                                      </p:cBhvr>
                                      <p:to>
                                        <p:strVal val="visible"/>
                                      </p:to>
                                    </p:set>
                                    <p:animEffect transition="in" filter="wheel(4)">
                                      <p:cBhvr>
                                        <p:cTn id="34" dur="500"/>
                                        <p:tgtEl>
                                          <p:spTgt spid="48131">
                                            <p:txEl>
                                              <p:pRg st="10" end="10"/>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8131">
                                            <p:txEl>
                                              <p:pRg st="11" end="11"/>
                                            </p:txEl>
                                          </p:spTgt>
                                        </p:tgtEl>
                                        <p:attrNameLst>
                                          <p:attrName>style.visibility</p:attrName>
                                        </p:attrNameLst>
                                      </p:cBhvr>
                                      <p:to>
                                        <p:strVal val="visible"/>
                                      </p:to>
                                    </p:set>
                                    <p:animEffect transition="in" filter="wheel(4)">
                                      <p:cBhvr>
                                        <p:cTn id="37" dur="500"/>
                                        <p:tgtEl>
                                          <p:spTgt spid="48131">
                                            <p:txEl>
                                              <p:pRg st="11" end="11"/>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8131">
                                            <p:txEl>
                                              <p:pRg st="12" end="12"/>
                                            </p:txEl>
                                          </p:spTgt>
                                        </p:tgtEl>
                                        <p:attrNameLst>
                                          <p:attrName>style.visibility</p:attrName>
                                        </p:attrNameLst>
                                      </p:cBhvr>
                                      <p:to>
                                        <p:strVal val="visible"/>
                                      </p:to>
                                    </p:set>
                                    <p:animEffect transition="in" filter="wheel(4)">
                                      <p:cBhvr>
                                        <p:cTn id="40" dur="500"/>
                                        <p:tgtEl>
                                          <p:spTgt spid="48131">
                                            <p:txEl>
                                              <p:pRg st="12" end="12"/>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8131">
                                            <p:txEl>
                                              <p:pRg st="13" end="13"/>
                                            </p:txEl>
                                          </p:spTgt>
                                        </p:tgtEl>
                                        <p:attrNameLst>
                                          <p:attrName>style.visibility</p:attrName>
                                        </p:attrNameLst>
                                      </p:cBhvr>
                                      <p:to>
                                        <p:strVal val="visible"/>
                                      </p:to>
                                    </p:set>
                                    <p:animEffect transition="in" filter="wheel(4)">
                                      <p:cBhvr>
                                        <p:cTn id="43" dur="500"/>
                                        <p:tgtEl>
                                          <p:spTgt spid="4813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idx="1"/>
          </p:nvPr>
        </p:nvSpPr>
        <p:spPr>
          <a:xfrm>
            <a:off x="457200" y="1752600"/>
            <a:ext cx="8686800" cy="6019800"/>
          </a:xfrm>
        </p:spPr>
        <p:txBody>
          <a:bodyPr/>
          <a:lstStyle/>
          <a:p>
            <a:pPr algn="just" eaLnBrk="1" hangingPunct="1">
              <a:buFontTx/>
              <a:buNone/>
              <a:defRPr/>
            </a:pPr>
            <a:r>
              <a:rPr lang="en-US" altLang="vi-VN" dirty="0" smtClean="0">
                <a:solidFill>
                  <a:srgbClr val="0000FF"/>
                </a:solidFill>
                <a:latin typeface="Times New Roman" panose="02020603050405020304" pitchFamily="18" charset="0"/>
                <a:cs typeface="Times New Roman" panose="02020603050405020304" pitchFamily="18" charset="0"/>
              </a:rPr>
              <a:t>-&gt;</a:t>
            </a:r>
            <a:r>
              <a:rPr lang="vi-VN"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smtClean="0">
                <a:solidFill>
                  <a:srgbClr val="0000FF"/>
                </a:solidFill>
                <a:latin typeface="Times New Roman" panose="02020603050405020304" pitchFamily="18" charset="0"/>
                <a:cs typeface="Times New Roman" panose="02020603050405020304" pitchFamily="18" charset="0"/>
              </a:rPr>
              <a:t>Qua </a:t>
            </a:r>
            <a:r>
              <a:rPr lang="en-US" altLang="vi-VN" dirty="0" err="1" smtClean="0">
                <a:solidFill>
                  <a:srgbClr val="0000FF"/>
                </a:solidFill>
                <a:latin typeface="Times New Roman" panose="02020603050405020304" pitchFamily="18" charset="0"/>
                <a:cs typeface="Times New Roman" panose="02020603050405020304" pitchFamily="18" charset="0"/>
              </a:rPr>
              <a:t>câu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chuyện</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này</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em</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hiểu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điều</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gì</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về</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các</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chiến</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sĩ</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nhỏ</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smtClean="0">
                <a:solidFill>
                  <a:srgbClr val="0000FF"/>
                </a:solidFill>
                <a:latin typeface="Times New Roman" panose="02020603050405020304" pitchFamily="18" charset="0"/>
                <a:cs typeface="Times New Roman" panose="02020603050405020304" pitchFamily="18" charset="0"/>
              </a:rPr>
              <a:t>tuổi</a:t>
            </a:r>
            <a:r>
              <a:rPr lang="en-US" altLang="vi-VN" dirty="0" smtClean="0">
                <a:solidFill>
                  <a:srgbClr val="0000FF"/>
                </a:solidFill>
                <a:latin typeface="Times New Roman" panose="02020603050405020304" pitchFamily="18" charset="0"/>
                <a:cs typeface="Times New Roman" panose="02020603050405020304" pitchFamily="18" charset="0"/>
              </a:rPr>
              <a:t> ? </a:t>
            </a:r>
          </a:p>
          <a:p>
            <a:pPr marL="0" indent="0" eaLnBrk="1" hangingPunct="1">
              <a:buNone/>
              <a:defRPr/>
            </a:pPr>
            <a:r>
              <a:rPr lang="en-US" altLang="vi-VN" b="1" dirty="0">
                <a:solidFill>
                  <a:srgbClr val="FF0000"/>
                </a:solidFill>
                <a:latin typeface="Times New Roman" panose="02020603050405020304" pitchFamily="18" charset="0"/>
                <a:cs typeface="Times New Roman" panose="02020603050405020304" pitchFamily="18" charset="0"/>
              </a:rPr>
              <a:t> </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Các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chiến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sĩ</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nhỏ</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tuổi</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rất</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yêu</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nước</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không</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ngần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ngại</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khó</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khăn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gian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khổ,sẵn</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sàng</a:t>
            </a:r>
            <a:r>
              <a:rPr lang="en-US" altLang="vi-VN" b="1" dirty="0" smtClean="0">
                <a:solidFill>
                  <a:srgbClr val="FF0000"/>
                </a:solidFill>
                <a:latin typeface="Times New Roman" panose="02020603050405020304" pitchFamily="18" charset="0"/>
                <a:cs typeface="Times New Roman" panose="02020603050405020304" pitchFamily="18" charset="0"/>
              </a:rPr>
              <a:t> hi </a:t>
            </a:r>
            <a:r>
              <a:rPr lang="en-US" altLang="vi-VN" b="1" dirty="0" err="1" smtClean="0">
                <a:solidFill>
                  <a:srgbClr val="FF0000"/>
                </a:solidFill>
                <a:latin typeface="Times New Roman" panose="02020603050405020304" pitchFamily="18" charset="0"/>
                <a:cs typeface="Times New Roman" panose="02020603050405020304" pitchFamily="18" charset="0"/>
              </a:rPr>
              <a:t>sinh</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vì</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Tổ</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b="1" dirty="0" err="1" smtClean="0">
                <a:solidFill>
                  <a:srgbClr val="FF0000"/>
                </a:solidFill>
                <a:latin typeface="Times New Roman" panose="02020603050405020304" pitchFamily="18" charset="0"/>
                <a:cs typeface="Times New Roman" panose="02020603050405020304" pitchFamily="18" charset="0"/>
              </a:rPr>
              <a:t>quốc</a:t>
            </a:r>
            <a:endParaRPr lang="vi-VN" altLang="vi-VN" b="1" dirty="0">
              <a:solidFill>
                <a:srgbClr val="FF0000"/>
              </a:solidFill>
              <a:latin typeface="Times New Roman" panose="02020603050405020304" pitchFamily="18" charset="0"/>
              <a:cs typeface="Times New Roman" panose="02020603050405020304" pitchFamily="18" charset="0"/>
            </a:endParaRPr>
          </a:p>
        </p:txBody>
      </p:sp>
      <p:sp>
        <p:nvSpPr>
          <p:cNvPr id="3" name="TextBox 3"/>
          <p:cNvSpPr txBox="1">
            <a:spLocks noChangeArrowheads="1"/>
          </p:cNvSpPr>
          <p:nvPr/>
        </p:nvSpPr>
        <p:spPr bwMode="auto">
          <a:xfrm>
            <a:off x="624681" y="457200"/>
            <a:ext cx="8351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vi-VN" altLang="vi-VN" sz="3600" b="1" i="0" u="sng" strike="noStrike" kern="1200" cap="none" spc="0" normalizeH="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chuyện</a:t>
            </a:r>
            <a:r>
              <a:rPr kumimoji="0" lang="vi-VN" altLang="vi-VN" sz="3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custDataLst>
      <p:tags r:id="rId1"/>
    </p:custDataLst>
    <p:extLst>
      <p:ext uri="{BB962C8B-B14F-4D97-AF65-F5344CB8AC3E}">
        <p14:creationId xmlns:p14="http://schemas.microsoft.com/office/powerpoint/2010/main" val="10184080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26"/>
          <p:cNvSpPr>
            <a:spLocks noChangeArrowheads="1"/>
          </p:cNvSpPr>
          <p:nvPr/>
        </p:nvSpPr>
        <p:spPr bwMode="auto">
          <a:xfrm>
            <a:off x="589829" y="2057400"/>
            <a:ext cx="8249371" cy="1569660"/>
          </a:xfrm>
          <a:prstGeom prst="rect">
            <a:avLst/>
          </a:prstGeom>
          <a:solidFill>
            <a:schemeClr val="accent1">
              <a:lumMod val="40000"/>
              <a:lumOff val="6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Nội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dung: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chuyện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ca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ngợi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chiến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sĩ</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nhỏ</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rất</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yêu</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ngần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ngại</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khó</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khăn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gian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khổ</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sẵn</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sàng</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hi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sinh</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vì</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quốc</a:t>
            </a:r>
            <a:r>
              <a:rPr kumimoji="0" lang="en-US" alt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altLang="vi-VN" sz="3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1507" name="TextBox 3"/>
          <p:cNvSpPr txBox="1">
            <a:spLocks noChangeArrowheads="1"/>
          </p:cNvSpPr>
          <p:nvPr/>
        </p:nvSpPr>
        <p:spPr bwMode="auto">
          <a:xfrm>
            <a:off x="617538" y="609600"/>
            <a:ext cx="7762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28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 </a:t>
            </a:r>
            <a:r>
              <a:rPr kumimoji="0" lang="en-US" altLang="vi-VN" sz="28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altLang="vi-VN" sz="28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mn-ea"/>
                <a:cs typeface="Times New Roman" panose="02020603050405020304" pitchFamily="18" charset="0"/>
              </a:rPr>
              <a:t>chuyện</a:t>
            </a:r>
            <a:endParaRPr kumimoji="0" lang="en-US" altLang="vi-VN" sz="28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1435070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590800"/>
            <a:ext cx="5029200" cy="1143000"/>
          </a:xfrm>
        </p:spPr>
        <p:txBody>
          <a:bodyPr/>
          <a:lstStyle/>
          <a:p>
            <a:r>
              <a:rPr lang="vi-VN" sz="8000" b="1" dirty="0" smtClean="0">
                <a:solidFill>
                  <a:srgbClr val="FF0000"/>
                </a:solidFill>
                <a:effectLst>
                  <a:outerShdw blurRad="38100" dist="38100" dir="2700000" algn="tl">
                    <a:srgbClr val="000000">
                      <a:alpha val="43137"/>
                    </a:srgbClr>
                  </a:outerShdw>
                </a:effectLst>
              </a:rPr>
              <a:t>Tập đọc</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8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1743120215"/>
      </p:ext>
    </p:extLst>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3"/>
          <p:cNvSpPr txBox="1">
            <a:spLocks noChangeArrowheads="1"/>
          </p:cNvSpPr>
          <p:nvPr/>
        </p:nvSpPr>
        <p:spPr bwMode="auto">
          <a:xfrm>
            <a:off x="0" y="7257"/>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latin typeface="Times New Roman" panose="02020603050405020304" pitchFamily="18" charset="0"/>
                <a:cs typeface="Times New Roman" panose="02020603050405020304" pitchFamily="18" charset="0"/>
              </a:rPr>
              <a:t>Thứ</a:t>
            </a: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hai</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ngày</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10</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tháng</a:t>
            </a:r>
            <a:r>
              <a:rPr lang="en-US" altLang="en-US" b="1" dirty="0">
                <a:latin typeface="Times New Roman" panose="02020603050405020304" pitchFamily="18" charset="0"/>
                <a:cs typeface="Times New Roman" panose="02020603050405020304" pitchFamily="18" charset="0"/>
              </a:rPr>
              <a:t> </a:t>
            </a:r>
            <a:r>
              <a:rPr lang="vi-VN" altLang="en-US" b="1" dirty="0" smtClean="0">
                <a:latin typeface="Times New Roman" panose="02020603050405020304" pitchFamily="18" charset="0"/>
                <a:cs typeface="Times New Roman" panose="02020603050405020304" pitchFamily="18" charset="0"/>
              </a:rPr>
              <a:t>1</a:t>
            </a:r>
            <a:r>
              <a:rPr lang="en-US" altLang="en-US" b="1" dirty="0" smtClean="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năm</a:t>
            </a:r>
            <a:r>
              <a:rPr lang="en-US" altLang="en-US" b="1" dirty="0">
                <a:latin typeface="Times New Roman" panose="02020603050405020304" pitchFamily="18" charset="0"/>
                <a:cs typeface="Times New Roman" panose="02020603050405020304" pitchFamily="18" charset="0"/>
              </a:rPr>
              <a:t> </a:t>
            </a:r>
            <a:r>
              <a:rPr lang="vi-VN" altLang="en-US" b="1" dirty="0" smtClean="0">
                <a:latin typeface="Times New Roman" panose="02020603050405020304" pitchFamily="18" charset="0"/>
                <a:cs typeface="Times New Roman" panose="02020603050405020304" pitchFamily="18" charset="0"/>
              </a:rPr>
              <a:t>2022</a:t>
            </a:r>
            <a:endParaRPr lang="en-US" altLang="en-US" b="1" dirty="0">
              <a:latin typeface="Times New Roman" panose="02020603050405020304" pitchFamily="18" charset="0"/>
              <a:cs typeface="Times New Roman" panose="02020603050405020304" pitchFamily="18" charset="0"/>
            </a:endParaRPr>
          </a:p>
        </p:txBody>
      </p:sp>
      <p:sp>
        <p:nvSpPr>
          <p:cNvPr id="3076" name="Text Box 14"/>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Tập</a:t>
            </a:r>
            <a:r>
              <a:rPr lang="en-US" altLang="en-US" b="1" u="sng" dirty="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đọc</a:t>
            </a:r>
            <a:r>
              <a:rPr lang="en-US" altLang="en-US" b="1" u="sng" dirty="0" smtClean="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Kể</a:t>
            </a:r>
            <a:r>
              <a:rPr lang="en-US" altLang="en-US" b="1" u="sng" dirty="0" smtClean="0">
                <a:latin typeface="Times New Roman" panose="02020603050405020304" pitchFamily="18" charset="0"/>
                <a:cs typeface="Times New Roman" panose="02020603050405020304" pitchFamily="18" charset="0"/>
              </a:rPr>
              <a:t> </a:t>
            </a:r>
            <a:r>
              <a:rPr lang="en-US" altLang="en-US" b="1" u="sng" dirty="0" err="1" smtClean="0">
                <a:latin typeface="Times New Roman" panose="02020603050405020304" pitchFamily="18" charset="0"/>
                <a:cs typeface="Times New Roman" panose="02020603050405020304" pitchFamily="18" charset="0"/>
              </a:rPr>
              <a:t>chuyện</a:t>
            </a:r>
            <a:r>
              <a:rPr lang="en-US" altLang="en-US" b="1" u="sng" dirty="0" smtClean="0">
                <a:latin typeface="Times New Roman" panose="02020603050405020304" pitchFamily="18" charset="0"/>
                <a:cs typeface="Times New Roman" panose="02020603050405020304" pitchFamily="18" charset="0"/>
              </a:rPr>
              <a:t>:</a:t>
            </a:r>
            <a:endParaRPr lang="en-US" altLang="en-US" b="1" u="sng" dirty="0">
              <a:latin typeface="Times New Roman" panose="02020603050405020304" pitchFamily="18" charset="0"/>
              <a:cs typeface="Times New Roman" panose="02020603050405020304" pitchFamily="18" charset="0"/>
            </a:endParaRPr>
          </a:p>
        </p:txBody>
      </p:sp>
      <p:sp>
        <p:nvSpPr>
          <p:cNvPr id="81936" name="Text Box 16"/>
          <p:cNvSpPr txBox="1">
            <a:spLocks noChangeArrowheads="1"/>
          </p:cNvSpPr>
          <p:nvPr/>
        </p:nvSpPr>
        <p:spPr bwMode="auto">
          <a:xfrm>
            <a:off x="1371600" y="1112838"/>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smtClean="0">
                <a:solidFill>
                  <a:srgbClr val="FF0000"/>
                </a:solidFill>
                <a:latin typeface="Times New Roman" panose="02020603050405020304" pitchFamily="18" charset="0"/>
                <a:cs typeface="Times New Roman" panose="02020603050405020304" pitchFamily="18" charset="0"/>
              </a:rPr>
              <a:t>Ở lại với chiến khu</a:t>
            </a:r>
            <a:endParaRPr lang="en-US" altLang="en-US" sz="40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2346867"/>
            <a:ext cx="9144000" cy="4511133"/>
          </a:xfrm>
          <a:prstGeom prst="rect">
            <a:avLst/>
          </a:prstGeom>
        </p:spPr>
      </p:pic>
      <p:sp>
        <p:nvSpPr>
          <p:cNvPr id="7" name="Text Box 16"/>
          <p:cNvSpPr txBox="1">
            <a:spLocks noChangeArrowheads="1"/>
          </p:cNvSpPr>
          <p:nvPr/>
        </p:nvSpPr>
        <p:spPr bwMode="auto">
          <a:xfrm>
            <a:off x="5562600" y="1701225"/>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smtClean="0">
                <a:solidFill>
                  <a:srgbClr val="FF0000"/>
                </a:solidFill>
                <a:latin typeface="Times New Roman" panose="02020603050405020304" pitchFamily="18" charset="0"/>
                <a:cs typeface="Times New Roman" panose="02020603050405020304" pitchFamily="18" charset="0"/>
              </a:rPr>
              <a:t>Phùng</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Quán</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8" name="Cloud Callout 1"/>
          <p:cNvSpPr/>
          <p:nvPr/>
        </p:nvSpPr>
        <p:spPr>
          <a:xfrm>
            <a:off x="0" y="676023"/>
            <a:ext cx="2403764" cy="995363"/>
          </a:xfrm>
          <a:prstGeom prst="cloudCallout">
            <a:avLst>
              <a:gd name="adj1" fmla="val 14990"/>
              <a:gd name="adj2" fmla="val 31901"/>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mj-lt"/>
              </a:rPr>
              <a:t>SGK/</a:t>
            </a:r>
            <a:r>
              <a:rPr lang="en-US" sz="3200" dirty="0">
                <a:latin typeface="+mj-lt"/>
              </a:rPr>
              <a:t>13</a:t>
            </a:r>
          </a:p>
        </p:txBody>
      </p:sp>
    </p:spTree>
    <p:extLst>
      <p:ext uri="{BB962C8B-B14F-4D97-AF65-F5344CB8AC3E}">
        <p14:creationId xmlns:p14="http://schemas.microsoft.com/office/powerpoint/2010/main" val="278662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1143000" y="1457326"/>
            <a:ext cx="2895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đọc</a:t>
            </a:r>
            <a:endPar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
        <p:nvSpPr>
          <p:cNvPr id="20" name="Line 7"/>
          <p:cNvSpPr>
            <a:spLocks noChangeShapeType="1"/>
          </p:cNvSpPr>
          <p:nvPr/>
        </p:nvSpPr>
        <p:spPr bwMode="auto">
          <a:xfrm flipH="1">
            <a:off x="1520825" y="4502382"/>
            <a:ext cx="158750"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11272" name="Text Box 14"/>
          <p:cNvSpPr txBox="1">
            <a:spLocks noChangeArrowheads="1"/>
          </p:cNvSpPr>
          <p:nvPr/>
        </p:nvSpPr>
        <p:spPr bwMode="auto">
          <a:xfrm>
            <a:off x="5105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3" name="Hình Chữ nhật 22"/>
          <p:cNvSpPr>
            <a:spLocks noChangeArrowheads="1"/>
          </p:cNvSpPr>
          <p:nvPr/>
        </p:nvSpPr>
        <p:spPr bwMode="auto">
          <a:xfrm>
            <a:off x="76200" y="2225893"/>
            <a:ext cx="172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trìu mến</a:t>
            </a:r>
          </a:p>
        </p:txBody>
      </p:sp>
      <p:sp>
        <p:nvSpPr>
          <p:cNvPr id="24" name="Hình Chữ nhật 23"/>
          <p:cNvSpPr>
            <a:spLocks noChangeArrowheads="1"/>
          </p:cNvSpPr>
          <p:nvPr/>
        </p:nvSpPr>
        <p:spPr bwMode="auto">
          <a:xfrm>
            <a:off x="1600200" y="2225893"/>
            <a:ext cx="1822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kumimoji="0" lang="en-US" altLang="vi-VN" sz="28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dịu dàng,</a:t>
            </a:r>
          </a:p>
        </p:txBody>
      </p:sp>
      <p:sp>
        <p:nvSpPr>
          <p:cNvPr id="25" name="Hình Chữ nhật 24"/>
          <p:cNvSpPr>
            <a:spLocks noChangeArrowheads="1"/>
          </p:cNvSpPr>
          <p:nvPr/>
        </p:nvSpPr>
        <p:spPr bwMode="auto">
          <a:xfrm>
            <a:off x="3184525" y="2225893"/>
            <a:ext cx="21627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26" name="Hình Chữ nhật 25"/>
          <p:cNvSpPr>
            <a:spLocks noChangeArrowheads="1"/>
          </p:cNvSpPr>
          <p:nvPr/>
        </p:nvSpPr>
        <p:spPr bwMode="auto">
          <a:xfrm>
            <a:off x="5257800" y="2225893"/>
            <a:ext cx="177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nghẹn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lại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29" name="Hình Chữ nhật 28"/>
          <p:cNvSpPr>
            <a:spLocks noChangeArrowheads="1"/>
          </p:cNvSpPr>
          <p:nvPr/>
        </p:nvSpPr>
        <p:spPr bwMode="auto">
          <a:xfrm>
            <a:off x="6975619" y="2225238"/>
            <a:ext cx="2033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sp>
        <p:nvSpPr>
          <p:cNvPr id="31" name="Hình Chữ nhật 30"/>
          <p:cNvSpPr>
            <a:spLocks noChangeArrowheads="1"/>
          </p:cNvSpPr>
          <p:nvPr/>
        </p:nvSpPr>
        <p:spPr bwMode="auto">
          <a:xfrm>
            <a:off x="83127" y="3389080"/>
            <a:ext cx="846108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base" latinLnBrk="0" hangingPunct="1">
              <a:lnSpc>
                <a:spcPct val="90000"/>
              </a:lnSpc>
              <a:spcBef>
                <a:spcPct val="0"/>
              </a:spcBef>
              <a:spcAft>
                <a:spcPct val="0"/>
              </a:spcAft>
              <a:buClrTx/>
              <a:buSzTx/>
              <a:buFontTx/>
              <a:buNone/>
              <a:tabLst/>
              <a:defRPr/>
            </a:pP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van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ngây</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thống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altLang="vi-VN" sz="28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van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xin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vi-VN" sz="2800" b="1" noProof="0" dirty="0" err="1" smtClean="0">
                <a:solidFill>
                  <a:prstClr val="black"/>
                </a:solidFill>
                <a:latin typeface="Times New Roman" panose="02020603050405020304" pitchFamily="18" charset="0"/>
                <a:cs typeface="Times New Roman" panose="02020603050405020304" pitchFamily="18" charset="0"/>
              </a:rPr>
              <a:t>đ</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ấu</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hi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rơi</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mắt</a:t>
            </a:r>
            <a:r>
              <a:rPr kumimoji="0" lang="en-US" altLang="vi-VN"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287" name="TextBox 3"/>
          <p:cNvSpPr txBox="1">
            <a:spLocks noChangeArrowheads="1"/>
          </p:cNvSpPr>
          <p:nvPr/>
        </p:nvSpPr>
        <p:spPr bwMode="auto">
          <a:xfrm>
            <a:off x="595385" y="127943"/>
            <a:ext cx="83518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sng"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Tập đọc</a:t>
            </a: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Ở lại với chiến khu</a:t>
            </a:r>
            <a:endPar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27" name="Text Box 16"/>
          <p:cNvSpPr txBox="1">
            <a:spLocks noChangeArrowheads="1"/>
          </p:cNvSpPr>
          <p:nvPr/>
        </p:nvSpPr>
        <p:spPr bwMode="auto">
          <a:xfrm>
            <a:off x="5504007" y="1251337"/>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800" b="1" dirty="0" err="1" smtClean="0">
                <a:solidFill>
                  <a:srgbClr val="FF0000"/>
                </a:solidFill>
                <a:latin typeface="Times New Roman" panose="02020603050405020304" pitchFamily="18" charset="0"/>
                <a:cs typeface="Times New Roman" panose="02020603050405020304" pitchFamily="18" charset="0"/>
              </a:rPr>
              <a:t>Phùng</a:t>
            </a:r>
            <a:r>
              <a:rPr lang="en-US" altLang="en-US" sz="1800" b="1" dirty="0" smtClean="0">
                <a:solidFill>
                  <a:srgbClr val="FF0000"/>
                </a:solidFill>
                <a:latin typeface="Times New Roman" panose="02020603050405020304" pitchFamily="18" charset="0"/>
                <a:cs typeface="Times New Roman" panose="02020603050405020304" pitchFamily="18" charset="0"/>
              </a:rPr>
              <a:t> </a:t>
            </a:r>
            <a:r>
              <a:rPr lang="en-US" altLang="en-US" sz="1800" b="1" dirty="0" err="1" smtClean="0">
                <a:solidFill>
                  <a:srgbClr val="FF0000"/>
                </a:solidFill>
                <a:latin typeface="Times New Roman" panose="02020603050405020304" pitchFamily="18" charset="0"/>
                <a:cs typeface="Times New Roman" panose="02020603050405020304" pitchFamily="18" charset="0"/>
              </a:rPr>
              <a:t>Quán</a:t>
            </a:r>
            <a:endParaRPr lang="en-US" altLang="en-US" sz="1800" b="1" dirty="0">
              <a:solidFill>
                <a:srgbClr val="FF0000"/>
              </a:solidFill>
              <a:latin typeface="Times New Roman" panose="02020603050405020304" pitchFamily="18" charset="0"/>
              <a:cs typeface="Times New Roman" panose="02020603050405020304" pitchFamily="18" charset="0"/>
            </a:endParaRPr>
          </a:p>
        </p:txBody>
      </p:sp>
      <p:sp>
        <p:nvSpPr>
          <p:cNvPr id="18" name="Text Box 12"/>
          <p:cNvSpPr txBox="1">
            <a:spLocks noChangeArrowheads="1"/>
          </p:cNvSpPr>
          <p:nvPr/>
        </p:nvSpPr>
        <p:spPr bwMode="auto">
          <a:xfrm>
            <a:off x="1142999" y="3003146"/>
            <a:ext cx="38466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Luyện</a:t>
            </a:r>
            <a:r>
              <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baseline="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ngắt</a:t>
            </a:r>
            <a:r>
              <a:rPr kumimoji="0" lang="en-US" altLang="vi-VN" sz="3200" b="1" i="0" u="sng" strike="noStrike" kern="1200" cap="none" spc="0" normalizeH="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câu</a:t>
            </a:r>
            <a:r>
              <a:rPr kumimoji="0" lang="en-US" altLang="vi-VN" sz="3200" b="1" i="0" u="sng" strike="noStrike" kern="1200" cap="none" spc="0" normalizeH="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sng" strike="noStrike" kern="1200" cap="none" spc="0" normalizeH="0" noProof="0" dirty="0" err="1" smtClean="0">
                <a:ln>
                  <a:noFill/>
                </a:ln>
                <a:solidFill>
                  <a:srgbClr val="1A0597"/>
                </a:solidFill>
                <a:effectLst/>
                <a:uLnTx/>
                <a:uFillTx/>
                <a:latin typeface="Times New Roman" panose="02020603050405020304" pitchFamily="18" charset="0"/>
                <a:ea typeface="+mn-ea"/>
                <a:cs typeface="Times New Roman" panose="02020603050405020304" pitchFamily="18" charset="0"/>
              </a:rPr>
              <a:t>văn</a:t>
            </a:r>
            <a:endParaRPr kumimoji="0" lang="en-US" altLang="vi-VN" sz="3200" b="1" i="0" u="sng" strike="noStrike" kern="1200" cap="none" spc="0" normalizeH="0" baseline="0" noProof="0" dirty="0" smtClean="0">
              <a:ln>
                <a:noFill/>
              </a:ln>
              <a:solidFill>
                <a:srgbClr val="1A0597"/>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4889409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P spid="31"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Giải</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nghĩa</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từ</a:t>
            </a:r>
            <a:r>
              <a:rPr lang="en-US" altLang="en-US" b="1" dirty="0">
                <a:solidFill>
                  <a:srgbClr val="990000"/>
                </a:solidFill>
                <a:latin typeface="Times New Roman" panose="02020603050405020304" pitchFamily="18" charset="0"/>
                <a:cs typeface="Times New Roman" panose="02020603050405020304" pitchFamily="18" charset="0"/>
              </a:rPr>
              <a:t>:</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Trung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đoàn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trưởng</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chỉ</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trung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đoàn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đơn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bộ</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tương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đối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lớn</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26991" name="Text Box 15">
            <a:hlinkClick r:id="rId3"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Lán</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tạm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sơ</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thường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tre</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nứa</a:t>
            </a: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90"/>
                                        </p:tgtEl>
                                        <p:attrNameLst>
                                          <p:attrName>style.visibility</p:attrName>
                                        </p:attrNameLst>
                                      </p:cBhvr>
                                      <p:to>
                                        <p:strVal val="visible"/>
                                      </p:to>
                                    </p:set>
                                    <p:animEffect transition="in" filter="fade">
                                      <p:cBhvr>
                                        <p:cTn id="7" dur="500"/>
                                        <p:tgtEl>
                                          <p:spTgt spid="1269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91"/>
                                        </p:tgtEl>
                                        <p:attrNameLst>
                                          <p:attrName>style.visibility</p:attrName>
                                        </p:attrNameLst>
                                      </p:cBhvr>
                                      <p:to>
                                        <p:strVal val="visible"/>
                                      </p:to>
                                    </p:set>
                                    <p:animEffect transition="in" filter="fade">
                                      <p:cBhvr>
                                        <p:cTn id="12" dur="500"/>
                                        <p:tgtEl>
                                          <p:spTgt spid="126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0" grpId="0"/>
      <p:bldP spid="126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38" y="0"/>
            <a:ext cx="9152938" cy="6858000"/>
          </a:xfrm>
          <a:prstGeom prst="rect">
            <a:avLst/>
          </a:prstGeom>
        </p:spPr>
      </p:pic>
      <p:sp>
        <p:nvSpPr>
          <p:cNvPr id="8" name="Rectangle 7"/>
          <p:cNvSpPr/>
          <p:nvPr/>
        </p:nvSpPr>
        <p:spPr>
          <a:xfrm>
            <a:off x="3886200" y="228600"/>
            <a:ext cx="979755" cy="646331"/>
          </a:xfrm>
          <a:prstGeom prst="rect">
            <a:avLst/>
          </a:prstGeom>
          <a:solidFill>
            <a:schemeClr val="bg1"/>
          </a:solidFill>
          <a:ln>
            <a:solidFill>
              <a:srgbClr val="0000FF"/>
            </a:solidFill>
          </a:ln>
        </p:spPr>
        <p:txBody>
          <a:bodyPr wrap="none">
            <a:spAutoFit/>
          </a:bodyPr>
          <a:lstStyle/>
          <a:p>
            <a:r>
              <a:rPr lang="en-US" altLang="en-US" sz="3600" b="1" smtClean="0">
                <a:latin typeface="Times New Roman" panose="02020603050405020304" pitchFamily="18" charset="0"/>
                <a:cs typeface="Times New Roman" panose="02020603050405020304" pitchFamily="18" charset="0"/>
              </a:rPr>
              <a:t>Lán</a:t>
            </a:r>
            <a:endParaRPr lang="en-US" sz="3600"/>
          </a:p>
        </p:txBody>
      </p:sp>
    </p:spTree>
    <p:extLst>
      <p:ext uri="{BB962C8B-B14F-4D97-AF65-F5344CB8AC3E}">
        <p14:creationId xmlns:p14="http://schemas.microsoft.com/office/powerpoint/2010/main" val="3638895811"/>
      </p:ext>
    </p:extLst>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228600" y="88612"/>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Giải</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nghĩa</a:t>
            </a:r>
            <a:r>
              <a:rPr lang="en-US" altLang="en-US" b="1" dirty="0">
                <a:solidFill>
                  <a:srgbClr val="990000"/>
                </a:solidFill>
                <a:latin typeface="Times New Roman" panose="02020603050405020304" pitchFamily="18" charset="0"/>
                <a:cs typeface="Times New Roman" panose="02020603050405020304" pitchFamily="18" charset="0"/>
              </a:rPr>
              <a:t> </a:t>
            </a:r>
            <a:r>
              <a:rPr lang="en-US" altLang="en-US" b="1" dirty="0" err="1">
                <a:solidFill>
                  <a:srgbClr val="990000"/>
                </a:solidFill>
                <a:latin typeface="Times New Roman" panose="02020603050405020304" pitchFamily="18" charset="0"/>
                <a:cs typeface="Times New Roman" panose="02020603050405020304" pitchFamily="18" charset="0"/>
              </a:rPr>
              <a:t>từ</a:t>
            </a:r>
            <a:r>
              <a:rPr lang="en-US" altLang="en-US" b="1" dirty="0">
                <a:solidFill>
                  <a:srgbClr val="990000"/>
                </a:solidFill>
                <a:latin typeface="Times New Roman" panose="02020603050405020304" pitchFamily="18" charset="0"/>
                <a:cs typeface="Times New Roman" panose="02020603050405020304" pitchFamily="18" charset="0"/>
              </a:rPr>
              <a:t>:</a:t>
            </a:r>
          </a:p>
        </p:txBody>
      </p:sp>
      <p:sp>
        <p:nvSpPr>
          <p:cNvPr id="126990" name="Text Box 14">
            <a:hlinkClick r:id="rId2" action="ppaction://hlinksldjump"/>
          </p:cNvPr>
          <p:cNvSpPr txBox="1">
            <a:spLocks noChangeArrowheads="1"/>
          </p:cNvSpPr>
          <p:nvPr/>
        </p:nvSpPr>
        <p:spPr bwMode="auto">
          <a:xfrm>
            <a:off x="180068" y="553748"/>
            <a:ext cx="87006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Trung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đoàn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trưởng</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chỉ</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huy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trung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đoàn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đơn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bộ</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tương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đối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lớn</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126991" name="Text Box 15">
            <a:hlinkClick r:id="rId3" action="ppaction://hlinksldjump"/>
          </p:cNvPr>
          <p:cNvSpPr txBox="1">
            <a:spLocks noChangeArrowheads="1"/>
          </p:cNvSpPr>
          <p:nvPr/>
        </p:nvSpPr>
        <p:spPr bwMode="auto">
          <a:xfrm>
            <a:off x="228600" y="1698328"/>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Lán</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tạm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sơ</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thường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bằng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tre</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nứa</a:t>
            </a:r>
            <a:endParaRPr lang="en-US" altLang="en-US" dirty="0">
              <a:latin typeface="Times New Roman" panose="02020603050405020304" pitchFamily="18" charset="0"/>
              <a:cs typeface="Times New Roman" panose="02020603050405020304" pitchFamily="18" charset="0"/>
            </a:endParaRPr>
          </a:p>
        </p:txBody>
      </p:sp>
      <p:sp>
        <p:nvSpPr>
          <p:cNvPr id="126992" name="Text Box 16">
            <a:hlinkClick r:id="rId4" action="ppaction://hlinksldjump"/>
          </p:cNvPr>
          <p:cNvSpPr txBox="1">
            <a:spLocks noChangeArrowheads="1"/>
          </p:cNvSpPr>
          <p:nvPr/>
        </p:nvSpPr>
        <p:spPr bwMode="auto">
          <a:xfrm>
            <a:off x="228600" y="2356992"/>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Tây</a:t>
            </a:r>
            <a:r>
              <a:rPr lang="en-US" altLang="en-US" b="1"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ở </a:t>
            </a:r>
            <a:r>
              <a:rPr lang="en-US" altLang="en-US" dirty="0" err="1" smtClean="0">
                <a:latin typeface="Times New Roman" panose="02020603050405020304" pitchFamily="18" charset="0"/>
                <a:cs typeface="Times New Roman" panose="02020603050405020304" pitchFamily="18" charset="0"/>
              </a:rPr>
              <a:t>đây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chỉ</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thực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dân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Pháp</a:t>
            </a:r>
            <a:endParaRPr lang="en-US" altLang="en-US" b="1" dirty="0">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228600" y="301565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Việt</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gian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Việt</a:t>
            </a:r>
            <a:r>
              <a:rPr lang="en-US" altLang="en-US" dirty="0" smtClean="0">
                <a:latin typeface="Times New Roman" panose="02020603050405020304" pitchFamily="18" charset="0"/>
                <a:cs typeface="Times New Roman" panose="02020603050405020304" pitchFamily="18" charset="0"/>
              </a:rPr>
              <a:t> Nam </a:t>
            </a:r>
            <a:r>
              <a:rPr lang="en-US" altLang="en-US" dirty="0" err="1" smtClean="0">
                <a:latin typeface="Times New Roman" panose="02020603050405020304" pitchFamily="18" charset="0"/>
                <a:cs typeface="Times New Roman" panose="02020603050405020304" pitchFamily="18" charset="0"/>
              </a:rPr>
              <a:t>làm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tay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sai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giặc</a:t>
            </a:r>
            <a:endParaRPr lang="en-US" altLang="en-US" dirty="0">
              <a:latin typeface="Times New Roman" panose="02020603050405020304" pitchFamily="18" charset="0"/>
              <a:cs typeface="Times New Roman" panose="02020603050405020304" pitchFamily="18" charset="0"/>
            </a:endParaRPr>
          </a:p>
        </p:txBody>
      </p:sp>
      <p:sp>
        <p:nvSpPr>
          <p:cNvPr id="126994" name="Text Box 18">
            <a:hlinkClick r:id="rId4" action="ppaction://hlinksldjump"/>
          </p:cNvPr>
          <p:cNvSpPr txBox="1">
            <a:spLocks noChangeArrowheads="1"/>
          </p:cNvSpPr>
          <p:nvPr/>
        </p:nvSpPr>
        <p:spPr bwMode="auto">
          <a:xfrm>
            <a:off x="228600" y="369972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Thống</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thiết</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thiết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cảm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động</a:t>
            </a:r>
            <a:endParaRPr lang="en-US" altLang="en-US" b="1" dirty="0">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228600" y="4284495"/>
            <a:ext cx="870063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Vệ</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quốc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quân</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Vệ</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quốc</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đoàn</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của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quân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đội</a:t>
            </a:r>
            <a:r>
              <a:rPr lang="en-US" altLang="en-US" dirty="0" smtClean="0">
                <a:latin typeface="Times New Roman" panose="02020603050405020304" pitchFamily="18" charset="0"/>
                <a:cs typeface="Times New Roman" panose="02020603050405020304" pitchFamily="18" charset="0"/>
              </a:rPr>
              <a:t> ta </a:t>
            </a:r>
            <a:r>
              <a:rPr lang="en-US" altLang="en-US" dirty="0" err="1" smtClean="0">
                <a:latin typeface="Times New Roman" panose="02020603050405020304" pitchFamily="18" charset="0"/>
                <a:cs typeface="Times New Roman" panose="02020603050405020304" pitchFamily="18" charset="0"/>
              </a:rPr>
              <a:t>sau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Cách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Tám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kì</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đầu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kháng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chiến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chống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thực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dân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Pháp</a:t>
            </a:r>
            <a:r>
              <a:rPr lang="en-US" altLang="en-US" dirty="0" smtClean="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11" name="Text Box 17">
            <a:hlinkClick r:id="rId5" action="ppaction://hlinksldjump"/>
          </p:cNvPr>
          <p:cNvSpPr txBox="1">
            <a:spLocks noChangeArrowheads="1"/>
          </p:cNvSpPr>
          <p:nvPr/>
        </p:nvSpPr>
        <p:spPr bwMode="auto">
          <a:xfrm>
            <a:off x="310586" y="5959146"/>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Bảo</a:t>
            </a:r>
            <a:r>
              <a:rPr lang="en-US" altLang="en-US" b="1" dirty="0" smtClean="0">
                <a:latin typeface="Times New Roman" panose="02020603050405020304" pitchFamily="18" charset="0"/>
                <a:cs typeface="Times New Roman" panose="02020603050405020304" pitchFamily="18" charset="0"/>
              </a:rPr>
              <a:t> </a:t>
            </a:r>
            <a:r>
              <a:rPr lang="en-US" altLang="en-US" b="1" dirty="0" err="1" smtClean="0">
                <a:latin typeface="Times New Roman" panose="02020603050405020304" pitchFamily="18" charset="0"/>
                <a:cs typeface="Times New Roman" panose="02020603050405020304" pitchFamily="18" charset="0"/>
              </a:rPr>
              <a:t>tồn</a:t>
            </a:r>
            <a:r>
              <a:rPr lang="en-US" altLang="en-US" b="1"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bảo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vệ</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gìn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giữ</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trong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gian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dài</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63286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992"/>
                                        </p:tgtEl>
                                        <p:attrNameLst>
                                          <p:attrName>style.visibility</p:attrName>
                                        </p:attrNameLst>
                                      </p:cBhvr>
                                      <p:to>
                                        <p:strVal val="visible"/>
                                      </p:to>
                                    </p:set>
                                    <p:animEffect transition="in" filter="fade">
                                      <p:cBhvr>
                                        <p:cTn id="7" dur="500"/>
                                        <p:tgtEl>
                                          <p:spTgt spid="1269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993"/>
                                        </p:tgtEl>
                                        <p:attrNameLst>
                                          <p:attrName>style.visibility</p:attrName>
                                        </p:attrNameLst>
                                      </p:cBhvr>
                                      <p:to>
                                        <p:strVal val="visible"/>
                                      </p:to>
                                    </p:set>
                                    <p:animEffect transition="in" filter="fade">
                                      <p:cBhvr>
                                        <p:cTn id="12" dur="500"/>
                                        <p:tgtEl>
                                          <p:spTgt spid="1269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994">
                                            <p:txEl>
                                              <p:pRg st="0" end="0"/>
                                            </p:txEl>
                                          </p:spTgt>
                                        </p:tgtEl>
                                        <p:attrNameLst>
                                          <p:attrName>style.visibility</p:attrName>
                                        </p:attrNameLst>
                                      </p:cBhvr>
                                      <p:to>
                                        <p:strVal val="visible"/>
                                      </p:to>
                                    </p:set>
                                    <p:animEffect transition="in" filter="fade">
                                      <p:cBhvr>
                                        <p:cTn id="17" dur="500"/>
                                        <p:tgtEl>
                                          <p:spTgt spid="12699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995"/>
                                        </p:tgtEl>
                                        <p:attrNameLst>
                                          <p:attrName>style.visibility</p:attrName>
                                        </p:attrNameLst>
                                      </p:cBhvr>
                                      <p:to>
                                        <p:strVal val="visible"/>
                                      </p:to>
                                    </p:set>
                                    <p:animEffect transition="in" filter="fade">
                                      <p:cBhvr>
                                        <p:cTn id="22" dur="500"/>
                                        <p:tgtEl>
                                          <p:spTgt spid="1269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2" grpId="0"/>
      <p:bldP spid="126993" grpId="0"/>
      <p:bldP spid="12699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819400"/>
            <a:ext cx="6172200" cy="1143000"/>
          </a:xfrm>
        </p:spPr>
        <p:txBody>
          <a:bodyPr/>
          <a:lstStyle/>
          <a:p>
            <a:r>
              <a:rPr lang="vi-VN" sz="8000" b="1" dirty="0" smtClean="0">
                <a:solidFill>
                  <a:srgbClr val="FF0000"/>
                </a:solidFill>
                <a:effectLst>
                  <a:outerShdw blurRad="38100" dist="38100" dir="2700000" algn="tl">
                    <a:srgbClr val="000000">
                      <a:alpha val="43137"/>
                    </a:srgbClr>
                  </a:outerShdw>
                </a:effectLst>
              </a:rPr>
              <a:t>Tìm hiểu bài</a:t>
            </a:r>
            <a:endParaRPr lang="en-US" sz="8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902</Words>
  <Application>Microsoft Office PowerPoint</Application>
  <PresentationFormat>On-screen Show (4:3)</PresentationFormat>
  <Paragraphs>80</Paragraphs>
  <Slides>19</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Arial</vt:lpstr>
      <vt:lpstr>Calibri</vt:lpstr>
      <vt:lpstr>Calibri Light</vt:lpstr>
      <vt:lpstr>Times New Roman</vt:lpstr>
      <vt:lpstr>Chủ đề của Office</vt:lpstr>
      <vt:lpstr>1_Chủ đề của Office</vt:lpstr>
      <vt:lpstr>2_Chủ đề của Office</vt:lpstr>
      <vt:lpstr>3_Chủ đề của Office</vt:lpstr>
      <vt:lpstr>2_Default Design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      Nội dung: Ca ngợi tinh thần yêu nước không quản ngại khó khăn, gian khổ của các chiến sĩ nhỏ tuổi trong cuộc kháng chiến chống thực dân Pháp trước đây.</vt:lpstr>
      <vt:lpstr>Kể chuyện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Admin</cp:lastModifiedBy>
  <cp:revision>192</cp:revision>
  <dcterms:created xsi:type="dcterms:W3CDTF">2008-12-07T16:10:08Z</dcterms:created>
  <dcterms:modified xsi:type="dcterms:W3CDTF">2022-01-09T13:45:14Z</dcterms:modified>
</cp:coreProperties>
</file>