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01" r:id="rId2"/>
    <p:sldMasterId id="2147483713" r:id="rId3"/>
    <p:sldMasterId id="2147483727" r:id="rId4"/>
    <p:sldMasterId id="2147483741" r:id="rId5"/>
    <p:sldMasterId id="2147483755" r:id="rId6"/>
    <p:sldMasterId id="2147483769" r:id="rId7"/>
    <p:sldMasterId id="2147483783" r:id="rId8"/>
    <p:sldMasterId id="2147483797" r:id="rId9"/>
    <p:sldMasterId id="2147483811" r:id="rId10"/>
  </p:sldMasterIdLst>
  <p:notesMasterIdLst>
    <p:notesMasterId r:id="rId31"/>
  </p:notesMasterIdLst>
  <p:sldIdLst>
    <p:sldId id="281" r:id="rId11"/>
    <p:sldId id="258" r:id="rId12"/>
    <p:sldId id="259" r:id="rId13"/>
    <p:sldId id="260" r:id="rId14"/>
    <p:sldId id="262" r:id="rId15"/>
    <p:sldId id="263" r:id="rId16"/>
    <p:sldId id="264" r:id="rId17"/>
    <p:sldId id="265" r:id="rId18"/>
    <p:sldId id="283" r:id="rId19"/>
    <p:sldId id="284" r:id="rId20"/>
    <p:sldId id="285" r:id="rId21"/>
    <p:sldId id="286" r:id="rId22"/>
    <p:sldId id="282" r:id="rId23"/>
    <p:sldId id="266" r:id="rId24"/>
    <p:sldId id="290" r:id="rId25"/>
    <p:sldId id="288" r:id="rId26"/>
    <p:sldId id="289" r:id="rId27"/>
    <p:sldId id="287" r:id="rId28"/>
    <p:sldId id="269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6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1C0A5-2666-4629-974E-530B4F0153C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D59C5-5D79-4F1E-BBBD-E9AB47507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3291A-6477-442C-AF36-C37C3286523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07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AA7E7-084D-476D-A4DC-C348FD260A6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3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0A067-B502-4341-9CF7-D9279AD04AE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52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573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73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05559-BDE8-4079-926A-F0CC47892A3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74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039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113C27E-F2F1-4519-B9E1-E89DEC864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2055C6B-5A2A-45CD-B192-68B0B477C8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7247"/>
      </p:ext>
    </p:extLst>
  </p:cSld>
  <p:clrMapOvr>
    <a:masterClrMapping/>
  </p:clrMapOvr>
  <p:transition>
    <p:comb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D31BF566-89DA-466A-BA90-AF8AD90D730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9B29AA6F-029E-45E3-88B0-46B41217BCAF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455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511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564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082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089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513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173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2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387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982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2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360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113C27E-F2F1-4519-B9E1-E89DEC864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2055C6B-5A2A-45CD-B192-68B0B477C8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63832"/>
      </p:ext>
    </p:extLst>
  </p:cSld>
  <p:clrMapOvr>
    <a:masterClrMapping/>
  </p:clrMapOvr>
  <p:transition>
    <p:comb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D31BF566-89DA-466A-BA90-AF8AD90D730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9B29AA6F-029E-45E3-88B0-46B41217BCAF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239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326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389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537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8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612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28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587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37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601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297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364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113C27E-F2F1-4519-B9E1-E89DEC864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2055C6B-5A2A-45CD-B192-68B0B477C8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7248"/>
      </p:ext>
    </p:extLst>
  </p:cSld>
  <p:clrMapOvr>
    <a:masterClrMapping/>
  </p:clrMapOvr>
  <p:transition>
    <p:comb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D31BF566-89DA-466A-BA90-AF8AD90D730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9B29AA6F-029E-45E3-88B0-46B41217BCAF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1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855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229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0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126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096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51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2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85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06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1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898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51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42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22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85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28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4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53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23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89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71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88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57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113C27E-F2F1-4519-B9E1-E89DEC864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2055C6B-5A2A-45CD-B192-68B0B477C8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62127"/>
      </p:ext>
    </p:extLst>
  </p:cSld>
  <p:clrMapOvr>
    <a:masterClrMapping/>
  </p:clrMapOvr>
  <p:transition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D31BF566-89DA-466A-BA90-AF8AD90D730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9B29AA6F-029E-45E3-88B0-46B41217BCAF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13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1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7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68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29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2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8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3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61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39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99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113C27E-F2F1-4519-B9E1-E89DEC864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2055C6B-5A2A-45CD-B192-68B0B477C8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82201"/>
      </p:ext>
    </p:extLst>
  </p:cSld>
  <p:clrMapOvr>
    <a:masterClrMapping/>
  </p:clrMapOvr>
  <p:transition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D31BF566-89DA-466A-BA90-AF8AD90D730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9B29AA6F-029E-45E3-88B0-46B41217BCAF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9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8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40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46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13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5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62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16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0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9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00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46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82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113C27E-F2F1-4519-B9E1-E89DEC864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2055C6B-5A2A-45CD-B192-68B0B477C8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9172"/>
      </p:ext>
    </p:extLst>
  </p:cSld>
  <p:clrMapOvr>
    <a:masterClrMapping/>
  </p:clrMapOvr>
  <p:transition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D31BF566-89DA-466A-BA90-AF8AD90D730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9B29AA6F-029E-45E3-88B0-46B41217BCAF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866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7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08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41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604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052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8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63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71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61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29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52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113C27E-F2F1-4519-B9E1-E89DEC864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2055C6B-5A2A-45CD-B192-68B0B477C8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63765"/>
      </p:ext>
    </p:extLst>
  </p:cSld>
  <p:clrMapOvr>
    <a:masterClrMapping/>
  </p:clrMapOvr>
  <p:transition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D31BF566-89DA-466A-BA90-AF8AD90D730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9B29AA6F-029E-45E3-88B0-46B41217BCAF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444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19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461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3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717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372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062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277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43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143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895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7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113C27E-F2F1-4519-B9E1-E89DEC864F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2055C6B-5A2A-45CD-B192-68B0B477C8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00590"/>
      </p:ext>
    </p:extLst>
  </p:cSld>
  <p:clrMapOvr>
    <a:masterClrMapping/>
  </p:clrMapOvr>
  <p:transition>
    <p:comb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D31BF566-89DA-466A-BA90-AF8AD90D730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fld id="{9B29AA6F-029E-45E3-88B0-46B41217BCAF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等线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3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70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283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809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861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893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420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041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94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32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860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3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4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74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4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4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0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5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FAC7F45-7E7B-4FD1-B587-4A43640F1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517FD86-E2D2-491B-A3ED-EB2B95B23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5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T&#225;&#186;&#173;p_tin:Atene_-_Tempio_di_Efesto_(2005)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hyperlink" Target="https://vi.wikipedia.org/wiki/T&#225;&#186;&#173;p_tin:Claves.png" TargetMode="External"/><Relationship Id="rId10" Type="http://schemas.openxmlformats.org/officeDocument/2006/relationships/image" Target="../media/image26.jpeg"/><Relationship Id="rId4" Type="http://schemas.openxmlformats.org/officeDocument/2006/relationships/slide" Target="slide2.xm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2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21.gif"/><Relationship Id="rId4" Type="http://schemas.openxmlformats.org/officeDocument/2006/relationships/hyperlink" Target="https://vi.wikipedia.org/wiki/T&#225;&#186;&#173;p_tin:Atene_-_Tempio_di_Efesto_(2005).jpg" TargetMode="External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s://vi.wikipedia.org/wiki/T&#225;&#186;&#173;p_tin:Atene_-_Tempio_di_Efesto_(2005).jpg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5.jpeg"/><Relationship Id="rId11" Type="http://schemas.openxmlformats.org/officeDocument/2006/relationships/image" Target="../media/image21.gif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5" Type="http://schemas.openxmlformats.org/officeDocument/2006/relationships/image" Target="../media/image21.gif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08.xml"/><Relationship Id="rId1" Type="http://schemas.openxmlformats.org/officeDocument/2006/relationships/tags" Target="../tags/tag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116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3.jp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image" Target="../media/image15.jp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image" Target="../media/image16.jp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5.xml"/><Relationship Id="rId11" Type="http://schemas.openxmlformats.org/officeDocument/2006/relationships/image" Target="../media/image21.gif"/><Relationship Id="rId5" Type="http://schemas.openxmlformats.org/officeDocument/2006/relationships/slide" Target="slide4.xml"/><Relationship Id="rId10" Type="http://schemas.openxmlformats.org/officeDocument/2006/relationships/image" Target="../media/image20.png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609601"/>
            <a:ext cx="950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CHÀO MỪNG CÁC EM HỌC SINH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 THAM GIA VÀO TIẾT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8780" y="2743200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TẬP ĐỌC - KỂ CHUYỆN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1016" y="4963180"/>
            <a:ext cx="566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Người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Nhung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725614" y="3124200"/>
            <a:ext cx="87137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trực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4" descr="Picture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420" y="385052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35" y="385744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20" y="385744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icture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62" y="387823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矩形 29714"/>
          <p:cNvSpPr>
            <a:spLocks noChangeArrowheads="1"/>
          </p:cNvSpPr>
          <p:nvPr/>
        </p:nvSpPr>
        <p:spPr bwMode="auto">
          <a:xfrm flipH="1">
            <a:off x="342179" y="430667"/>
            <a:ext cx="3713379" cy="492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defTabSz="1219170"/>
            <a:r>
              <a:rPr lang="en-US" altLang="zh-CN" sz="32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KIẾN TRÚC </a:t>
            </a:r>
          </a:p>
        </p:txBody>
      </p:sp>
      <p:pic>
        <p:nvPicPr>
          <p:cNvPr id="46089" name="Picture 15" descr="Ngọ Môn - Hu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r="3210"/>
          <a:stretch>
            <a:fillRect/>
          </a:stretch>
        </p:blipFill>
        <p:spPr bwMode="auto">
          <a:xfrm>
            <a:off x="304800" y="989349"/>
            <a:ext cx="3875592" cy="265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s 20"/>
          <p:cNvSpPr/>
          <p:nvPr/>
        </p:nvSpPr>
        <p:spPr>
          <a:xfrm>
            <a:off x="319091" y="3234881"/>
            <a:ext cx="3877180" cy="528779"/>
          </a:xfrm>
          <a:prstGeom prst="rect">
            <a:avLst/>
          </a:prstGeom>
          <a:solidFill>
            <a:schemeClr val="bg1"/>
          </a:solidFill>
          <a:ln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0" tIns="51200" rIns="102400" bIns="51200" anchor="ctr"/>
          <a:lstStyle/>
          <a:p>
            <a:pPr algn="ctr" defTabSz="1219170"/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Ngọ</a:t>
            </a:r>
            <a:r>
              <a:rPr lang="en-US" altLang="zh-CN" sz="2667" dirty="0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Môn</a:t>
            </a:r>
            <a:r>
              <a:rPr lang="en-US" altLang="zh-CN" sz="2667" dirty="0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(</a:t>
            </a:r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Huế</a:t>
            </a:r>
            <a:r>
              <a:rPr lang="en-US" altLang="zh-CN" sz="2667" dirty="0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)</a:t>
            </a:r>
            <a:endParaRPr lang="en-US" altLang="zh-CN" sz="2667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Rectangles 22">
            <a:hlinkClick r:id="rId4" action="ppaction://hlinksldjump"/>
          </p:cNvPr>
          <p:cNvSpPr/>
          <p:nvPr/>
        </p:nvSpPr>
        <p:spPr>
          <a:xfrm>
            <a:off x="3594568" y="166649"/>
            <a:ext cx="5031443" cy="70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0" tIns="51200" rIns="102400" bIns="51200" anchor="ctr"/>
          <a:lstStyle/>
          <a:p>
            <a:pPr algn="ctr" defTabSz="1219170"/>
            <a:endParaRPr lang="en-US" altLang="zh-CN" sz="240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Rectangles 21"/>
          <p:cNvSpPr/>
          <p:nvPr/>
        </p:nvSpPr>
        <p:spPr>
          <a:xfrm>
            <a:off x="8027816" y="3251014"/>
            <a:ext cx="3859385" cy="512644"/>
          </a:xfrm>
          <a:prstGeom prst="rect">
            <a:avLst/>
          </a:prstGeom>
          <a:solidFill>
            <a:schemeClr val="bg1"/>
          </a:solidFill>
          <a:ln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0" tIns="51200" rIns="102400" bIns="51200" anchor="ctr"/>
          <a:lstStyle/>
          <a:p>
            <a:pPr algn="ctr" defTabSz="1219170"/>
            <a:r>
              <a:rPr lang="en-US" altLang="zh-CN" sz="2400" dirty="0" err="1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Các</a:t>
            </a:r>
            <a:r>
              <a:rPr lang="en-US" altLang="zh-CN" sz="2400" dirty="0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nốt</a:t>
            </a:r>
            <a:r>
              <a:rPr lang="en-US" altLang="zh-CN" sz="2400" dirty="0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nhạc</a:t>
            </a:r>
            <a:r>
              <a:rPr lang="en-US" altLang="zh-CN" sz="2400" dirty="0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</a:p>
        </p:txBody>
      </p:sp>
      <p:pic>
        <p:nvPicPr>
          <p:cNvPr id="18" name="Picture 13" descr="IMG_25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3" y="967014"/>
            <a:ext cx="3841749" cy="22886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29714"/>
          <p:cNvSpPr>
            <a:spLocks noChangeArrowheads="1"/>
          </p:cNvSpPr>
          <p:nvPr/>
        </p:nvSpPr>
        <p:spPr bwMode="auto">
          <a:xfrm flipH="1">
            <a:off x="8067051" y="406890"/>
            <a:ext cx="380953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defTabSz="1219170"/>
            <a:r>
              <a:rPr lang="en-US" altLang="zh-CN" sz="32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ÂM NHẠC </a:t>
            </a:r>
          </a:p>
        </p:txBody>
      </p:sp>
      <p:pic>
        <p:nvPicPr>
          <p:cNvPr id="24" name="Picture 15" descr="E:\KIM NGỌC\CLASS\TEACHING\LỚP 3\HÌNH\Điêu khắc 01.jpgĐiêu khắc 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1" y="989350"/>
            <a:ext cx="3869241" cy="277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s 20"/>
          <p:cNvSpPr/>
          <p:nvPr/>
        </p:nvSpPr>
        <p:spPr>
          <a:xfrm>
            <a:off x="4055560" y="3251015"/>
            <a:ext cx="3869241" cy="512644"/>
          </a:xfrm>
          <a:prstGeom prst="rect">
            <a:avLst/>
          </a:prstGeom>
          <a:solidFill>
            <a:schemeClr val="bg1"/>
          </a:solidFill>
          <a:ln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0" tIns="51200" rIns="102400" bIns="51200" anchor="ctr"/>
          <a:lstStyle/>
          <a:p>
            <a:pPr algn="ctr" defTabSz="1219170"/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宋体" panose="02010600030101010101" pitchFamily="2" charset="-122"/>
              </a:rPr>
              <a:t>K</a:t>
            </a:r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宋体" panose="02010600030101010101" pitchFamily="2" charset="-122"/>
              </a:rPr>
              <a:t>hắc</a:t>
            </a:r>
            <a:r>
              <a:rPr lang="en-US" altLang="zh-CN" sz="2667" dirty="0">
                <a:solidFill>
                  <a:prstClr val="black"/>
                </a:solidFill>
                <a:latin typeface="Arial" pitchFamily="34" charset="0"/>
                <a:ea typeface="宋体" panose="02010600030101010101" pitchFamily="2" charset="-122"/>
              </a:rPr>
              <a:t> </a:t>
            </a:r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宋体" panose="02010600030101010101" pitchFamily="2" charset="-122"/>
              </a:rPr>
              <a:t>trên</a:t>
            </a:r>
            <a:r>
              <a:rPr lang="en-US" altLang="zh-CN" sz="2667" dirty="0">
                <a:solidFill>
                  <a:prstClr val="black"/>
                </a:solidFill>
                <a:latin typeface="Arial" pitchFamily="34" charset="0"/>
                <a:ea typeface="宋体" panose="02010600030101010101" pitchFamily="2" charset="-122"/>
              </a:rPr>
              <a:t> </a:t>
            </a:r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宋体" panose="02010600030101010101" pitchFamily="2" charset="-122"/>
              </a:rPr>
              <a:t>đá</a:t>
            </a:r>
            <a:endParaRPr lang="en-US" altLang="zh-CN" sz="2667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9020" y="381000"/>
            <a:ext cx="3759200" cy="50276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667" b="1" dirty="0">
                <a:solidFill>
                  <a:prstClr val="white"/>
                </a:solidFill>
                <a:latin typeface="Arial" pitchFamily="34" charset="0"/>
                <a:ea typeface="SimSun" pitchFamily="2" charset="-122"/>
              </a:rPr>
              <a:t>ĐIÊU KHẮC </a:t>
            </a:r>
          </a:p>
        </p:txBody>
      </p:sp>
      <p:pic>
        <p:nvPicPr>
          <p:cNvPr id="27" name="Picture 7" descr="E:\KIM NGỌC\CLASS\TEACHING\LỚP 3\HÌNH\Điện ảnh_Tôi thấy hoa vàng trên cỏ xanh.jpgĐiện ảnh_Tôi thấy hoa vàng trên cỏ xanh">
            <a:hlinkClick r:id="rId8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"/>
          <a:stretch>
            <a:fillRect/>
          </a:stretch>
        </p:blipFill>
        <p:spPr>
          <a:xfrm>
            <a:off x="8084736" y="4383619"/>
            <a:ext cx="3091264" cy="2296581"/>
          </a:xfrm>
        </p:spPr>
      </p:pic>
      <p:pic>
        <p:nvPicPr>
          <p:cNvPr id="28" name="Content Placeholder 13" descr="E:\KIM NGỌC\CLASS\TEACHING\LỚP 3\HÌNH\Điện ảnh_Alice in Wonderland.jpgĐiện ảnh_Alice in Wonder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r="8847"/>
          <a:stretch>
            <a:fillRect/>
          </a:stretch>
        </p:blipFill>
        <p:spPr>
          <a:xfrm>
            <a:off x="914400" y="4410600"/>
            <a:ext cx="3273851" cy="2242619"/>
          </a:xfrm>
        </p:spPr>
      </p:pic>
      <p:pic>
        <p:nvPicPr>
          <p:cNvPr id="29" name="Picture 15" descr="E:\KIM NGỌC\CLASS\TEACHING\LỚP 3\HÌNH\Điện ảnh_Doraemon.jpgĐiện ảnh_Doraem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21" y="4410600"/>
            <a:ext cx="3102379" cy="2242619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714"/>
          <p:cNvSpPr>
            <a:spLocks noChangeArrowheads="1"/>
          </p:cNvSpPr>
          <p:nvPr/>
        </p:nvSpPr>
        <p:spPr bwMode="auto">
          <a:xfrm flipH="1">
            <a:off x="914400" y="4034631"/>
            <a:ext cx="10261600" cy="4104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defTabSz="1219170"/>
            <a:r>
              <a:rPr lang="en-US" altLang="zh-CN" sz="2667" b="1" dirty="0">
                <a:solidFill>
                  <a:prstClr val="white"/>
                </a:solidFill>
                <a:latin typeface="Arial" pitchFamily="34" charset="0"/>
                <a:ea typeface="SimSun" pitchFamily="2" charset="-122"/>
              </a:rPr>
              <a:t>ĐIỆN ẢNH </a:t>
            </a:r>
            <a:r>
              <a:rPr lang="en-US" altLang="zh-CN" sz="2667" b="1" dirty="0">
                <a:solidFill>
                  <a:prstClr val="white"/>
                </a:solidFill>
                <a:latin typeface="Arial" pitchFamily="34" charset="0"/>
                <a:ea typeface="SimSun" pitchFamily="2" charset="-122"/>
              </a:rPr>
              <a:t>(</a:t>
            </a:r>
            <a:r>
              <a:rPr lang="en-US" altLang="zh-CN" sz="2667" b="1" dirty="0" err="1">
                <a:solidFill>
                  <a:prstClr val="white"/>
                </a:solidFill>
                <a:latin typeface="Arial" pitchFamily="34" charset="0"/>
                <a:ea typeface="SimSun" pitchFamily="2" charset="-122"/>
              </a:rPr>
              <a:t>phim</a:t>
            </a:r>
            <a:r>
              <a:rPr lang="en-US" altLang="zh-CN" sz="2667" b="1" dirty="0">
                <a:solidFill>
                  <a:prstClr val="white"/>
                </a:solidFill>
                <a:latin typeface="Arial" pitchFamily="34" charset="0"/>
                <a:ea typeface="SimSun" pitchFamily="2" charset="-122"/>
              </a:rPr>
              <a:t>)</a:t>
            </a:r>
            <a:endParaRPr lang="en-US" altLang="zh-CN" sz="2667" b="1" dirty="0">
              <a:solidFill>
                <a:prstClr val="white"/>
              </a:solidFill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20" name="Picture 2" descr="N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27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N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N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661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N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5640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666437"/>
      </p:ext>
    </p:extLst>
  </p:cSld>
  <p:clrMapOvr>
    <a:masterClrMapping/>
  </p:clrMapOvr>
  <p:transition advTm="1342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21" grpId="0" animBg="1"/>
      <p:bldP spid="17" grpId="0" animBg="1"/>
      <p:bldP spid="19" grpId="0" animBg="1"/>
      <p:bldP spid="25" grpId="0" animBg="1"/>
      <p:bldP spid="26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矩形 29712"/>
          <p:cNvSpPr>
            <a:spLocks noChangeArrowheads="1"/>
          </p:cNvSpPr>
          <p:nvPr/>
        </p:nvSpPr>
        <p:spPr bwMode="auto">
          <a:xfrm flipH="1">
            <a:off x="506893" y="279400"/>
            <a:ext cx="11290024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1219170"/>
            <a:r>
              <a:rPr lang="en-US" altLang="zh-CN" sz="2667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HỘI HỌA</a:t>
            </a:r>
          </a:p>
        </p:txBody>
      </p:sp>
      <p:sp>
        <p:nvSpPr>
          <p:cNvPr id="23" name="Rectangles 22">
            <a:hlinkClick r:id="rId3" action="ppaction://hlinksldjump"/>
          </p:cNvPr>
          <p:cNvSpPr/>
          <p:nvPr/>
        </p:nvSpPr>
        <p:spPr>
          <a:xfrm>
            <a:off x="3594568" y="262409"/>
            <a:ext cx="5031443" cy="70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0" tIns="51200" rIns="102400" bIns="51200" anchor="ctr"/>
          <a:lstStyle/>
          <a:p>
            <a:pPr algn="ctr" defTabSz="1219170"/>
            <a:endParaRPr lang="en-US" altLang="zh-CN" sz="240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50187" name="Picture 7" descr="E:\KIM NGỌC\CLASS\TEACHING\LỚP 3\HÌNH\Tranh Thiếu nữ bên hoa huệ_Tô Ngọc Vân.jpgTranh Thiếu nữ bên hoa huệ_Tô Ngọc Vâ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883160"/>
            <a:ext cx="2845907" cy="2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Không có mô tả ảnh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83160"/>
            <a:ext cx="3606797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hông có mô tả ảnh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39" y="883161"/>
            <a:ext cx="3573580" cy="26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ontent Placeholder 31" descr="Văn học 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2560" y="4226243"/>
            <a:ext cx="4380483" cy="2455295"/>
          </a:xfrm>
          <a:prstGeom prst="rect">
            <a:avLst/>
          </a:prstGeom>
        </p:spPr>
      </p:pic>
      <p:pic>
        <p:nvPicPr>
          <p:cNvPr id="25" name="Content Placeholder 33" descr="Văn học 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001" y="4327843"/>
            <a:ext cx="3746988" cy="234419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80149" y="3749358"/>
            <a:ext cx="11103851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VĂN CHƯƠNG: </a:t>
            </a:r>
            <a:r>
              <a:rPr lang="en-US" altLang="zh-CN" sz="24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thơ</a:t>
            </a:r>
            <a:r>
              <a:rPr lang="en-US" altLang="zh-CN" sz="2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; </a:t>
            </a:r>
            <a:r>
              <a:rPr lang="en-US" altLang="zh-CN" sz="24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văn</a:t>
            </a:r>
            <a:r>
              <a:rPr lang="en-US" altLang="zh-CN" sz="2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; </a:t>
            </a:r>
            <a:r>
              <a:rPr lang="en-US" altLang="zh-CN" sz="24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truyện</a:t>
            </a:r>
            <a:r>
              <a:rPr lang="en-US" altLang="zh-CN" sz="2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ngắn</a:t>
            </a:r>
            <a:r>
              <a:rPr lang="en-US" altLang="zh-CN" sz="2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, </a:t>
            </a:r>
            <a:r>
              <a:rPr lang="en-US" altLang="zh-CN" sz="24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tiểu</a:t>
            </a:r>
            <a:r>
              <a:rPr lang="en-US" altLang="zh-CN" sz="2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thuyết</a:t>
            </a:r>
            <a:r>
              <a:rPr lang="en-US" altLang="zh-CN" sz="2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; ... (</a:t>
            </a:r>
            <a:r>
              <a:rPr lang="en-US" altLang="zh-CN" sz="24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Nghệ</a:t>
            </a:r>
            <a:r>
              <a:rPr lang="en-US" altLang="zh-CN" sz="2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thuật</a:t>
            </a:r>
            <a:r>
              <a:rPr lang="en-US" altLang="zh-CN" sz="2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ngôn</a:t>
            </a:r>
            <a:r>
              <a:rPr lang="en-US" altLang="zh-CN" sz="2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từ</a:t>
            </a:r>
            <a:r>
              <a:rPr lang="en-US" altLang="zh-CN" sz="2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)</a:t>
            </a:r>
          </a:p>
        </p:txBody>
      </p:sp>
      <p:pic>
        <p:nvPicPr>
          <p:cNvPr id="11" name="Picture 2" descr="N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27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N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N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661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N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5640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733589"/>
      </p:ext>
    </p:extLst>
  </p:cSld>
  <p:clrMapOvr>
    <a:masterClrMapping/>
  </p:clrMapOvr>
  <p:transition advTm="861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E:\KIM NGỌC\CLASS\TEACHING\LỚP 3\HÌNH\Sân khấu_Cải lương.jpgSân khấu_Cải lươn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98" y="1089592"/>
            <a:ext cx="3579657" cy="2339433"/>
          </a:xfrm>
        </p:spPr>
      </p:pic>
      <p:pic>
        <p:nvPicPr>
          <p:cNvPr id="56328" name="Content Placeholder 13" descr="E:\KIM NGỌC\CLASS\TEACHING\LỚP 3\HÌNH\Sân khấu_Múa.jpgSân khấu_Múa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0598" y="1089592"/>
            <a:ext cx="3581277" cy="2331497"/>
          </a:xfrm>
        </p:spPr>
      </p:pic>
      <p:pic>
        <p:nvPicPr>
          <p:cNvPr id="56329" name="Picture 15" descr="E:\KIM NGỌC\CLASS\TEACHING\LỚP 3\HÌNH\Sân khấu_Chèo.jpgSân khấu_Chè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46" y="1089589"/>
            <a:ext cx="3579657" cy="244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s 19"/>
          <p:cNvSpPr/>
          <p:nvPr/>
        </p:nvSpPr>
        <p:spPr>
          <a:xfrm>
            <a:off x="658898" y="3219570"/>
            <a:ext cx="3579657" cy="51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0" tIns="51200" rIns="102400" bIns="51200" anchor="ctr"/>
          <a:lstStyle/>
          <a:p>
            <a:pPr algn="ctr" defTabSz="1219170"/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C</a:t>
            </a:r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ải</a:t>
            </a:r>
            <a:r>
              <a:rPr lang="en-US" altLang="zh-CN" sz="2667" dirty="0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lương</a:t>
            </a:r>
            <a:endParaRPr lang="en-US" altLang="zh-CN" sz="2667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Rectangles 20"/>
          <p:cNvSpPr/>
          <p:nvPr/>
        </p:nvSpPr>
        <p:spPr>
          <a:xfrm>
            <a:off x="4294746" y="3179890"/>
            <a:ext cx="3579657" cy="54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0" tIns="51200" rIns="102400" bIns="51200" anchor="ctr"/>
          <a:lstStyle/>
          <a:p>
            <a:pPr algn="ctr" defTabSz="1219170"/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C</a:t>
            </a:r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hèo</a:t>
            </a:r>
            <a:endParaRPr lang="en-US" altLang="zh-CN" sz="2667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Rectangles 21"/>
          <p:cNvSpPr/>
          <p:nvPr/>
        </p:nvSpPr>
        <p:spPr>
          <a:xfrm>
            <a:off x="7930596" y="3187826"/>
            <a:ext cx="3579657" cy="54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0" tIns="51200" rIns="102400" bIns="51200" anchor="ctr"/>
          <a:lstStyle/>
          <a:p>
            <a:pPr algn="ctr" defTabSz="1219170"/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M</a:t>
            </a:r>
            <a:r>
              <a:rPr lang="en-US" altLang="zh-CN" sz="2667" dirty="0" err="1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úa</a:t>
            </a:r>
            <a:endParaRPr lang="en-US" altLang="zh-CN" sz="2667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Rectangles 22">
            <a:hlinkClick r:id="rId7" action="ppaction://hlinksldjump"/>
          </p:cNvPr>
          <p:cNvSpPr/>
          <p:nvPr/>
        </p:nvSpPr>
        <p:spPr>
          <a:xfrm>
            <a:off x="3594568" y="166649"/>
            <a:ext cx="5031443" cy="70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0" tIns="51200" rIns="102400" bIns="51200" anchor="ctr"/>
          <a:lstStyle/>
          <a:p>
            <a:pPr algn="ctr" defTabSz="1219170"/>
            <a:endParaRPr lang="en-US" altLang="zh-CN" sz="240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898" y="457120"/>
            <a:ext cx="10851353" cy="50276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667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SÂN KHẤU </a:t>
            </a:r>
          </a:p>
        </p:txBody>
      </p:sp>
      <p:pic>
        <p:nvPicPr>
          <p:cNvPr id="28" name="Picture 5" descr="xiec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718869"/>
            <a:ext cx="3657600" cy="257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nghe-thuat-tuong-c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5032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anh1(2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733800"/>
            <a:ext cx="3860800" cy="251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16001" y="6249633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9170">
              <a:spcBef>
                <a:spcPct val="50000"/>
              </a:spcBef>
            </a:pPr>
            <a:r>
              <a:rPr lang="en-US" sz="2400" dirty="0" err="1">
                <a:solidFill>
                  <a:prstClr val="black"/>
                </a:solidFill>
              </a:rPr>
              <a:t>Xiếc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4876800" y="6289358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9170">
              <a:spcBef>
                <a:spcPct val="50000"/>
              </a:spcBef>
            </a:pPr>
            <a:r>
              <a:rPr lang="en-US" sz="2400" dirty="0" err="1">
                <a:solidFill>
                  <a:prstClr val="black"/>
                </a:solidFill>
              </a:rPr>
              <a:t>Tuồng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9025669" y="6249633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9170">
              <a:spcBef>
                <a:spcPct val="50000"/>
              </a:spcBef>
            </a:pPr>
            <a:r>
              <a:rPr lang="en-US" sz="2400" dirty="0" err="1">
                <a:solidFill>
                  <a:prstClr val="black"/>
                </a:solidFill>
              </a:rPr>
              <a:t>Múa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rối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7" name="Picture 2" descr="N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27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N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N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661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N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5640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835620"/>
      </p:ext>
    </p:extLst>
  </p:cSld>
  <p:clrMapOvr>
    <a:masterClrMapping/>
  </p:clrMapOvr>
  <p:transition advTm="283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" grpId="0" animBg="1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11200" y="1301751"/>
          <a:ext cx="10769600" cy="5327651"/>
        </p:xfrm>
        <a:graphic>
          <a:graphicData uri="http://schemas.openxmlformats.org/drawingml/2006/table">
            <a:tbl>
              <a:tblPr/>
              <a:tblGrid>
                <a:gridCol w="280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6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94D"/>
                        </a:solidFill>
                        <a:effectLst/>
                        <a:latin typeface="VNI-Times" pitchFamily="2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NI-Times" pitchFamily="2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94D"/>
                        </a:solidFill>
                        <a:effectLst/>
                        <a:latin typeface="VNI-Times" pitchFamily="2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NI-Times" pitchFamily="2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32" name="Rectangle 2"/>
          <p:cNvSpPr>
            <a:spLocks noChangeArrowheads="1"/>
          </p:cNvSpPr>
          <p:nvPr/>
        </p:nvSpPr>
        <p:spPr bwMode="auto">
          <a:xfrm>
            <a:off x="1792193" y="660400"/>
            <a:ext cx="73892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sz="2667" b="1" i="1" u="sng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2667" b="1" i="1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i="1" u="sng" dirty="0" err="1">
                <a:solidFill>
                  <a:prstClr val="black"/>
                </a:solidFill>
                <a:latin typeface="Calibri"/>
              </a:rPr>
              <a:t>tập</a:t>
            </a:r>
            <a:r>
              <a:rPr lang="en-US" sz="2667" b="1" i="1" u="sng" dirty="0">
                <a:solidFill>
                  <a:prstClr val="black"/>
                </a:solidFill>
                <a:latin typeface="Calibri"/>
              </a:rPr>
              <a:t> 1</a:t>
            </a:r>
            <a:r>
              <a:rPr lang="en-US" sz="2667" b="1" i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2667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667" b="1" dirty="0" err="1">
                <a:solidFill>
                  <a:srgbClr val="002060"/>
                </a:solidFill>
                <a:latin typeface="Calibri"/>
              </a:rPr>
              <a:t>Em</a:t>
            </a:r>
            <a:r>
              <a:rPr lang="en-US" sz="2667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libri"/>
              </a:rPr>
              <a:t>hãy</a:t>
            </a:r>
            <a:r>
              <a:rPr lang="en-US" sz="2667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libri"/>
              </a:rPr>
              <a:t>tìm</a:t>
            </a:r>
            <a:r>
              <a:rPr lang="en-US" sz="2667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libri"/>
              </a:rPr>
              <a:t>và</a:t>
            </a:r>
            <a:r>
              <a:rPr lang="en-US" sz="2667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libri"/>
              </a:rPr>
              <a:t>ghi</a:t>
            </a:r>
            <a:r>
              <a:rPr lang="en-US" sz="2667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libri"/>
              </a:rPr>
              <a:t>vào</a:t>
            </a:r>
            <a:r>
              <a:rPr lang="en-US" sz="2667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libri"/>
              </a:rPr>
              <a:t>vở</a:t>
            </a:r>
            <a:r>
              <a:rPr lang="en-US" sz="2667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libri"/>
              </a:rPr>
              <a:t>những</a:t>
            </a:r>
            <a:r>
              <a:rPr lang="en-US" sz="2667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libri"/>
              </a:rPr>
              <a:t>từ</a:t>
            </a:r>
            <a:r>
              <a:rPr lang="en-US" sz="2667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libri"/>
              </a:rPr>
              <a:t>ngữ</a:t>
            </a:r>
            <a:r>
              <a:rPr lang="en-US" sz="2667" b="1" dirty="0">
                <a:solidFill>
                  <a:srgbClr val="002060"/>
                </a:solidFill>
                <a:latin typeface="Calibri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7600" y="1791493"/>
            <a:ext cx="772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),...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7600" y="3583226"/>
            <a:ext cx="741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60800" y="5144293"/>
            <a:ext cx="711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tuồng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4836" name="Picture 12" descr="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4" y="3810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27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661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5640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17344"/>
      </p:ext>
    </p:extLst>
  </p:cSld>
  <p:clrMapOvr>
    <a:masterClrMapping/>
  </p:clrMapOvr>
  <p:transition spd="med" advTm="145176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28C9DB0-683E-4DD5-9944-E3547A19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7" y="175553"/>
            <a:ext cx="374941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table, man, holding, standing&#10;&#10;Description automatically generated">
            <a:extLst>
              <a:ext uri="{FF2B5EF4-FFF2-40B4-BE49-F238E27FC236}">
                <a16:creationId xmlns:a16="http://schemas.microsoft.com/office/drawing/2014/main" id="{E380D848-AD13-4415-96AF-C9E590AE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44" y="175553"/>
            <a:ext cx="3652911" cy="2743199"/>
          </a:xfrm>
          <a:prstGeom prst="rect">
            <a:avLst/>
          </a:prstGeom>
        </p:spPr>
      </p:pic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87FCEA1-063C-4757-A13B-71353F6A5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25" y="175553"/>
            <a:ext cx="4082141" cy="2743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5622C5-363C-47D4-9B75-8476BDAFBF3D}"/>
              </a:ext>
            </a:extLst>
          </p:cNvPr>
          <p:cNvSpPr txBox="1"/>
          <p:nvPr/>
        </p:nvSpPr>
        <p:spPr>
          <a:xfrm>
            <a:off x="1185568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BE1F1-0B10-4A7D-802F-670EF147342B}"/>
              </a:ext>
            </a:extLst>
          </p:cNvPr>
          <p:cNvSpPr txBox="1"/>
          <p:nvPr/>
        </p:nvSpPr>
        <p:spPr>
          <a:xfrm>
            <a:off x="5081707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0F849-9A08-4424-BC46-7423D2B095F6}"/>
              </a:ext>
            </a:extLst>
          </p:cNvPr>
          <p:cNvSpPr txBox="1"/>
          <p:nvPr/>
        </p:nvSpPr>
        <p:spPr>
          <a:xfrm>
            <a:off x="9286630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4F182297-2E86-42F2-86FF-D127636BAFE4}"/>
              </a:ext>
            </a:extLst>
          </p:cNvPr>
          <p:cNvSpPr/>
          <p:nvPr/>
        </p:nvSpPr>
        <p:spPr>
          <a:xfrm>
            <a:off x="1457739" y="3790121"/>
            <a:ext cx="8905461" cy="271342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+mj-lt"/>
              </a:rPr>
              <a:t>NGHỆ THUẬT DÂN GIAN</a:t>
            </a:r>
          </a:p>
        </p:txBody>
      </p:sp>
    </p:spTree>
    <p:extLst>
      <p:ext uri="{BB962C8B-B14F-4D97-AF65-F5344CB8AC3E}">
        <p14:creationId xmlns:p14="http://schemas.microsoft.com/office/powerpoint/2010/main" val="10710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1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1675813" y="889000"/>
            <a:ext cx="1284326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sz="3733" b="1" dirty="0" err="1">
                <a:solidFill>
                  <a:prstClr val="black"/>
                </a:solidFill>
                <a:latin typeface="Calibri"/>
                <a:cs typeface="Arial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Calibri"/>
                <a:cs typeface="Arial" charset="0"/>
              </a:rPr>
              <a:t> 2.</a:t>
            </a:r>
            <a:endParaRPr lang="vi-VN" sz="3733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461830" name="Rectangle 6"/>
          <p:cNvSpPr>
            <a:spLocks noChangeArrowheads="1"/>
          </p:cNvSpPr>
          <p:nvPr/>
        </p:nvSpPr>
        <p:spPr bwMode="auto">
          <a:xfrm>
            <a:off x="2946400" y="1003682"/>
            <a:ext cx="8636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  <a:cs typeface="Arial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  <a:cs typeface="Arial" charset="0"/>
              </a:rPr>
              <a:t>đặt</a:t>
            </a:r>
            <a:r>
              <a:rPr lang="en-US" sz="3200" b="1" dirty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Calibri"/>
                <a:cs typeface="Arial" charset="0"/>
              </a:rPr>
              <a:t>dấu</a:t>
            </a:r>
            <a:r>
              <a:rPr lang="en-US" sz="3200" b="1" i="1" dirty="0">
                <a:solidFill>
                  <a:srgbClr val="990033"/>
                </a:solidFill>
                <a:latin typeface="Calibri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Calibri"/>
                <a:cs typeface="Arial" charset="0"/>
              </a:rPr>
              <a:t>phẩy</a:t>
            </a:r>
            <a:r>
              <a:rPr lang="en-US" sz="3200" b="1" dirty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  <a:cs typeface="Arial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  <a:cs typeface="Arial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  <a:cs typeface="Arial" charset="0"/>
              </a:rPr>
              <a:t>chỗ</a:t>
            </a:r>
            <a:r>
              <a:rPr lang="en-US" sz="3200" b="1" dirty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  <a:cs typeface="Arial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  <a:cs typeface="Arial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  <a:cs typeface="Arial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  <a:cs typeface="Arial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  <a:cs typeface="Arial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Calibri"/>
                <a:cs typeface="Arial" charset="0"/>
              </a:rPr>
              <a:t>?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461831" name="Rectangle 7"/>
          <p:cNvSpPr>
            <a:spLocks noChangeArrowheads="1"/>
          </p:cNvSpPr>
          <p:nvPr/>
        </p:nvSpPr>
        <p:spPr bwMode="auto">
          <a:xfrm>
            <a:off x="687721" y="2021733"/>
            <a:ext cx="1126586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defTabSz="121917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say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góp phần làm cho cuộc sống mỗi ngày một tốt đẹp hơn.</a:t>
            </a:r>
          </a:p>
        </p:txBody>
      </p:sp>
      <p:sp>
        <p:nvSpPr>
          <p:cNvPr id="461853" name="Rectangle 29"/>
          <p:cNvSpPr>
            <a:spLocks noChangeArrowheads="1"/>
          </p:cNvSpPr>
          <p:nvPr/>
        </p:nvSpPr>
        <p:spPr bwMode="auto">
          <a:xfrm>
            <a:off x="1059949" y="2132619"/>
            <a:ext cx="83675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2667" b="1" dirty="0">
                <a:solidFill>
                  <a:srgbClr val="CC0000"/>
                </a:solidFill>
                <a:latin typeface="Calibri"/>
                <a:cs typeface="Arial" charset="0"/>
              </a:rPr>
              <a:t>(1)</a:t>
            </a:r>
            <a:endParaRPr lang="vi-VN" sz="2667" b="1" dirty="0">
              <a:solidFill>
                <a:srgbClr val="CC0000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461854" name="Rectangle 30"/>
          <p:cNvSpPr>
            <a:spLocks noChangeArrowheads="1"/>
          </p:cNvSpPr>
          <p:nvPr/>
        </p:nvSpPr>
        <p:spPr bwMode="auto">
          <a:xfrm>
            <a:off x="1896703" y="3228417"/>
            <a:ext cx="84254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2667" b="1" dirty="0">
                <a:solidFill>
                  <a:srgbClr val="CC0000"/>
                </a:solidFill>
                <a:latin typeface="Calibri"/>
                <a:cs typeface="Arial" charset="0"/>
              </a:rPr>
              <a:t>(2)</a:t>
            </a:r>
            <a:endParaRPr lang="vi-VN" sz="2667" b="1" dirty="0">
              <a:solidFill>
                <a:srgbClr val="CC0000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461855" name="Rectangle 31"/>
          <p:cNvSpPr>
            <a:spLocks noChangeArrowheads="1"/>
          </p:cNvSpPr>
          <p:nvPr/>
        </p:nvSpPr>
        <p:spPr bwMode="auto">
          <a:xfrm>
            <a:off x="9700591" y="3785092"/>
            <a:ext cx="133184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2667" b="1" dirty="0">
                <a:solidFill>
                  <a:srgbClr val="CC0000"/>
                </a:solidFill>
                <a:latin typeface="Calibri"/>
                <a:cs typeface="Arial" charset="0"/>
              </a:rPr>
              <a:t>(3)</a:t>
            </a:r>
            <a:endParaRPr lang="vi-VN" sz="2667" b="1" dirty="0">
              <a:solidFill>
                <a:srgbClr val="CC0000"/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12" name="Picture 12" descr="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6" y="8001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27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661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5640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444623"/>
      </p:ext>
    </p:extLst>
  </p:cSld>
  <p:clrMapOvr>
    <a:masterClrMapping/>
  </p:clrMapOvr>
  <p:transition advTm="106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1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1" grpId="0"/>
      <p:bldP spid="461853" grpId="0"/>
      <p:bldP spid="4618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96900" y="1473200"/>
            <a:ext cx="10985501" cy="411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ct val="50000"/>
              </a:spcBef>
            </a:pPr>
            <a:r>
              <a:rPr lang="en-US" sz="3733" dirty="0">
                <a:solidFill>
                  <a:prstClr val="black"/>
                </a:solidFill>
                <a:latin typeface="Times New Roman" pitchFamily="18" charset="0"/>
              </a:rPr>
              <a:t>   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Mỗi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bản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nhạc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,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mỗi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bức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tranh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,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mỗi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câu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chuyện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,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mỗi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vở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kịch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,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mỗi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cuốn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phim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,…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đều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là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một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tác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phẩm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nghệ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rgbClr val="1F497D"/>
                </a:solidFill>
                <a:latin typeface="Times New Roman" pitchFamily="18" charset="0"/>
              </a:rPr>
              <a:t>thuật</a:t>
            </a:r>
            <a:r>
              <a:rPr lang="en-US" sz="3733" dirty="0">
                <a:solidFill>
                  <a:srgbClr val="1F497D"/>
                </a:solidFill>
                <a:latin typeface="Times New Roman" pitchFamily="18" charset="0"/>
              </a:rPr>
              <a:t>.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Người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tạo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nên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tác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phẩm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nghệ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thuật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là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các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nhạc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sĩ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họa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sĩ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nhà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văn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nghệ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sĩ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sân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khấu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hay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đạo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733" dirty="0" err="1">
                <a:solidFill>
                  <a:schemeClr val="accent2"/>
                </a:solidFill>
                <a:latin typeface="Times New Roman" pitchFamily="18" charset="0"/>
              </a:rPr>
              <a:t>diễn</a:t>
            </a:r>
            <a:r>
              <a:rPr lang="en-US" sz="3733" dirty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en-US" sz="3733" dirty="0" err="1">
                <a:latin typeface="Times New Roman" pitchFamily="18" charset="0"/>
              </a:rPr>
              <a:t>Họ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đang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lao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động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miệt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mài</a:t>
            </a:r>
            <a:r>
              <a:rPr lang="en-US" sz="3733" dirty="0">
                <a:latin typeface="Times New Roman" pitchFamily="18" charset="0"/>
              </a:rPr>
              <a:t>, </a:t>
            </a:r>
            <a:r>
              <a:rPr lang="en-US" sz="3733" dirty="0">
                <a:latin typeface="Times New Roman" pitchFamily="18" charset="0"/>
              </a:rPr>
              <a:t>say </a:t>
            </a:r>
            <a:r>
              <a:rPr lang="en-US" sz="3733" dirty="0" err="1">
                <a:latin typeface="Times New Roman" pitchFamily="18" charset="0"/>
              </a:rPr>
              <a:t>mê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để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đem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lại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cho</a:t>
            </a:r>
            <a:r>
              <a:rPr lang="en-US" sz="3733" dirty="0">
                <a:latin typeface="Times New Roman" pitchFamily="18" charset="0"/>
              </a:rPr>
              <a:t> ta </a:t>
            </a:r>
            <a:r>
              <a:rPr lang="en-US" sz="3733" dirty="0" err="1">
                <a:latin typeface="Times New Roman" pitchFamily="18" charset="0"/>
              </a:rPr>
              <a:t>những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giờ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giải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trí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tuyệt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vời</a:t>
            </a:r>
            <a:r>
              <a:rPr lang="en-US" sz="3733" dirty="0">
                <a:latin typeface="Times New Roman" pitchFamily="18" charset="0"/>
              </a:rPr>
              <a:t>, </a:t>
            </a:r>
            <a:r>
              <a:rPr lang="en-US" sz="3733" dirty="0" err="1">
                <a:latin typeface="Times New Roman" pitchFamily="18" charset="0"/>
              </a:rPr>
              <a:t>giúp</a:t>
            </a:r>
            <a:r>
              <a:rPr lang="en-US" sz="3733" dirty="0">
                <a:latin typeface="Times New Roman" pitchFamily="18" charset="0"/>
              </a:rPr>
              <a:t> ta </a:t>
            </a:r>
            <a:r>
              <a:rPr lang="en-US" sz="3733" dirty="0" err="1">
                <a:latin typeface="Times New Roman" pitchFamily="18" charset="0"/>
              </a:rPr>
              <a:t>nâng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cao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hiểu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biết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và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góp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phần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làm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cho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cuộc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sống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mỗi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ngày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một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tốt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đẹp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hơn</a:t>
            </a:r>
            <a:r>
              <a:rPr lang="en-US" sz="3733" dirty="0">
                <a:latin typeface="Times New Roman" pitchFamily="18" charset="0"/>
              </a:rPr>
              <a:t>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652000" y="457200"/>
            <a:ext cx="1016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sz="2133" b="1">
                <a:solidFill>
                  <a:prstClr val="black"/>
                </a:solidFill>
              </a:rPr>
              <a:t>             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11200" y="990600"/>
            <a:ext cx="24553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sz="2133" b="1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219202" y="3657600"/>
            <a:ext cx="3259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9170"/>
            <a:endParaRPr lang="en-US" sz="2133" b="1">
              <a:solidFill>
                <a:prstClr val="black"/>
              </a:solidFill>
            </a:endParaRPr>
          </a:p>
        </p:txBody>
      </p:sp>
      <p:sp>
        <p:nvSpPr>
          <p:cNvPr id="66576" name="AutoShape 16"/>
          <p:cNvSpPr>
            <a:spLocks noChangeArrowheads="1"/>
          </p:cNvSpPr>
          <p:nvPr/>
        </p:nvSpPr>
        <p:spPr bwMode="gray">
          <a:xfrm>
            <a:off x="711200" y="685800"/>
            <a:ext cx="1828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defTabSz="1219170">
              <a:spcBef>
                <a:spcPct val="50000"/>
              </a:spcBef>
            </a:pPr>
            <a:r>
              <a:rPr lang="en-US" sz="2667" b="1">
                <a:solidFill>
                  <a:srgbClr val="6600FF"/>
                </a:solidFill>
                <a:latin typeface="Times New Roman" pitchFamily="18" charset="0"/>
              </a:rPr>
              <a:t>Bài tập 2:</a:t>
            </a:r>
          </a:p>
        </p:txBody>
      </p:sp>
      <p:pic>
        <p:nvPicPr>
          <p:cNvPr id="11" name="Picture 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27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661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5640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2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750"/>
    </mc:Choice>
    <mc:Fallback xmlns="">
      <p:transition spd="slow" advTm="182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3851" y="482601"/>
            <a:ext cx="6117748" cy="600048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133" b="1" dirty="0" err="1">
                <a:solidFill>
                  <a:prstClr val="black"/>
                </a:solidFill>
                <a:latin typeface="Calibri"/>
                <a:cs typeface="Arial" charset="0"/>
              </a:rPr>
              <a:t>Câu</a:t>
            </a:r>
            <a:r>
              <a:rPr lang="en-US" sz="2133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Calibri"/>
                <a:cs typeface="Arial" charset="0"/>
              </a:rPr>
              <a:t>văn</a:t>
            </a:r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51600" y="482601"/>
            <a:ext cx="5435600" cy="600048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133" b="1" dirty="0" err="1">
                <a:solidFill>
                  <a:prstClr val="black"/>
                </a:solidFill>
                <a:latin typeface="Calibri"/>
                <a:cs typeface="Arial" charset="0"/>
              </a:rPr>
              <a:t>Tác</a:t>
            </a:r>
            <a:r>
              <a:rPr lang="en-US" sz="2133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Calibri"/>
                <a:cs typeface="Arial" charset="0"/>
              </a:rPr>
              <a:t>dụng</a:t>
            </a:r>
            <a:r>
              <a:rPr lang="en-US" sz="2133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Calibri"/>
                <a:cs typeface="Arial" charset="0"/>
              </a:rPr>
              <a:t>của</a:t>
            </a:r>
            <a:r>
              <a:rPr lang="en-US" sz="2133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Calibri"/>
                <a:cs typeface="Arial" charset="0"/>
              </a:rPr>
              <a:t>dấu</a:t>
            </a:r>
            <a:r>
              <a:rPr lang="en-US" sz="2133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133" b="1" dirty="0" err="1">
                <a:solidFill>
                  <a:prstClr val="black"/>
                </a:solidFill>
                <a:latin typeface="Calibri"/>
                <a:cs typeface="Arial" charset="0"/>
              </a:rPr>
              <a:t>phảy</a:t>
            </a:r>
            <a:r>
              <a:rPr lang="en-US" sz="2133" b="1" dirty="0">
                <a:solidFill>
                  <a:prstClr val="black"/>
                </a:solidFill>
                <a:latin typeface="Calibri"/>
                <a:cs typeface="Arial" charset="0"/>
              </a:rPr>
              <a:t>:</a:t>
            </a: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defTabSz="1219170"/>
            <a:endParaRPr lang="en-US" sz="2133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304800" y="1363583"/>
            <a:ext cx="6146800" cy="13236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defTabSz="1219170"/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Mỗi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bản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nhạc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mỗi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bức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tranh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mỗi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chuyện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mỗi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vở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kịch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mỗi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cuốn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phim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,…</a:t>
            </a:r>
          </a:p>
          <a:p>
            <a:pPr defTabSz="1219170"/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đều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là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một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tác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phẩm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nghệ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thuật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.</a:t>
            </a:r>
            <a:endParaRPr lang="vi-VN" sz="2667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2714145" y="1371520"/>
            <a:ext cx="27283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sz="2667" b="1" dirty="0">
                <a:solidFill>
                  <a:srgbClr val="FF0000"/>
                </a:solidFill>
                <a:latin typeface="Calibri"/>
              </a:rPr>
              <a:t>,</a:t>
            </a:r>
            <a:endParaRPr lang="vi-VN" sz="2667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4876799" y="1371520"/>
            <a:ext cx="27283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sz="2667" b="1" dirty="0">
                <a:solidFill>
                  <a:srgbClr val="FF0000"/>
                </a:solidFill>
                <a:latin typeface="Calibri"/>
              </a:rPr>
              <a:t>,</a:t>
            </a:r>
            <a:endParaRPr lang="vi-VN" sz="2667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1320799" y="1777920"/>
            <a:ext cx="27283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sz="2667" b="1" dirty="0">
                <a:solidFill>
                  <a:srgbClr val="FF0000"/>
                </a:solidFill>
                <a:latin typeface="Calibri"/>
              </a:rPr>
              <a:t>,</a:t>
            </a:r>
            <a:endParaRPr lang="vi-VN" sz="2667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3149599" y="1777920"/>
            <a:ext cx="27283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sz="2667" b="1" dirty="0">
                <a:solidFill>
                  <a:srgbClr val="FF0000"/>
                </a:solidFill>
                <a:latin typeface="Calibri"/>
              </a:rPr>
              <a:t>,</a:t>
            </a:r>
            <a:endParaRPr lang="vi-VN" sz="2667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6705600" y="1397001"/>
            <a:ext cx="53848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Ngăn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cách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bộ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phận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cùng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trả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lời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</a:p>
          <a:p>
            <a:pPr defTabSz="1219170"/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hỏi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cs typeface="Arial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cs typeface="Arial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Arial" charset="0"/>
              </a:rPr>
              <a:t> ?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333851" y="2717800"/>
            <a:ext cx="6117748" cy="13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Người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tạo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nên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tác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phẩm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nghệ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thuật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các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nhạc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sĩ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nhà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văn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nghệ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sĩ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sân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khấu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hay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đạo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/>
              </a:rPr>
              <a:t>diễn</a:t>
            </a:r>
            <a:r>
              <a:rPr lang="en-US" sz="2667" b="1" dirty="0">
                <a:solidFill>
                  <a:srgbClr val="FF0000"/>
                </a:solidFill>
                <a:latin typeface="Calibri"/>
              </a:rPr>
              <a:t>.</a:t>
            </a:r>
            <a:endParaRPr lang="vi-VN" sz="2667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1828800" y="3172611"/>
            <a:ext cx="33521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2667" b="1" dirty="0">
                <a:solidFill>
                  <a:prstClr val="black"/>
                </a:solidFill>
                <a:latin typeface="Calibri"/>
              </a:rPr>
              <a:t>, </a:t>
            </a:r>
            <a:endParaRPr lang="vi-VN" sz="2667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auto">
          <a:xfrm>
            <a:off x="3077421" y="3158756"/>
            <a:ext cx="27537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2667" b="1" dirty="0">
                <a:solidFill>
                  <a:prstClr val="black"/>
                </a:solidFill>
                <a:latin typeface="Calibri"/>
              </a:rPr>
              <a:t>,</a:t>
            </a:r>
            <a:endParaRPr lang="vi-VN" sz="2667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6705600" y="2819401"/>
            <a:ext cx="538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Ngăn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cách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bộ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phận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cùng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trả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lời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</a:p>
          <a:p>
            <a:pPr defTabSz="1219170"/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hỏi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Calibri"/>
                <a:cs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libri"/>
                <a:cs typeface="Arial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Calibri"/>
                <a:cs typeface="Arial" charset="0"/>
              </a:rPr>
              <a:t> ?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8" name="Rectangle 65"/>
          <p:cNvSpPr>
            <a:spLocks noChangeArrowheads="1"/>
          </p:cNvSpPr>
          <p:nvPr/>
        </p:nvSpPr>
        <p:spPr bwMode="auto">
          <a:xfrm>
            <a:off x="304800" y="4568825"/>
            <a:ext cx="614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lại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cho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những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giờ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giải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trí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tuyệt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vời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nâng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cao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hiểu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biết</a:t>
            </a:r>
            <a:r>
              <a:rPr lang="vi-VN" sz="2400" b="1" dirty="0">
                <a:solidFill>
                  <a:prstClr val="white"/>
                </a:solidFill>
                <a:latin typeface="Arial" panose="020B0604020202020204" pitchFamily="34" charset="0"/>
              </a:rPr>
              <a:t> và góp phần làm cho cuộc sống mỗi ngày một tốt đẹp hơn.</a:t>
            </a:r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333851" y="4140201"/>
            <a:ext cx="59653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Họ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đang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lao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động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miệt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mài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 say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mê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để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đem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</a:t>
            </a:r>
            <a:endParaRPr lang="vi-VN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3759200" y="4140201"/>
            <a:ext cx="264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sz="2400" b="1" dirty="0">
                <a:solidFill>
                  <a:srgbClr val="0000FF"/>
                </a:solidFill>
                <a:latin typeface="Calibri"/>
              </a:rPr>
              <a:t>,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57"/>
          <p:cNvSpPr>
            <a:spLocks noChangeArrowheads="1"/>
          </p:cNvSpPr>
          <p:nvPr/>
        </p:nvSpPr>
        <p:spPr bwMode="auto">
          <a:xfrm>
            <a:off x="4918364" y="4588165"/>
            <a:ext cx="264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sz="2400" b="1" dirty="0">
                <a:solidFill>
                  <a:srgbClr val="0000FF"/>
                </a:solidFill>
                <a:latin typeface="Calibri"/>
              </a:rPr>
              <a:t>,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63"/>
          <p:cNvSpPr>
            <a:spLocks noChangeArrowheads="1"/>
          </p:cNvSpPr>
          <p:nvPr/>
        </p:nvSpPr>
        <p:spPr bwMode="auto">
          <a:xfrm>
            <a:off x="6705600" y="5054601"/>
            <a:ext cx="538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Ngăn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cách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bộ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phận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cùng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trả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lời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</a:p>
          <a:p>
            <a:pPr defTabSz="1219170"/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hỏi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:</a:t>
            </a: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cs typeface="Arial" charset="0"/>
              </a:rPr>
              <a:t>để làm gì ?</a:t>
            </a:r>
          </a:p>
        </p:txBody>
      </p:sp>
      <p:sp>
        <p:nvSpPr>
          <p:cNvPr id="25" name="Rectangle 64"/>
          <p:cNvSpPr>
            <a:spLocks noChangeArrowheads="1"/>
          </p:cNvSpPr>
          <p:nvPr/>
        </p:nvSpPr>
        <p:spPr bwMode="auto">
          <a:xfrm>
            <a:off x="6705600" y="4140201"/>
            <a:ext cx="538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Ngăn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cách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bộ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phận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cùng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trả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lời</a:t>
            </a:r>
            <a:endParaRPr lang="en-US" sz="2400" b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1219170"/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Arial" charset="0"/>
              </a:rPr>
              <a:t>hỏi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cs typeface="Arial" charset="0"/>
              </a:rPr>
              <a:t>thế </a:t>
            </a: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cs typeface="Arial" charset="0"/>
              </a:rPr>
              <a:t>nào ?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5451" y="1092200"/>
            <a:ext cx="117565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641600" y="4141904"/>
            <a:ext cx="2414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2400" b="1" dirty="0" err="1">
                <a:solidFill>
                  <a:srgbClr val="FF0000"/>
                </a:solidFill>
                <a:latin typeface="Calibri"/>
              </a:rPr>
              <a:t>miệt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</a:rPr>
              <a:t>mài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  say </a:t>
            </a:r>
            <a:r>
              <a:rPr lang="en-US" sz="2400" b="1" dirty="0" err="1">
                <a:solidFill>
                  <a:srgbClr val="FF0000"/>
                </a:solidFill>
                <a:latin typeface="Calibri"/>
              </a:rPr>
              <a:t>mê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 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44473" y="4141904"/>
            <a:ext cx="1233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để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đem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65"/>
          <p:cNvSpPr>
            <a:spLocks noChangeArrowheads="1"/>
          </p:cNvSpPr>
          <p:nvPr/>
        </p:nvSpPr>
        <p:spPr bwMode="auto">
          <a:xfrm>
            <a:off x="304800" y="4560455"/>
            <a:ext cx="614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lại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ta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giờ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giải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trí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tuyệt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vời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giúp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ta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nâng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cao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hiểu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biết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</a:rPr>
              <a:t> và góp phần làm cho cuộc sống mỗi ngày một tốt đẹp hơn.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4800" y="1369291"/>
            <a:ext cx="6096000" cy="9131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en-US" sz="2667" b="1" dirty="0">
                <a:solidFill>
                  <a:prstClr val="white"/>
                </a:solidFill>
                <a:latin typeface="Calibri"/>
              </a:rPr>
              <a:t>     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bản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nhạc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bức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tranh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chuyện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vở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kịch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cuốn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Calibri"/>
              </a:rPr>
              <a:t>phim</a:t>
            </a:r>
            <a:r>
              <a:rPr lang="en-US" sz="2667" b="1" dirty="0">
                <a:solidFill>
                  <a:prstClr val="white"/>
                </a:solidFill>
                <a:latin typeface="Calibri"/>
              </a:rPr>
              <a:t>,…</a:t>
            </a:r>
            <a:endParaRPr lang="en-US" sz="26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2509" y="2717800"/>
            <a:ext cx="6096000" cy="13236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en-US" sz="2667" b="1" dirty="0">
                <a:solidFill>
                  <a:prstClr val="black"/>
                </a:solidFill>
                <a:latin typeface="Calibri"/>
              </a:rPr>
              <a:t>                                                                  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là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nhạc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sĩ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nhà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văn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 smtClean="0">
                <a:solidFill>
                  <a:prstClr val="black"/>
                </a:solidFill>
                <a:latin typeface="Calibri"/>
              </a:rPr>
              <a:t>nghệ</a:t>
            </a:r>
            <a:r>
              <a:rPr lang="en-US" sz="2667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sĩ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sân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khấu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hay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đạo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libri"/>
              </a:rPr>
              <a:t>diễn</a:t>
            </a:r>
            <a:r>
              <a:rPr lang="en-US" sz="2667" b="1" dirty="0">
                <a:solidFill>
                  <a:prstClr val="black"/>
                </a:solidFill>
                <a:latin typeface="Calibri"/>
              </a:rPr>
              <a:t>.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27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661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5640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3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50"/>
    </mc:Choice>
    <mc:Fallback xmlns="">
      <p:transition spd="slow" advTm="232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3" grpId="0"/>
      <p:bldP spid="14" grpId="0"/>
      <p:bldP spid="18" grpId="0"/>
      <p:bldP spid="19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F7DE50-5792-43F2-98D2-BB7EBEE75556}"/>
              </a:ext>
            </a:extLst>
          </p:cNvPr>
          <p:cNvSpPr txBox="1"/>
          <p:nvPr/>
        </p:nvSpPr>
        <p:spPr>
          <a:xfrm>
            <a:off x="4628290" y="217184"/>
            <a:ext cx="3073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F47EC-FB05-43D4-B67B-207424168AA5}"/>
              </a:ext>
            </a:extLst>
          </p:cNvPr>
          <p:cNvSpPr txBox="1"/>
          <p:nvPr/>
        </p:nvSpPr>
        <p:spPr>
          <a:xfrm>
            <a:off x="871285" y="1278643"/>
            <a:ext cx="6745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3DEA5-79F3-4E83-B9CC-051A9AC20CE3}"/>
              </a:ext>
            </a:extLst>
          </p:cNvPr>
          <p:cNvSpPr txBox="1"/>
          <p:nvPr/>
        </p:nvSpPr>
        <p:spPr>
          <a:xfrm>
            <a:off x="830831" y="2341374"/>
            <a:ext cx="817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61026-A42D-4620-97FE-5413260E8E1A}"/>
              </a:ext>
            </a:extLst>
          </p:cNvPr>
          <p:cNvSpPr txBox="1"/>
          <p:nvPr/>
        </p:nvSpPr>
        <p:spPr>
          <a:xfrm>
            <a:off x="530212" y="3404105"/>
            <a:ext cx="11269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0208" y="4043323"/>
            <a:ext cx="4690617" cy="2774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55" y="1261279"/>
            <a:ext cx="3627906" cy="4119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" y="4229448"/>
            <a:ext cx="1698289" cy="16008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3C0B13-2CB5-416B-80E3-A2B87A884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11" y="5257104"/>
            <a:ext cx="1698289" cy="16008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028E2D-1CF1-4B94-8A8D-316C1CEE6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92" y="3872778"/>
            <a:ext cx="2314235" cy="23142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FA6700A-4418-4C0E-A5B4-673AC0924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32" y="4900434"/>
            <a:ext cx="2314235" cy="2314235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E280E0CE-0499-4933-8827-55BBF0040BBF}"/>
              </a:ext>
            </a:extLst>
          </p:cNvPr>
          <p:cNvSpPr/>
          <p:nvPr/>
        </p:nvSpPr>
        <p:spPr>
          <a:xfrm>
            <a:off x="3971088" y="152559"/>
            <a:ext cx="6192243" cy="372021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nhanh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đúng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webjong_illustrations_996553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563188" y="4050545"/>
            <a:ext cx="88392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LUÔN </a:t>
            </a:r>
            <a:r>
              <a:rPr lang="en-US" sz="4000" b="1" i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 HỌC GIỎI</a:t>
            </a:r>
            <a:endParaRPr lang="en-US" sz="4000" b="1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11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53678" y="4156575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53678" y="32819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53678" y="233108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53678" y="1427604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06078" y="42327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4189" y="15650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6078" y="33581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6078" y="23675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899" y="4156575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3008" y="238966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010" y="3339277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8028" y="1535539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7245999" y="404367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7055008" y="229094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7156608" y="316533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428"/>
            <a:ext cx="4395629" cy="2151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57562" y="4128597"/>
            <a:ext cx="350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9897" y="2372260"/>
            <a:ext cx="335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3859" y="3296976"/>
            <a:ext cx="341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6953903" y="146763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5008" y="1594020"/>
            <a:ext cx="33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1838" y="268501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8" y="1187393"/>
            <a:ext cx="4395629" cy="215130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1" y="1097746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121388" y="122642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FDF5E7-13DE-4E92-9221-E9AFF7F75788}"/>
              </a:ext>
            </a:extLst>
          </p:cNvPr>
          <p:cNvGrpSpPr/>
          <p:nvPr/>
        </p:nvGrpSpPr>
        <p:grpSpPr>
          <a:xfrm>
            <a:off x="399661" y="1836652"/>
            <a:ext cx="4625576" cy="3129515"/>
            <a:chOff x="208010" y="1823605"/>
            <a:chExt cx="4625576" cy="3129515"/>
          </a:xfrm>
        </p:grpSpPr>
        <p:pic>
          <p:nvPicPr>
            <p:cNvPr id="3" name="Picture 2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1D9D008D-6112-4525-9639-F854740F7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233" y="1823605"/>
              <a:ext cx="2241353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FF43BD6C-B44C-4909-90CC-451539AC9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t="6121" r="15915" b="6652"/>
            <a:stretch/>
          </p:blipFill>
          <p:spPr>
            <a:xfrm>
              <a:off x="208010" y="1823605"/>
              <a:ext cx="2301114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1748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81670" y="306345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81670" y="39614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1670" y="21715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1670" y="48758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1670" y="31396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000" y="502401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000" y="40367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670" y="2207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627" y="3004341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9374" y="220665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304" y="4036796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72614" y="4849031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7229986" y="310498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7124677" y="212848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7363914" y="3976779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9414" y="327283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414" y="228084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02" y="4074887"/>
            <a:ext cx="38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7424278" y="475037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083" y="4875899"/>
            <a:ext cx="296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383852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9" y="1145009"/>
            <a:ext cx="4436603" cy="217135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7" y="1035582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240434" y="114517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870941-FD91-40ED-B18B-55490F931B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" y="2012418"/>
            <a:ext cx="5600700" cy="3810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9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81670" y="306345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81670" y="39614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1670" y="21715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1670" y="48758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1670" y="31396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000" y="502401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000" y="40367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670" y="2207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627" y="3004341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9374" y="220665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304" y="4036796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72614" y="4849031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7229986" y="310498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7124677" y="212848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7363914" y="3976779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9414" y="327283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414" y="228084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02" y="4074887"/>
            <a:ext cx="38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7424278" y="475037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083" y="4875899"/>
            <a:ext cx="296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383852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9" y="1145009"/>
            <a:ext cx="4436603" cy="217135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7" y="1035582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240434" y="114517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on a stage&#10;&#10;Description automatically generated">
            <a:extLst>
              <a:ext uri="{FF2B5EF4-FFF2-40B4-BE49-F238E27FC236}">
                <a16:creationId xmlns:a16="http://schemas.microsoft.com/office/drawing/2014/main" id="{D3F4024A-325F-40D7-BDF0-A1F4DFB200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" y="1928812"/>
            <a:ext cx="5715000" cy="3784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7338E3-F96A-4744-B3B9-29FA90FF8BD3}"/>
              </a:ext>
            </a:extLst>
          </p:cNvPr>
          <p:cNvGrpSpPr/>
          <p:nvPr/>
        </p:nvGrpSpPr>
        <p:grpSpPr>
          <a:xfrm>
            <a:off x="185530" y="291549"/>
            <a:ext cx="3670852" cy="2700130"/>
            <a:chOff x="208010" y="1823605"/>
            <a:chExt cx="4625576" cy="3129515"/>
          </a:xfrm>
        </p:grpSpPr>
        <p:pic>
          <p:nvPicPr>
            <p:cNvPr id="5" name="Picture 4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D0264931-6929-4A26-91F9-9D887122B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233" y="1823605"/>
              <a:ext cx="2241353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15DB3AB5-A5D8-461F-92FF-E0D1E407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t="6121" r="15915" b="6652"/>
            <a:stretch/>
          </p:blipFill>
          <p:spPr>
            <a:xfrm>
              <a:off x="208010" y="1823605"/>
              <a:ext cx="2301114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FF4B1-153B-4E61-A54D-FAFF46DB0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89" y="411646"/>
            <a:ext cx="3616104" cy="258003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group of people on a stage&#10;&#10;Description automatically generated">
            <a:extLst>
              <a:ext uri="{FF2B5EF4-FFF2-40B4-BE49-F238E27FC236}">
                <a16:creationId xmlns:a16="http://schemas.microsoft.com/office/drawing/2014/main" id="{11F91D2B-87AB-4E68-B210-41A010275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00" y="411645"/>
            <a:ext cx="3896624" cy="2580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CFB61-CB47-4FC1-8B08-0174D1B00F98}"/>
              </a:ext>
            </a:extLst>
          </p:cNvPr>
          <p:cNvSpPr txBox="1"/>
          <p:nvPr/>
        </p:nvSpPr>
        <p:spPr>
          <a:xfrm>
            <a:off x="26694" y="3327713"/>
            <a:ext cx="3829688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3F2D3C-7DFF-45DB-9A39-3C97F73CEAA4}"/>
              </a:ext>
            </a:extLst>
          </p:cNvPr>
          <p:cNvSpPr txBox="1"/>
          <p:nvPr/>
        </p:nvSpPr>
        <p:spPr>
          <a:xfrm>
            <a:off x="3966597" y="3327713"/>
            <a:ext cx="3829688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HÁT: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A2826-1651-45D9-82A9-635649F90919}"/>
              </a:ext>
            </a:extLst>
          </p:cNvPr>
          <p:cNvSpPr txBox="1"/>
          <p:nvPr/>
        </p:nvSpPr>
        <p:spPr>
          <a:xfrm>
            <a:off x="7973436" y="3373268"/>
            <a:ext cx="3829688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RỐI: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4A9E98-9F8A-44B9-A72E-135BCA6C8369}"/>
              </a:ext>
            </a:extLst>
          </p:cNvPr>
          <p:cNvSpPr txBox="1"/>
          <p:nvPr/>
        </p:nvSpPr>
        <p:spPr>
          <a:xfrm>
            <a:off x="1525678" y="1280160"/>
            <a:ext cx="914064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53)</a:t>
            </a:r>
          </a:p>
        </p:txBody>
      </p:sp>
    </p:spTree>
    <p:extLst>
      <p:ext uri="{BB962C8B-B14F-4D97-AF65-F5344CB8AC3E}">
        <p14:creationId xmlns:p14="http://schemas.microsoft.com/office/powerpoint/2010/main" val="22349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34534C-BE9F-45CC-A5E9-E56DEA7C30B2}"/>
              </a:ext>
            </a:extLst>
          </p:cNvPr>
          <p:cNvSpPr txBox="1"/>
          <p:nvPr/>
        </p:nvSpPr>
        <p:spPr>
          <a:xfrm>
            <a:off x="377136" y="334960"/>
            <a:ext cx="69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6D853E0-D020-4A9A-8D86-44F988E0F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137"/>
            <a:ext cx="3297485" cy="37138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4425C3-189D-48F4-86F5-3126DEF73AF7}"/>
              </a:ext>
            </a:extLst>
          </p:cNvPr>
          <p:cNvSpPr/>
          <p:nvPr/>
        </p:nvSpPr>
        <p:spPr>
          <a:xfrm>
            <a:off x="4061892" y="3094890"/>
            <a:ext cx="4515730" cy="13223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AB1837-BF49-446E-834C-2383926AAFFF}"/>
              </a:ext>
            </a:extLst>
          </p:cNvPr>
          <p:cNvSpPr/>
          <p:nvPr/>
        </p:nvSpPr>
        <p:spPr>
          <a:xfrm>
            <a:off x="4061892" y="1151817"/>
            <a:ext cx="4515730" cy="13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0390E3-7704-4B1B-BCBE-03E9B6449A0D}"/>
              </a:ext>
            </a:extLst>
          </p:cNvPr>
          <p:cNvSpPr/>
          <p:nvPr/>
        </p:nvSpPr>
        <p:spPr>
          <a:xfrm>
            <a:off x="4061892" y="5200677"/>
            <a:ext cx="4515730" cy="1322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BDCB14-0772-417F-99A0-A5052D7A12E8}"/>
              </a:ext>
            </a:extLst>
          </p:cNvPr>
          <p:cNvCxnSpPr>
            <a:stCxn id="6" idx="3"/>
          </p:cNvCxnSpPr>
          <p:nvPr/>
        </p:nvCxnSpPr>
        <p:spPr>
          <a:xfrm flipV="1">
            <a:off x="3297485" y="1899137"/>
            <a:ext cx="651663" cy="1856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D551EE-43E6-41EA-B189-EF4CC4F000CA}"/>
              </a:ext>
            </a:extLst>
          </p:cNvPr>
          <p:cNvCxnSpPr>
            <a:stCxn id="6" idx="3"/>
          </p:cNvCxnSpPr>
          <p:nvPr/>
        </p:nvCxnSpPr>
        <p:spPr>
          <a:xfrm>
            <a:off x="3297485" y="3756073"/>
            <a:ext cx="651663" cy="20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16CC42-19D7-4CA3-A1EC-2FC060A93A02}"/>
              </a:ext>
            </a:extLst>
          </p:cNvPr>
          <p:cNvCxnSpPr>
            <a:stCxn id="6" idx="3"/>
          </p:cNvCxnSpPr>
          <p:nvPr/>
        </p:nvCxnSpPr>
        <p:spPr>
          <a:xfrm>
            <a:off x="3297485" y="3756073"/>
            <a:ext cx="651663" cy="2167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70C54C5-3DBA-4203-A600-49019B27F45C}"/>
              </a:ext>
            </a:extLst>
          </p:cNvPr>
          <p:cNvSpPr/>
          <p:nvPr/>
        </p:nvSpPr>
        <p:spPr>
          <a:xfrm>
            <a:off x="8971721" y="1151816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987CD3-80E0-46B7-AAFC-BDD4FEB6455E}"/>
              </a:ext>
            </a:extLst>
          </p:cNvPr>
          <p:cNvSpPr/>
          <p:nvPr/>
        </p:nvSpPr>
        <p:spPr>
          <a:xfrm>
            <a:off x="8971721" y="5200676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0142AB-FD82-489B-BE3A-FDF53230A133}"/>
              </a:ext>
            </a:extLst>
          </p:cNvPr>
          <p:cNvSpPr/>
          <p:nvPr/>
        </p:nvSpPr>
        <p:spPr>
          <a:xfrm>
            <a:off x="8971720" y="3130689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251624" y="556401"/>
            <a:ext cx="5699075" cy="745828"/>
            <a:chOff x="3106057" y="402383"/>
            <a:chExt cx="5689600" cy="745224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oundRect">
              <a:avLst>
                <a:gd name="adj" fmla="val 50000"/>
              </a:avLst>
            </a:prstGeom>
            <a:solidFill>
              <a:srgbClr val="6DC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918855" y="465817"/>
              <a:ext cx="4064000" cy="68179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43200" rIns="96000" bIns="43200">
              <a:spAutoFit/>
            </a:bodyPr>
            <a:lstStyle/>
            <a:p>
              <a:pPr algn="ctr" defTabSz="1219170"/>
              <a:r>
                <a:rPr lang="en-US" altLang="zh-CN" sz="3867" b="1" dirty="0">
                  <a:solidFill>
                    <a:prstClr val="black"/>
                  </a:solidFill>
                  <a:latin typeface="Arial" pitchFamily="34" charset="0"/>
                  <a:ea typeface="Microsoft YaHei" pitchFamily="34" charset="-122"/>
                </a:rPr>
                <a:t> </a:t>
              </a:r>
              <a:r>
                <a:rPr lang="en-US" altLang="zh-CN" sz="3867" b="1" dirty="0">
                  <a:solidFill>
                    <a:prstClr val="black"/>
                  </a:solidFill>
                  <a:latin typeface="Arial" pitchFamily="34" charset="0"/>
                  <a:ea typeface="Microsoft YaHei" pitchFamily="34" charset="-122"/>
                </a:rPr>
                <a:t>THÔNG TIN</a:t>
              </a:r>
              <a:endParaRPr lang="en-US" altLang="zh-CN" sz="3867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44036" name="Group 90"/>
          <p:cNvGrpSpPr>
            <a:grpSpLocks/>
          </p:cNvGrpSpPr>
          <p:nvPr/>
        </p:nvGrpSpPr>
        <p:grpSpPr bwMode="auto">
          <a:xfrm>
            <a:off x="1792958" y="1498601"/>
            <a:ext cx="8578380" cy="4935481"/>
            <a:chOff x="2844" y="1776"/>
            <a:chExt cx="13508" cy="8712"/>
          </a:xfrm>
        </p:grpSpPr>
        <p:sp>
          <p:nvSpPr>
            <p:cNvPr id="44037" name="Oval 63"/>
            <p:cNvSpPr>
              <a:spLocks noChangeArrowheads="1"/>
            </p:cNvSpPr>
            <p:nvPr/>
          </p:nvSpPr>
          <p:spPr bwMode="auto">
            <a:xfrm>
              <a:off x="2844" y="1776"/>
              <a:ext cx="13508" cy="87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 defTabSz="1219170"/>
              <a:endParaRPr lang="en-US" altLang="zh-CN" sz="2400">
                <a:solidFill>
                  <a:srgbClr val="808080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44038" name="Oval 6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211" y="4332"/>
              <a:ext cx="4779" cy="36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 defTabSz="1219170"/>
              <a:endParaRPr lang="en-US" altLang="zh-CN" sz="2400">
                <a:solidFill>
                  <a:srgbClr val="808080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cxnSp>
          <p:nvCxnSpPr>
            <p:cNvPr id="83" name="Straight Connector 82"/>
            <p:cNvCxnSpPr>
              <a:endCxn id="44037" idx="0"/>
            </p:cNvCxnSpPr>
            <p:nvPr/>
          </p:nvCxnSpPr>
          <p:spPr>
            <a:xfrm flipH="1" flipV="1">
              <a:off x="9599" y="1776"/>
              <a:ext cx="3" cy="255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44037" idx="0"/>
            </p:cNvCxnSpPr>
            <p:nvPr/>
          </p:nvCxnSpPr>
          <p:spPr>
            <a:xfrm flipV="1">
              <a:off x="11517" y="3283"/>
              <a:ext cx="3183" cy="176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44037" idx="0"/>
            </p:cNvCxnSpPr>
            <p:nvPr/>
          </p:nvCxnSpPr>
          <p:spPr>
            <a:xfrm>
              <a:off x="11869" y="6588"/>
              <a:ext cx="4210" cy="78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endCxn id="44037" idx="0"/>
            </p:cNvCxnSpPr>
            <p:nvPr/>
          </p:nvCxnSpPr>
          <p:spPr>
            <a:xfrm flipH="1" flipV="1">
              <a:off x="4519" y="3283"/>
              <a:ext cx="3188" cy="176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44037" idx="0"/>
            </p:cNvCxnSpPr>
            <p:nvPr/>
          </p:nvCxnSpPr>
          <p:spPr>
            <a:xfrm flipH="1">
              <a:off x="3114" y="6568"/>
              <a:ext cx="4213" cy="76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44037" idx="0"/>
            </p:cNvCxnSpPr>
            <p:nvPr/>
          </p:nvCxnSpPr>
          <p:spPr>
            <a:xfrm flipH="1">
              <a:off x="7017" y="7778"/>
              <a:ext cx="1618" cy="240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44037" idx="0"/>
            </p:cNvCxnSpPr>
            <p:nvPr/>
          </p:nvCxnSpPr>
          <p:spPr>
            <a:xfrm>
              <a:off x="10537" y="7803"/>
              <a:ext cx="1665" cy="233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6" name="Text Box 9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12366" y="3429000"/>
            <a:ext cx="2402201" cy="108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00" tIns="51200" rIns="102400" bIns="51200">
            <a:spAutoFit/>
          </a:bodyPr>
          <a:lstStyle/>
          <a:p>
            <a:pPr algn="ctr" defTabSz="1219170"/>
            <a:r>
              <a:rPr lang="en-US" altLang="zh-CN" sz="32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Loại</a:t>
            </a:r>
            <a:r>
              <a:rPr lang="en-US" altLang="zh-CN" sz="32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hình</a:t>
            </a:r>
            <a:endParaRPr lang="en-US" altLang="zh-CN" sz="3200" b="1" dirty="0">
              <a:solidFill>
                <a:prstClr val="black"/>
              </a:solidFill>
              <a:latin typeface="Arial" pitchFamily="34" charset="0"/>
              <a:ea typeface="SimSun" pitchFamily="2" charset="-122"/>
            </a:endParaRPr>
          </a:p>
          <a:p>
            <a:pPr algn="ctr" defTabSz="1219170"/>
            <a:r>
              <a:rPr lang="en-US" altLang="zh-CN" sz="32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nghệ</a:t>
            </a:r>
            <a:r>
              <a:rPr lang="en-US" altLang="zh-CN" sz="32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thuật</a:t>
            </a:r>
            <a:endParaRPr lang="en-US" altLang="zh-CN" sz="3200" b="1" dirty="0">
              <a:solidFill>
                <a:prstClr val="black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4047" name="Text Box 9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096001" y="2060403"/>
            <a:ext cx="2816911" cy="6573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102400" tIns="51200" rIns="102400" bIns="51200">
            <a:spAutoFit/>
          </a:bodyPr>
          <a:lstStyle/>
          <a:p>
            <a:pPr algn="ctr" defTabSz="1219170"/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Văn</a:t>
            </a:r>
            <a:r>
              <a:rPr lang="en-US" altLang="zh-CN" sz="3600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chương</a:t>
            </a:r>
            <a:endParaRPr lang="en-US" altLang="zh-CN" sz="3600" dirty="0">
              <a:solidFill>
                <a:prstClr val="black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4048" name="Text Box 9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49597" y="3186963"/>
            <a:ext cx="2402200" cy="6573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102400" tIns="51200" rIns="102400" bIns="51200">
            <a:spAutoFit/>
          </a:bodyPr>
          <a:lstStyle/>
          <a:p>
            <a:pPr algn="ctr" defTabSz="1219170"/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Điêu</a:t>
            </a:r>
            <a:r>
              <a:rPr lang="en-US" altLang="zh-CN" sz="3600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khắc</a:t>
            </a:r>
            <a:endParaRPr lang="en-US" altLang="zh-CN" sz="3600" dirty="0">
              <a:solidFill>
                <a:prstClr val="black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4049" name="Text Box 9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124040" y="4761399"/>
            <a:ext cx="2402200" cy="6573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lIns="102400" tIns="51200" rIns="102400" bIns="51200">
            <a:spAutoFit/>
          </a:bodyPr>
          <a:lstStyle/>
          <a:p>
            <a:pPr algn="ctr" defTabSz="1219170"/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Âm</a:t>
            </a:r>
            <a:r>
              <a:rPr lang="en-US" altLang="zh-CN" sz="3600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nhạc</a:t>
            </a:r>
            <a:endParaRPr lang="en-US" altLang="zh-CN" sz="3600" dirty="0">
              <a:solidFill>
                <a:prstClr val="black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4050" name="Text Box 9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926221" y="5616403"/>
            <a:ext cx="2308644" cy="6573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02400" tIns="51200" rIns="102400" bIns="51200">
            <a:spAutoFit/>
          </a:bodyPr>
          <a:lstStyle/>
          <a:p>
            <a:pPr algn="ctr" defTabSz="1219170"/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Hội</a:t>
            </a:r>
            <a:r>
              <a:rPr lang="en-US" altLang="zh-CN" sz="3600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họa</a:t>
            </a:r>
            <a:endParaRPr lang="en-US" altLang="zh-CN" sz="3600" dirty="0">
              <a:solidFill>
                <a:prstClr val="black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4051" name="Text Box 9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510165" y="4702003"/>
            <a:ext cx="2537155" cy="6573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102400" tIns="51200" rIns="102400" bIns="51200">
            <a:spAutoFit/>
          </a:bodyPr>
          <a:lstStyle/>
          <a:p>
            <a:pPr algn="ctr" defTabSz="1219170"/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Kiến</a:t>
            </a:r>
            <a:r>
              <a:rPr lang="en-US" altLang="zh-CN" sz="3600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trúc</a:t>
            </a:r>
            <a:endParaRPr lang="en-US" altLang="zh-CN" sz="3600" dirty="0">
              <a:solidFill>
                <a:prstClr val="black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4052" name="Text Box 9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611420" y="2046548"/>
            <a:ext cx="2402201" cy="6573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102400" tIns="51200" rIns="102400" bIns="51200">
            <a:spAutoFit/>
          </a:bodyPr>
          <a:lstStyle/>
          <a:p>
            <a:pPr algn="ctr" defTabSz="1219170"/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Điện</a:t>
            </a:r>
            <a:r>
              <a:rPr lang="en-US" altLang="zh-CN" sz="3600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ảnh</a:t>
            </a:r>
            <a:endParaRPr lang="en-US" altLang="zh-CN" sz="3600" dirty="0">
              <a:solidFill>
                <a:prstClr val="black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4053" name="Text Box 9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054495" y="3279603"/>
            <a:ext cx="2400612" cy="6573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02400" tIns="51200" rIns="102400" bIns="51200">
            <a:spAutoFit/>
          </a:bodyPr>
          <a:lstStyle/>
          <a:p>
            <a:pPr algn="ctr" defTabSz="1219170"/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Sân</a:t>
            </a:r>
            <a:r>
              <a:rPr lang="en-US" altLang="zh-CN" sz="3600" dirty="0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" pitchFamily="34" charset="0"/>
                <a:ea typeface="SimSun" pitchFamily="2" charset="-122"/>
              </a:rPr>
              <a:t>khấu</a:t>
            </a:r>
            <a:endParaRPr lang="en-US" altLang="zh-CN" sz="3600" dirty="0">
              <a:solidFill>
                <a:prstClr val="black"/>
              </a:solidFill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4054" name="图片 33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1101" y="-24953"/>
            <a:ext cx="2365683" cy="1929953"/>
          </a:xfrm>
        </p:spPr>
      </p:pic>
      <p:pic>
        <p:nvPicPr>
          <p:cNvPr id="25" name="Picture 2" descr="N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27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N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N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661400" y="3327400"/>
            <a:ext cx="6858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N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5640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596925"/>
      </p:ext>
    </p:extLst>
  </p:cSld>
  <p:clrMapOvr>
    <a:masterClrMapping/>
  </p:clrMapOvr>
  <p:transition advTm="361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/>
      <p:bldP spid="44047" grpId="0" animBg="1"/>
      <p:bldP spid="44048" grpId="0" animBg="1"/>
      <p:bldP spid="44049" grpId="0" animBg="1"/>
      <p:bldP spid="44050" grpId="0" animBg="1"/>
      <p:bldP spid="44051" grpId="0" animBg="1"/>
      <p:bldP spid="44052" grpId="0" animBg="1"/>
      <p:bldP spid="440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46.6|26.2|1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1|83.1|2.1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5.7|30.9|10.9|10.4|12.2|2.8|30.8|6.7|9.2|7.8|3|38|6.2|23.3|3.3"/>
</p:tagLst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3641"/>
      </a:dk2>
      <a:lt2>
        <a:srgbClr val="E6E8E2"/>
      </a:lt2>
      <a:accent1>
        <a:srgbClr val="A496C6"/>
      </a:accent1>
      <a:accent2>
        <a:srgbClr val="7F86BA"/>
      </a:accent2>
      <a:accent3>
        <a:srgbClr val="8AA7C0"/>
      </a:accent3>
      <a:accent4>
        <a:srgbClr val="78AEB0"/>
      </a:accent4>
      <a:accent5>
        <a:srgbClr val="83AD9D"/>
      </a:accent5>
      <a:accent6>
        <a:srgbClr val="78AF83"/>
      </a:accent6>
      <a:hlink>
        <a:srgbClr val="79895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1038</Words>
  <Application>Microsoft Office PowerPoint</Application>
  <PresentationFormat>Widescreen</PresentationFormat>
  <Paragraphs>168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Microsoft YaHei</vt:lpstr>
      <vt:lpstr>宋体</vt:lpstr>
      <vt:lpstr>宋体</vt:lpstr>
      <vt:lpstr>Arial</vt:lpstr>
      <vt:lpstr>Calibri</vt:lpstr>
      <vt:lpstr>Century Gothic</vt:lpstr>
      <vt:lpstr>等线</vt:lpstr>
      <vt:lpstr>Elephant</vt:lpstr>
      <vt:lpstr>Times New Roman</vt:lpstr>
      <vt:lpstr>UTM Neutra</vt:lpstr>
      <vt:lpstr>VNI-Times</vt:lpstr>
      <vt:lpstr>BrushVTI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</dc:title>
  <dc:creator>TUTHU HIEN</dc:creator>
  <cp:lastModifiedBy>sony</cp:lastModifiedBy>
  <cp:revision>20</cp:revision>
  <dcterms:created xsi:type="dcterms:W3CDTF">2020-04-16T02:52:14Z</dcterms:created>
  <dcterms:modified xsi:type="dcterms:W3CDTF">2022-02-27T06:50:37Z</dcterms:modified>
</cp:coreProperties>
</file>