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2"/>
    <p:sldId id="258" r:id="rId3"/>
    <p:sldId id="259" r:id="rId4"/>
    <p:sldId id="260" r:id="rId5"/>
    <p:sldId id="280" r:id="rId6"/>
    <p:sldId id="261" r:id="rId7"/>
    <p:sldId id="262" r:id="rId8"/>
    <p:sldId id="263" r:id="rId9"/>
    <p:sldId id="264" r:id="rId10"/>
    <p:sldId id="282" r:id="rId11"/>
    <p:sldId id="283" r:id="rId12"/>
    <p:sldId id="265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24" autoAdjust="0"/>
  </p:normalViewPr>
  <p:slideViewPr>
    <p:cSldViewPr>
      <p:cViewPr>
        <p:scale>
          <a:sx n="60" d="100"/>
          <a:sy n="60" d="100"/>
        </p:scale>
        <p:origin x="-1456" y="-208"/>
      </p:cViewPr>
      <p:guideLst>
        <p:guide orient="horz" pos="220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0BE12-0CD6-43D0-976D-0A43E9583A7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2022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u="sng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4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89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" y="-27305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  <a:sym typeface="+mn-ea"/>
              </a:rPr>
              <a:t/>
            </a:r>
            <a:br>
              <a:rPr lang="en-US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r>
              <a:rPr lang="en-US" sz="6665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Trò</a:t>
            </a:r>
            <a:r>
              <a:rPr lang="en-US" sz="6665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6665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chơi</a:t>
            </a:r>
            <a:r>
              <a:rPr lang="en-US" sz="6665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  <a:t/>
            </a:r>
            <a:br>
              <a:rPr lang="en-US" sz="6665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anose="02020603050405020304" charset="0"/>
                <a:cs typeface="Times New Roman" panose="02020603050405020304" charset="0"/>
              </a:rPr>
            </a:br>
            <a:endParaRPr lang="en-US" sz="6665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7" b="9231"/>
          <a:stretch>
            <a:fillRect/>
          </a:stretch>
        </p:blipFill>
        <p:spPr>
          <a:xfrm>
            <a:off x="0" y="-171400"/>
            <a:ext cx="9030335" cy="687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17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0" y="-27305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251520" y="1484784"/>
            <a:ext cx="7488832" cy="35394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nào sau đây có hình ảnh nhân hóa?</a:t>
            </a:r>
          </a:p>
          <a:p>
            <a:endParaRPr lang="en-US" sz="2800" dirty="0">
              <a:solidFill>
                <a:srgbClr val="00B0F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a. Đàn gà con đang ăn ngoài sân.</a:t>
            </a:r>
          </a:p>
          <a:p>
            <a:endParaRPr lang="en-US" sz="2800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b. Bác hoa hoa hướng dương đang vươn vai đón ánh mặt trời.</a:t>
            </a:r>
          </a:p>
          <a:p>
            <a:endParaRPr lang="en-US" sz="2800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c. Cây bút của em rất đẹp.</a:t>
            </a:r>
          </a:p>
        </p:txBody>
      </p:sp>
      <p:sp>
        <p:nvSpPr>
          <p:cNvPr id="3" name="Oval 2"/>
          <p:cNvSpPr/>
          <p:nvPr/>
        </p:nvSpPr>
        <p:spPr>
          <a:xfrm>
            <a:off x="107504" y="3212976"/>
            <a:ext cx="576064" cy="576064"/>
          </a:xfrm>
          <a:prstGeom prst="ellipse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7524" y="2132856"/>
            <a:ext cx="8676964" cy="319695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Câu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nào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sau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đây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trả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lời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cho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câu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hỏi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“Khi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nào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?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a.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Tuần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sau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các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em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được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đi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dã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ngoại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b.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Cô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giáo giảng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bài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cho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chúng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em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c.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Bác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mèo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nhà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em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bắt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chuột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rất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dirty="0" err="1">
                <a:latin typeface="Times New Roman" panose="02020603050405020304" charset="0"/>
                <a:cs typeface="Times New Roman" panose="02020603050405020304" charset="0"/>
              </a:rPr>
              <a:t>giỏi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</p:txBody>
      </p:sp>
      <p:sp>
        <p:nvSpPr>
          <p:cNvPr id="12" name="Oval 11"/>
          <p:cNvSpPr/>
          <p:nvPr/>
        </p:nvSpPr>
        <p:spPr>
          <a:xfrm>
            <a:off x="179512" y="2780531"/>
            <a:ext cx="576064" cy="576064"/>
          </a:xfrm>
          <a:prstGeom prst="ellipse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8" y="-26355"/>
            <a:ext cx="9143999" cy="6858000"/>
          </a:xfrm>
        </p:spPr>
      </p:pic>
      <p:sp>
        <p:nvSpPr>
          <p:cNvPr id="7" name="TextBox 6"/>
          <p:cNvSpPr txBox="1"/>
          <p:nvPr/>
        </p:nvSpPr>
        <p:spPr>
          <a:xfrm>
            <a:off x="858005" y="3245194"/>
            <a:ext cx="7594547" cy="1446550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4400" b="1" dirty="0">
                <a:solidFill>
                  <a:srgbClr val="FF0000"/>
                </a:solidFill>
                <a:latin typeface="+mj-lt"/>
              </a:rPr>
              <a:t>Nhân hóa. Ôn tập cách đặt và trả lời câu hỏi </a:t>
            </a:r>
            <a:r>
              <a:rPr lang="vi-VN" sz="4400" b="1" i="1" dirty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4400" b="1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8960"/>
            <a:ext cx="1404156" cy="18722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741" y="3121322"/>
            <a:ext cx="1246076" cy="17674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mph" presetSubtype="2" repeatCount="4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90428" y="323540"/>
            <a:ext cx="7594547" cy="1077218"/>
          </a:xfrm>
          <a:prstGeom prst="rect">
            <a:avLst/>
          </a:prstGeom>
          <a:solidFill>
            <a:srgbClr val="FFFF00">
              <a:alpha val="7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Nhân hóa. Ôn tập cách đặt và trả lời câu hỏi </a:t>
            </a:r>
            <a:r>
              <a:rPr lang="vi-VN" sz="3200" b="1" i="1" dirty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512" y="1592199"/>
            <a:ext cx="8690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Bài tập 1</a:t>
            </a:r>
            <a:r>
              <a:rPr lang="vi-VN" sz="28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: Đọc hai khổ thơ dưới đây và trả lời câu hỏi: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608" y="2154363"/>
            <a:ext cx="36523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Mặt trời gác núi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Bóng tối lan dần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Anh Đóm chuyên cần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Lên đèn đi gác.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55956" y="2121522"/>
            <a:ext cx="36523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Theo làn gió mát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Đóm đi rất êm,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Đi suốt một đêm</a:t>
            </a:r>
          </a:p>
          <a:p>
            <a:r>
              <a:rPr lang="vi-VN" sz="2800" b="1" dirty="0">
                <a:solidFill>
                  <a:srgbClr val="002060"/>
                </a:solidFill>
                <a:latin typeface="+mj-lt"/>
              </a:rPr>
              <a:t>Lo cho người ngủ.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72200" y="3982215"/>
            <a:ext cx="3652308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Võ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Quảng</a:t>
            </a:r>
            <a:endParaRPr lang="vi-VN" sz="2800" b="1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1560" y="4658159"/>
            <a:ext cx="691276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a) Con đom đóm được gọi bằng gì?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1560" y="5548190"/>
            <a:ext cx="7992888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b) Tính nết và hoạt động của đom đóm được tả bằng những từ ngữ nào?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694" y="106773"/>
            <a:ext cx="1528508" cy="12635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15636" y="3715464"/>
          <a:ext cx="8188812" cy="2737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607"/>
                <a:gridCol w="2455821"/>
                <a:gridCol w="3456384"/>
              </a:tblGrid>
              <a:tr h="1184656"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53216"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r>
                        <a:rPr lang="vi-VN" sz="2800" dirty="0">
                          <a:solidFill>
                            <a:srgbClr val="002060"/>
                          </a:solidFill>
                          <a:latin typeface="+mj-lt"/>
                        </a:rPr>
                        <a:t>     </a:t>
                      </a:r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" y="106680"/>
            <a:ext cx="9093200" cy="1076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Nhân hóa. Ôn tập cách đặt và </a:t>
            </a:r>
          </a:p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trả lời câu hỏi </a:t>
            </a:r>
            <a:r>
              <a:rPr lang="vi-VN" sz="3200" b="1" i="1" dirty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0282" y="1196752"/>
            <a:ext cx="8690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Bài tập 1</a:t>
            </a:r>
            <a:r>
              <a:rPr lang="vi-VN" sz="28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: Đọc hai khổ thơ dưới đây và trả lời câu hỏi: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0012" y="1725753"/>
            <a:ext cx="36523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Mặt trời gác núi</a:t>
            </a:r>
          </a:p>
          <a:p>
            <a:r>
              <a:rPr lang="vi-VN" sz="28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Bóng tối lan dần</a:t>
            </a:r>
          </a:p>
          <a:p>
            <a:r>
              <a:rPr lang="vi-VN" sz="28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Anh Đóm chuyên cần</a:t>
            </a:r>
          </a:p>
          <a:p>
            <a:r>
              <a:rPr lang="vi-VN" sz="28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Lên đèn đi gác.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2040" y="1725753"/>
            <a:ext cx="36523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Theo làn gió mát</a:t>
            </a:r>
          </a:p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Đóm đi rất êm,</a:t>
            </a:r>
          </a:p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Đi suốt một đêm</a:t>
            </a:r>
          </a:p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Lo cho người ngủ.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3772197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Con đom đóm được gọi bằng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endParaRPr lang="en-US" sz="28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43808" y="3772196"/>
            <a:ext cx="23302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Tính nết của đom đóm</a:t>
            </a:r>
            <a:endParaRPr lang="en-US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128" y="3804580"/>
            <a:ext cx="23302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Hoạt động của đom đóm</a:t>
            </a:r>
            <a:endParaRPr lang="en-US" sz="28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15616" y="5301208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800" dirty="0">
                <a:solidFill>
                  <a:srgbClr val="002060"/>
                </a:solidFill>
                <a:latin typeface="+mj-lt"/>
              </a:rPr>
              <a:t>Anh</a:t>
            </a:r>
            <a:r>
              <a:rPr lang="vi-VN" sz="2800" dirty="0">
                <a:latin typeface="+mj-lt"/>
              </a:rPr>
              <a:t> </a:t>
            </a:r>
            <a:endParaRPr lang="en-US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21360" y="5321944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800" dirty="0">
                <a:solidFill>
                  <a:srgbClr val="002060"/>
                </a:solidFill>
                <a:latin typeface="+mj-lt"/>
              </a:rPr>
              <a:t>Chuyên cần</a:t>
            </a:r>
            <a:r>
              <a:rPr lang="vi-VN" sz="2800" dirty="0">
                <a:latin typeface="+mj-lt"/>
              </a:rPr>
              <a:t> </a:t>
            </a:r>
            <a:endParaRPr lang="en-US" sz="2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2080" y="4941168"/>
            <a:ext cx="36464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+mj-lt"/>
              </a:rPr>
              <a:t>l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ên đèn, đi gác, đi rất êm, đi suốt, lo cho người ngủ.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7300"/>
            <a:ext cx="8229600" cy="75438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Anh </a:t>
            </a:r>
            <a:r>
              <a:rPr lang="en-US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Đom</a:t>
            </a:r>
            <a:r>
              <a:rPr lang="en-US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Đóm</a:t>
            </a:r>
            <a:endParaRPr lang="en-US" b="1" dirty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030" y="1195174"/>
            <a:ext cx="4094764" cy="5018336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Tiếng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chị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Cò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Bợ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:</a:t>
            </a:r>
          </a:p>
          <a:p>
            <a:pPr marL="0" indent="0" algn="l">
              <a:buNone/>
            </a:pP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“Ru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hỡi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! Ru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hời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!</a:t>
            </a:r>
          </a:p>
          <a:p>
            <a:pPr marL="0" indent="0" algn="l">
              <a:buNone/>
            </a:pP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Hỡi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bé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tôi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ơi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,</a:t>
            </a:r>
          </a:p>
          <a:p>
            <a:pPr marL="0" indent="0" algn="l">
              <a:buNone/>
            </a:pP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Ngủ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cho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ngon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giấc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”.</a:t>
            </a:r>
          </a:p>
          <a:p>
            <a:pPr marL="0" indent="0" algn="l">
              <a:buNone/>
            </a:pPr>
            <a:endParaRPr lang="en-US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Ngoài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sân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thím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Vạc</a:t>
            </a:r>
            <a:endParaRPr lang="en-US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Lặng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lẽ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mò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tôm</a:t>
            </a:r>
            <a:endParaRPr lang="en-US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Bên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cạnh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sao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Hôm</a:t>
            </a:r>
            <a:endParaRPr lang="en-US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Long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lanh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đáy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nước</a:t>
            </a:r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 algn="l">
              <a:buNone/>
            </a:pPr>
            <a:endParaRPr lang="en-US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16016" y="1196752"/>
            <a:ext cx="5229922" cy="5015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Từng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bước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từng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bước</a:t>
            </a:r>
            <a:endParaRPr lang="en-US" sz="3200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Vung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ngọn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đèn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lồng</a:t>
            </a:r>
            <a:endParaRPr lang="en-US" sz="3200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Anh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Đóm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quay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vòng</a:t>
            </a:r>
            <a:endParaRPr lang="en-US" sz="3200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Như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sao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bừng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nở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 algn="l">
              <a:buNone/>
            </a:pPr>
            <a:endParaRPr lang="en-US" sz="3200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Gà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đâu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rộn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rịp</a:t>
            </a:r>
            <a:endParaRPr lang="en-US" sz="3200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Gáy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sáng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đằng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đông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,</a:t>
            </a:r>
          </a:p>
          <a:p>
            <a:pPr marL="0" indent="0" algn="l">
              <a:buNone/>
            </a:pP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Tắt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ngọn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đ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èn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lồng</a:t>
            </a:r>
            <a:endParaRPr lang="en-US" sz="3200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l">
              <a:buNone/>
            </a:pP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Đón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lui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về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nghỉ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marL="0" indent="0" algn="l">
              <a:buNone/>
            </a:pP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            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Võ</a:t>
            </a:r>
            <a:r>
              <a:rPr lang="en-US" sz="3200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dirty="0" err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latin typeface="Times New Roman" panose="02020603050405020304" charset="0"/>
                <a:cs typeface="Times New Roman" panose="02020603050405020304" charset="0"/>
              </a:rPr>
              <a:t>Quảng</a:t>
            </a:r>
            <a:endParaRPr lang="en-US" sz="32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124744"/>
            <a:ext cx="8820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Bài tập 2</a:t>
            </a:r>
            <a:r>
              <a:rPr lang="vi-VN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24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Trong bài thơ 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Anh Đom Đóm </a:t>
            </a:r>
            <a:r>
              <a:rPr lang="vi-VN" sz="24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(đã học trong học kì I), còn những con vật nào nữa được gọi và tả như người (nhân hóa)?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6286" y="44624"/>
            <a:ext cx="7594547" cy="1076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Nhân hóa. Ôn tập cách đặt </a:t>
            </a:r>
          </a:p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và trả lời câu hỏi </a:t>
            </a:r>
            <a:r>
              <a:rPr lang="vi-VN" sz="3200" b="1" i="1" dirty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904519" y="1556792"/>
            <a:ext cx="338437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342381" y="1914429"/>
            <a:ext cx="27138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323528" y="2397081"/>
          <a:ext cx="8627983" cy="4200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2520280"/>
                <a:gridCol w="3803447"/>
              </a:tblGrid>
              <a:tr h="1319951"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866574"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013746"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r>
                        <a:rPr lang="vi-VN" sz="2800" dirty="0">
                          <a:solidFill>
                            <a:srgbClr val="002060"/>
                          </a:solidFill>
                          <a:latin typeface="+mj-lt"/>
                        </a:rPr>
                        <a:t>     </a:t>
                      </a:r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5536" y="2564904"/>
            <a:ext cx="2160240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Tên các con vật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99792" y="2546901"/>
            <a:ext cx="2330210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Các con vật được gọi bằng</a:t>
            </a:r>
            <a:endParaRPr lang="en-US" sz="28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36096" y="2546901"/>
            <a:ext cx="3240360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+mj-lt"/>
              </a:rPr>
              <a:t>Các con vật được tả như tả người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1560" y="4345940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Cò Bợ</a:t>
            </a:r>
            <a:endParaRPr lang="en-US" sz="28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59832" y="4293096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Chị </a:t>
            </a:r>
            <a:endParaRPr lang="en-US" sz="2800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36096" y="3916213"/>
            <a:ext cx="3312368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+mj-lt"/>
              </a:rPr>
              <a:t>Ru con: Ru hỡi/ Ru hời?/ Hỡi bé tôi ơi/ Ngủ cho ngon giấc </a:t>
            </a:r>
            <a:endParaRPr lang="en-US" sz="28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1560" y="5805264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Vạc</a:t>
            </a:r>
            <a:endParaRPr lang="en-US" sz="2800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84415" y="5858108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Thím </a:t>
            </a:r>
            <a:endParaRPr lang="en-US" sz="2800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6135" y="5805264"/>
            <a:ext cx="2614697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latin typeface="+mj-lt"/>
              </a:rPr>
              <a:t>Lặng lẽ mò tôm</a:t>
            </a:r>
            <a:endParaRPr lang="en-US" sz="2800" dirty="0">
              <a:latin typeface="+mj-lt"/>
            </a:endParaRPr>
          </a:p>
        </p:txBody>
      </p:sp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764" y="2265930"/>
            <a:ext cx="4608512" cy="447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ết quả hình ảnh cho hình ảnh con vạ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519" y="2276872"/>
            <a:ext cx="5418079" cy="446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3419872" y="6165304"/>
            <a:ext cx="216024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 Con Vạc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1566927" y="1914429"/>
            <a:ext cx="98884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15780"/>
            <a:ext cx="8229600" cy="3810383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 animBg="1"/>
      <p:bldP spid="17" grpId="1" animBg="1"/>
      <p:bldP spid="17" grpId="2" animBg="1"/>
      <p:bldP spid="17" grpId="3" animBg="1"/>
      <p:bldP spid="17" grpId="4" animBg="1"/>
      <p:bldP spid="18" grpId="0" animBg="1"/>
      <p:bldP spid="18" grpId="1" animBg="1"/>
      <p:bldP spid="18" grpId="2" animBg="1"/>
      <p:bldP spid="18" grpId="3" animBg="1"/>
      <p:bldP spid="18" grpId="4" animBg="1"/>
      <p:bldP spid="19" grpId="0" animBg="1"/>
      <p:bldP spid="19" grpId="1" animBg="1"/>
      <p:bldP spid="19" grpId="2" animBg="1"/>
      <p:bldP spid="19" grpId="3" animBg="1"/>
      <p:bldP spid="19" grpId="4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22" grpId="4" animBg="1"/>
      <p:bldP spid="23" grpId="0" animBg="1"/>
      <p:bldP spid="23" grpId="1" animBg="1"/>
      <p:bldP spid="23" grpId="2" animBg="1"/>
      <p:bldP spid="23" grpId="3" animBg="1"/>
      <p:bldP spid="23" grpId="4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5" grpId="3" animBg="1"/>
      <p:bldP spid="26" grpId="0" animBg="1"/>
      <p:bldP spid="26" grpId="1" animBg="1"/>
      <p:bldP spid="26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7953" y="1412776"/>
            <a:ext cx="443404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+mj-lt"/>
              </a:rPr>
              <a:t>- Em hiểu nhân hóa là gì?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6286" y="106397"/>
            <a:ext cx="7594547" cy="1076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Nhân hóa. Ôn tập cách đặt </a:t>
            </a:r>
          </a:p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và trả lời câu hỏi </a:t>
            </a:r>
            <a:r>
              <a:rPr lang="vi-VN" sz="3200" b="1" i="1" dirty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12" name="Flowchart: Preparation 11"/>
          <p:cNvSpPr/>
          <p:nvPr/>
        </p:nvSpPr>
        <p:spPr>
          <a:xfrm>
            <a:off x="395536" y="2132856"/>
            <a:ext cx="8100392" cy="165618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91680" y="2268451"/>
            <a:ext cx="57606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solidFill>
                  <a:srgbClr val="FF0000"/>
                </a:solidFill>
                <a:latin typeface="+mj-lt"/>
              </a:rPr>
              <a:t>Nhân hóa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là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 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gọi hoặc tả con vật, cây cối, đồ vật,... bằng những từ ngữ vốn được dùng để gọi hoặc tả con người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.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953" y="3933056"/>
            <a:ext cx="7674407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+mj-lt"/>
              </a:rPr>
              <a:t>- Vì sao có thể nói hình ảnh của Cò bợ và Vạc là những hình ảnh nhân hóa?</a:t>
            </a:r>
          </a:p>
        </p:txBody>
      </p:sp>
      <p:sp>
        <p:nvSpPr>
          <p:cNvPr id="19" name="Flowchart: Preparation 18"/>
          <p:cNvSpPr/>
          <p:nvPr/>
        </p:nvSpPr>
        <p:spPr>
          <a:xfrm>
            <a:off x="263906" y="5085184"/>
            <a:ext cx="8100392" cy="165618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601608" y="5220779"/>
            <a:ext cx="59947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Vì Cò Bợ và Vạc được gọi như người bằng những từ ngữ tả người đang: ru con, lặng lẽ mò tôm.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473" y="1622120"/>
            <a:ext cx="767440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+mj-lt"/>
              </a:rPr>
              <a:t>- Đặt câu có sử dụng biện pháp nhân hóa?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3906" y="2483894"/>
            <a:ext cx="6822504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Cổng trường đang dang rộng đôi tay để đón chào các học sinh.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2" grpId="0" animBg="1"/>
      <p:bldP spid="12" grpId="1" animBg="1"/>
      <p:bldP spid="13" grpId="0"/>
      <p:bldP spid="13" grpId="1"/>
      <p:bldP spid="14" grpId="0" animBg="1"/>
      <p:bldP spid="14" grpId="1" animBg="1"/>
      <p:bldP spid="19" grpId="0" animBg="1"/>
      <p:bldP spid="19" grpId="1" animBg="1"/>
      <p:bldP spid="20" grpId="0"/>
      <p:bldP spid="20" grpId="1"/>
      <p:bldP spid="21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136" y="1373867"/>
            <a:ext cx="8820472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Bài tập 3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Tìm và gạch một gạch dưới bộ phận câu trả lời cho câu hỏi </a:t>
            </a:r>
            <a:r>
              <a:rPr lang="en-US" altLang="vi-VN" sz="28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“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Khi nào ?</a:t>
            </a:r>
            <a:r>
              <a:rPr lang="en-US" altLang="vi-VN" sz="28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6286" y="44624"/>
            <a:ext cx="7594547" cy="1076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Nhân hóa. Ôn tập cách đặt </a:t>
            </a:r>
          </a:p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và trả lời câu hỏi </a:t>
            </a:r>
            <a:r>
              <a:rPr lang="vi-VN" sz="3200" b="1" i="1" dirty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473" y="2302666"/>
            <a:ext cx="767440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a) Anh Đom Đóm lên đèn đi gác khi trời đã tối.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993" y="3022746"/>
            <a:ext cx="767440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b) Tối mai, anh Đom Đóm lại đi gác.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7473" y="3790781"/>
            <a:ext cx="8640991" cy="6451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c) Chúng em học bài thơ </a:t>
            </a:r>
            <a:r>
              <a:rPr lang="vi-VN" sz="2800" b="1" i="1" dirty="0">
                <a:solidFill>
                  <a:srgbClr val="C00000"/>
                </a:solidFill>
                <a:latin typeface="+mj-lt"/>
              </a:rPr>
              <a:t>Anh Đom Đóm 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trong học kì I</a:t>
            </a:r>
            <a:r>
              <a:rPr lang="en-US" altLang="vi-VN" sz="2800" b="1" dirty="0">
                <a:solidFill>
                  <a:srgbClr val="C00000"/>
                </a:solidFill>
                <a:latin typeface="+mj-lt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5220072" y="2876989"/>
            <a:ext cx="21602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3568" y="3597069"/>
            <a:ext cx="10801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44208" y="4389157"/>
            <a:ext cx="21602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-72008" y="4510861"/>
            <a:ext cx="9324528" cy="6451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+mj-lt"/>
              </a:rPr>
              <a:t>- Bộ phận câu trả lời cho câu hỏi </a:t>
            </a:r>
            <a:r>
              <a:rPr lang="en-US" altLang="vi-VN" sz="2800" b="1" dirty="0">
                <a:solidFill>
                  <a:srgbClr val="002060"/>
                </a:solidFill>
                <a:latin typeface="+mj-lt"/>
              </a:rPr>
              <a:t>“</a:t>
            </a:r>
            <a:r>
              <a:rPr lang="vi-VN" sz="2800" b="1" i="1" dirty="0">
                <a:solidFill>
                  <a:srgbClr val="002060"/>
                </a:solidFill>
                <a:latin typeface="+mj-lt"/>
              </a:rPr>
              <a:t>Khi nào?</a:t>
            </a:r>
            <a:r>
              <a:rPr lang="en-US" altLang="vi-VN" sz="2800" b="1" i="1" dirty="0">
                <a:solidFill>
                  <a:srgbClr val="002060"/>
                </a:solidFill>
                <a:latin typeface="+mj-lt"/>
              </a:rPr>
              <a:t>”</a:t>
            </a:r>
            <a:r>
              <a:rPr lang="vi-VN" sz="2800" b="1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+mj-lt"/>
              </a:rPr>
              <a:t>thường chỉ gì?</a:t>
            </a:r>
          </a:p>
        </p:txBody>
      </p:sp>
      <p:sp>
        <p:nvSpPr>
          <p:cNvPr id="18" name="Flowchart: Preparation 17"/>
          <p:cNvSpPr/>
          <p:nvPr/>
        </p:nvSpPr>
        <p:spPr>
          <a:xfrm>
            <a:off x="1223628" y="5301208"/>
            <a:ext cx="6804756" cy="1224136"/>
          </a:xfrm>
          <a:prstGeom prst="flowChartPreparation">
            <a:avLst/>
          </a:prstGeom>
          <a:solidFill>
            <a:srgbClr val="FFFF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195736" y="5355213"/>
            <a:ext cx="5555664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+mj-lt"/>
              </a:rPr>
              <a:t>Bộ phận câu trả lời cho câu hỏi </a:t>
            </a:r>
            <a:r>
              <a:rPr lang="en-US" altLang="vi-VN" sz="2800" b="1" dirty="0">
                <a:solidFill>
                  <a:srgbClr val="FF0000"/>
                </a:solidFill>
                <a:latin typeface="+mj-lt"/>
              </a:rPr>
              <a:t>“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Khi nào?</a:t>
            </a:r>
            <a:r>
              <a:rPr lang="en-US" altLang="vi-VN" sz="2800" b="1" dirty="0">
                <a:solidFill>
                  <a:srgbClr val="FF0000"/>
                </a:solidFill>
                <a:latin typeface="+mj-lt"/>
              </a:rPr>
              <a:t>”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 thường chỉ thời gian.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1" grpId="0" bldLvl="0" animBg="1"/>
      <p:bldP spid="17" grpId="0" bldLvl="0" animBg="1"/>
      <p:bldP spid="18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400" y="1340212"/>
            <a:ext cx="4839896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Bài tập 4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Trả lời câu hỏi: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6286" y="118130"/>
            <a:ext cx="7594547" cy="1076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Nhân hóa. Ôn tập cách đặt </a:t>
            </a:r>
          </a:p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và trả lời câu hỏi </a:t>
            </a:r>
            <a:r>
              <a:rPr lang="vi-VN" sz="3200" b="1" i="1" dirty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473" y="1916832"/>
            <a:ext cx="676878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a) Lớp em bắt đầu vào học kì II khi nào?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4593" y="3646765"/>
            <a:ext cx="4879455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b) Khi nào học kì II kết thúc?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5553" y="5014917"/>
            <a:ext cx="5970623" cy="6451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c) Tháng 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mấ</a:t>
            </a:r>
            <a:r>
              <a:rPr lang="vi-VN" sz="2800" b="1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y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 các em được nghỉ hè?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7513" y="2564904"/>
            <a:ext cx="8136935" cy="95313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Lớp em bắt đầu vào học kì II</a:t>
            </a:r>
            <a:r>
              <a:rPr lang="vi-VN" sz="2800" dirty="0">
                <a:solidFill>
                  <a:srgbClr val="FF0000"/>
                </a:solidFill>
              </a:rPr>
              <a:t> 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từ ngày 3 tháng 1 / khoảng đầu tháng 1 / từ thứ hai tuần 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trước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/…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7513" y="4345940"/>
            <a:ext cx="794332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Ngày 31 tháng 5 / cuối tháng 5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học kì II kết thúc.</a:t>
            </a:r>
            <a:r>
              <a:rPr lang="vi-VN" sz="2800" dirty="0"/>
              <a:t> </a:t>
            </a:r>
            <a:endParaRPr lang="vi-VN" sz="28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6513" y="5733256"/>
            <a:ext cx="7797895" cy="52197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Đầu tháng 6 / ngày </a:t>
            </a:r>
            <a:r>
              <a:rPr lang="en-US" altLang="vi-VN" sz="2800" b="1" dirty="0">
                <a:solidFill>
                  <a:srgbClr val="0070C0"/>
                </a:solidFill>
                <a:latin typeface="+mj-lt"/>
              </a:rPr>
              <a:t>1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 tháng 6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em được nghỉ hè.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nimBg="1"/>
      <p:bldP spid="13" grpId="1" animBg="1"/>
      <p:bldP spid="14" grpId="0" animBg="1"/>
      <p:bldP spid="14" grpId="1" animBg="1"/>
      <p:bldP spid="14" grpId="2" animBg="1"/>
      <p:bldP spid="19" grpId="0" bldLvl="0" animBg="1"/>
      <p:bldP spid="19" grpId="1" bldLvl="0" animBg="1"/>
      <p:bldP spid="19" grpId="2" bldLvl="0" animBg="1"/>
      <p:bldP spid="20" grpId="0" bldLvl="0" animBg="1"/>
      <p:bldP spid="21" grpId="0" animBg="1"/>
      <p:bldP spid="22" grpId="0" bldLvl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828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Thứ hai ngày 10 tháng 1 năm 2022 Luyện từ và câu</vt:lpstr>
      <vt:lpstr>PowerPoint Presentation</vt:lpstr>
      <vt:lpstr>PowerPoint Presentation</vt:lpstr>
      <vt:lpstr>PowerPoint Presentation</vt:lpstr>
      <vt:lpstr>Anh Đom Đóm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Trò chơi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HP</cp:lastModifiedBy>
  <cp:revision>42</cp:revision>
  <dcterms:created xsi:type="dcterms:W3CDTF">2017-09-15T04:17:00Z</dcterms:created>
  <dcterms:modified xsi:type="dcterms:W3CDTF">2022-01-10T01:14:01Z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1F5F3C6631D946F5A54F4E455C76F9B7</vt:lpwstr>
  </property>
  <property fmtid="{D5CDD505-2E9C-101B-9397-08002B2CF9AE}" pid="3" name="KSOProductBuildVer">
    <vt:lpwstr>1033-11.2.0.10382</vt:lpwstr>
  </property>
</Properties>
</file>