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09" r:id="rId4"/>
    <p:sldId id="462" r:id="rId5"/>
    <p:sldId id="463" r:id="rId6"/>
    <p:sldId id="464" r:id="rId7"/>
    <p:sldId id="465" r:id="rId8"/>
    <p:sldId id="466" r:id="rId9"/>
    <p:sldId id="310" r:id="rId10"/>
    <p:sldId id="457" r:id="rId11"/>
    <p:sldId id="268" r:id="rId12"/>
    <p:sldId id="467" r:id="rId13"/>
    <p:sldId id="444" r:id="rId14"/>
    <p:sldId id="460" r:id="rId15"/>
    <p:sldId id="461" r:id="rId16"/>
    <p:sldId id="458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6" d="100"/>
          <a:sy n="76" d="100"/>
        </p:scale>
        <p:origin x="16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5A893-5A1A-4727-84EE-4BBF847FA7C7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562C2-4E8F-4B7B-B15E-069402278D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65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  <p:pic>
        <p:nvPicPr>
          <p:cNvPr id="2050" name="Picture 2" descr="https://i.pinimg.com/564x/6b/8b/e8/6b8be8f46358da847124aeafb05bc50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5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7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68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60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E2E8E-B3CE-44F7-8EF3-2723588BE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0A24D-AB3F-4C2F-A12B-BB48642C2CD2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1106-EBAB-454A-B4DD-8E104F747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59B4-3E2F-457A-A532-DF878A5F5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6774A-FCC9-4BBB-B47B-C13FBB15ACCC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11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B455-F18B-44C6-971B-3593A3E59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EF92-3CC4-41A5-B5A9-1FF53AF47138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45EFF-2CEF-4748-9135-7FC601914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7CD13-2CF3-46F1-B986-C9CDDB3DC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8C4F-CBCB-4BBB-B6DF-AC3D4408EA2C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0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F6230-56BC-4F77-8457-66B6FC210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783B-32CD-48A1-8261-6E65F322B47B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58FB-1754-458E-A1F9-9768A4FA7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7ED92-A703-4DD3-ABA2-132C2B113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D6574-2780-451A-AF5B-DE370EA1F14C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4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DC910D-BEE3-402B-A760-A85BBD190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CB53D-6E81-47E2-95BD-414E7B8D0FEE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4C765F-73A7-4FC4-8B69-9C49FD1B5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E7C3A8-19B0-4080-8250-4269A7578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0D614-90AE-47CA-A3F1-64AE801A7700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3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61C3D3-AB39-49BA-A00E-4E5B36BAA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6A41-9422-4BD2-AF72-61368D91281F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6B2BA8-4AA7-4790-B8F9-3FFE89836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4DF63A-768C-495C-80CC-C44DC05AE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D828-A8C6-40D1-B19D-BF38E3B9665E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5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ECE13E-27B5-48F2-90E8-EFE594C29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45858-DBA0-4578-BEC3-A6051967541C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F2556F-B0CB-4C8A-B412-B736A4759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EF3BE4-E2D0-4A4B-A025-C10B3DBF8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857D6-54C5-400B-AB10-754FDE421C5D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33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2404C9-3227-46B8-8069-3733705ED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768F-ECD6-45C6-AF78-95884281C20C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828691-B6CB-4FAD-9021-CC97182DF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9B73E5-DC52-47AC-8274-A65F010B8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4FB37-C5C4-4474-B9A7-B6B7A830CB23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25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818771-134E-444A-A19B-F90F36609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98EB-FC0E-416B-922A-6F8D28792C9B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707FDE-CCA3-4361-83F2-6039E7991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427A99-9E37-4965-8847-17F82ABF1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130F8-6D38-4C37-8691-D4F4F577CA6A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cs typeface="Times New Roman" pitchFamily="18" charset="0"/>
              </a:defRPr>
            </a:lvl2pPr>
            <a:lvl3pPr>
              <a:defRPr sz="2800">
                <a:latin typeface="Times New Roman" pitchFamily="18" charset="0"/>
                <a:cs typeface="Times New Roman" pitchFamily="18" charset="0"/>
              </a:defRPr>
            </a:lvl3pPr>
            <a:lvl4pPr>
              <a:defRPr sz="2800">
                <a:latin typeface="Times New Roman" pitchFamily="18" charset="0"/>
                <a:cs typeface="Times New Roman" pitchFamily="18" charset="0"/>
              </a:defRPr>
            </a:lvl4pPr>
            <a:lvl5pPr>
              <a:defRPr sz="2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  <p:pic>
        <p:nvPicPr>
          <p:cNvPr id="3074" name="Picture 2" descr="https://i.pinimg.com/564x/c0/d7/9c/c0d79c590536ed451f5c42a4767a54f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9131300" cy="68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37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07E63-B0B6-4ED3-8608-E96B42310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DCCC-B678-4861-AD5A-2458DF6BCDEB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17D36-1A7C-4746-9A1D-EC04FB2BA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FB7355-4F4D-46FE-8BB0-2150318FA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58117-0B2D-4146-9330-AB13C1B52BE2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0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40E41-F81A-4259-B153-63E3273F0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DAA4-97F2-47F5-AEB9-FDED381362D6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A1B15-6C5E-4C2A-8884-2A5861CD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E1950-7DB5-47A6-B5BA-5E91E4FDA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1DA47-7092-4B79-A59C-B13F066AA711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24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51A1-D0BF-4C1D-8C89-3E27ACFC5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47C5-16BB-4FB8-8675-97CA075723D2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D02AC-8B1D-4B99-98A3-96100B188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EA549-4519-470D-B8B3-FAF639A95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AE18B-6698-41FE-A549-6FB284BD683D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25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346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94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662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59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1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35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8BC9A-AC8A-47F2-B734-B6E8C5CF60CD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98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2A86DE-E108-421F-A07F-C666104EEF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290C168-9194-4B90-96D7-A97E597A9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290CC097-BB57-4B6A-BC49-95D072B84A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828A7D0-24E4-49FD-9B29-8C7376EB4526}" type="datetime1">
              <a:rPr lang="en-US" altLang="en-US"/>
              <a:pPr>
                <a:defRPr/>
              </a:pPr>
              <a:t>3/22/2022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9BEFAC74-457E-4798-B4BF-70ED80C288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FF58F03E-C38B-41A0-A501-7CCAC84CC9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904D1C8F-3FCF-48BF-8421-C375888EF695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2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xulynuoc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55"/>
            <a:ext cx="9144000" cy="1470025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497" y="914400"/>
            <a:ext cx="9144000" cy="2667000"/>
          </a:xfrm>
        </p:spPr>
        <p:txBody>
          <a:bodyPr>
            <a:noAutofit/>
          </a:bodyPr>
          <a:lstStyle/>
          <a:p>
            <a:endParaRPr lang="vi-VN" sz="1200" b="1" i="1" dirty="0">
              <a:ln/>
              <a:solidFill>
                <a:srgbClr val="FF0000"/>
              </a:solidFill>
            </a:endParaRPr>
          </a:p>
          <a:p>
            <a:r>
              <a:rPr lang="vi-VN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 đức</a:t>
            </a: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13: Tiết kiệm và bảo vệ nguồn nước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200" b="1" i="1" dirty="0">
              <a:ln/>
              <a:solidFill>
                <a:srgbClr val="FF0000"/>
              </a:solidFill>
            </a:endParaRPr>
          </a:p>
          <a:p>
            <a:r>
              <a:rPr lang="vi-VN" sz="1200" b="1" i="1" dirty="0">
                <a:ln/>
                <a:solidFill>
                  <a:srgbClr val="FF0000"/>
                </a:solidFill>
              </a:rPr>
              <a:t>                                          </a:t>
            </a:r>
          </a:p>
          <a:p>
            <a:endParaRPr lang="vi-VN" sz="1200" b="1" dirty="0">
              <a:ln/>
              <a:solidFill>
                <a:srgbClr val="FF0000"/>
              </a:solidFill>
            </a:endParaRPr>
          </a:p>
          <a:p>
            <a:endParaRPr lang="vi-VN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vi-VN" sz="2000" b="1" i="1" dirty="0">
                <a:ln/>
                <a:solidFill>
                  <a:schemeClr val="accent3"/>
                </a:solidFill>
              </a:rPr>
            </a:br>
            <a:endParaRPr lang="vi-V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55779"/>
            <a:ext cx="6858000" cy="390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 có biết?</a:t>
            </a:r>
          </a:p>
          <a:p>
            <a:r>
              <a:rPr lang="vi-VN" sz="2800" b="1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Nước</a:t>
            </a:r>
            <a:r>
              <a:rPr lang="vi-VN" sz="2800" u="sng" dirty="0"/>
              <a:t> </a:t>
            </a:r>
            <a:r>
              <a:rPr lang="vi-VN" sz="2800" dirty="0"/>
              <a:t>là một trong những thành phần cơ bản và cần thiết cho cơ thể con người, chiếm 50-60% cân nặng của người bình thường. Con người nhịn ăn 6-8 tuần mới có thể bị chết đói, nhưng chỉ cần mất 5-10% nước đã lâm vào tình trạng tính mạng bị đe dọa, mất đến 15-20% là coi như hết hy vọng cứu chữa.</a:t>
            </a:r>
          </a:p>
        </p:txBody>
      </p:sp>
    </p:spTree>
    <p:extLst>
      <p:ext uri="{BB962C8B-B14F-4D97-AF65-F5344CB8AC3E}">
        <p14:creationId xmlns:p14="http://schemas.microsoft.com/office/powerpoint/2010/main" val="151552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773" y="-251639"/>
            <a:ext cx="87630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ở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ô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nguồn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nguồn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ụ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…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20747" y="1828800"/>
          <a:ext cx="8763000" cy="2415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xong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khóa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ngay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vòi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tràn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bể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xả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lênh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láng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nghịch</a:t>
                      </a:r>
                      <a:endParaRPr lang="en-US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Nhắc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nhở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lãng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73452" y="1828800"/>
            <a:ext cx="675290" cy="6096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73452" y="2438400"/>
            <a:ext cx="675290" cy="6096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20755" y="3142593"/>
            <a:ext cx="675290" cy="6096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20755" y="3786352"/>
            <a:ext cx="675290" cy="6096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72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>
            <a:extLst>
              <a:ext uri="{FF2B5EF4-FFF2-40B4-BE49-F238E27FC236}">
                <a16:creationId xmlns:a16="http://schemas.microsoft.com/office/drawing/2014/main" id="{83D1DCAC-AB9D-47DE-B969-F89C2702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14" y="1089818"/>
            <a:ext cx="8686572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  </a:t>
            </a: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Ghi nhớ:</a:t>
            </a:r>
            <a:endParaRPr kumimoji="0" lang="en-US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 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Nước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là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tài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nguyên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quý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chỉ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có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hạn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.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Vì vậy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,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chúng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ta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cần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phải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sử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dụng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hợp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lí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,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tiết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kiệm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bảo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vệ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nguồn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nước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không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bị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ô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nhiễm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SimSun" panose="02010600030101010101" pitchFamily="2" charset="-122"/>
              <a:cs typeface="+mn-cs"/>
              <a:sym typeface=".VnArial" panose="020B7200000000000000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662" y="0"/>
            <a:ext cx="8534400" cy="680186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algn="just"/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 ở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algn="just"/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algn="just"/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7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70945"/>
            <a:ext cx="8534400" cy="667875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algn="just"/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2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034391D-6A43-4F70-9AFE-8541E6AF7C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5299" name="Picture 4" descr="phao hoa">
            <a:extLst>
              <a:ext uri="{FF2B5EF4-FFF2-40B4-BE49-F238E27FC236}">
                <a16:creationId xmlns:a16="http://schemas.microsoft.com/office/drawing/2014/main" id="{AEBD38DE-5565-4FFE-A675-5D03FCA6D255}"/>
              </a:ext>
            </a:extLst>
          </p:cNvPr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5300" name="Picture 9" descr="floral">
            <a:extLst>
              <a:ext uri="{FF2B5EF4-FFF2-40B4-BE49-F238E27FC236}">
                <a16:creationId xmlns:a16="http://schemas.microsoft.com/office/drawing/2014/main" id="{848D589B-64A1-49D2-A3E8-434E5E4B6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0" descr="floral">
            <a:extLst>
              <a:ext uri="{FF2B5EF4-FFF2-40B4-BE49-F238E27FC236}">
                <a16:creationId xmlns:a16="http://schemas.microsoft.com/office/drawing/2014/main" id="{02EC63E4-DCFE-474A-BC31-7F13EF62A6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1" descr="floral">
            <a:extLst>
              <a:ext uri="{FF2B5EF4-FFF2-40B4-BE49-F238E27FC236}">
                <a16:creationId xmlns:a16="http://schemas.microsoft.com/office/drawing/2014/main" id="{A4FAEB4D-8028-4268-8247-6DF63E5A4A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2" descr="floral">
            <a:extLst>
              <a:ext uri="{FF2B5EF4-FFF2-40B4-BE49-F238E27FC236}">
                <a16:creationId xmlns:a16="http://schemas.microsoft.com/office/drawing/2014/main" id="{F3D23E47-F3DF-4728-AA95-184CC5F59A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3" descr="floral">
            <a:extLst>
              <a:ext uri="{FF2B5EF4-FFF2-40B4-BE49-F238E27FC236}">
                <a16:creationId xmlns:a16="http://schemas.microsoft.com/office/drawing/2014/main" id="{AB628C78-BFA4-46DA-9156-713BD1723B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4" descr="floral">
            <a:extLst>
              <a:ext uri="{FF2B5EF4-FFF2-40B4-BE49-F238E27FC236}">
                <a16:creationId xmlns:a16="http://schemas.microsoft.com/office/drawing/2014/main" id="{A2385BE6-6DF9-47CC-B866-863E43CBC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5" descr="floral">
            <a:extLst>
              <a:ext uri="{FF2B5EF4-FFF2-40B4-BE49-F238E27FC236}">
                <a16:creationId xmlns:a16="http://schemas.microsoft.com/office/drawing/2014/main" id="{E1F54785-61F6-4626-B2CD-6469A435A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6" descr="floral">
            <a:extLst>
              <a:ext uri="{FF2B5EF4-FFF2-40B4-BE49-F238E27FC236}">
                <a16:creationId xmlns:a16="http://schemas.microsoft.com/office/drawing/2014/main" id="{C5FE5E1A-F237-43F9-9D20-DD21E111EC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7" descr="floral">
            <a:extLst>
              <a:ext uri="{FF2B5EF4-FFF2-40B4-BE49-F238E27FC236}">
                <a16:creationId xmlns:a16="http://schemas.microsoft.com/office/drawing/2014/main" id="{B78F46E2-800B-4741-8D33-F3DA182D0C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8" descr="floral">
            <a:extLst>
              <a:ext uri="{FF2B5EF4-FFF2-40B4-BE49-F238E27FC236}">
                <a16:creationId xmlns:a16="http://schemas.microsoft.com/office/drawing/2014/main" id="{59A0A6E6-AB06-442E-A39D-2E01413C0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0" name="WordArt 14">
            <a:extLst>
              <a:ext uri="{FF2B5EF4-FFF2-40B4-BE49-F238E27FC236}">
                <a16:creationId xmlns:a16="http://schemas.microsoft.com/office/drawing/2014/main" id="{4FB11CB5-609F-4269-B0E3-2A157C3D1C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" y="1981200"/>
            <a:ext cx="8383588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CÁC EM !</a:t>
            </a:r>
          </a:p>
        </p:txBody>
      </p:sp>
      <p:sp>
        <p:nvSpPr>
          <p:cNvPr id="39951" name="AutoShape 15">
            <a:extLst>
              <a:ext uri="{FF2B5EF4-FFF2-40B4-BE49-F238E27FC236}">
                <a16:creationId xmlns:a16="http://schemas.microsoft.com/office/drawing/2014/main" id="{B468591A-06EB-4AE0-9A6A-D779B977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2" name="AutoShape 16">
            <a:extLst>
              <a:ext uri="{FF2B5EF4-FFF2-40B4-BE49-F238E27FC236}">
                <a16:creationId xmlns:a16="http://schemas.microsoft.com/office/drawing/2014/main" id="{ABDF41D7-3160-4A56-86B8-49120A84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3" name="AutoShape 17">
            <a:extLst>
              <a:ext uri="{FF2B5EF4-FFF2-40B4-BE49-F238E27FC236}">
                <a16:creationId xmlns:a16="http://schemas.microsoft.com/office/drawing/2014/main" id="{C3008125-CA24-406F-9FA8-D9055C53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4" name="AutoShape 18">
            <a:extLst>
              <a:ext uri="{FF2B5EF4-FFF2-40B4-BE49-F238E27FC236}">
                <a16:creationId xmlns:a16="http://schemas.microsoft.com/office/drawing/2014/main" id="{6ECDF862-41F9-4756-87D2-1D2121A2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5" name="AutoShape 19">
            <a:extLst>
              <a:ext uri="{FF2B5EF4-FFF2-40B4-BE49-F238E27FC236}">
                <a16:creationId xmlns:a16="http://schemas.microsoft.com/office/drawing/2014/main" id="{962AF799-051D-458E-8CBE-87D8F73C8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6" name="AutoShape 20">
            <a:extLst>
              <a:ext uri="{FF2B5EF4-FFF2-40B4-BE49-F238E27FC236}">
                <a16:creationId xmlns:a16="http://schemas.microsoft.com/office/drawing/2014/main" id="{16B8C33C-EFCF-4F95-852B-76ED2507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524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sz="3100" b="1" dirty="0">
                <a:solidFill>
                  <a:schemeClr val="tx1"/>
                </a:solidFill>
                <a:latin typeface="+mj-lt"/>
              </a:rPr>
              <a:t>Bài 4</a:t>
            </a:r>
            <a:r>
              <a:rPr lang="en-US" sz="31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vi-VN" sz="3100" b="1" dirty="0">
                <a:solidFill>
                  <a:srgbClr val="000000"/>
                </a:solidFill>
                <a:latin typeface="+mj-lt"/>
              </a:rPr>
              <a:t>Hãy đánh dấu + vào ô trống tương ứng với sự đánh giá của em về các ý kiến dưới đây và giải thích lí do.</a:t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344928"/>
              </p:ext>
            </p:extLst>
          </p:nvPr>
        </p:nvGraphicFramePr>
        <p:xfrm>
          <a:off x="0" y="990600"/>
          <a:ext cx="9144000" cy="586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186">
                  <a:extLst>
                    <a:ext uri="{9D8B030D-6E8A-4147-A177-3AD203B41FA5}">
                      <a16:colId xmlns:a16="http://schemas.microsoft.com/office/drawing/2014/main" val="671488396"/>
                    </a:ext>
                  </a:extLst>
                </a:gridCol>
                <a:gridCol w="1294726">
                  <a:extLst>
                    <a:ext uri="{9D8B030D-6E8A-4147-A177-3AD203B41FA5}">
                      <a16:colId xmlns:a16="http://schemas.microsoft.com/office/drawing/2014/main" val="3711587630"/>
                    </a:ext>
                  </a:extLst>
                </a:gridCol>
                <a:gridCol w="1942088">
                  <a:extLst>
                    <a:ext uri="{9D8B030D-6E8A-4147-A177-3AD203B41FA5}">
                      <a16:colId xmlns:a16="http://schemas.microsoft.com/office/drawing/2014/main" val="691310628"/>
                    </a:ext>
                  </a:extLst>
                </a:gridCol>
              </a:tblGrid>
              <a:tr h="1025218">
                <a:tc>
                  <a:txBody>
                    <a:bodyPr/>
                    <a:lstStyle/>
                    <a:p>
                      <a:pPr fontAlgn="t"/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</a:t>
                      </a:r>
                    </a:p>
                    <a:p>
                      <a:pPr fontAlgn="t"/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97860"/>
                  </a:ext>
                </a:extLst>
              </a:tr>
              <a:tr h="709766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Nước sạch không bao giờ cạn.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37106231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Nước giếng khơi, giếng khoan không phải trả tiền nên không cần tiết kiệm.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222852462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Nguồn nước cần được giữ gìn và bảo vệ cho cuộc sống hôm nay và mai sau.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71366840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Nước thải của nhà máy, bệnh viện cần được xử lí.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545660473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fontAlgn="t"/>
                      <a:r>
                        <a:rPr lang="vi-VN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đ) Gây ô nhiễm nguồn nước là phá hoại môi trường.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430925096"/>
                  </a:ext>
                </a:extLst>
              </a:tr>
              <a:tr h="709766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Sử dụng nước ô nhiễm có hại cho sức khỏe.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65757"/>
                  </a:ext>
                </a:extLst>
              </a:tr>
            </a:tbl>
          </a:graphicData>
        </a:graphic>
      </p:graphicFrame>
      <p:sp>
        <p:nvSpPr>
          <p:cNvPr id="5" name="Plus 4"/>
          <p:cNvSpPr/>
          <p:nvPr/>
        </p:nvSpPr>
        <p:spPr>
          <a:xfrm>
            <a:off x="7696200" y="2133600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7696200" y="2933700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6106391" y="3768436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6106391" y="4606636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6096000" y="5486400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6096000" y="6248400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800" y="4572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98352" y="914400"/>
            <a:ext cx="2226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ChangeArrowheads="1"/>
          </p:cNvSpPr>
          <p:nvPr/>
        </p:nvSpPr>
        <p:spPr bwMode="ltGray">
          <a:xfrm>
            <a:off x="169808" y="2674281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thải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nhà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máy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bệnh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viện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xử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lý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  <p:pic>
        <p:nvPicPr>
          <p:cNvPr id="8" name="Picture 16" descr="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0" y="237195"/>
            <a:ext cx="4181475" cy="243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ltGray">
          <a:xfrm>
            <a:off x="4648200" y="2647292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Gây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ô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nhiễm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nguồn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phá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hoại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môi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trường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  <p:pic>
        <p:nvPicPr>
          <p:cNvPr id="10" name="Picture 18" descr="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241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2623640532_6d449b5cc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6248400" cy="2914650"/>
          </a:xfrm>
          <a:prstGeom prst="rect">
            <a:avLst/>
          </a:prstGeom>
          <a:noFill/>
          <a:ln w="381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83779" y="282962"/>
            <a:ext cx="8839199" cy="6575038"/>
          </a:xfrm>
          <a:prstGeom prst="flowChartPredefinedProcess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966"/>
            <a:ext cx="8534400" cy="63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15574" y="5410197"/>
            <a:ext cx="1272608" cy="111047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654394" y="5410199"/>
            <a:ext cx="1194969" cy="111047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98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599" y="285750"/>
            <a:ext cx="8723313" cy="6115050"/>
          </a:xfrm>
          <a:prstGeom prst="horizontalScroll">
            <a:avLst>
              <a:gd name="adj" fmla="val 951"/>
            </a:avLst>
          </a:prstGeom>
          <a:solidFill>
            <a:srgbClr val="FFFF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5750"/>
            <a:ext cx="8723314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54567" y="5406244"/>
            <a:ext cx="872066" cy="74530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33400" y="5334000"/>
            <a:ext cx="914400" cy="88979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96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" y="228600"/>
            <a:ext cx="8610600" cy="6324600"/>
          </a:xfrm>
          <a:prstGeom prst="verticalScroll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4" y="202324"/>
            <a:ext cx="8602335" cy="6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481970" y="5483225"/>
            <a:ext cx="914400" cy="92075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381000" y="5419725"/>
            <a:ext cx="1116340" cy="104775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7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600" y="228600"/>
            <a:ext cx="8610600" cy="6324600"/>
          </a:xfrm>
          <a:prstGeom prst="round2Same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ANd9GcR7ri99zFHboH1zP3r71F0oaHKuuXJ2aRuhklho1Z56H-W0WUKTi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3" y="228599"/>
            <a:ext cx="8826227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629306" y="495300"/>
            <a:ext cx="1090613" cy="990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91207" y="457200"/>
            <a:ext cx="1166813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43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b="1" dirty="0">
                <a:solidFill>
                  <a:srgbClr val="000000"/>
                </a:solidFill>
                <a:latin typeface="+mj-lt"/>
              </a:rPr>
              <a:t>Bài 5:</a:t>
            </a:r>
            <a:r>
              <a:rPr lang="vi-VN" dirty="0">
                <a:solidFill>
                  <a:srgbClr val="000000"/>
                </a:solidFill>
                <a:latin typeface="+mj-lt"/>
              </a:rPr>
              <a:t>Em hãy viết những việc làm phù hợp với yêu cầu của mỗi cột dưới đây: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596664"/>
              </p:ext>
            </p:extLst>
          </p:nvPr>
        </p:nvGraphicFramePr>
        <p:xfrm>
          <a:off x="76200" y="1600200"/>
          <a:ext cx="8991600" cy="4828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38378176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84515650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467006115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951731393"/>
                    </a:ext>
                  </a:extLst>
                </a:gridCol>
              </a:tblGrid>
              <a:tr h="10080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ô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24560"/>
                  </a:ext>
                </a:extLst>
              </a:tr>
              <a:tr h="36401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9712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4133" y="2821858"/>
            <a:ext cx="2311978" cy="304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</a:rPr>
              <a:t>-</a:t>
            </a:r>
            <a:r>
              <a:rPr lang="en-US" sz="2600" dirty="0" err="1">
                <a:solidFill>
                  <a:srgbClr val="000000"/>
                </a:solidFill>
              </a:rPr>
              <a:t>Tắt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vòi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nước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khi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không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sử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dụng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</a:rPr>
              <a:t>-</a:t>
            </a:r>
            <a:r>
              <a:rPr lang="en-US" sz="2600" dirty="0" err="1">
                <a:solidFill>
                  <a:srgbClr val="000000"/>
                </a:solidFill>
              </a:rPr>
              <a:t>Lấy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đủ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nước</a:t>
            </a:r>
            <a:r>
              <a:rPr lang="en-US" sz="2600" dirty="0">
                <a:solidFill>
                  <a:srgbClr val="000000"/>
                </a:solidFill>
              </a:rPr>
              <a:t>  </a:t>
            </a:r>
            <a:r>
              <a:rPr lang="en-US" sz="2600" dirty="0" err="1">
                <a:solidFill>
                  <a:srgbClr val="000000"/>
                </a:solidFill>
              </a:rPr>
              <a:t>khi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nấu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ăn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tắm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rửa</a:t>
            </a:r>
            <a:r>
              <a:rPr lang="en-US" sz="2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63933" y="2895600"/>
            <a:ext cx="2208067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sz="2900" dirty="0" err="1">
                <a:solidFill>
                  <a:srgbClr val="000000"/>
                </a:solidFill>
              </a:rPr>
              <a:t>Dùng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xong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không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tắt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vòi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nước</a:t>
            </a:r>
            <a:endParaRPr lang="en-US" sz="29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2900" dirty="0">
                <a:solidFill>
                  <a:srgbClr val="000000"/>
                </a:solidFill>
              </a:rPr>
              <a:t>- </a:t>
            </a:r>
            <a:r>
              <a:rPr lang="en-US" sz="2900" dirty="0" err="1">
                <a:solidFill>
                  <a:srgbClr val="000000"/>
                </a:solidFill>
              </a:rPr>
              <a:t>Nghịch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làm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vỡ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ống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nước</a:t>
            </a:r>
            <a:endParaRPr lang="en-US" sz="29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2900" dirty="0">
                <a:solidFill>
                  <a:srgbClr val="000000"/>
                </a:solidFill>
              </a:rPr>
              <a:t>- </a:t>
            </a:r>
            <a:r>
              <a:rPr lang="en-US" sz="2900" dirty="0" err="1">
                <a:solidFill>
                  <a:srgbClr val="000000"/>
                </a:solidFill>
              </a:rPr>
              <a:t>Lấy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nhiều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nước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khi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sử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dụng</a:t>
            </a:r>
            <a:endParaRPr lang="en-US" sz="29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20045" y="2819400"/>
            <a:ext cx="23622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sz="4300" dirty="0" err="1">
                <a:solidFill>
                  <a:srgbClr val="000000"/>
                </a:solidFill>
              </a:rPr>
              <a:t>Không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xả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rác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thải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vào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nguồn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nước</a:t>
            </a:r>
            <a:r>
              <a:rPr lang="en-US" sz="4300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sz="4300" dirty="0">
                <a:solidFill>
                  <a:srgbClr val="000000"/>
                </a:solidFill>
              </a:rPr>
              <a:t>-</a:t>
            </a:r>
            <a:r>
              <a:rPr lang="en-US" sz="4300" dirty="0" err="1">
                <a:solidFill>
                  <a:srgbClr val="000000"/>
                </a:solidFill>
              </a:rPr>
              <a:t>Giữ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vệ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sinh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nguồn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nước</a:t>
            </a:r>
            <a:r>
              <a:rPr lang="en-US" sz="4300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sz="4300" dirty="0">
                <a:solidFill>
                  <a:srgbClr val="000000"/>
                </a:solidFill>
              </a:rPr>
              <a:t>-</a:t>
            </a:r>
            <a:r>
              <a:rPr lang="en-US" sz="4300" dirty="0" err="1">
                <a:solidFill>
                  <a:srgbClr val="000000"/>
                </a:solidFill>
              </a:rPr>
              <a:t>Không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cho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gia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súc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tắm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rửa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bên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nguồn</a:t>
            </a: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err="1">
                <a:solidFill>
                  <a:srgbClr val="000000"/>
                </a:solidFill>
              </a:rPr>
              <a:t>nước</a:t>
            </a:r>
            <a:r>
              <a:rPr lang="en-US" sz="4300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sz="4300" dirty="0">
                <a:solidFill>
                  <a:srgbClr val="000000"/>
                </a:solidFill>
              </a:rPr>
              <a:t>-….</a:t>
            </a:r>
            <a:endParaRPr lang="en-US" sz="43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81800" y="2819401"/>
            <a:ext cx="23622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sz="3900" dirty="0" err="1">
                <a:solidFill>
                  <a:srgbClr val="000000"/>
                </a:solidFill>
              </a:rPr>
              <a:t>Xả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rác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thải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vào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nguồn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nước</a:t>
            </a:r>
            <a:r>
              <a:rPr lang="en-US" sz="3900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sz="3900" dirty="0">
                <a:solidFill>
                  <a:srgbClr val="000000"/>
                </a:solidFill>
              </a:rPr>
              <a:t>-</a:t>
            </a:r>
            <a:r>
              <a:rPr lang="en-US" sz="3900" dirty="0" err="1">
                <a:solidFill>
                  <a:srgbClr val="000000"/>
                </a:solidFill>
              </a:rPr>
              <a:t>Xả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nước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thải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chưa</a:t>
            </a:r>
            <a:r>
              <a:rPr lang="en-US" sz="3900" dirty="0">
                <a:solidFill>
                  <a:srgbClr val="000000"/>
                </a:solidFill>
              </a:rPr>
              <a:t> qua </a:t>
            </a:r>
            <a:r>
              <a:rPr lang="en-US" sz="3900" dirty="0" err="1">
                <a:solidFill>
                  <a:srgbClr val="000000"/>
                </a:solidFill>
              </a:rPr>
              <a:t>xử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lí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vào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dirty="0" err="1">
                <a:solidFill>
                  <a:srgbClr val="000000"/>
                </a:solidFill>
              </a:rPr>
              <a:t>sông</a:t>
            </a:r>
            <a:r>
              <a:rPr lang="en-US" sz="3900" dirty="0">
                <a:solidFill>
                  <a:srgbClr val="000000"/>
                </a:solidFill>
              </a:rPr>
              <a:t>, </a:t>
            </a:r>
            <a:r>
              <a:rPr lang="en-US" sz="3900" dirty="0" err="1">
                <a:solidFill>
                  <a:srgbClr val="000000"/>
                </a:solidFill>
              </a:rPr>
              <a:t>suối</a:t>
            </a:r>
            <a:r>
              <a:rPr lang="en-US" sz="3900" dirty="0">
                <a:solidFill>
                  <a:srgbClr val="000000"/>
                </a:solidFill>
              </a:rPr>
              <a:t>, </a:t>
            </a:r>
            <a:r>
              <a:rPr lang="en-US" sz="3900" dirty="0" err="1">
                <a:solidFill>
                  <a:srgbClr val="000000"/>
                </a:solidFill>
              </a:rPr>
              <a:t>ao</a:t>
            </a:r>
            <a:r>
              <a:rPr lang="en-US" sz="3900" dirty="0">
                <a:solidFill>
                  <a:srgbClr val="000000"/>
                </a:solidFill>
              </a:rPr>
              <a:t>, </a:t>
            </a:r>
            <a:r>
              <a:rPr lang="en-US" sz="3900" dirty="0" err="1">
                <a:solidFill>
                  <a:srgbClr val="000000"/>
                </a:solidFill>
              </a:rPr>
              <a:t>hồ</a:t>
            </a:r>
            <a:r>
              <a:rPr lang="en-US" sz="3900" dirty="0">
                <a:solidFill>
                  <a:srgbClr val="000000"/>
                </a:solidFill>
              </a:rPr>
              <a:t>...</a:t>
            </a:r>
          </a:p>
          <a:p>
            <a:pPr algn="l">
              <a:lnSpc>
                <a:spcPct val="120000"/>
              </a:lnSpc>
            </a:pPr>
            <a:r>
              <a:rPr lang="en-US" sz="3900" dirty="0">
                <a:solidFill>
                  <a:srgbClr val="000000"/>
                </a:solidFill>
              </a:rPr>
              <a:t>-….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9823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ao-ve-nguon-nuoc-la-bao-ve-cuoc-song-cua-chinh-chung-ta-1170x689.jpg">
            <a:extLst>
              <a:ext uri="{FF2B5EF4-FFF2-40B4-BE49-F238E27FC236}">
                <a16:creationId xmlns:a16="http://schemas.microsoft.com/office/drawing/2014/main" id="{A6D94EF4-8E16-4136-8766-0A1008ABE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873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.VnArial</vt:lpstr>
      <vt:lpstr>Arial</vt:lpstr>
      <vt:lpstr>Calibri</vt:lpstr>
      <vt:lpstr>OpenSans</vt:lpstr>
      <vt:lpstr>Times New Roman</vt:lpstr>
      <vt:lpstr>Wingdings</vt:lpstr>
      <vt:lpstr>Office Theme</vt:lpstr>
      <vt:lpstr>1_Office Theme</vt:lpstr>
      <vt:lpstr>Thứ tư ngày 23 tháng 03 năm 2022</vt:lpstr>
      <vt:lpstr>Bài 4: Hãy đánh dấu + vào ô trống tương ứng với sự đánh giá của em về các ý kiến dưới đây và giải thích lí do.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5:Em hãy viết những việc làm phù hợp với yêu cầu của mỗi cột dưới đây: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Phuong</cp:lastModifiedBy>
  <cp:revision>59</cp:revision>
  <dcterms:created xsi:type="dcterms:W3CDTF">2021-04-05T03:14:58Z</dcterms:created>
  <dcterms:modified xsi:type="dcterms:W3CDTF">2022-03-22T13:51:53Z</dcterms:modified>
</cp:coreProperties>
</file>