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373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74" r:id="rId12"/>
    <p:sldId id="340" r:id="rId13"/>
    <p:sldId id="339" r:id="rId14"/>
    <p:sldId id="371" r:id="rId15"/>
    <p:sldId id="372" r:id="rId16"/>
    <p:sldId id="35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77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A756AB-8C08-4C54-B74E-DCD297CB9A91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86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633" y="-641684"/>
            <a:ext cx="13138485" cy="794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67" y="-580543"/>
            <a:ext cx="8813826" cy="6371743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1321132" y="2510830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63713" y="1588168"/>
            <a:ext cx="4329466" cy="1632301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7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7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7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37076"/>
      </p:ext>
    </p:extLst>
  </p:cSld>
  <p:clrMapOvr>
    <a:masterClrMapping/>
  </p:clrMapOvr>
  <p:transition spd="slow" advClick="0" advTm="3713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98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8512" y="2906798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2544060" y="781634"/>
            <a:ext cx="7315199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2032021" y="2966790"/>
              <a:ext cx="368898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457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91206" y="18378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prism isInverted="1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14331"/>
              </p:ext>
            </p:extLst>
          </p:nvPr>
        </p:nvGraphicFramePr>
        <p:xfrm>
          <a:off x="1790700" y="2157953"/>
          <a:ext cx="8686800" cy="3962400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94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b)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57507" y="4210508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820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14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371600" y="870066"/>
            <a:ext cx="102327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Xếp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dưới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nhóm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thích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hợp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thương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chăm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lo,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nhớ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ơn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trọng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</a:rPr>
              <a:t>quan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tâm</a:t>
            </a:r>
            <a:endParaRPr lang="en-US" sz="28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63613" y="870066"/>
            <a:ext cx="1998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47652" y="870066"/>
            <a:ext cx="1514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326384"/>
            <a:ext cx="1531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lo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7212" y="1277369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ơn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4976" y="1312745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3046" y="1296360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4483 0.4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2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04 -0.02061 L -0.23125 0.40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06484 -1.48148E-6 C 0.09414 -1.48148E-6 0.13021 0.11551 0.13021 0.20996 L 0.13021 0.4201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0.00694 L 0.18385 0.00694 C 0.26927 0.00694 0.37474 0.12199 0.37474 0.21574 L 0.37474 0.4245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12929 3.7037E-7 C 0.18711 3.7037E-7 0.25859 0.13634 0.25859 0.24722 L 0.25859 0.49468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54 -3.33333E-6 L -0.01641 0.13959 C 0.02851 0.16898 0.05403 0.21297 0.05403 0.25903 C 0.05403 0.31111 0.02851 0.35278 -0.01641 0.38218 L -0.21654 0.52199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9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48C770-AE1F-4CD0-A5B7-1D3ACD58E749}"/>
              </a:ext>
            </a:extLst>
          </p:cNvPr>
          <p:cNvSpPr txBox="1"/>
          <p:nvPr/>
        </p:nvSpPr>
        <p:spPr>
          <a:xfrm>
            <a:off x="1027059" y="578117"/>
            <a:ext cx="904505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="" xmlns:a16="http://schemas.microsoft.com/office/drawing/2014/main" id="{06FC2358-1512-4EBE-9A35-AEC3F53B5212}"/>
              </a:ext>
            </a:extLst>
          </p:cNvPr>
          <p:cNvSpPr/>
          <p:nvPr/>
        </p:nvSpPr>
        <p:spPr>
          <a:xfrm>
            <a:off x="1808277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anh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dũng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="" xmlns:a16="http://schemas.microsoft.com/office/drawing/2014/main" id="{DEABDD4F-A8E0-486B-895F-57A2BE42B8BE}"/>
              </a:ext>
            </a:extLst>
          </p:cNvPr>
          <p:cNvSpPr/>
          <p:nvPr/>
        </p:nvSpPr>
        <p:spPr>
          <a:xfrm>
            <a:off x="4677869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thân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thiện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="" xmlns:a16="http://schemas.microsoft.com/office/drawing/2014/main" id="{CB1B3CD5-2297-4792-8BF9-0612E8DEE125}"/>
              </a:ext>
            </a:extLst>
          </p:cNvPr>
          <p:cNvSpPr/>
          <p:nvPr/>
        </p:nvSpPr>
        <p:spPr>
          <a:xfrm>
            <a:off x="7422208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cần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cù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64F821-EB03-455F-BA6D-8B20B70F85E4}"/>
              </a:ext>
            </a:extLst>
          </p:cNvPr>
          <p:cNvSpPr/>
          <p:nvPr/>
        </p:nvSpPr>
        <p:spPr>
          <a:xfrm>
            <a:off x="485346" y="2345781"/>
            <a:ext cx="99962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dân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(…).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bộ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đấu</a:t>
            </a:r>
            <a:r>
              <a:rPr lang="en-US" sz="2800" dirty="0">
                <a:latin typeface="UTM Avo" panose="02040603050506020204" pitchFamily="18" charset="0"/>
              </a:rPr>
              <a:t> (…)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vệ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Tổ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quốc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luôn</a:t>
            </a:r>
            <a:r>
              <a:rPr lang="en-US" sz="2800" dirty="0">
                <a:latin typeface="UTM Avo" panose="02040603050506020204" pitchFamily="18" charset="0"/>
              </a:rPr>
              <a:t> (…)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du </a:t>
            </a:r>
            <a:r>
              <a:rPr lang="en-US" sz="2800" dirty="0" err="1">
                <a:latin typeface="UTM Avo" panose="02040603050506020204" pitchFamily="18" charset="0"/>
              </a:rPr>
              <a:t>khách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nước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ngoài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B73DA0A-1B5B-4259-B1EC-127B70415666}"/>
              </a:ext>
            </a:extLst>
          </p:cNvPr>
          <p:cNvSpPr/>
          <p:nvPr/>
        </p:nvSpPr>
        <p:spPr>
          <a:xfrm>
            <a:off x="580741" y="1751131"/>
            <a:ext cx="94913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dân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cù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bộ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đấu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vệ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Tổ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quốc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luôn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du </a:t>
            </a:r>
            <a:r>
              <a:rPr lang="en-US" sz="2800" dirty="0" err="1">
                <a:latin typeface="UTM Avo" panose="02040603050506020204" pitchFamily="18" charset="0"/>
              </a:rPr>
              <a:t>khách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nước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ngoài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57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F363333-32F7-46AC-A61D-23A268A476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9350"/>
          <a:stretch/>
        </p:blipFill>
        <p:spPr>
          <a:xfrm>
            <a:off x="1793462" y="2202921"/>
            <a:ext cx="8740542" cy="42223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61B28E-52D0-4732-9143-1D7696B12A26}"/>
              </a:ext>
            </a:extLst>
          </p:cNvPr>
          <p:cNvSpPr txBox="1"/>
          <p:nvPr/>
        </p:nvSpPr>
        <p:spPr>
          <a:xfrm>
            <a:off x="441798" y="197144"/>
            <a:ext cx="11111294" cy="201630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Quan </a:t>
            </a:r>
            <a:r>
              <a:rPr lang="en-US" sz="2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2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a. </a:t>
            </a:r>
            <a:r>
              <a:rPr lang="en-US" sz="2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2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bức</a:t>
            </a:r>
            <a:r>
              <a:rPr lang="en-US" sz="2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endParaRPr lang="en-US" sz="27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b. </a:t>
            </a:r>
            <a:r>
              <a:rPr lang="en-US" sz="2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2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2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Hồ</a:t>
            </a:r>
            <a:endParaRPr lang="en-US" sz="27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6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88" y="164303"/>
            <a:ext cx="7080069" cy="63292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F879524-F80E-4696-AA3F-4E539E805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01"/>
          <a:stretch/>
        </p:blipFill>
        <p:spPr>
          <a:xfrm>
            <a:off x="478971" y="952782"/>
            <a:ext cx="1976846" cy="179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0482" y="164303"/>
            <a:ext cx="3335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3211" y="3046363"/>
            <a:ext cx="3335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ai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2" y="3743400"/>
            <a:ext cx="47635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đang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</a:rPr>
              <a:t>? Ở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đâu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440437"/>
            <a:ext cx="4763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5073802"/>
            <a:ext cx="3770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6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4856" b="608"/>
          <a:stretch/>
        </p:blipFill>
        <p:spPr>
          <a:xfrm>
            <a:off x="466473" y="721705"/>
            <a:ext cx="11123629" cy="6015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19096" y="273474"/>
            <a:ext cx="5709192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Nêu sự việc trong từng tranh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1600" u="none" strike="noStrike" spc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9" y="808911"/>
            <a:ext cx="10407192" cy="4724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97585" y="5660319"/>
            <a:ext cx="105391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indent="0" algn="just">
              <a:spcBef>
                <a:spcPts val="0"/>
              </a:spcBef>
              <a:spcAft>
                <a:spcPts val="0"/>
              </a:spcAft>
            </a:pPr>
            <a:r>
              <a:rPr lang="vi-VN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Tranh </a:t>
            </a:r>
            <a:r>
              <a:rPr lang="vi-VN" sz="35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1: </a:t>
            </a:r>
            <a:r>
              <a:rPr lang="vi-VN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Trần Quốc Toản xô ngã mấy người lính gác để được vào gặp vua, xin đánh giặc.</a:t>
            </a:r>
            <a:endParaRPr lang="en-US"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709" y="386175"/>
            <a:ext cx="7842211" cy="307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30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30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3000" b="1" u="none" strike="noStrik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63005"/>
      </p:ext>
    </p:extLst>
  </p:cSld>
  <p:clrMapOvr>
    <a:masterClrMapping/>
  </p:clrMapOvr>
  <p:transition spd="slow" advClick="0" advTm="37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32" y="675044"/>
            <a:ext cx="9391944" cy="4522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19709" y="5288340"/>
            <a:ext cx="10917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indent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Tranh 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Trần Quốc Toản quỳ xuống tâu với vua: </a:t>
            </a: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“Cho giặc mượn đường là mất nước. Xin bệ hạ cho đánh!”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và đặt thanh gươm lên gáy xin chịu tội.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709" y="302745"/>
            <a:ext cx="7842211" cy="307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30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30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3000" b="1" u="none" strike="noStrik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047650"/>
      </p:ext>
    </p:extLst>
  </p:cSld>
  <p:clrMapOvr>
    <a:masterClrMapping/>
  </p:clrMapOvr>
  <p:transition spd="slow" advClick="0" advTm="37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505" y="5320488"/>
            <a:ext cx="11490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Tranh 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 nói: </a:t>
            </a:r>
            <a:r>
              <a:rPr lang="vi-VN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“Quốc Toản làm trái phép nước, lẽ ra phải trị tội. Nhưng còn trẻ mà đã biết </a:t>
            </a:r>
            <a:r>
              <a:rPr lang="vi-VN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lo </a:t>
            </a:r>
            <a:r>
              <a:rPr lang="vi-VN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việc nước, ta có lời khen."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 cho Quốc Toản một quả cam.</a:t>
            </a:r>
            <a:endParaRPr lang="en-US" sz="3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709" y="305493"/>
            <a:ext cx="7842211" cy="307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30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30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3000" b="1" u="none" strike="noStrik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3" y="693695"/>
            <a:ext cx="9776012" cy="4496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63449269"/>
      </p:ext>
    </p:extLst>
  </p:cSld>
  <p:clrMapOvr>
    <a:masterClrMapping/>
  </p:clrMapOvr>
  <p:transition spd="slow" advClick="0" advTm="37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40708"/>
            <a:ext cx="9683474" cy="4486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84746" y="338975"/>
            <a:ext cx="7842211" cy="307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30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30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3000" b="1" u="none" strike="noStrik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058" y="5521175"/>
            <a:ext cx="109885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indent="0" algn="just">
              <a:spcBef>
                <a:spcPts val="0"/>
              </a:spcBef>
              <a:spcAft>
                <a:spcPts val="865"/>
              </a:spcAft>
            </a:pPr>
            <a:r>
              <a:rPr lang="vi-VN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Tranh </a:t>
            </a:r>
            <a:r>
              <a:rPr lang="vi-VN" sz="35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</a:t>
            </a:r>
            <a:r>
              <a:rPr lang="vi-VN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Quốc Toản xoè tay cho mọi người xem quả cam vua ban nhưng quả cam đã nát từ bao giở.</a:t>
            </a:r>
            <a:endParaRPr lang="en-US"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57093"/>
      </p:ext>
    </p:extLst>
  </p:cSld>
  <p:clrMapOvr>
    <a:masterClrMapping/>
  </p:clrMapOvr>
  <p:transition spd="slow" advClick="0" advTm="37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4856" b="608"/>
          <a:stretch/>
        </p:blipFill>
        <p:spPr>
          <a:xfrm>
            <a:off x="148910" y="568743"/>
            <a:ext cx="11664355" cy="6113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011903" y="219365"/>
            <a:ext cx="4397935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THI KỂ THEO NHÓM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1600" u="none" strike="noStrike" spc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713">
        <p14:doors dir="vert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56755"/>
            <a:ext cx="10586300" cy="4735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2845" y="5110809"/>
            <a:ext cx="11349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Câu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ca ngợi người anh hùng nhỏ tuổi Trần Quốc Toản. Ngay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còn bé, Trẩn Quốc Toản đã rất quan tâm đến việc nư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Điều này thể hiện Trần Quốc Toản lả người yêu nước và có chí lớn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7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flip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15000" r="30666" b="14667"/>
          <a:stretch/>
        </p:blipFill>
        <p:spPr>
          <a:xfrm flipH="1">
            <a:off x="-120886" y="430963"/>
            <a:ext cx="5799716" cy="5996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274579">
            <a:off x="1687433" y="3958904"/>
            <a:ext cx="1363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Cookies" panose="02040603050506020204" pitchFamily="18" charset="0"/>
              </a:rPr>
              <a:t>VẬN </a:t>
            </a:r>
          </a:p>
          <a:p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Cookies" panose="02040603050506020204" pitchFamily="18" charset="0"/>
              </a:rPr>
              <a:t>DỤNG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/>
        </p:blipFill>
        <p:spPr>
          <a:xfrm>
            <a:off x="5401559" y="786063"/>
            <a:ext cx="6014031" cy="5791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42749" y="2000983"/>
            <a:ext cx="420892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3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Chọn chi tiết hoặc </a:t>
            </a:r>
            <a:endParaRPr lang="en-US" sz="3300" b="1" dirty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3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điều em thích về nhân vật Tr</a:t>
            </a:r>
            <a:r>
              <a:rPr lang="en-US" sz="33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ầ</a:t>
            </a:r>
            <a:r>
              <a:rPr lang="vi-VN" sz="33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 Quốc Toản để kể cho người thân nghe</a:t>
            </a:r>
            <a:r>
              <a:rPr lang="en-US" sz="33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r>
              <a:rPr lang="vi-VN" sz="33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3891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3442</TotalTime>
  <Words>487</Words>
  <Application>Microsoft Office PowerPoint</Application>
  <PresentationFormat>Custom</PresentationFormat>
  <Paragraphs>49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HP</cp:lastModifiedBy>
  <cp:revision>129</cp:revision>
  <dcterms:created xsi:type="dcterms:W3CDTF">2021-07-07T09:47:17Z</dcterms:created>
  <dcterms:modified xsi:type="dcterms:W3CDTF">2022-04-03T15:45:43Z</dcterms:modified>
</cp:coreProperties>
</file>