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  <p:sldMasterId id="2147483713" r:id="rId4"/>
  </p:sldMasterIdLst>
  <p:notesMasterIdLst>
    <p:notesMasterId r:id="rId18"/>
  </p:notesMasterIdLst>
  <p:sldIdLst>
    <p:sldId id="520" r:id="rId5"/>
    <p:sldId id="327" r:id="rId6"/>
    <p:sldId id="533" r:id="rId7"/>
    <p:sldId id="485" r:id="rId8"/>
    <p:sldId id="536" r:id="rId9"/>
    <p:sldId id="537" r:id="rId10"/>
    <p:sldId id="328" r:id="rId11"/>
    <p:sldId id="542" r:id="rId12"/>
    <p:sldId id="521" r:id="rId13"/>
    <p:sldId id="538" r:id="rId14"/>
    <p:sldId id="539" r:id="rId15"/>
    <p:sldId id="476" r:id="rId16"/>
    <p:sldId id="54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6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76" y="-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1CBB-D617-4F57-92D3-086EE9A2B82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0025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54730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985754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62536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8830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xmlns="" val="93202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8865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89735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92720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09042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15975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84981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3892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68362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xmlns="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8297552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0254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4769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24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292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7096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3004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1556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27073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3016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3730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6584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6417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6D4FB-7222-4F90-B90C-DD2B368D578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48031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1DB31-52F3-4012-ADA9-B382A68D26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22184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702EE-C6C4-4E71-AB49-03FEB2A621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58572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6E28D-9E3A-4E75-8BB4-A628FE3E26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36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B954C-4E85-427A-982A-924234619C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241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D514B-CF1A-448F-A675-53BD5B3C90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89933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90117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DA4B6-6CE7-4D37-89B8-ED2D903F57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8068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FD209-E85B-49AE-92FF-D7297709FA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57197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CB8-0473-4A23-814A-E90E5D4597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967939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128F0-9036-48E5-80E2-39AD52A5A9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54980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9B8BB-8311-4A38-97B8-155C5E4E5E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523450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69338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999306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40152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41246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699" r:id="rId19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25" r:id="rId1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33DAB-06FF-4F3F-BAAB-00B03E174E3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83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34.xml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2" Type="http://schemas.openxmlformats.org/officeDocument/2006/relationships/slideLayout" Target="../slideLayouts/slideLayout19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4.mp4"/><Relationship Id="rId2" Type="http://schemas.openxmlformats.org/officeDocument/2006/relationships/slideLayout" Target="../slideLayouts/slideLayout19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83694" y="266407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=""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637838" y="1245331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=""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=""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533" y="2888076"/>
            <a:ext cx="7823199" cy="3969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0400" y="5113867"/>
            <a:ext cx="2472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77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vào tranh và câu hỏi 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i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ý, nói về sự việc trong từng tranh</a:t>
            </a:r>
            <a:r>
              <a:rPr lang="vi-VN" spc="-80" dirty="0"/>
              <a:t>.</a:t>
            </a:r>
            <a:endParaRPr lang="en-US" spc="-80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762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526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6452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viemakeronline.com.7d4f0559-12ca-4cd2-b654-e4b20909242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14032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xmlns="" val="250300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162"/>
            <a:ext cx="6604000" cy="6349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667" y="337162"/>
            <a:ext cx="6688667" cy="6349831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380384" y="627064"/>
            <a:ext cx="828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Ȍ</a:t>
            </a:r>
            <a:endParaRPr lang="en-US" alt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21" name="Group 174"/>
          <p:cNvGrpSpPr>
            <a:grpSpLocks/>
          </p:cNvGrpSpPr>
          <p:nvPr/>
        </p:nvGrpSpPr>
        <p:grpSpPr bwMode="auto">
          <a:xfrm>
            <a:off x="5782725" y="1737660"/>
            <a:ext cx="2933700" cy="514347"/>
            <a:chOff x="486" y="1321"/>
            <a:chExt cx="1848" cy="348"/>
          </a:xfrm>
        </p:grpSpPr>
        <p:sp>
          <p:nvSpPr>
            <p:cNvPr id="22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23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174"/>
          <p:cNvGrpSpPr>
            <a:grpSpLocks/>
          </p:cNvGrpSpPr>
          <p:nvPr/>
        </p:nvGrpSpPr>
        <p:grpSpPr bwMode="auto">
          <a:xfrm>
            <a:off x="5780612" y="2441501"/>
            <a:ext cx="2933700" cy="523215"/>
            <a:chOff x="486" y="1321"/>
            <a:chExt cx="1848" cy="354"/>
          </a:xfrm>
        </p:grpSpPr>
        <p:sp>
          <p:nvSpPr>
            <p:cNvPr id="34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5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174"/>
          <p:cNvGrpSpPr>
            <a:grpSpLocks/>
          </p:cNvGrpSpPr>
          <p:nvPr/>
        </p:nvGrpSpPr>
        <p:grpSpPr bwMode="auto">
          <a:xfrm>
            <a:off x="5754155" y="3127643"/>
            <a:ext cx="2933700" cy="523215"/>
            <a:chOff x="486" y="1321"/>
            <a:chExt cx="1848" cy="354"/>
          </a:xfrm>
        </p:grpSpPr>
        <p:sp>
          <p:nvSpPr>
            <p:cNvPr id="37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4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174"/>
          <p:cNvGrpSpPr>
            <a:grpSpLocks/>
          </p:cNvGrpSpPr>
          <p:nvPr/>
        </p:nvGrpSpPr>
        <p:grpSpPr bwMode="auto">
          <a:xfrm>
            <a:off x="5761565" y="3834452"/>
            <a:ext cx="2933700" cy="523215"/>
            <a:chOff x="486" y="1321"/>
            <a:chExt cx="1848" cy="354"/>
          </a:xfrm>
        </p:grpSpPr>
        <p:sp>
          <p:nvSpPr>
            <p:cNvPr id="40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174"/>
          <p:cNvGrpSpPr>
            <a:grpSpLocks/>
          </p:cNvGrpSpPr>
          <p:nvPr/>
        </p:nvGrpSpPr>
        <p:grpSpPr bwMode="auto">
          <a:xfrm>
            <a:off x="5761565" y="4474513"/>
            <a:ext cx="2933700" cy="523215"/>
            <a:chOff x="486" y="1321"/>
            <a:chExt cx="1848" cy="354"/>
          </a:xfrm>
        </p:grpSpPr>
        <p:sp>
          <p:nvSpPr>
            <p:cNvPr id="44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74"/>
          <p:cNvGrpSpPr>
            <a:grpSpLocks/>
          </p:cNvGrpSpPr>
          <p:nvPr/>
        </p:nvGrpSpPr>
        <p:grpSpPr bwMode="auto">
          <a:xfrm>
            <a:off x="5820303" y="5177127"/>
            <a:ext cx="2933700" cy="523215"/>
            <a:chOff x="486" y="1321"/>
            <a:chExt cx="1848" cy="354"/>
          </a:xfrm>
        </p:grpSpPr>
        <p:sp>
          <p:nvSpPr>
            <p:cNvPr id="47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1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0063270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2"/>
          <p:cNvSpPr txBox="1">
            <a:spLocks noChangeArrowheads="1"/>
          </p:cNvSpPr>
          <p:nvPr/>
        </p:nvSpPr>
        <p:spPr bwMode="auto">
          <a:xfrm>
            <a:off x="4986338" y="204788"/>
            <a:ext cx="35480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C</a:t>
            </a:r>
            <a:r>
              <a:rPr lang="vi-VN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ữ hΞ: </a:t>
            </a:r>
            <a:r>
              <a:rPr lang="en-US" altLang="en-US" sz="2800" b="1">
                <a:solidFill>
                  <a:srgbClr val="FF0066"/>
                </a:solidFill>
                <a:latin typeface="HP001 4H" panose="020B0603050302020204" pitchFamily="34" charset="0"/>
              </a:rPr>
              <a:t>Ȍ</a:t>
            </a:r>
            <a:endParaRPr lang="en-US" altLang="en-US" sz="2800" b="1">
              <a:solidFill>
                <a:srgbClr val="FF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4144" name="Text Box 162"/>
          <p:cNvSpPr txBox="1">
            <a:spLocks noChangeArrowheads="1"/>
          </p:cNvSpPr>
          <p:nvPr/>
        </p:nvSpPr>
        <p:spPr bwMode="auto">
          <a:xfrm>
            <a:off x="1514475" y="2587625"/>
            <a:ext cx="6867525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xuôi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05" name="Text Box 228"/>
          <p:cNvSpPr txBox="1">
            <a:spLocks noChangeArrowheads="1"/>
          </p:cNvSpPr>
          <p:nvPr/>
        </p:nvSpPr>
        <p:spPr bwMode="auto">
          <a:xfrm>
            <a:off x="457200" y="1047750"/>
            <a:ext cx="73469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6600CC"/>
                </a:solidFill>
                <a:latin typeface="HP001 4 hàng" panose="020B0603050302020204" pitchFamily="34" charset="0"/>
              </a:rPr>
              <a:t>Chữ hoa  </a:t>
            </a:r>
            <a:r>
              <a:rPr lang="en-US" altLang="en-US" sz="3600" b="1" dirty="0" smtClean="0">
                <a:solidFill>
                  <a:srgbClr val="6600CC"/>
                </a:solidFill>
                <a:latin typeface="HP001 4 hàng" panose="020B0603050302020204" pitchFamily="34" charset="0"/>
              </a:rPr>
              <a:t>   </a:t>
            </a:r>
            <a:r>
              <a:rPr lang="en-US" altLang="en-US" sz="3600" b="1" dirty="0">
                <a:solidFill>
                  <a:srgbClr val="6600CC"/>
                </a:solidFill>
                <a:latin typeface="HP001 4 hàng" panose="020B0603050302020204" pitchFamily="34" charset="0"/>
              </a:rPr>
              <a:t>được viết bởi mấy nét?</a:t>
            </a:r>
          </a:p>
        </p:txBody>
      </p:sp>
      <p:sp>
        <p:nvSpPr>
          <p:cNvPr id="4103" name="Text Box 229"/>
          <p:cNvSpPr txBox="1">
            <a:spLocks noChangeArrowheads="1"/>
          </p:cNvSpPr>
          <p:nvPr/>
        </p:nvSpPr>
        <p:spPr bwMode="auto">
          <a:xfrm>
            <a:off x="422275" y="1719263"/>
            <a:ext cx="7199313" cy="64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6600CC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3600" b="1" dirty="0">
                <a:solidFill>
                  <a:srgbClr val="6600CC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6600CC"/>
                </a:solidFill>
                <a:latin typeface="HP001 4 hàng" panose="020B0603050302020204" pitchFamily="34" charset="0"/>
              </a:rPr>
              <a:t>hoa</a:t>
            </a:r>
            <a:r>
              <a:rPr lang="en-US" altLang="en-US" sz="3600" b="1" dirty="0">
                <a:solidFill>
                  <a:srgbClr val="6600CC"/>
                </a:solidFill>
                <a:latin typeface="HP001 4 hàng" panose="020B0603050302020204" pitchFamily="34" charset="0"/>
              </a:rPr>
              <a:t>    </a:t>
            </a:r>
            <a:r>
              <a:rPr lang="en-US" altLang="en-US" sz="3600" b="1" dirty="0" err="1">
                <a:solidFill>
                  <a:srgbClr val="6600CC"/>
                </a:solidFill>
                <a:latin typeface="HP001 4 hàng" panose="020B0603050302020204" pitchFamily="34" charset="0"/>
              </a:rPr>
              <a:t>được</a:t>
            </a:r>
            <a:r>
              <a:rPr lang="en-US" altLang="en-US" sz="3600" b="1" dirty="0">
                <a:solidFill>
                  <a:srgbClr val="6600CC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6600CC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en-US" sz="3600" b="1" dirty="0">
                <a:solidFill>
                  <a:srgbClr val="6600CC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6600CC"/>
                </a:solidFill>
                <a:latin typeface="HP001 4 hàng" panose="020B0603050302020204" pitchFamily="34" charset="0"/>
              </a:rPr>
              <a:t>bởi</a:t>
            </a:r>
            <a:r>
              <a:rPr lang="en-US" altLang="en-US" sz="3600" b="1" dirty="0">
                <a:solidFill>
                  <a:srgbClr val="6600CC"/>
                </a:solidFill>
                <a:latin typeface="HP001 4 hàng" panose="020B0603050302020204" pitchFamily="34" charset="0"/>
              </a:rPr>
              <a:t> 3 </a:t>
            </a:r>
            <a:r>
              <a:rPr lang="en-US" altLang="en-US" sz="3600" b="1" dirty="0" err="1">
                <a:solidFill>
                  <a:srgbClr val="6600CC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3600" b="1" dirty="0">
                <a:solidFill>
                  <a:srgbClr val="6600CC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41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068388"/>
            <a:ext cx="35147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013" y="748145"/>
            <a:ext cx="779937" cy="67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7578" y="1611745"/>
            <a:ext cx="603650" cy="52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81180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4" grpId="0"/>
      <p:bldP spid="4105" grpId="0"/>
      <p:bldP spid="410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M kiểu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781" y="387927"/>
            <a:ext cx="11208327" cy="59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0643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5" name="Rectangle 739"/>
          <p:cNvSpPr>
            <a:spLocks noChangeArrowheads="1"/>
          </p:cNvSpPr>
          <p:nvPr/>
        </p:nvSpPr>
        <p:spPr bwMode="auto">
          <a:xfrm>
            <a:off x="4191001" y="1219200"/>
            <a:ext cx="1063484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 smtClean="0">
                <a:solidFill>
                  <a:srgbClr val="FFFFFF"/>
                </a:solidFill>
                <a:latin typeface="HP001 4H" panose="020B0603050302020204" pitchFamily="34" charset="0"/>
              </a:rPr>
              <a:t>Ȍ</a:t>
            </a:r>
            <a:endParaRPr lang="en-US" altLang="en-US" sz="4800" b="1" dirty="0" smtClean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7236" name="Group 2"/>
          <p:cNvGrpSpPr>
            <a:grpSpLocks/>
          </p:cNvGrpSpPr>
          <p:nvPr/>
        </p:nvGrpSpPr>
        <p:grpSpPr bwMode="auto">
          <a:xfrm>
            <a:off x="2488716" y="4816523"/>
            <a:ext cx="9495466" cy="1658672"/>
            <a:chOff x="2488716" y="4816452"/>
            <a:chExt cx="9495466" cy="1658672"/>
          </a:xfrm>
        </p:grpSpPr>
        <p:grpSp>
          <p:nvGrpSpPr>
            <p:cNvPr id="7237" name="Group 1"/>
            <p:cNvGrpSpPr>
              <a:grpSpLocks/>
            </p:cNvGrpSpPr>
            <p:nvPr/>
          </p:nvGrpSpPr>
          <p:grpSpPr bwMode="auto">
            <a:xfrm>
              <a:off x="2488716" y="4816452"/>
              <a:ext cx="7654925" cy="1077218"/>
              <a:chOff x="2488716" y="5219748"/>
              <a:chExt cx="7654925" cy="1077218"/>
            </a:xfrm>
          </p:grpSpPr>
          <p:sp>
            <p:nvSpPr>
              <p:cNvPr id="7240" name="Text Box 12"/>
              <p:cNvSpPr txBox="1">
                <a:spLocks noChangeArrowheads="1"/>
              </p:cNvSpPr>
              <p:nvPr/>
            </p:nvSpPr>
            <p:spPr bwMode="auto">
              <a:xfrm>
                <a:off x="4986711" y="5221288"/>
                <a:ext cx="71437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b="1" dirty="0" smtClean="0">
                  <a:solidFill>
                    <a:srgbClr val="FF0066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7241" name="TextBox 6"/>
              <p:cNvSpPr txBox="1">
                <a:spLocks noChangeArrowheads="1"/>
              </p:cNvSpPr>
              <p:nvPr/>
            </p:nvSpPr>
            <p:spPr bwMode="auto">
              <a:xfrm>
                <a:off x="2488716" y="5219748"/>
                <a:ext cx="765492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Chữ hoa  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  cỡ 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nhỏ cao mấy 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li? Rộng mấy li?</a:t>
                </a:r>
                <a:endParaRPr lang="vi-VN" altLang="vi-VN" b="1" dirty="0" smtClean="0">
                  <a:solidFill>
                    <a:srgbClr val="000000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7238" name="TextBox 7"/>
            <p:cNvSpPr txBox="1">
              <a:spLocks noChangeArrowheads="1"/>
            </p:cNvSpPr>
            <p:nvPr/>
          </p:nvSpPr>
          <p:spPr bwMode="auto">
            <a:xfrm>
              <a:off x="3068782" y="5890924"/>
              <a:ext cx="89154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Chữ hoa </a:t>
              </a:r>
              <a:r>
                <a:rPr lang="en-US" altLang="vi-VN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   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cỡ nhỏ cao 2 li 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rưỡi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, rộng 3 li.</a:t>
              </a:r>
              <a:endParaRPr lang="vi-VN" altLang="vi-VN" b="1" dirty="0" smtClean="0">
                <a:solidFill>
                  <a:srgbClr val="0070C0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1736" y="362598"/>
            <a:ext cx="3532909" cy="409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5374" y="4736842"/>
            <a:ext cx="577327" cy="6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649" y="5774766"/>
            <a:ext cx="577327" cy="6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5332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hữ M viết hoa cỡ nhỏ kiểu 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617" y="374073"/>
            <a:ext cx="11291455" cy="5644140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xmlns="" val="210767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=""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0" r="1338" b="10836"/>
          <a:stretch/>
        </p:blipFill>
        <p:spPr>
          <a:xfrm>
            <a:off x="1219199" y="1497595"/>
            <a:ext cx="9933709" cy="14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4618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="" xmlns:a16="http://schemas.microsoft.com/office/drawing/2014/main" id="{14F5E1FB-D347-43C6-A6D2-7C3073ADAAA8}"/>
              </a:ext>
            </a:extLst>
          </p:cNvPr>
          <p:cNvSpPr/>
          <p:nvPr/>
        </p:nvSpPr>
        <p:spPr>
          <a:xfrm>
            <a:off x="6105834" y="1343678"/>
            <a:ext cx="5439364" cy="3614517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5400" b="1" dirty="0">
              <a:solidFill>
                <a:srgbClr val="0000CC"/>
              </a:solidFill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="" xmlns:a16="http://schemas.microsoft.com/office/drawing/2014/main" id="{A4559EF7-2761-465D-8B57-AE60192AD215}"/>
              </a:ext>
            </a:extLst>
          </p:cNvPr>
          <p:cNvGrpSpPr/>
          <p:nvPr/>
        </p:nvGrpSpPr>
        <p:grpSpPr>
          <a:xfrm>
            <a:off x="-641403" y="559646"/>
            <a:ext cx="7977809" cy="5805150"/>
            <a:chOff x="1296738" y="693535"/>
            <a:chExt cx="6367516" cy="4172508"/>
          </a:xfrm>
        </p:grpSpPr>
        <p:pic>
          <p:nvPicPr>
            <p:cNvPr id="11" name="Picture 10" descr="A picture containing text, doll, toy&#10;&#10;Description automatically generated">
              <a:extLst>
                <a:ext uri="{FF2B5EF4-FFF2-40B4-BE49-F238E27FC236}">
                  <a16:creationId xmlns="" xmlns:a16="http://schemas.microsoft.com/office/drawing/2014/main" id="{1A33313D-8401-48A1-85B6-7F9FF517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022" y="693535"/>
              <a:ext cx="3195978" cy="3195978"/>
            </a:xfrm>
            <a:prstGeom prst="rect">
              <a:avLst/>
            </a:prstGeom>
          </p:spPr>
        </p:pic>
        <p:pic>
          <p:nvPicPr>
            <p:cNvPr id="12" name="Picture 11" descr="https://i.pinimg.com/564x/f1/ef/40/f1ef40dd5c06a60b202f20c8da2f5699.jpg">
              <a:extLst>
                <a:ext uri="{FF2B5EF4-FFF2-40B4-BE49-F238E27FC236}">
                  <a16:creationId xmlns="" xmlns:a16="http://schemas.microsoft.com/office/drawing/2014/main" id="{2D3402A4-5601-4B14-A5E4-B3C884F19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738" y="2267515"/>
              <a:ext cx="6367516" cy="25985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5809673" y="239468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VỀ NHÀ V</a:t>
            </a:r>
            <a:r>
              <a:rPr lang="vi-VN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IẾT BÀI VÀO VỞ TẬP VIẾT</a:t>
            </a:r>
            <a:endParaRPr lang="en-US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905288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1832" y="3122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=""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=""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=""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6740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324</Words>
  <Application>Microsoft Office PowerPoint</Application>
  <PresentationFormat>Custom</PresentationFormat>
  <Paragraphs>44</Paragraphs>
  <Slides>13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Volicy Bulletin Board Thesis by Slidesgo</vt:lpstr>
      <vt:lpstr>6_Office Theme</vt:lpstr>
      <vt:lpstr>2_Office Theme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OSC</cp:lastModifiedBy>
  <cp:revision>119</cp:revision>
  <dcterms:created xsi:type="dcterms:W3CDTF">2021-06-19T10:18:58Z</dcterms:created>
  <dcterms:modified xsi:type="dcterms:W3CDTF">2022-03-22T02:06:21Z</dcterms:modified>
</cp:coreProperties>
</file>