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03" r:id="rId2"/>
  </p:sldMasterIdLst>
  <p:notesMasterIdLst>
    <p:notesMasterId r:id="rId23"/>
  </p:notesMasterIdLst>
  <p:sldIdLst>
    <p:sldId id="2007577131" r:id="rId3"/>
    <p:sldId id="2007577135" r:id="rId4"/>
    <p:sldId id="272" r:id="rId5"/>
    <p:sldId id="273" r:id="rId6"/>
    <p:sldId id="2007577134" r:id="rId7"/>
    <p:sldId id="2007577113" r:id="rId8"/>
    <p:sldId id="2007577136" r:id="rId9"/>
    <p:sldId id="2007577070" r:id="rId10"/>
    <p:sldId id="2007577175" r:id="rId11"/>
    <p:sldId id="264" r:id="rId12"/>
    <p:sldId id="2007577178" r:id="rId13"/>
    <p:sldId id="2007577177" r:id="rId14"/>
    <p:sldId id="361" r:id="rId15"/>
    <p:sldId id="2007577179" r:id="rId16"/>
    <p:sldId id="2007577138" r:id="rId17"/>
    <p:sldId id="2007577142" r:id="rId18"/>
    <p:sldId id="2007577143" r:id="rId19"/>
    <p:sldId id="2007577144" r:id="rId20"/>
    <p:sldId id="2007577140" r:id="rId21"/>
    <p:sldId id="200757714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0000"/>
    <a:srgbClr val="0000CC"/>
    <a:srgbClr val="FF0066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817" autoAdjust="0"/>
    <p:restoredTop sz="94291" autoAdjust="0"/>
  </p:normalViewPr>
  <p:slideViewPr>
    <p:cSldViewPr snapToGrid="0">
      <p:cViewPr varScale="1">
        <p:scale>
          <a:sx n="65" d="100"/>
          <a:sy n="65" d="100"/>
        </p:scale>
        <p:origin x="-4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pPr/>
              <a:t>3/13/2022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Nguyễn</a:t>
            </a:r>
            <a:r>
              <a:rPr lang="en-US" dirty="0"/>
              <a:t> </a:t>
            </a:r>
            <a:r>
              <a:rPr lang="en-US" dirty="0" err="1"/>
              <a:t>Hiền</a:t>
            </a:r>
            <a:r>
              <a:rPr lang="en-US" dirty="0"/>
              <a:t> – Facebook: Hien Nguyen - </a:t>
            </a:r>
            <a:r>
              <a:rPr lang="vi-VN" dirty="0"/>
              <a:t>https://www.facebook.com/profile.php?id=100027092413846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08BBD3-5B3A-435D-B285-87A7E11D849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78678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Nguyễn</a:t>
            </a:r>
            <a:r>
              <a:rPr lang="en-US" dirty="0"/>
              <a:t> </a:t>
            </a:r>
            <a:r>
              <a:rPr lang="en-US" dirty="0" err="1"/>
              <a:t>Hiền</a:t>
            </a:r>
            <a:r>
              <a:rPr lang="en-US" dirty="0"/>
              <a:t> – Facebook: Hien Nguyen - </a:t>
            </a:r>
            <a:r>
              <a:rPr lang="vi-VN" dirty="0"/>
              <a:t>https://www.facebook.com/profile.php?id=100027092413846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08BBD3-5B3A-435D-B285-87A7E11D849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77011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1CBB-D617-4F57-92D3-086EE9A2B82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0025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Master" Target="../slideMasters/slideMaster2.xml"/><Relationship Id="rId1" Type="http://schemas.openxmlformats.org/officeDocument/2006/relationships/video" Target="NULL" TargetMode="External"/><Relationship Id="rId5" Type="http://schemas.openxmlformats.org/officeDocument/2006/relationships/image" Target="../media/image25.png"/><Relationship Id="rId4" Type="http://schemas.microsoft.com/office/2007/relationships/media" Target="../media/media1.mp3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669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357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63749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98242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8115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8427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3340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3/13/2022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7525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3/13/2022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1503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3/13/2022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29266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2800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23388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16041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5071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980448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3/13/2022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245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1343970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xmlns="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428800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xmlns="" val="687126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71273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299312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3/13/2022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21652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281515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55485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xmlns="" val="11512865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604541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164711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0120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68645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3/13/2022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xmlns="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70347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90062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3779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994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441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pPr/>
              <a:t>2022/3/13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 t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pPr/>
              <a:t>2022/3/13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37933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665" r:id="rId14"/>
    <p:sldLayoutId id="2147483666" r:id="rId15"/>
    <p:sldLayoutId id="2147483659" r:id="rId16"/>
    <p:sldLayoutId id="2147483650" r:id="rId17"/>
    <p:sldLayoutId id="2147483651" r:id="rId18"/>
    <p:sldLayoutId id="2147483653" r:id="rId19"/>
    <p:sldLayoutId id="2147483654" r:id="rId20"/>
    <p:sldLayoutId id="2147483656" r:id="rId21"/>
    <p:sldLayoutId id="2147483657" r:id="rId22"/>
    <p:sldLayoutId id="2147483661" r:id="rId23"/>
    <p:sldLayoutId id="2147483667" r:id="rId24"/>
    <p:sldLayoutId id="2147483668" r:id="rId25"/>
    <p:sldLayoutId id="2147483669" r:id="rId26"/>
    <p:sldLayoutId id="2147483660" r:id="rId27"/>
    <p:sldLayoutId id="2147483658" r:id="rId28"/>
    <p:sldLayoutId id="2147483662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video" Target="file:///D:\desktop\lop%202-%202021-2022\giao%20&#225;n%20c&#225;c%20m&#244;n\tuan%2026\y2meta.com%20-%20Ch&#7919;%20hoa%20A%20ki&#7875;u%202%20c&#7905;%20nh&#7887;%202,5%20ly.mp4" TargetMode="Externa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10000" r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67273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860678" y="287359"/>
            <a:ext cx="11117178" cy="5763127"/>
          </a:xfrm>
          <a:prstGeom prst="roundRect">
            <a:avLst/>
          </a:prstGeom>
          <a:noFill/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-93717" y="2141621"/>
            <a:ext cx="2835382" cy="4972050"/>
          </a:xfrm>
          <a:prstGeom prst="rect">
            <a:avLst/>
          </a:prstGeom>
        </p:spPr>
      </p:pic>
      <p:pic>
        <p:nvPicPr>
          <p:cNvPr id="5" name="Picture 2" descr="Lý thuyết tập viết: chữ hoa a (kiểu 2) tiếng việt 2">
            <a:extLst>
              <a:ext uri="{FF2B5EF4-FFF2-40B4-BE49-F238E27FC236}">
                <a16:creationId xmlns:a16="http://schemas.microsoft.com/office/drawing/2014/main" xmlns="" id="{B1F16468-F51E-4602-B162-75FEBB7C44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000" b="-476"/>
          <a:stretch/>
        </p:blipFill>
        <p:spPr bwMode="auto">
          <a:xfrm>
            <a:off x="7448858" y="1283699"/>
            <a:ext cx="3882464" cy="400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xmlns="" id="{3600283D-545D-4576-96A9-3A06294E9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1340" y="3747303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b) 3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nét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xmlns="" id="{6DD90737-AD51-44E3-9D85-D54819E36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304" y="1605765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ý </a:t>
            </a: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đúng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nhất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:</a:t>
            </a:r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xmlns="" id="{51FCACCA-06B5-4223-8563-FD1E81899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53" y="2410628"/>
            <a:ext cx="5181600" cy="3777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*Con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>
                <a:latin typeface="HP001 4 hàng" panose="020B0603050302020204" pitchFamily="34" charset="0"/>
              </a:rPr>
              <a:t>F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gồm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mấy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nét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?</a:t>
            </a:r>
          </a:p>
        </p:txBody>
      </p:sp>
      <p:sp>
        <p:nvSpPr>
          <p:cNvPr id="16" name="Oval 9">
            <a:extLst>
              <a:ext uri="{FF2B5EF4-FFF2-40B4-BE49-F238E27FC236}">
                <a16:creationId xmlns:a16="http://schemas.microsoft.com/office/drawing/2014/main" xmlns="" id="{7D28B1CB-6F23-4C46-A5BE-34D6E6DE4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4840" y="2955139"/>
            <a:ext cx="457200" cy="4572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xmlns="" id="{2434C1F2-9F19-4C55-AA57-729855E3D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1665" y="3015465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a) 2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nét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xmlns="" id="{0EDA5827-351C-4276-A019-FFDD90502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9279" y="4323565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 4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nét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80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60"/>
                            </p:stCondLst>
                            <p:childTnLst>
                              <p:par>
                                <p:cTn id="3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5" grpId="0"/>
      <p:bldP spid="16" grpId="0" animBg="1"/>
      <p:bldP spid="17" grpId="0" build="allAtOnce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0BD64D-85DD-4DB5-911E-8E12982B7FDA}"/>
              </a:ext>
            </a:extLst>
          </p:cNvPr>
          <p:cNvSpPr txBox="1"/>
          <p:nvPr/>
        </p:nvSpPr>
        <p:spPr>
          <a:xfrm>
            <a:off x="429658" y="749147"/>
            <a:ext cx="2522862" cy="351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AB77C6B-023F-4D2E-815A-978C5A68DC6C}"/>
              </a:ext>
            </a:extLst>
          </p:cNvPr>
          <p:cNvSpPr txBox="1"/>
          <p:nvPr/>
        </p:nvSpPr>
        <p:spPr>
          <a:xfrm>
            <a:off x="847155" y="337806"/>
            <a:ext cx="61725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hoa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 cao mấy ô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5251055-5B17-41CF-B8AB-66B68B832C61}"/>
              </a:ext>
            </a:extLst>
          </p:cNvPr>
          <p:cNvSpPr txBox="1"/>
          <p:nvPr/>
        </p:nvSpPr>
        <p:spPr>
          <a:xfrm>
            <a:off x="877320" y="3248641"/>
            <a:ext cx="61725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hoa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 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 cao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2,5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ly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lang="en-US" sz="3600" b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ly.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6CF3D1E-3EC8-44CE-919E-7005A514C62B}"/>
              </a:ext>
            </a:extLst>
          </p:cNvPr>
          <p:cNvSpPr txBox="1"/>
          <p:nvPr/>
        </p:nvSpPr>
        <p:spPr>
          <a:xfrm>
            <a:off x="796179" y="1889936"/>
            <a:ext cx="61725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hoa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 ô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ly</a:t>
            </a:r>
            <a:r>
              <a:rPr lang="en-US" sz="36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361648E-29DC-4A2F-9166-4E027331BE68}"/>
              </a:ext>
            </a:extLst>
          </p:cNvPr>
          <p:cNvSpPr txBox="1"/>
          <p:nvPr/>
        </p:nvSpPr>
        <p:spPr>
          <a:xfrm>
            <a:off x="976064" y="4677045"/>
            <a:ext cx="61725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hoa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2,5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ly.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3DF603B-7028-4DD7-BA55-977B52F36F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94" t="24299" r="13067" b="22719"/>
          <a:stretch/>
        </p:blipFill>
        <p:spPr>
          <a:xfrm>
            <a:off x="7876768" y="1329799"/>
            <a:ext cx="3887677" cy="40106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60793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55AD451-0EC8-4833-A3F8-508934A3A9BB}"/>
              </a:ext>
            </a:extLst>
          </p:cNvPr>
          <p:cNvSpPr txBox="1"/>
          <p:nvPr/>
        </p:nvSpPr>
        <p:spPr>
          <a:xfrm>
            <a:off x="2259106" y="0"/>
            <a:ext cx="9699812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6" name="y2meta.com - Chữ hoa A kiểu 2 cỡ nhỏ 2,5 ly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32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68150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8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DB9E107-978A-4EF9-B774-5ABDF6BF8646}"/>
              </a:ext>
            </a:extLst>
          </p:cNvPr>
          <p:cNvSpPr txBox="1"/>
          <p:nvPr/>
        </p:nvSpPr>
        <p:spPr>
          <a:xfrm>
            <a:off x="3368542" y="357109"/>
            <a:ext cx="5400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ỨNG DỤNG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HP001" panose="020B0603050302020204" pitchFamily="34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24381C-6D93-4A35-AF53-E3994EF354B1}"/>
              </a:ext>
            </a:extLst>
          </p:cNvPr>
          <p:cNvSpPr txBox="1"/>
          <p:nvPr/>
        </p:nvSpPr>
        <p:spPr>
          <a:xfrm>
            <a:off x="1882996" y="2550320"/>
            <a:ext cx="9157537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2.5 li 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8BE6E2B-A976-4F72-9193-4DACFFAD9B53}"/>
              </a:ext>
            </a:extLst>
          </p:cNvPr>
          <p:cNvGrpSpPr/>
          <p:nvPr/>
        </p:nvGrpSpPr>
        <p:grpSpPr>
          <a:xfrm>
            <a:off x="1657572" y="1370160"/>
            <a:ext cx="7890651" cy="1111404"/>
            <a:chOff x="418676" y="2043957"/>
            <a:chExt cx="5867824" cy="8701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E214CA5-1EC4-4786-A061-7FCE32CC4F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84500"/>
            <a:stretch/>
          </p:blipFill>
          <p:spPr>
            <a:xfrm>
              <a:off x="418676" y="2043957"/>
              <a:ext cx="5867824" cy="87016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C23D6F8-F790-4DCB-AE45-932EB0D2099F}"/>
                </a:ext>
              </a:extLst>
            </p:cNvPr>
            <p:cNvSpPr txBox="1"/>
            <p:nvPr/>
          </p:nvSpPr>
          <p:spPr>
            <a:xfrm>
              <a:off x="487256" y="2340959"/>
              <a:ext cx="5799243" cy="4578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ƌ</a:t>
              </a:r>
              <a:r>
                <a:rPr kumimoji="0" lang="el-G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ζ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bū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 </a:t>
              </a:r>
              <a:r>
                <a:rPr kumimoji="0" lang="el-G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λμϜ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 </a:t>
              </a:r>
              <a:r>
                <a:rPr kumimoji="0" lang="el-G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ε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jŎ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 </a:t>
              </a:r>
              <a:r>
                <a:rPr kumimoji="0" lang="el-G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η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à.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66E7A54-46C6-4764-AE27-3E56285EB21C}"/>
              </a:ext>
            </a:extLst>
          </p:cNvPr>
          <p:cNvSpPr txBox="1"/>
          <p:nvPr/>
        </p:nvSpPr>
        <p:spPr>
          <a:xfrm>
            <a:off x="2066019" y="4451724"/>
            <a:ext cx="9880026" cy="65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1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o.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63A7644-823F-43BC-9672-81B5345CA145}"/>
              </a:ext>
            </a:extLst>
          </p:cNvPr>
          <p:cNvSpPr txBox="1"/>
          <p:nvPr/>
        </p:nvSpPr>
        <p:spPr>
          <a:xfrm>
            <a:off x="2122464" y="3196484"/>
            <a:ext cx="381945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F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115FD5F-D697-47BF-8B0A-26D4F50388A6}"/>
              </a:ext>
            </a:extLst>
          </p:cNvPr>
          <p:cNvSpPr txBox="1"/>
          <p:nvPr/>
        </p:nvSpPr>
        <p:spPr>
          <a:xfrm>
            <a:off x="2066019" y="5740222"/>
            <a:ext cx="7629067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F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, h, b, 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BEEF369-BC8A-4649-97B9-ABB2F2AEF2B7}"/>
              </a:ext>
            </a:extLst>
          </p:cNvPr>
          <p:cNvSpPr/>
          <p:nvPr/>
        </p:nvSpPr>
        <p:spPr>
          <a:xfrm>
            <a:off x="1846928" y="2161912"/>
            <a:ext cx="387042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F750C90-148C-4A23-953F-D922271BDF30}"/>
              </a:ext>
            </a:extLst>
          </p:cNvPr>
          <p:cNvSpPr/>
          <p:nvPr/>
        </p:nvSpPr>
        <p:spPr>
          <a:xfrm>
            <a:off x="2547016" y="2161912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21637F3-E0E8-4616-9722-17534A194B12}"/>
              </a:ext>
            </a:extLst>
          </p:cNvPr>
          <p:cNvSpPr/>
          <p:nvPr/>
        </p:nvSpPr>
        <p:spPr>
          <a:xfrm>
            <a:off x="3637685" y="2172556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2CF0E96-1EA6-42B1-AC8E-A6EA0D471885}"/>
              </a:ext>
            </a:extLst>
          </p:cNvPr>
          <p:cNvSpPr/>
          <p:nvPr/>
        </p:nvSpPr>
        <p:spPr>
          <a:xfrm>
            <a:off x="4372652" y="2133570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C481AF6-2D09-4A45-B202-F449F500BD32}"/>
              </a:ext>
            </a:extLst>
          </p:cNvPr>
          <p:cNvSpPr/>
          <p:nvPr/>
        </p:nvSpPr>
        <p:spPr>
          <a:xfrm>
            <a:off x="5813024" y="2152412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E8B814F-1397-4539-B322-F5225CFDC749}"/>
              </a:ext>
            </a:extLst>
          </p:cNvPr>
          <p:cNvSpPr/>
          <p:nvPr/>
        </p:nvSpPr>
        <p:spPr>
          <a:xfrm>
            <a:off x="6397921" y="2156600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5DF8BCD-FE5F-4644-A37B-0DF17153129A}"/>
              </a:ext>
            </a:extLst>
          </p:cNvPr>
          <p:cNvSpPr/>
          <p:nvPr/>
        </p:nvSpPr>
        <p:spPr>
          <a:xfrm>
            <a:off x="7041264" y="2172556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752EC58-D6C1-4810-BB8A-2C439431F1A5}"/>
              </a:ext>
            </a:extLst>
          </p:cNvPr>
          <p:cNvSpPr/>
          <p:nvPr/>
        </p:nvSpPr>
        <p:spPr>
          <a:xfrm>
            <a:off x="8467360" y="2161911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6521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7" grpId="0" uiExpand="1"/>
      <p:bldP spid="8" grpId="0"/>
      <p:bldP spid="9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xmlns="" id="{14F5E1FB-D347-43C6-A6D2-7C3073ADAAA8}"/>
              </a:ext>
            </a:extLst>
          </p:cNvPr>
          <p:cNvSpPr/>
          <p:nvPr/>
        </p:nvSpPr>
        <p:spPr>
          <a:xfrm>
            <a:off x="6105834" y="1343678"/>
            <a:ext cx="5439364" cy="3614517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5400" b="1" dirty="0">
              <a:solidFill>
                <a:srgbClr val="0000CC"/>
              </a:solidFill>
            </a:endParaRP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xmlns="" id="{A4559EF7-2761-465D-8B57-AE60192AD215}"/>
              </a:ext>
            </a:extLst>
          </p:cNvPr>
          <p:cNvGrpSpPr/>
          <p:nvPr/>
        </p:nvGrpSpPr>
        <p:grpSpPr>
          <a:xfrm>
            <a:off x="-641403" y="559646"/>
            <a:ext cx="7977809" cy="5805150"/>
            <a:chOff x="1296738" y="693535"/>
            <a:chExt cx="6367516" cy="4172508"/>
          </a:xfrm>
        </p:grpSpPr>
        <p:pic>
          <p:nvPicPr>
            <p:cNvPr id="11" name="Picture 10" descr="A picture containing text, doll, toy&#10;&#10;Description automatically generated">
              <a:extLst>
                <a:ext uri="{FF2B5EF4-FFF2-40B4-BE49-F238E27FC236}">
                  <a16:creationId xmlns:a16="http://schemas.microsoft.com/office/drawing/2014/main" xmlns="" id="{1A33313D-8401-48A1-85B6-7F9FF517D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900022" y="693535"/>
              <a:ext cx="3195978" cy="3195978"/>
            </a:xfrm>
            <a:prstGeom prst="rect">
              <a:avLst/>
            </a:prstGeom>
          </p:spPr>
        </p:pic>
        <p:pic>
          <p:nvPicPr>
            <p:cNvPr id="12" name="Picture 11" descr="https://i.pinimg.com/564x/f1/ef/40/f1ef40dd5c06a60b202f20c8da2f5699.jpg">
              <a:extLst>
                <a:ext uri="{FF2B5EF4-FFF2-40B4-BE49-F238E27FC236}">
                  <a16:creationId xmlns:a16="http://schemas.microsoft.com/office/drawing/2014/main" xmlns="" id="{2D3402A4-5601-4B14-A5E4-B3C884F191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 xmlns="">
                    <a14:imgLayer r:embed="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738" y="2267515"/>
              <a:ext cx="6367516" cy="2598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5809673" y="239468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THỰC HÀNH </a:t>
            </a:r>
          </a:p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17479D"/>
                </a:solidFill>
                <a:latin typeface="UTM Avo" panose="02040603050506020204" pitchFamily="18" charset="0"/>
              </a:rPr>
              <a:t>VỀ NHÀ V</a:t>
            </a:r>
            <a:r>
              <a:rPr lang="vi-VN" b="1" dirty="0" smtClean="0">
                <a:solidFill>
                  <a:srgbClr val="17479D"/>
                </a:solidFill>
                <a:latin typeface="UTM Avo" panose="02040603050506020204" pitchFamily="18" charset="0"/>
              </a:rPr>
              <a:t>IẾT BÀI VÀO VỞ TẬP VIẾT</a:t>
            </a:r>
            <a:endParaRPr lang="en-US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90528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3949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776538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871913" y="5221288"/>
            <a:ext cx="779462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838701" y="5210175"/>
            <a:ext cx="855663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Oval 18"/>
          <p:cNvSpPr/>
          <p:nvPr/>
        </p:nvSpPr>
        <p:spPr>
          <a:xfrm>
            <a:off x="3581400" y="3786188"/>
            <a:ext cx="457200" cy="4572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Text Box 16"/>
          <p:cNvSpPr txBox="1"/>
          <p:nvPr/>
        </p:nvSpPr>
        <p:spPr>
          <a:xfrm>
            <a:off x="3581400" y="3116263"/>
            <a:ext cx="16002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6 ô li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971800" y="1143001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ý đúng nhất:</a:t>
            </a:r>
          </a:p>
        </p:txBody>
      </p:sp>
      <p:sp>
        <p:nvSpPr>
          <p:cNvPr id="11" name="Text Box 14"/>
          <p:cNvSpPr txBox="1"/>
          <p:nvPr/>
        </p:nvSpPr>
        <p:spPr>
          <a:xfrm>
            <a:off x="2743200" y="2049464"/>
            <a:ext cx="5181600" cy="8066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*Con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chữ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F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cỡ vừa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mấy ô li ?</a:t>
            </a:r>
          </a:p>
        </p:txBody>
      </p:sp>
      <p:sp>
        <p:nvSpPr>
          <p:cNvPr id="12" name="Text Box 17"/>
          <p:cNvSpPr txBox="1"/>
          <p:nvPr/>
        </p:nvSpPr>
        <p:spPr>
          <a:xfrm>
            <a:off x="3595688" y="3725863"/>
            <a:ext cx="16002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5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ô li</a:t>
            </a:r>
          </a:p>
        </p:txBody>
      </p:sp>
      <p:sp>
        <p:nvSpPr>
          <p:cNvPr id="13" name="Text Box 19"/>
          <p:cNvSpPr txBox="1"/>
          <p:nvPr/>
        </p:nvSpPr>
        <p:spPr>
          <a:xfrm>
            <a:off x="3581400" y="4259264"/>
            <a:ext cx="13716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ô li</a:t>
            </a:r>
          </a:p>
        </p:txBody>
      </p:sp>
      <p:pic>
        <p:nvPicPr>
          <p:cNvPr id="23" name="Picture 2" descr="Lý thuyết tập viết: chữ hoa a (kiểu 2) tiếng việt 2">
            <a:extLst>
              <a:ext uri="{FF2B5EF4-FFF2-40B4-BE49-F238E27FC236}">
                <a16:creationId xmlns:a16="http://schemas.microsoft.com/office/drawing/2014/main" xmlns="" id="{15006F55-3E91-4B66-8781-E84EC2D6A3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000" b="-476"/>
          <a:stretch/>
        </p:blipFill>
        <p:spPr bwMode="auto">
          <a:xfrm>
            <a:off x="6545643" y="1137280"/>
            <a:ext cx="4781473" cy="493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264043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"/>
                            </p:stCondLst>
                            <p:childTnLst>
                              <p:par>
                                <p:cTn id="3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80"/>
                            </p:stCondLst>
                            <p:childTnLst>
                              <p:par>
                                <p:cTn id="4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60"/>
                            </p:stCondLst>
                            <p:childTnLst>
                              <p:par>
                                <p:cTn id="4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allAtOnce"/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9"/>
          <p:cNvSpPr txBox="1"/>
          <p:nvPr/>
        </p:nvSpPr>
        <p:spPr>
          <a:xfrm>
            <a:off x="3140075" y="4252913"/>
            <a:ext cx="13716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ô li</a:t>
            </a:r>
          </a:p>
        </p:txBody>
      </p:sp>
      <p:sp>
        <p:nvSpPr>
          <p:cNvPr id="4099" name="Text Box 9"/>
          <p:cNvSpPr txBox="1"/>
          <p:nvPr/>
        </p:nvSpPr>
        <p:spPr>
          <a:xfrm>
            <a:off x="3259138" y="1143001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ý đúng nhất:</a:t>
            </a:r>
          </a:p>
        </p:txBody>
      </p:sp>
      <p:pic>
        <p:nvPicPr>
          <p:cNvPr id="4100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420938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516313" y="5221288"/>
            <a:ext cx="779462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4307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Text Box 10"/>
          <p:cNvSpPr txBox="1"/>
          <p:nvPr/>
        </p:nvSpPr>
        <p:spPr>
          <a:xfrm>
            <a:off x="2514600" y="2043113"/>
            <a:ext cx="5181600" cy="8066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*Con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F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cỡ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vừa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 mấy ô li 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9" name="Oval 16"/>
          <p:cNvSpPr/>
          <p:nvPr/>
        </p:nvSpPr>
        <p:spPr>
          <a:xfrm>
            <a:off x="3124200" y="3143250"/>
            <a:ext cx="457200" cy="457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99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Text Box 17"/>
          <p:cNvSpPr txBox="1"/>
          <p:nvPr/>
        </p:nvSpPr>
        <p:spPr>
          <a:xfrm>
            <a:off x="3163888" y="3109914"/>
            <a:ext cx="2286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5 ô li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rưỡi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" name="Text Box 18"/>
          <p:cNvSpPr txBox="1"/>
          <p:nvPr/>
        </p:nvSpPr>
        <p:spPr>
          <a:xfrm>
            <a:off x="3140075" y="3719513"/>
            <a:ext cx="16002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ô li</a:t>
            </a:r>
          </a:p>
        </p:txBody>
      </p:sp>
      <p:pic>
        <p:nvPicPr>
          <p:cNvPr id="23" name="Picture 2" descr="Lý thuyết tập viết: chữ hoa a (kiểu 2) tiếng việt 2">
            <a:extLst>
              <a:ext uri="{FF2B5EF4-FFF2-40B4-BE49-F238E27FC236}">
                <a16:creationId xmlns:a16="http://schemas.microsoft.com/office/drawing/2014/main" xmlns="" id="{252FFEA5-8405-465B-9A3E-D844D69F46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000" b="-476"/>
          <a:stretch/>
        </p:blipFill>
        <p:spPr bwMode="auto">
          <a:xfrm>
            <a:off x="6545643" y="1137280"/>
            <a:ext cx="4781473" cy="493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91742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4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2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 animBg="1"/>
      <p:bldP spid="20" grpId="0" build="allAtOnce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1"/>
          <p:cNvSpPr txBox="1"/>
          <p:nvPr/>
        </p:nvSpPr>
        <p:spPr>
          <a:xfrm>
            <a:off x="3478213" y="3943351"/>
            <a:ext cx="1600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3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nÐt</a:t>
            </a:r>
          </a:p>
        </p:txBody>
      </p:sp>
      <p:sp>
        <p:nvSpPr>
          <p:cNvPr id="5123" name="Text Box 9"/>
          <p:cNvSpPr txBox="1"/>
          <p:nvPr/>
        </p:nvSpPr>
        <p:spPr>
          <a:xfrm>
            <a:off x="3097213" y="1143001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ý đúng nhất: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665413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760788" y="5221288"/>
            <a:ext cx="779462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727576" y="5210175"/>
            <a:ext cx="855663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9"/>
          <p:cNvSpPr/>
          <p:nvPr/>
        </p:nvSpPr>
        <p:spPr>
          <a:xfrm>
            <a:off x="3429000" y="3429000"/>
            <a:ext cx="457200" cy="457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99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Text Box 10"/>
          <p:cNvSpPr txBox="1"/>
          <p:nvPr/>
        </p:nvSpPr>
        <p:spPr>
          <a:xfrm>
            <a:off x="3478213" y="3333751"/>
            <a:ext cx="1600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2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nÐt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3516313" y="4552951"/>
            <a:ext cx="13716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4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nÐt</a:t>
            </a:r>
          </a:p>
        </p:txBody>
      </p:sp>
      <p:sp>
        <p:nvSpPr>
          <p:cNvPr id="37" name="Text Box 10"/>
          <p:cNvSpPr txBox="1"/>
          <p:nvPr/>
        </p:nvSpPr>
        <p:spPr>
          <a:xfrm>
            <a:off x="2286000" y="2089150"/>
            <a:ext cx="5181600" cy="8066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*Con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F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cỡ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vừa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 có mấy nét?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3" name="Picture 2" descr="Lý thuyết tập viết: chữ hoa a (kiểu 2) tiếng việt 2">
            <a:extLst>
              <a:ext uri="{FF2B5EF4-FFF2-40B4-BE49-F238E27FC236}">
                <a16:creationId xmlns:a16="http://schemas.microsoft.com/office/drawing/2014/main" xmlns="" id="{B7976F2C-1F4F-4419-A25A-E81E06CCE3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000" b="-476"/>
          <a:stretch/>
        </p:blipFill>
        <p:spPr bwMode="auto">
          <a:xfrm>
            <a:off x="6545643" y="1137280"/>
            <a:ext cx="4781473" cy="493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92059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80"/>
                            </p:stCondLst>
                            <p:childTnLst>
                              <p:par>
                                <p:cTn id="2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build="allAtOnce"/>
      <p:bldP spid="13" grpId="0"/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45759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46682858"/>
      </p:ext>
    </p:extLst>
  </p:cSld>
  <p:clrMapOvr>
    <a:masterClrMapping/>
  </p:clrMapOvr>
  <p:transition spd="slow">
    <p:wheel spokes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B9B9D49-3809-405C-9D0B-0BF4827E47D7}"/>
              </a:ext>
            </a:extLst>
          </p:cNvPr>
          <p:cNvSpPr txBox="1"/>
          <p:nvPr/>
        </p:nvSpPr>
        <p:spPr>
          <a:xfrm>
            <a:off x="1936264" y="2246594"/>
            <a:ext cx="5105912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Chuẩn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bị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97493C6-206C-4192-BBC0-A25B523A1604}"/>
              </a:ext>
            </a:extLst>
          </p:cNvPr>
          <p:cNvSpPr txBox="1"/>
          <p:nvPr/>
        </p:nvSpPr>
        <p:spPr>
          <a:xfrm>
            <a:off x="1273654" y="3485306"/>
            <a:ext cx="9950935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17: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4)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C807E86-A7DA-49DF-B038-96213BD09A2A}"/>
              </a:ext>
            </a:extLst>
          </p:cNvPr>
          <p:cNvSpPr txBox="1"/>
          <p:nvPr/>
        </p:nvSpPr>
        <p:spPr>
          <a:xfrm>
            <a:off x="1938829" y="1061417"/>
            <a:ext cx="790281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40106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776538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871913" y="5221288"/>
            <a:ext cx="779462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838701" y="5210175"/>
            <a:ext cx="855663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Oval 18"/>
          <p:cNvSpPr/>
          <p:nvPr/>
        </p:nvSpPr>
        <p:spPr>
          <a:xfrm>
            <a:off x="3581400" y="3786188"/>
            <a:ext cx="457200" cy="4572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Text Box 16"/>
          <p:cNvSpPr txBox="1"/>
          <p:nvPr/>
        </p:nvSpPr>
        <p:spPr>
          <a:xfrm>
            <a:off x="3581400" y="3116263"/>
            <a:ext cx="16002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6 ô li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971800" y="1143001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ý đúng nhất:</a:t>
            </a:r>
          </a:p>
        </p:txBody>
      </p:sp>
      <p:sp>
        <p:nvSpPr>
          <p:cNvPr id="11" name="Text Box 14"/>
          <p:cNvSpPr txBox="1"/>
          <p:nvPr/>
        </p:nvSpPr>
        <p:spPr>
          <a:xfrm>
            <a:off x="2743200" y="2049464"/>
            <a:ext cx="5181600" cy="8066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*Con chữ Y cỡ vừa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mấy ô li ?</a:t>
            </a:r>
          </a:p>
        </p:txBody>
      </p:sp>
      <p:sp>
        <p:nvSpPr>
          <p:cNvPr id="12" name="Text Box 17"/>
          <p:cNvSpPr txBox="1"/>
          <p:nvPr/>
        </p:nvSpPr>
        <p:spPr>
          <a:xfrm>
            <a:off x="3595688" y="3725863"/>
            <a:ext cx="16002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8 ô li</a:t>
            </a:r>
          </a:p>
        </p:txBody>
      </p:sp>
      <p:sp>
        <p:nvSpPr>
          <p:cNvPr id="13" name="Text Box 19"/>
          <p:cNvSpPr txBox="1"/>
          <p:nvPr/>
        </p:nvSpPr>
        <p:spPr>
          <a:xfrm>
            <a:off x="3581400" y="4259264"/>
            <a:ext cx="13716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7 ô li</a:t>
            </a:r>
          </a:p>
        </p:txBody>
      </p:sp>
      <p:grpSp>
        <p:nvGrpSpPr>
          <p:cNvPr id="3084" name="Group 22"/>
          <p:cNvGrpSpPr/>
          <p:nvPr/>
        </p:nvGrpSpPr>
        <p:grpSpPr>
          <a:xfrm>
            <a:off x="6792914" y="914401"/>
            <a:ext cx="2960687" cy="5578475"/>
            <a:chOff x="5268913" y="914400"/>
            <a:chExt cx="2960687" cy="5578475"/>
          </a:xfrm>
        </p:grpSpPr>
        <p:grpSp>
          <p:nvGrpSpPr>
            <p:cNvPr id="3085" name="Group 229"/>
            <p:cNvGrpSpPr/>
            <p:nvPr/>
          </p:nvGrpSpPr>
          <p:grpSpPr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3094" name="Picture 230"/>
              <p:cNvPicPr>
                <a:picLocks noChangeAspect="1"/>
              </p:cNvPicPr>
              <p:nvPr/>
            </p:nvPicPr>
            <p:blipFill>
              <a:blip r:embed="rId5"/>
              <a:srcRect l="21053" t="34346" r="54736" b="20081"/>
              <a:stretch>
                <a:fillRect/>
              </a:stretch>
            </p:blipFill>
            <p:spPr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3095" name="Picture 231" descr="y hoa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57" y="864"/>
                <a:ext cx="1543" cy="28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3086" name="Group 703"/>
            <p:cNvGrpSpPr/>
            <p:nvPr/>
          </p:nvGrpSpPr>
          <p:grpSpPr>
            <a:xfrm>
              <a:off x="5426075" y="981496"/>
              <a:ext cx="2117725" cy="5306591"/>
              <a:chOff x="1117379" y="786578"/>
              <a:chExt cx="2118902" cy="5305797"/>
            </a:xfrm>
          </p:grpSpPr>
          <p:sp>
            <p:nvSpPr>
              <p:cNvPr id="3087" name="Arc 232"/>
              <p:cNvSpPr/>
              <p:nvPr/>
            </p:nvSpPr>
            <p:spPr>
              <a:xfrm rot="4125663" flipH="1">
                <a:off x="1055385" y="1730602"/>
                <a:ext cx="543941" cy="419954"/>
              </a:xfrm>
              <a:custGeom>
                <a:avLst/>
                <a:gdLst>
                  <a:gd name="txL" fmla="*/ 0 w 21600"/>
                  <a:gd name="txT" fmla="*/ 0 h 34419"/>
                  <a:gd name="txR" fmla="*/ 21600 w 21600"/>
                  <a:gd name="txB" fmla="*/ 34419 h 34419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0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1600" h="34419" fill="none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8" name="Arc 233"/>
              <p:cNvSpPr/>
              <p:nvPr/>
            </p:nvSpPr>
            <p:spPr>
              <a:xfrm rot="-9847457" flipH="1">
                <a:off x="2154553" y="3659518"/>
                <a:ext cx="489947" cy="520567"/>
              </a:xfrm>
              <a:custGeom>
                <a:avLst/>
                <a:gdLst>
                  <a:gd name="txL" fmla="*/ 0 w 29524"/>
                  <a:gd name="txT" fmla="*/ 0 h 23801"/>
                  <a:gd name="txR" fmla="*/ 29524 w 29524"/>
                  <a:gd name="txB" fmla="*/ 23801 h 23801"/>
                </a:gdLst>
                <a:ahLst/>
                <a:cxnLst>
                  <a:cxn ang="0">
                    <a:pos x="0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9524" h="23801" fill="none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9" name="Arc 234"/>
              <p:cNvSpPr/>
              <p:nvPr/>
            </p:nvSpPr>
            <p:spPr>
              <a:xfrm rot="5766179" flipH="1">
                <a:off x="1536450" y="1541811"/>
                <a:ext cx="818036" cy="383209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0" name="Arc 235"/>
              <p:cNvSpPr/>
              <p:nvPr/>
            </p:nvSpPr>
            <p:spPr>
              <a:xfrm rot="-3455625" flipH="1">
                <a:off x="1988506" y="5491754"/>
                <a:ext cx="818035" cy="383208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1" name="Line 236"/>
              <p:cNvSpPr/>
              <p:nvPr/>
            </p:nvSpPr>
            <p:spPr>
              <a:xfrm>
                <a:off x="3160039" y="1326577"/>
                <a:ext cx="0" cy="611932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3092" name="Text Box 237"/>
              <p:cNvSpPr txBox="1"/>
              <p:nvPr/>
            </p:nvSpPr>
            <p:spPr>
              <a:xfrm>
                <a:off x="1441092" y="1472274"/>
                <a:ext cx="335963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3093" name="Text Box 238"/>
              <p:cNvSpPr txBox="1"/>
              <p:nvPr/>
            </p:nvSpPr>
            <p:spPr>
              <a:xfrm>
                <a:off x="2900317" y="786578"/>
                <a:ext cx="335964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allAtOnce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9"/>
          <p:cNvSpPr txBox="1"/>
          <p:nvPr/>
        </p:nvSpPr>
        <p:spPr>
          <a:xfrm>
            <a:off x="3140075" y="4252913"/>
            <a:ext cx="13716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 6 ô li</a:t>
            </a:r>
          </a:p>
        </p:txBody>
      </p:sp>
      <p:sp>
        <p:nvSpPr>
          <p:cNvPr id="4099" name="Text Box 9"/>
          <p:cNvSpPr txBox="1"/>
          <p:nvPr/>
        </p:nvSpPr>
        <p:spPr>
          <a:xfrm>
            <a:off x="3259138" y="1143001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ý đúng nhất:</a:t>
            </a:r>
          </a:p>
        </p:txBody>
      </p:sp>
      <p:pic>
        <p:nvPicPr>
          <p:cNvPr id="4100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420938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516313" y="5221288"/>
            <a:ext cx="779462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4307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Text Box 10"/>
          <p:cNvSpPr txBox="1"/>
          <p:nvPr/>
        </p:nvSpPr>
        <p:spPr>
          <a:xfrm>
            <a:off x="2514600" y="2043113"/>
            <a:ext cx="5181600" cy="806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*Con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cỡ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vừa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 mấy ô li 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9" name="Oval 16"/>
          <p:cNvSpPr/>
          <p:nvPr/>
        </p:nvSpPr>
        <p:spPr>
          <a:xfrm>
            <a:off x="3124200" y="3143250"/>
            <a:ext cx="457200" cy="457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99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Text Box 17"/>
          <p:cNvSpPr txBox="1"/>
          <p:nvPr/>
        </p:nvSpPr>
        <p:spPr>
          <a:xfrm>
            <a:off x="3163888" y="3109914"/>
            <a:ext cx="2286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5 ô li </a:t>
            </a:r>
          </a:p>
        </p:txBody>
      </p:sp>
      <p:sp>
        <p:nvSpPr>
          <p:cNvPr id="21" name="Text Box 18"/>
          <p:cNvSpPr txBox="1"/>
          <p:nvPr/>
        </p:nvSpPr>
        <p:spPr>
          <a:xfrm>
            <a:off x="3140075" y="3719513"/>
            <a:ext cx="16002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4 ô li</a:t>
            </a:r>
          </a:p>
        </p:txBody>
      </p:sp>
      <p:grpSp>
        <p:nvGrpSpPr>
          <p:cNvPr id="4107" name="Group 35"/>
          <p:cNvGrpSpPr/>
          <p:nvPr/>
        </p:nvGrpSpPr>
        <p:grpSpPr>
          <a:xfrm>
            <a:off x="6792914" y="914401"/>
            <a:ext cx="2960687" cy="5578475"/>
            <a:chOff x="5268913" y="914400"/>
            <a:chExt cx="2960687" cy="5578475"/>
          </a:xfrm>
        </p:grpSpPr>
        <p:grpSp>
          <p:nvGrpSpPr>
            <p:cNvPr id="4108" name="Group 229"/>
            <p:cNvGrpSpPr/>
            <p:nvPr/>
          </p:nvGrpSpPr>
          <p:grpSpPr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4117" name="Picture 230"/>
              <p:cNvPicPr>
                <a:picLocks noChangeAspect="1"/>
              </p:cNvPicPr>
              <p:nvPr/>
            </p:nvPicPr>
            <p:blipFill>
              <a:blip r:embed="rId5"/>
              <a:srcRect l="21053" t="34346" r="54736" b="20081"/>
              <a:stretch>
                <a:fillRect/>
              </a:stretch>
            </p:blipFill>
            <p:spPr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4118" name="Picture 231" descr="y hoa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57" y="864"/>
                <a:ext cx="1543" cy="28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4109" name="Group 703"/>
            <p:cNvGrpSpPr/>
            <p:nvPr/>
          </p:nvGrpSpPr>
          <p:grpSpPr>
            <a:xfrm>
              <a:off x="5426076" y="981496"/>
              <a:ext cx="2117727" cy="5306587"/>
              <a:chOff x="1117379" y="786578"/>
              <a:chExt cx="2118902" cy="5305797"/>
            </a:xfrm>
          </p:grpSpPr>
          <p:sp>
            <p:nvSpPr>
              <p:cNvPr id="4110" name="Arc 232"/>
              <p:cNvSpPr/>
              <p:nvPr/>
            </p:nvSpPr>
            <p:spPr>
              <a:xfrm rot="4125663" flipH="1">
                <a:off x="1055385" y="1730602"/>
                <a:ext cx="543941" cy="419954"/>
              </a:xfrm>
              <a:custGeom>
                <a:avLst/>
                <a:gdLst>
                  <a:gd name="txL" fmla="*/ 0 w 21600"/>
                  <a:gd name="txT" fmla="*/ 0 h 34419"/>
                  <a:gd name="txR" fmla="*/ 21600 w 21600"/>
                  <a:gd name="txB" fmla="*/ 34419 h 34419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0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1600" h="34419" fill="none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11" name="Arc 233"/>
              <p:cNvSpPr/>
              <p:nvPr/>
            </p:nvSpPr>
            <p:spPr>
              <a:xfrm rot="-9847457" flipH="1">
                <a:off x="2154553" y="3659518"/>
                <a:ext cx="489947" cy="520567"/>
              </a:xfrm>
              <a:custGeom>
                <a:avLst/>
                <a:gdLst>
                  <a:gd name="txL" fmla="*/ 0 w 29524"/>
                  <a:gd name="txT" fmla="*/ 0 h 23801"/>
                  <a:gd name="txR" fmla="*/ 29524 w 29524"/>
                  <a:gd name="txB" fmla="*/ 23801 h 23801"/>
                </a:gdLst>
                <a:ahLst/>
                <a:cxnLst>
                  <a:cxn ang="0">
                    <a:pos x="0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9524" h="23801" fill="none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12" name="Arc 234"/>
              <p:cNvSpPr/>
              <p:nvPr/>
            </p:nvSpPr>
            <p:spPr>
              <a:xfrm rot="5766179" flipH="1">
                <a:off x="1536450" y="1541811"/>
                <a:ext cx="818036" cy="383209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13" name="Arc 235"/>
              <p:cNvSpPr/>
              <p:nvPr/>
            </p:nvSpPr>
            <p:spPr>
              <a:xfrm rot="-3455625" flipH="1">
                <a:off x="1988506" y="5491754"/>
                <a:ext cx="818035" cy="383208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14" name="Line 236"/>
              <p:cNvSpPr/>
              <p:nvPr/>
            </p:nvSpPr>
            <p:spPr>
              <a:xfrm>
                <a:off x="3160039" y="1326577"/>
                <a:ext cx="0" cy="611932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4115" name="Text Box 237"/>
              <p:cNvSpPr txBox="1"/>
              <p:nvPr/>
            </p:nvSpPr>
            <p:spPr>
              <a:xfrm>
                <a:off x="1441092" y="1472274"/>
                <a:ext cx="335963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4116" name="Text Box 238"/>
              <p:cNvSpPr txBox="1"/>
              <p:nvPr/>
            </p:nvSpPr>
            <p:spPr>
              <a:xfrm>
                <a:off x="2900317" y="786578"/>
                <a:ext cx="335964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 animBg="1"/>
      <p:bldP spid="20" grpId="0" build="allAtOnce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1"/>
          <p:cNvSpPr txBox="1"/>
          <p:nvPr/>
        </p:nvSpPr>
        <p:spPr>
          <a:xfrm>
            <a:off x="3478213" y="3943351"/>
            <a:ext cx="1600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3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nÐt</a:t>
            </a:r>
          </a:p>
        </p:txBody>
      </p:sp>
      <p:sp>
        <p:nvSpPr>
          <p:cNvPr id="5123" name="Text Box 9"/>
          <p:cNvSpPr txBox="1"/>
          <p:nvPr/>
        </p:nvSpPr>
        <p:spPr>
          <a:xfrm>
            <a:off x="3097213" y="1143001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ý đúng nhất: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665413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760788" y="5221288"/>
            <a:ext cx="779462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727576" y="5210175"/>
            <a:ext cx="855663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9"/>
          <p:cNvSpPr/>
          <p:nvPr/>
        </p:nvSpPr>
        <p:spPr>
          <a:xfrm>
            <a:off x="3429000" y="3429000"/>
            <a:ext cx="457200" cy="457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99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Text Box 10"/>
          <p:cNvSpPr txBox="1"/>
          <p:nvPr/>
        </p:nvSpPr>
        <p:spPr>
          <a:xfrm>
            <a:off x="3478213" y="3333751"/>
            <a:ext cx="1600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2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nÐt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3516313" y="4552951"/>
            <a:ext cx="13716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4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nÐt</a:t>
            </a:r>
          </a:p>
        </p:txBody>
      </p:sp>
      <p:grpSp>
        <p:nvGrpSpPr>
          <p:cNvPr id="5130" name="Group 24"/>
          <p:cNvGrpSpPr/>
          <p:nvPr/>
        </p:nvGrpSpPr>
        <p:grpSpPr>
          <a:xfrm>
            <a:off x="6792914" y="914401"/>
            <a:ext cx="2960687" cy="5578475"/>
            <a:chOff x="5268913" y="914400"/>
            <a:chExt cx="2960687" cy="5578475"/>
          </a:xfrm>
        </p:grpSpPr>
        <p:grpSp>
          <p:nvGrpSpPr>
            <p:cNvPr id="5132" name="Group 229"/>
            <p:cNvGrpSpPr/>
            <p:nvPr/>
          </p:nvGrpSpPr>
          <p:grpSpPr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141" name="Picture 230"/>
              <p:cNvPicPr>
                <a:picLocks noChangeAspect="1"/>
              </p:cNvPicPr>
              <p:nvPr/>
            </p:nvPicPr>
            <p:blipFill>
              <a:blip r:embed="rId5"/>
              <a:srcRect l="21053" t="34346" r="54736" b="20081"/>
              <a:stretch>
                <a:fillRect/>
              </a:stretch>
            </p:blipFill>
            <p:spPr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5142" name="Picture 231" descr="y hoa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57" y="864"/>
                <a:ext cx="1543" cy="28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5133" name="Group 703"/>
            <p:cNvGrpSpPr/>
            <p:nvPr/>
          </p:nvGrpSpPr>
          <p:grpSpPr>
            <a:xfrm>
              <a:off x="5426076" y="981496"/>
              <a:ext cx="2117727" cy="5306587"/>
              <a:chOff x="1117379" y="786578"/>
              <a:chExt cx="2118902" cy="5305797"/>
            </a:xfrm>
          </p:grpSpPr>
          <p:sp>
            <p:nvSpPr>
              <p:cNvPr id="5134" name="Arc 232"/>
              <p:cNvSpPr/>
              <p:nvPr/>
            </p:nvSpPr>
            <p:spPr>
              <a:xfrm rot="4125663" flipH="1">
                <a:off x="1055385" y="1730602"/>
                <a:ext cx="543941" cy="419954"/>
              </a:xfrm>
              <a:custGeom>
                <a:avLst/>
                <a:gdLst>
                  <a:gd name="txL" fmla="*/ 0 w 21600"/>
                  <a:gd name="txT" fmla="*/ 0 h 34419"/>
                  <a:gd name="txR" fmla="*/ 21600 w 21600"/>
                  <a:gd name="txB" fmla="*/ 34419 h 34419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0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1600" h="34419" fill="none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5" name="Arc 233"/>
              <p:cNvSpPr/>
              <p:nvPr/>
            </p:nvSpPr>
            <p:spPr>
              <a:xfrm rot="-9847457" flipH="1">
                <a:off x="2154553" y="3659518"/>
                <a:ext cx="489947" cy="520567"/>
              </a:xfrm>
              <a:custGeom>
                <a:avLst/>
                <a:gdLst>
                  <a:gd name="txL" fmla="*/ 0 w 29524"/>
                  <a:gd name="txT" fmla="*/ 0 h 23801"/>
                  <a:gd name="txR" fmla="*/ 29524 w 29524"/>
                  <a:gd name="txB" fmla="*/ 23801 h 23801"/>
                </a:gdLst>
                <a:ahLst/>
                <a:cxnLst>
                  <a:cxn ang="0">
                    <a:pos x="0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9524" h="23801" fill="none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6" name="Arc 234"/>
              <p:cNvSpPr/>
              <p:nvPr/>
            </p:nvSpPr>
            <p:spPr>
              <a:xfrm rot="5766179" flipH="1">
                <a:off x="1536450" y="1541811"/>
                <a:ext cx="818036" cy="383209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7" name="Arc 235"/>
              <p:cNvSpPr/>
              <p:nvPr/>
            </p:nvSpPr>
            <p:spPr>
              <a:xfrm rot="-3455625" flipH="1">
                <a:off x="1988506" y="5491754"/>
                <a:ext cx="818035" cy="383208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8" name="Line 236"/>
              <p:cNvSpPr/>
              <p:nvPr/>
            </p:nvSpPr>
            <p:spPr>
              <a:xfrm>
                <a:off x="3160039" y="1326577"/>
                <a:ext cx="0" cy="611932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5139" name="Text Box 237"/>
              <p:cNvSpPr txBox="1"/>
              <p:nvPr/>
            </p:nvSpPr>
            <p:spPr>
              <a:xfrm>
                <a:off x="1441092" y="1472274"/>
                <a:ext cx="335963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140" name="Text Box 238"/>
              <p:cNvSpPr txBox="1"/>
              <p:nvPr/>
            </p:nvSpPr>
            <p:spPr>
              <a:xfrm>
                <a:off x="2900317" y="786578"/>
                <a:ext cx="335964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  <p:sp>
        <p:nvSpPr>
          <p:cNvPr id="37" name="Text Box 10"/>
          <p:cNvSpPr txBox="1"/>
          <p:nvPr/>
        </p:nvSpPr>
        <p:spPr>
          <a:xfrm>
            <a:off x="2286000" y="2089150"/>
            <a:ext cx="5181600" cy="806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*Con chữ Ycỡ vừa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 có mấy nét?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7412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build="allAtOnce"/>
      <p:bldP spid="13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63952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AD4BEC1-D1CD-464D-AE08-C90E9A7A06C7}"/>
              </a:ext>
            </a:extLst>
          </p:cNvPr>
          <p:cNvSpPr txBox="1"/>
          <p:nvPr/>
        </p:nvSpPr>
        <p:spPr>
          <a:xfrm>
            <a:off x="2537051" y="1306286"/>
            <a:ext cx="7593921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 DẪN VIẾT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HOA </a:t>
            </a:r>
            <a:r>
              <a:rPr lang="en-US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F</a:t>
            </a:r>
            <a:endParaRPr lang="en-US" sz="6000" b="1" dirty="0">
              <a:solidFill>
                <a:srgbClr val="FF0000"/>
              </a:solidFill>
              <a:latin typeface="HP001" panose="020B0603050302020204" pitchFamily="34" charset="0"/>
              <a:ea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634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E455AFC-D6D9-4AAB-9D92-81478928397B}"/>
              </a:ext>
            </a:extLst>
          </p:cNvPr>
          <p:cNvSpPr txBox="1"/>
          <p:nvPr/>
        </p:nvSpPr>
        <p:spPr>
          <a:xfrm>
            <a:off x="2015270" y="0"/>
            <a:ext cx="8394822" cy="1488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F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2" descr="Lý thuyết tập viết: chữ hoa a (kiểu 2) tiếng việt 2">
            <a:extLst>
              <a:ext uri="{FF2B5EF4-FFF2-40B4-BE49-F238E27FC236}">
                <a16:creationId xmlns:a16="http://schemas.microsoft.com/office/drawing/2014/main" xmlns="" id="{40C031AC-C39D-4E90-A9C9-1453F47D61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000" b="-476"/>
          <a:stretch/>
        </p:blipFill>
        <p:spPr bwMode="auto">
          <a:xfrm>
            <a:off x="2363165" y="2078363"/>
            <a:ext cx="4261569" cy="434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3DF603B-7028-4DD7-BA55-977B52F36F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94" t="24299" r="13067" b="22719"/>
          <a:stretch/>
        </p:blipFill>
        <p:spPr>
          <a:xfrm>
            <a:off x="7341746" y="4160549"/>
            <a:ext cx="2231461" cy="230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08915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0BD64D-85DD-4DB5-911E-8E12982B7FDA}"/>
              </a:ext>
            </a:extLst>
          </p:cNvPr>
          <p:cNvSpPr txBox="1"/>
          <p:nvPr/>
        </p:nvSpPr>
        <p:spPr>
          <a:xfrm>
            <a:off x="429658" y="749147"/>
            <a:ext cx="2522862" cy="351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AB77C6B-023F-4D2E-815A-978C5A68DC6C}"/>
              </a:ext>
            </a:extLst>
          </p:cNvPr>
          <p:cNvSpPr txBox="1"/>
          <p:nvPr/>
        </p:nvSpPr>
        <p:spPr>
          <a:xfrm>
            <a:off x="746046" y="379763"/>
            <a:ext cx="61725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hoa 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cao mấy ô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5251055-5B17-41CF-B8AB-66B68B832C61}"/>
              </a:ext>
            </a:extLst>
          </p:cNvPr>
          <p:cNvSpPr txBox="1"/>
          <p:nvPr/>
        </p:nvSpPr>
        <p:spPr>
          <a:xfrm>
            <a:off x="792228" y="3315358"/>
            <a:ext cx="61725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hoa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cao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</a:t>
            </a:r>
            <a:r>
              <a:rPr lang="en-US" sz="3600" b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ly.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6CF3D1E-3EC8-44CE-919E-7005A514C62B}"/>
              </a:ext>
            </a:extLst>
          </p:cNvPr>
          <p:cNvSpPr txBox="1"/>
          <p:nvPr/>
        </p:nvSpPr>
        <p:spPr>
          <a:xfrm>
            <a:off x="1010370" y="1732891"/>
            <a:ext cx="61725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hoa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 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rộng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 ô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ly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361648E-29DC-4A2F-9166-4E027331BE68}"/>
              </a:ext>
            </a:extLst>
          </p:cNvPr>
          <p:cNvSpPr txBox="1"/>
          <p:nvPr/>
        </p:nvSpPr>
        <p:spPr>
          <a:xfrm>
            <a:off x="973425" y="4465286"/>
            <a:ext cx="61725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hoa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rộng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lang="en-US" sz="3600" b="1" noProof="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ly rưỡi.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2" descr="Lý thuyết tập viết: chữ hoa a (kiểu 2) tiếng việt 2">
            <a:extLst>
              <a:ext uri="{FF2B5EF4-FFF2-40B4-BE49-F238E27FC236}">
                <a16:creationId xmlns:a16="http://schemas.microsoft.com/office/drawing/2014/main" xmlns="" id="{40C031AC-C39D-4E90-A9C9-1453F47D61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000" b="-476"/>
          <a:stretch/>
        </p:blipFill>
        <p:spPr bwMode="auto">
          <a:xfrm>
            <a:off x="7267674" y="803744"/>
            <a:ext cx="4261569" cy="434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243283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1978</TotalTime>
  <Words>501</Words>
  <Application>Microsoft Office PowerPoint</Application>
  <PresentationFormat>Custom</PresentationFormat>
  <Paragraphs>83</Paragraphs>
  <Slides>20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2_Office 主题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OSC</cp:lastModifiedBy>
  <cp:revision>104</cp:revision>
  <dcterms:created xsi:type="dcterms:W3CDTF">2021-07-20T01:55:21Z</dcterms:created>
  <dcterms:modified xsi:type="dcterms:W3CDTF">2022-03-13T14:04:23Z</dcterms:modified>
</cp:coreProperties>
</file>