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angolin" charset="0"/>
      <p:regular r:id="rId10"/>
    </p:embeddedFont>
    <p:embeddedFont>
      <p:font typeface="Baloo 2" charset="0"/>
      <p:regular r:id="rId11"/>
      <p:bold r:id="rId12"/>
    </p:embeddedFont>
    <p:embeddedFont>
      <p:font typeface="Cookie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oZ75sJK6me3Iz6pq98vrDWGe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4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289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bg>
      <p:bgPr>
        <a:solidFill>
          <a:srgbClr val="E5E1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9AA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9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9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9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9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9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9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AC98C9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AC98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9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9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9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9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9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9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41" name="Google Shape;41;p9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9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9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44" name="Google Shape;44;p9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9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9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9"/>
          <p:cNvSpPr txBox="1"/>
          <p:nvPr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MÔI TRƯỜNG QUANH EM</a:t>
            </a:r>
            <a:endParaRPr sz="44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9">
    <p:bg>
      <p:bgPr>
        <a:solidFill>
          <a:srgbClr val="E8F0C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8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71" name="Google Shape;171;p18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8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75" name="Google Shape;175;p18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FE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8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87" name="Google Shape;187;p1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93" name="Google Shape;193;p18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8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8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00" name="Google Shape;200;p18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92D050"/>
                  </a:solidFill>
                  <a:latin typeface="Cookie"/>
                  <a:ea typeface="Cookie"/>
                  <a:cs typeface="Cookie"/>
                  <a:sym typeface="Cookie"/>
                </a:rPr>
                <a:t>CHỦ ĐỀ 5</a:t>
              </a:r>
              <a:endParaRPr sz="2800" b="0" i="0" u="none" strike="noStrike" cap="none">
                <a:solidFill>
                  <a:srgbClr val="92D05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03" name="Google Shape;203;p18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18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05" name="Google Shape;205;p18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GIA ĐÌNH THÂN THƯƠNG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0">
    <p:bg>
      <p:bgPr>
        <a:solidFill>
          <a:srgbClr val="E8F0C7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DD64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1">
    <p:bg>
      <p:bgPr>
        <a:solidFill>
          <a:srgbClr val="C3EEF9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20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21" name="Google Shape;221;p2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0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B8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0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25" name="Google Shape;225;p20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0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3EEF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CAEB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CA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37" name="Google Shape;237;p20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43" name="Google Shape;243;p20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0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20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50" name="Google Shape;250;p20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D8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187B92"/>
                  </a:solidFill>
                  <a:latin typeface="Cookie"/>
                  <a:ea typeface="Cookie"/>
                  <a:cs typeface="Cookie"/>
                  <a:sym typeface="Cookie"/>
                </a:rPr>
                <a:t>CHỦ ĐỀ 6</a:t>
              </a:r>
              <a:endParaRPr sz="2800" b="0" i="0" u="none" strike="noStrike" cap="none">
                <a:solidFill>
                  <a:srgbClr val="187B9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53" name="Google Shape;253;p20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20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55" name="Google Shape;255;p20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0"/>
          <p:cNvSpPr txBox="1"/>
          <p:nvPr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CHĂM SÓC VÀ BẢO VỆ BẢN THÂN</a:t>
            </a:r>
            <a:endParaRPr sz="4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2">
    <p:bg>
      <p:bgPr>
        <a:solidFill>
          <a:srgbClr val="C3EEF9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24B8D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3">
    <p:bg>
      <p:bgPr>
        <a:solidFill>
          <a:srgbClr val="FAD5E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71" name="Google Shape;271;p2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22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75" name="Google Shape;275;p22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84" name="Google Shape;284;p2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BA8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22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7" name="Google Shape;287;p22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2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93" name="Google Shape;293;p22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2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22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00" name="Google Shape;300;p22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8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303" name="Google Shape;303;p22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22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05" name="Google Shape;305;p2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2"/>
          <p:cNvSpPr txBox="1"/>
          <p:nvPr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CHIA SẺ CỘNG ĐỒNG</a:t>
            </a:r>
            <a:endParaRPr sz="48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4">
    <p:bg>
      <p:bgPr>
        <a:solidFill>
          <a:srgbClr val="FAD5E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5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 rot="10800000">
            <a:off x="-5" y="-6500"/>
            <a:ext cx="4915194" cy="5156400"/>
            <a:chOff x="4003316" y="-6500"/>
            <a:chExt cx="4826388" cy="5156400"/>
          </a:xfrm>
        </p:grpSpPr>
        <p:sp>
          <p:nvSpPr>
            <p:cNvPr id="321" name="Google Shape;321;p25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25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E5E1EE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C98C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">
    <p:bg>
      <p:bgPr>
        <a:solidFill>
          <a:srgbClr val="E5E1EE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EF3E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">
    <p:bg>
      <p:bgPr>
        <a:solidFill>
          <a:srgbClr val="F9E27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09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69" name="Google Shape;69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78" name="Google Shape;78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F37022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F37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85" name="Google Shape;85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91" name="Google Shape;91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98" name="Google Shape;98;p13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C4ECF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F37022"/>
                  </a:solidFill>
                  <a:latin typeface="Cookie"/>
                  <a:ea typeface="Cookie"/>
                  <a:cs typeface="Cookie"/>
                  <a:sym typeface="Cookie"/>
                </a:rPr>
                <a:t>CHỦ ĐỀ 2</a:t>
              </a:r>
              <a:endParaRPr sz="2800" b="0" i="0" u="none" strike="noStrike" cap="none">
                <a:solidFill>
                  <a:srgbClr val="F3702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03" name="Google Shape;103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RÈN NẾP SỐNG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5">
    <p:bg>
      <p:bgPr>
        <a:solidFill>
          <a:srgbClr val="F9E27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6">
    <p:bg>
      <p:bgPr>
        <a:solidFill>
          <a:srgbClr val="FEF8B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7">
    <p:bg>
      <p:bgPr>
        <a:solidFill>
          <a:srgbClr val="DDE9AB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1" name="Google Shape;121;p16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16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25" name="Google Shape;125;p16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6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6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37" name="Google Shape;137;p1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43" name="Google Shape;143;p16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6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16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150" name="Google Shape;150;p16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438030"/>
                  </a:solidFill>
                  <a:latin typeface="Cookie"/>
                  <a:ea typeface="Cookie"/>
                  <a:cs typeface="Cookie"/>
                  <a:sym typeface="Cookie"/>
                </a:rPr>
                <a:t>CHỦ ĐỀ 4</a:t>
              </a:r>
              <a:endParaRPr sz="2800" b="0" i="0" u="none" strike="noStrike" cap="none">
                <a:solidFill>
                  <a:srgbClr val="43803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53" name="Google Shape;153;p16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55" name="Google Shape;155;p16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139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6"/>
          <p:cNvSpPr txBox="1"/>
          <p:nvPr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PHỤC VỤ BẢN THÂN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8">
    <p:bg>
      <p:bgPr>
        <a:solidFill>
          <a:srgbClr val="DDE9AB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62BB4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"/>
          <p:cNvSpPr txBox="1"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 err="1">
                <a:latin typeface="UTM Androgyne" panose="02040603050506020204" pitchFamily="18" charset="0"/>
              </a:rPr>
              <a:t>Bài</a:t>
            </a:r>
            <a:r>
              <a:rPr lang="en-US" dirty="0">
                <a:latin typeface="UTM Androgyne" panose="02040603050506020204" pitchFamily="18" charset="0"/>
              </a:rPr>
              <a:t> 29: </a:t>
            </a:r>
            <a:r>
              <a:rPr lang="en-US" dirty="0" err="1">
                <a:latin typeface="UTM Androgyne" panose="02040603050506020204" pitchFamily="18" charset="0"/>
              </a:rPr>
              <a:t>Bảo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vệ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cảnh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quan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quê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em</a:t>
            </a:r>
            <a:endParaRPr dirty="0">
              <a:latin typeface="UTM Androgyne" panose="02040603050506020204" pitchFamily="18" charset="0"/>
            </a:endParaRPr>
          </a:p>
        </p:txBody>
      </p:sp>
      <p:sp>
        <p:nvSpPr>
          <p:cNvPr id="332" name="Google Shape;332;p1"/>
          <p:cNvSpPr txBox="1"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</a:pPr>
            <a:r>
              <a:rPr lang="en-US" dirty="0" err="1">
                <a:latin typeface="UTM Androgyne" panose="02040603050506020204" pitchFamily="18" charset="0"/>
              </a:rPr>
              <a:t>Lớp</a:t>
            </a:r>
            <a:r>
              <a:rPr lang="en-US" dirty="0">
                <a:latin typeface="UTM Androgyne" panose="02040603050506020204" pitchFamily="18" charset="0"/>
              </a:rPr>
              <a:t>:…</a:t>
            </a:r>
            <a:endParaRPr dirty="0">
              <a:latin typeface="UTM Androgyne" panose="02040603050506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1"/>
            <a:ext cx="819264" cy="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"/>
          <p:cNvSpPr txBox="1"/>
          <p:nvPr/>
        </p:nvSpPr>
        <p:spPr>
          <a:xfrm>
            <a:off x="609699" y="511763"/>
            <a:ext cx="807710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Hát bài </a:t>
            </a:r>
            <a:r>
              <a:rPr lang="en-US" sz="2400" b="0" i="1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Ra vườn hoa </a:t>
            </a: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của nhạc sĩ Văn Tấn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Thế nào là của chung?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     Tại sao lại nói hoa là “của chung”?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163" y="240011"/>
            <a:ext cx="8010600" cy="4502400"/>
          </a:xfrm>
          <a:prstGeom prst="roundRect">
            <a:avLst>
              <a:gd name="adj" fmla="val 5439"/>
            </a:avLst>
          </a:prstGeom>
          <a:noFill/>
          <a:ln>
            <a:noFill/>
          </a:ln>
        </p:spPr>
      </p:pic>
      <p:sp>
        <p:nvSpPr>
          <p:cNvPr id="340" name="Google Shape;340;p2"/>
          <p:cNvSpPr/>
          <p:nvPr/>
        </p:nvSpPr>
        <p:spPr>
          <a:xfrm>
            <a:off x="1205345" y="2907173"/>
            <a:ext cx="6826828" cy="12076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đều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mọi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, ai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trách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giữ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gìn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rgbClr val="4401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"/>
          <p:cNvSpPr txBox="1"/>
          <p:nvPr/>
        </p:nvSpPr>
        <p:spPr>
          <a:xfrm>
            <a:off x="609699" y="283163"/>
            <a:ext cx="8077101" cy="168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Chia sẻ về những cảnh quan cần chăm sóc và bảo vệ ở quê em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"/>
          <p:cNvSpPr/>
          <p:nvPr/>
        </p:nvSpPr>
        <p:spPr>
          <a:xfrm>
            <a:off x="11326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D3F2FF"/>
          </a:solidFill>
          <a:ln w="25400" cap="flat" cmpd="sng">
            <a:solidFill>
              <a:srgbClr val="0089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 viên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"/>
          <p:cNvSpPr/>
          <p:nvPr/>
        </p:nvSpPr>
        <p:spPr>
          <a:xfrm>
            <a:off x="28471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BDD646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vườn hoa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"/>
          <p:cNvSpPr/>
          <p:nvPr/>
        </p:nvSpPr>
        <p:spPr>
          <a:xfrm>
            <a:off x="4494071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FFE0B3"/>
          </a:solidFill>
          <a:ln w="25400" cap="flat" cmpd="sng">
            <a:solidFill>
              <a:srgbClr val="F091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bảo tàng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"/>
          <p:cNvSpPr/>
          <p:nvPr/>
        </p:nvSpPr>
        <p:spPr>
          <a:xfrm>
            <a:off x="6141030" y="1454727"/>
            <a:ext cx="1839191" cy="514282"/>
          </a:xfrm>
          <a:prstGeom prst="roundRect">
            <a:avLst>
              <a:gd name="adj" fmla="val 16667"/>
            </a:avLst>
          </a:prstGeom>
          <a:solidFill>
            <a:srgbClr val="FFDFDD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di tích, lịch sử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"/>
          <p:cNvSpPr/>
          <p:nvPr/>
        </p:nvSpPr>
        <p:spPr>
          <a:xfrm>
            <a:off x="2743204" y="2130136"/>
            <a:ext cx="1600200" cy="514282"/>
          </a:xfrm>
          <a:prstGeom prst="roundRect">
            <a:avLst>
              <a:gd name="adj" fmla="val 16667"/>
            </a:avLst>
          </a:prstGeom>
          <a:solidFill>
            <a:srgbClr val="ECE2FF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nhà văn hóa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"/>
          <p:cNvSpPr/>
          <p:nvPr/>
        </p:nvSpPr>
        <p:spPr>
          <a:xfrm>
            <a:off x="4613568" y="2130136"/>
            <a:ext cx="1610590" cy="514282"/>
          </a:xfrm>
          <a:prstGeom prst="roundRect">
            <a:avLst>
              <a:gd name="adj" fmla="val 16667"/>
            </a:avLst>
          </a:prstGeom>
          <a:solidFill>
            <a:srgbClr val="FEF3E1"/>
          </a:solidFill>
          <a:ln w="25400" cap="flat" cmpd="sng">
            <a:solidFill>
              <a:srgbClr val="FEA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trường học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"/>
          <p:cNvSpPr txBox="1"/>
          <p:nvPr/>
        </p:nvSpPr>
        <p:spPr>
          <a:xfrm>
            <a:off x="703217" y="2387277"/>
            <a:ext cx="34626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ookie"/>
                <a:ea typeface="Cookie"/>
                <a:cs typeface="Cookie"/>
                <a:sym typeface="Cookie"/>
              </a:rPr>
              <a:t>?</a:t>
            </a:r>
            <a:endParaRPr/>
          </a:p>
        </p:txBody>
      </p:sp>
      <p:sp>
        <p:nvSpPr>
          <p:cNvPr id="354" name="Google Shape;354;p3"/>
          <p:cNvSpPr txBox="1"/>
          <p:nvPr/>
        </p:nvSpPr>
        <p:spPr>
          <a:xfrm>
            <a:off x="1132612" y="2765337"/>
            <a:ext cx="8077101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Tại sao cần chăm sóc, bảo vệ những cảnh quan này?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52351" t="34184" r="10992" b="45657"/>
          <a:stretch/>
        </p:blipFill>
        <p:spPr>
          <a:xfrm>
            <a:off x="5439930" y="1199478"/>
            <a:ext cx="2741653" cy="2116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"/>
          <p:cNvGrpSpPr/>
          <p:nvPr/>
        </p:nvGrpSpPr>
        <p:grpSpPr>
          <a:xfrm>
            <a:off x="613197" y="261136"/>
            <a:ext cx="1120354" cy="938342"/>
            <a:chOff x="2391350" y="3583000"/>
            <a:chExt cx="571525" cy="478675"/>
          </a:xfrm>
        </p:grpSpPr>
        <p:sp>
          <p:nvSpPr>
            <p:cNvPr id="361" name="Google Shape;361;p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4"/>
          <p:cNvSpPr txBox="1"/>
          <p:nvPr/>
        </p:nvSpPr>
        <p:spPr>
          <a:xfrm>
            <a:off x="1807601" y="327347"/>
            <a:ext cx="71268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3. Thảo luận về những việc làm cần thiết để bảo vệ cảnh quan xung quanh.</a:t>
            </a:r>
            <a:endParaRPr/>
          </a:p>
        </p:txBody>
      </p:sp>
      <p:pic>
        <p:nvPicPr>
          <p:cNvPr id="371" name="Google Shape;371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6996" t="34184" r="47370" b="45657"/>
          <a:stretch/>
        </p:blipFill>
        <p:spPr>
          <a:xfrm>
            <a:off x="444908" y="1186050"/>
            <a:ext cx="3413310" cy="21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"/>
          <p:cNvSpPr txBox="1"/>
          <p:nvPr/>
        </p:nvSpPr>
        <p:spPr>
          <a:xfrm>
            <a:off x="623915" y="3219209"/>
            <a:ext cx="402515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Vẽ bậy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Phá hoại cảnh quan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Xả rác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Vặt cây, hoa,…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Nghịch, phá hỏng cơ sở vật chất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"/>
          <p:cNvSpPr txBox="1"/>
          <p:nvPr/>
        </p:nvSpPr>
        <p:spPr>
          <a:xfrm>
            <a:off x="5030218" y="3219209"/>
            <a:ext cx="40073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Tưới hoa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Giữ gìn, bảo vệ cảnh quan</a:t>
            </a:r>
            <a:endParaRPr sz="2000" b="1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Vứt rác đúng nơi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Dọn vệ sinh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grpSp>
        <p:nvGrpSpPr>
          <p:cNvPr id="379" name="Google Shape;379;p5"/>
          <p:cNvGrpSpPr/>
          <p:nvPr/>
        </p:nvGrpSpPr>
        <p:grpSpPr>
          <a:xfrm>
            <a:off x="1832973" y="479774"/>
            <a:ext cx="5801341" cy="4071491"/>
            <a:chOff x="1540431" y="826002"/>
            <a:chExt cx="6258863" cy="3378831"/>
          </a:xfrm>
        </p:grpSpPr>
        <p:sp>
          <p:nvSpPr>
            <p:cNvPr id="380" name="Google Shape;380;p5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5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383" name="Google Shape;383;p5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5"/>
          <p:cNvGrpSpPr/>
          <p:nvPr/>
        </p:nvGrpSpPr>
        <p:grpSpPr>
          <a:xfrm rot="-578342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391" name="Google Shape;391;p5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5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401" name="Google Shape;401;p5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5"/>
          <p:cNvSpPr/>
          <p:nvPr/>
        </p:nvSpPr>
        <p:spPr>
          <a:xfrm rot="-163605">
            <a:off x="2078677" y="1554119"/>
            <a:ext cx="523008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Muốn giữ cho cảnh quan xanh, sạch đẹp thì mỗi người đều phải có ý thức chăm sóc và bảo vệ của chung.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6"/>
          <p:cNvGrpSpPr/>
          <p:nvPr/>
        </p:nvGrpSpPr>
        <p:grpSpPr>
          <a:xfrm>
            <a:off x="876634" y="1589807"/>
            <a:ext cx="7914076" cy="3153042"/>
            <a:chOff x="731161" y="1433944"/>
            <a:chExt cx="7914076" cy="3153042"/>
          </a:xfrm>
        </p:grpSpPr>
        <p:pic>
          <p:nvPicPr>
            <p:cNvPr id="414" name="Google Shape;414;p6" descr="20210409092710_wm_shs-hoat-dong-trai-nghiem-2"/>
            <p:cNvPicPr preferRelativeResize="0"/>
            <p:nvPr/>
          </p:nvPicPr>
          <p:blipFill rotWithShape="1">
            <a:blip r:embed="rId3">
              <a:alphaModFix/>
            </a:blip>
            <a:srcRect l="11930" t="58940" r="6492" b="18059"/>
            <a:stretch/>
          </p:blipFill>
          <p:spPr>
            <a:xfrm>
              <a:off x="805296" y="1484729"/>
              <a:ext cx="7839941" cy="3102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6"/>
            <p:cNvSpPr/>
            <p:nvPr/>
          </p:nvSpPr>
          <p:spPr>
            <a:xfrm>
              <a:off x="731161" y="1433944"/>
              <a:ext cx="5347522" cy="1631373"/>
            </a:xfrm>
            <a:custGeom>
              <a:avLst/>
              <a:gdLst/>
              <a:ahLst/>
              <a:cxnLst/>
              <a:rect l="l" t="t" r="r" b="b"/>
              <a:pathLst>
                <a:path w="5347522" h="1506682" extrusionOk="0">
                  <a:moveTo>
                    <a:pt x="0" y="0"/>
                  </a:moveTo>
                  <a:lnTo>
                    <a:pt x="5347522" y="31173"/>
                  </a:lnTo>
                  <a:lnTo>
                    <a:pt x="4838367" y="1506682"/>
                  </a:lnTo>
                  <a:lnTo>
                    <a:pt x="0" y="1506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6" name="Google Shape;4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28" y="151168"/>
            <a:ext cx="1000265" cy="93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 txBox="1"/>
          <p:nvPr/>
        </p:nvSpPr>
        <p:spPr>
          <a:xfrm>
            <a:off x="731160" y="389358"/>
            <a:ext cx="6490522" cy="402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endParaRPr sz="2400" b="1" i="0" u="none" strike="noStrike" cap="none" dirty="0">
              <a:solidFill>
                <a:srgbClr val="05A8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hành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giao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endParaRPr sz="24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xét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đánhh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"/>
          <p:cNvPicPr preferRelativeResize="0"/>
          <p:nvPr/>
        </p:nvPicPr>
        <p:blipFill rotWithShape="1">
          <a:blip r:embed="rId3">
            <a:alphaModFix/>
          </a:blip>
          <a:srcRect l="12955" r="12840"/>
          <a:stretch/>
        </p:blipFill>
        <p:spPr>
          <a:xfrm>
            <a:off x="1652156" y="219688"/>
            <a:ext cx="5964380" cy="45212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Pangolin</vt:lpstr>
      <vt:lpstr>Baloo 2</vt:lpstr>
      <vt:lpstr>UTM Androgyne</vt:lpstr>
      <vt:lpstr>Cookie</vt:lpstr>
      <vt:lpstr>English Vocabulary Workshop by Slidesgo</vt:lpstr>
      <vt:lpstr>Bài 29: Bảo vệ cảnh quan quê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29: Bảo vệ cảnh quan quê em</dc:title>
  <dc:creator>L.U</dc:creator>
  <cp:lastModifiedBy>Nhung</cp:lastModifiedBy>
  <cp:revision>1</cp:revision>
  <dcterms:modified xsi:type="dcterms:W3CDTF">2022-04-03T16:01:43Z</dcterms:modified>
</cp:coreProperties>
</file>