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9"/>
  </p:notesMasterIdLst>
  <p:sldIdLst>
    <p:sldId id="267" r:id="rId2"/>
    <p:sldId id="259" r:id="rId3"/>
    <p:sldId id="261" r:id="rId4"/>
    <p:sldId id="270" r:id="rId5"/>
    <p:sldId id="264" r:id="rId6"/>
    <p:sldId id="269" r:id="rId7"/>
    <p:sldId id="271" r:id="rId8"/>
  </p:sldIdLst>
  <p:sldSz cx="9144000" cy="5143500" type="screen16x9"/>
  <p:notesSz cx="6858000" cy="9144000"/>
  <p:embeddedFontLst>
    <p:embeddedFont>
      <p:font typeface="Pangolin" charset="0"/>
      <p:regular r:id="rId10"/>
    </p:embeddedFont>
    <p:embeddedFont>
      <p:font typeface="Baloo 2" charset="0"/>
      <p:regular r:id="rId11"/>
      <p:bold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8C54"/>
    <a:srgbClr val="62BB47"/>
    <a:srgbClr val="00A651"/>
    <a:srgbClr val="AC98C9"/>
    <a:srgbClr val="E5E1EE"/>
    <a:srgbClr val="A165AB"/>
    <a:srgbClr val="FAD5E6"/>
    <a:srgbClr val="BDD646"/>
    <a:srgbClr val="E8F0C7"/>
    <a:srgbClr val="DDE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 snapToGrid="0">
      <p:cViewPr>
        <p:scale>
          <a:sx n="50" d="100"/>
          <a:sy n="50" d="100"/>
        </p:scale>
        <p:origin x="-90" y="-7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15079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3286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BC7442D-17D8-457E-9DD3-10F952231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893" y="2571750"/>
            <a:ext cx="4287141" cy="1426500"/>
          </a:xfrm>
        </p:spPr>
        <p:txBody>
          <a:bodyPr/>
          <a:lstStyle/>
          <a:p>
            <a:r>
              <a:rPr lang="vi-VN" dirty="0"/>
              <a:t>Bài 24: Phòng tránh bị bắt cóc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54358A4A-8847-481F-AEE8-340A8C7C7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664" y="4136473"/>
            <a:ext cx="3657600" cy="567000"/>
          </a:xfrm>
        </p:spPr>
        <p:txBody>
          <a:bodyPr/>
          <a:lstStyle/>
          <a:p>
            <a:r>
              <a:rPr lang="vi-VN" dirty="0"/>
              <a:t>Lớp:...</a:t>
            </a:r>
          </a:p>
        </p:txBody>
      </p:sp>
    </p:spTree>
    <p:extLst>
      <p:ext uri="{BB962C8B-B14F-4D97-AF65-F5344CB8AC3E}">
        <p14:creationId xmlns:p14="http://schemas.microsoft.com/office/powerpoint/2010/main" val="19971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E532C59-C545-415F-8D86-8B4E25A7E1C1}"/>
              </a:ext>
            </a:extLst>
          </p:cNvPr>
          <p:cNvGrpSpPr/>
          <p:nvPr/>
        </p:nvGrpSpPr>
        <p:grpSpPr>
          <a:xfrm>
            <a:off x="439571" y="227050"/>
            <a:ext cx="5681492" cy="917962"/>
            <a:chOff x="609699" y="227050"/>
            <a:chExt cx="5681492" cy="91796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294CFF77-BAFD-498D-83ED-1509D2CA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99" y="240011"/>
              <a:ext cx="819264" cy="905001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AB1F049-D2F5-4DE5-A645-FC2593112B5C}"/>
                </a:ext>
              </a:extLst>
            </p:cNvPr>
            <p:cNvSpPr/>
            <p:nvPr/>
          </p:nvSpPr>
          <p:spPr>
            <a:xfrm>
              <a:off x="1428963" y="227050"/>
              <a:ext cx="48622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err="1">
                  <a:solidFill>
                    <a:srgbClr val="FF7C0A"/>
                  </a:solidFill>
                </a:rPr>
                <a:t>Hoạt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động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giáo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dục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theo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chủ</a:t>
              </a:r>
              <a:r>
                <a:rPr lang="en-US" sz="2400" b="1" dirty="0">
                  <a:solidFill>
                    <a:srgbClr val="FF7C0A"/>
                  </a:solidFill>
                </a:rPr>
                <a:t> </a:t>
              </a:r>
              <a:r>
                <a:rPr lang="en-US" sz="2400" b="1" dirty="0" err="1">
                  <a:solidFill>
                    <a:srgbClr val="FF7C0A"/>
                  </a:solidFill>
                </a:rPr>
                <a:t>đề</a:t>
              </a:r>
              <a:endParaRPr lang="vi-VN" sz="2400" dirty="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C60BB4B-C1C6-4CBB-801E-3669789B156E}"/>
              </a:ext>
            </a:extLst>
          </p:cNvPr>
          <p:cNvSpPr txBox="1"/>
          <p:nvPr/>
        </p:nvSpPr>
        <p:spPr>
          <a:xfrm>
            <a:off x="1258834" y="692511"/>
            <a:ext cx="7445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Chơi trò </a:t>
            </a:r>
            <a:r>
              <a:rPr lang="vi-VN" sz="2000" i="1" dirty="0">
                <a:solidFill>
                  <a:schemeClr val="tx2">
                    <a:lumMod val="10000"/>
                  </a:schemeClr>
                </a:solidFill>
              </a:rPr>
              <a:t>Người quen – Người lạ.</a:t>
            </a:r>
          </a:p>
          <a:p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Hãy nhận biết thành viên tổ mình qua giọng nói. Nếu chưa nhận ra, em có thể đặt câu hỏi: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37A2D25-4D2B-4EEE-947E-A53C81BB33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9779" y="1708174"/>
            <a:ext cx="6385387" cy="309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1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2. Xử lí tình huống có nguy cơ bị bắt cóc.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54EFCD-0093-4119-980A-7DD2E63AAB63}"/>
              </a:ext>
            </a:extLst>
          </p:cNvPr>
          <p:cNvSpPr/>
          <p:nvPr/>
        </p:nvSpPr>
        <p:spPr>
          <a:xfrm>
            <a:off x="532719" y="636374"/>
            <a:ext cx="8311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Thảo luận về cách ứng xử trong mỗi tình huống.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Sắm vai theo cách ứng xử phù hợp.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Nêu điều em học được qua việc sắm vai.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249997-11FC-426B-A816-2900CA7EA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1663" y="1618346"/>
            <a:ext cx="5251393" cy="3112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1093C8-99F0-4BB8-B814-6DF2325B89AE}"/>
              </a:ext>
            </a:extLst>
          </p:cNvPr>
          <p:cNvSpPr txBox="1"/>
          <p:nvPr/>
        </p:nvSpPr>
        <p:spPr>
          <a:xfrm>
            <a:off x="670944" y="1842489"/>
            <a:ext cx="22759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i="1" dirty="0">
                <a:solidFill>
                  <a:srgbClr val="002060"/>
                </a:solidFill>
              </a:rPr>
              <a:t>Tình huống 1: Sơn đang đứng một mình ở cổng trường chờ bố mẹ đến đón thì phát hiện có người lạ theo dõi mình. Nếu là Sơn, em sẽ làm gì?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D7C3F5-FA2C-4825-82AE-4EF06FB5E375}"/>
              </a:ext>
            </a:extLst>
          </p:cNvPr>
          <p:cNvSpPr txBox="1"/>
          <p:nvPr/>
        </p:nvSpPr>
        <p:spPr>
          <a:xfrm>
            <a:off x="5380073" y="1652037"/>
            <a:ext cx="30929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- Đi ngay vào phòng bảo vệ của trường.</a:t>
            </a:r>
          </a:p>
          <a:p>
            <a:r>
              <a:rPr lang="vi-VN" sz="1800" dirty="0">
                <a:solidFill>
                  <a:srgbClr val="FF0000"/>
                </a:solidFill>
              </a:rPr>
              <a:t>- Mượn bác bảo vệ điện thoại và gọi điện cho bố mẹ.</a:t>
            </a:r>
          </a:p>
        </p:txBody>
      </p:sp>
    </p:spTree>
    <p:extLst>
      <p:ext uri="{BB962C8B-B14F-4D97-AF65-F5344CB8AC3E}">
        <p14:creationId xmlns:p14="http://schemas.microsoft.com/office/powerpoint/2010/main" val="215918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5EA6FA6-0409-4968-8F2A-D104D5DEBAA9}"/>
              </a:ext>
            </a:extLst>
          </p:cNvPr>
          <p:cNvSpPr txBox="1"/>
          <p:nvPr/>
        </p:nvSpPr>
        <p:spPr>
          <a:xfrm>
            <a:off x="532720" y="289712"/>
            <a:ext cx="8311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2. Xử lí tình huống có nguy cơ bị bắt cóc.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754EFCD-0093-4119-980A-7DD2E63AAB63}"/>
              </a:ext>
            </a:extLst>
          </p:cNvPr>
          <p:cNvSpPr/>
          <p:nvPr/>
        </p:nvSpPr>
        <p:spPr>
          <a:xfrm>
            <a:off x="532719" y="636374"/>
            <a:ext cx="83112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Thảo luận về cách ứng xử trong mỗi tình huống.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Sắm vai theo cách ứng xử phù hợp.</a:t>
            </a:r>
          </a:p>
          <a:p>
            <a:pPr marL="342900" indent="-342900">
              <a:buFontTx/>
              <a:buChar char="-"/>
            </a:pPr>
            <a:r>
              <a:rPr lang="vi-VN" sz="2000" dirty="0">
                <a:solidFill>
                  <a:schemeClr val="tx2">
                    <a:lumMod val="10000"/>
                  </a:schemeClr>
                </a:solidFill>
              </a:rPr>
              <a:t>Nêu điều em học được qua việc sắm vai.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1093C8-99F0-4BB8-B814-6DF2325B89AE}"/>
              </a:ext>
            </a:extLst>
          </p:cNvPr>
          <p:cNvSpPr txBox="1"/>
          <p:nvPr/>
        </p:nvSpPr>
        <p:spPr>
          <a:xfrm>
            <a:off x="670944" y="1842489"/>
            <a:ext cx="22759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1800" i="1" dirty="0">
                <a:solidFill>
                  <a:srgbClr val="002060"/>
                </a:solidFill>
              </a:rPr>
              <a:t>Tình huống 2: Trên đường từ trường về nhà, Nga gặp một người lạ cho quà và rủ đi cùng. Nếu là Nga, em sẽ ứng xử thế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07B591-37AB-4B47-A737-9201B17B60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7987" y="1652037"/>
            <a:ext cx="5895975" cy="2990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CC7513B-137C-4EA6-A8F7-E871074A3E63}"/>
              </a:ext>
            </a:extLst>
          </p:cNvPr>
          <p:cNvSpPr txBox="1"/>
          <p:nvPr/>
        </p:nvSpPr>
        <p:spPr>
          <a:xfrm>
            <a:off x="5750979" y="1242324"/>
            <a:ext cx="3092983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1800" dirty="0">
                <a:solidFill>
                  <a:srgbClr val="FF0000"/>
                </a:solidFill>
              </a:rPr>
              <a:t>- Nói rằng: “Cháu không cần quà ạ. Cháu đang đi về nhà nên không muốn đi chơi”.</a:t>
            </a:r>
          </a:p>
          <a:p>
            <a:r>
              <a:rPr lang="vi-VN" sz="1800" dirty="0">
                <a:solidFill>
                  <a:srgbClr val="FF0000"/>
                </a:solidFill>
              </a:rPr>
              <a:t>- Chạy nhanh về nhà.</a:t>
            </a:r>
          </a:p>
        </p:txBody>
      </p:sp>
    </p:spTree>
    <p:extLst>
      <p:ext uri="{BB962C8B-B14F-4D97-AF65-F5344CB8AC3E}">
        <p14:creationId xmlns:p14="http://schemas.microsoft.com/office/powerpoint/2010/main" val="10471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9" grpId="0" build="p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4B49901-C736-4A54-A636-69ED6CE8C113}"/>
              </a:ext>
            </a:extLst>
          </p:cNvPr>
          <p:cNvGrpSpPr/>
          <p:nvPr/>
        </p:nvGrpSpPr>
        <p:grpSpPr>
          <a:xfrm>
            <a:off x="535828" y="218723"/>
            <a:ext cx="3220223" cy="1027221"/>
            <a:chOff x="535828" y="218723"/>
            <a:chExt cx="3220223" cy="10272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1C80324B-3CD5-4D50-9C33-550A108A3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8" y="257493"/>
              <a:ext cx="1059055" cy="98845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41B362B8-F93C-4D48-94BF-2E31F0B78BF0}"/>
                </a:ext>
              </a:extLst>
            </p:cNvPr>
            <p:cNvSpPr/>
            <p:nvPr/>
          </p:nvSpPr>
          <p:spPr>
            <a:xfrm>
              <a:off x="1594882" y="218723"/>
              <a:ext cx="2161169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b="1" dirty="0" err="1">
                  <a:solidFill>
                    <a:srgbClr val="0070C0"/>
                  </a:solidFill>
                </a:rPr>
                <a:t>Sinh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vi-VN" sz="2400" b="1" dirty="0">
                  <a:solidFill>
                    <a:srgbClr val="0070C0"/>
                  </a:solidFill>
                </a:rPr>
                <a:t>hoạt lớp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10FDD5-782C-4979-9D02-E86211DC1FF7}"/>
              </a:ext>
            </a:extLst>
          </p:cNvPr>
          <p:cNvSpPr txBox="1"/>
          <p:nvPr/>
        </p:nvSpPr>
        <p:spPr>
          <a:xfrm>
            <a:off x="1594882" y="796573"/>
            <a:ext cx="7320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Diễn tiểu phẩm </a:t>
            </a:r>
            <a:r>
              <a:rPr lang="vi-VN" sz="2400" i="1" dirty="0"/>
              <a:t>Sói và Cừu.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B5C731-761E-4945-9F77-EFCAC21633A5}"/>
              </a:ext>
            </a:extLst>
          </p:cNvPr>
          <p:cNvSpPr txBox="1"/>
          <p:nvPr/>
        </p:nvSpPr>
        <p:spPr>
          <a:xfrm>
            <a:off x="535828" y="1566688"/>
            <a:ext cx="20073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/>
              <a:t>Thảo luận về nội dung tiểu phẩm và phân công sắm vai.</a:t>
            </a:r>
          </a:p>
          <a:p>
            <a:pPr marL="342900" indent="-342900">
              <a:buFontTx/>
              <a:buChar char="-"/>
            </a:pPr>
            <a:r>
              <a:rPr lang="vi-VN" sz="2000" dirty="0"/>
              <a:t>Sắm vai diễn tiểu phẩm.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90F77C-FFFE-4884-B91E-DCCBC3F45E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75466" y="823731"/>
            <a:ext cx="6019024" cy="37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2FF9607-6D8D-4B98-A5EB-A2B0C8D2F53C}"/>
              </a:ext>
            </a:extLst>
          </p:cNvPr>
          <p:cNvGrpSpPr/>
          <p:nvPr/>
        </p:nvGrpSpPr>
        <p:grpSpPr>
          <a:xfrm>
            <a:off x="488950" y="345721"/>
            <a:ext cx="8197850" cy="1697392"/>
            <a:chOff x="488950" y="345721"/>
            <a:chExt cx="8197850" cy="169739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90B970D3-415C-4E02-B66F-FFD0FD224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31866"/>
            <a:stretch/>
          </p:blipFill>
          <p:spPr>
            <a:xfrm>
              <a:off x="488950" y="368830"/>
              <a:ext cx="8197850" cy="1674283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54EEC395-BD3E-46C9-91D5-843BF564C4F6}"/>
                </a:ext>
              </a:extLst>
            </p:cNvPr>
            <p:cNvSpPr/>
            <p:nvPr/>
          </p:nvSpPr>
          <p:spPr>
            <a:xfrm>
              <a:off x="1532385" y="345721"/>
              <a:ext cx="422547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err="1">
                  <a:solidFill>
                    <a:srgbClr val="00A651"/>
                  </a:solidFill>
                </a:rPr>
                <a:t>Hoạt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động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sau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giờ</a:t>
              </a:r>
              <a:r>
                <a:rPr lang="en-US" sz="2800" b="1" dirty="0">
                  <a:solidFill>
                    <a:srgbClr val="00A651"/>
                  </a:solidFill>
                </a:rPr>
                <a:t> </a:t>
              </a:r>
              <a:r>
                <a:rPr lang="en-US" sz="2800" b="1" dirty="0" err="1">
                  <a:solidFill>
                    <a:srgbClr val="00A651"/>
                  </a:solidFill>
                </a:rPr>
                <a:t>học</a:t>
              </a:r>
              <a:endParaRPr lang="en-US" sz="2800" b="1" dirty="0">
                <a:solidFill>
                  <a:srgbClr val="00A65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5F9BACBD-7E6D-47DD-90A1-D6EFC17CEBF7}"/>
                </a:ext>
              </a:extLst>
            </p:cNvPr>
            <p:cNvSpPr txBox="1"/>
            <p:nvPr/>
          </p:nvSpPr>
          <p:spPr>
            <a:xfrm>
              <a:off x="1532384" y="897099"/>
              <a:ext cx="69840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/>
                <a:t>Học thuộc số điện thoại của người thân và địa chỉ nhà mình.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11EE77CE-B078-4762-9AE2-5C7211CA853C}"/>
                </a:ext>
              </a:extLst>
            </p:cNvPr>
            <p:cNvSpPr/>
            <p:nvPr/>
          </p:nvSpPr>
          <p:spPr>
            <a:xfrm>
              <a:off x="627538" y="345721"/>
              <a:ext cx="766258" cy="766106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xmlns="" id="{DE3C670E-8440-45B9-BD08-3106088D3E94}"/>
                </a:ext>
              </a:extLst>
            </p:cNvPr>
            <p:cNvSpPr/>
            <p:nvPr/>
          </p:nvSpPr>
          <p:spPr>
            <a:xfrm>
              <a:off x="692249" y="454039"/>
              <a:ext cx="653240" cy="512660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8">
              <a:extLst>
                <a:ext uri="{FF2B5EF4-FFF2-40B4-BE49-F238E27FC236}">
                  <a16:creationId xmlns:a16="http://schemas.microsoft.com/office/drawing/2014/main" xmlns="" id="{06D8A0B4-06C3-4AC7-9B9F-E0EC2372E202}"/>
                </a:ext>
              </a:extLst>
            </p:cNvPr>
            <p:cNvSpPr/>
            <p:nvPr/>
          </p:nvSpPr>
          <p:spPr>
            <a:xfrm>
              <a:off x="1198768" y="486524"/>
              <a:ext cx="102976" cy="118508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80B358FF-4610-4CAF-A6AE-91BE30924F15}"/>
                </a:ext>
              </a:extLst>
            </p:cNvPr>
            <p:cNvSpPr/>
            <p:nvPr/>
          </p:nvSpPr>
          <p:spPr>
            <a:xfrm>
              <a:off x="923328" y="585327"/>
              <a:ext cx="118573" cy="116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BB118B4-5882-4BD1-8D6F-6EB143197783}"/>
                </a:ext>
              </a:extLst>
            </p:cNvPr>
            <p:cNvSpPr/>
            <p:nvPr/>
          </p:nvSpPr>
          <p:spPr>
            <a:xfrm>
              <a:off x="957964" y="618967"/>
              <a:ext cx="50398" cy="49148"/>
            </a:xfrm>
            <a:prstGeom prst="rect">
              <a:avLst/>
            </a:pr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xmlns="" id="{FB67C750-8051-46CC-9E23-84511BBDF0B5}"/>
                </a:ext>
              </a:extLst>
            </p:cNvPr>
            <p:cNvSpPr/>
            <p:nvPr/>
          </p:nvSpPr>
          <p:spPr>
            <a:xfrm>
              <a:off x="900904" y="860161"/>
              <a:ext cx="64178" cy="75065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8E73635-DEDF-4E3A-AD85-A2A2BF956A26}"/>
              </a:ext>
            </a:extLst>
          </p:cNvPr>
          <p:cNvGrpSpPr/>
          <p:nvPr/>
        </p:nvGrpSpPr>
        <p:grpSpPr>
          <a:xfrm>
            <a:off x="1963098" y="1896831"/>
            <a:ext cx="5305338" cy="2933774"/>
            <a:chOff x="1963098" y="1896831"/>
            <a:chExt cx="5305338" cy="293377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xmlns="" id="{CEDD6262-86AE-4D3B-BEFD-75B19FFC8A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2551" y="1896831"/>
              <a:ext cx="2677521" cy="29337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xmlns="" id="{304578EF-B37B-433C-9ED7-28AADCFEA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3098" y="2571382"/>
              <a:ext cx="1209453" cy="12094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xmlns="" id="{E5C7E647-D7C5-479A-AA0D-9695DD2E90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4152" y="2338966"/>
              <a:ext cx="1674284" cy="1674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460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372E28-1F05-4467-8152-4952901C6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311" y="471514"/>
            <a:ext cx="8091377" cy="399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133528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306</Words>
  <Application>Microsoft Office PowerPoint</Application>
  <PresentationFormat>On-screen Show (16:9)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Pangolin</vt:lpstr>
      <vt:lpstr>Baloo 2</vt:lpstr>
      <vt:lpstr>UTM Cookies</vt:lpstr>
      <vt:lpstr>UTM Androgyne</vt:lpstr>
      <vt:lpstr>English Vocabulary Workshop by Slidesgo</vt:lpstr>
      <vt:lpstr>Bài 24: Phòng tránh bị bắt cóc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Nhung</cp:lastModifiedBy>
  <cp:revision>63</cp:revision>
  <dcterms:modified xsi:type="dcterms:W3CDTF">2022-02-27T14:39:32Z</dcterms:modified>
</cp:coreProperties>
</file>