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1" r:id="rId3"/>
  </p:sldMasterIdLst>
  <p:notesMasterIdLst>
    <p:notesMasterId r:id="rId21"/>
  </p:notesMasterIdLst>
  <p:sldIdLst>
    <p:sldId id="257" r:id="rId4"/>
    <p:sldId id="258" r:id="rId5"/>
    <p:sldId id="285" r:id="rId6"/>
    <p:sldId id="268" r:id="rId7"/>
    <p:sldId id="261" r:id="rId8"/>
    <p:sldId id="312" r:id="rId9"/>
    <p:sldId id="294" r:id="rId10"/>
    <p:sldId id="286" r:id="rId11"/>
    <p:sldId id="287" r:id="rId12"/>
    <p:sldId id="309" r:id="rId13"/>
    <p:sldId id="310" r:id="rId14"/>
    <p:sldId id="311" r:id="rId15"/>
    <p:sldId id="307" r:id="rId16"/>
    <p:sldId id="308" r:id="rId17"/>
    <p:sldId id="274" r:id="rId18"/>
    <p:sldId id="302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99"/>
    <a:srgbClr val="99FF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9" autoAdjust="0"/>
    <p:restoredTop sz="86275" autoAdjust="0"/>
  </p:normalViewPr>
  <p:slideViewPr>
    <p:cSldViewPr snapToGrid="0">
      <p:cViewPr varScale="1">
        <p:scale>
          <a:sx n="65" d="100"/>
          <a:sy n="65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410C4-ED0F-4D0C-A548-922239F7FE10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18B87-AAA4-4A3A-B931-23C56218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0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2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0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265471" y="282677"/>
            <a:ext cx="11661058" cy="6292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0122"/>
            <a:ext cx="6096000" cy="16078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206EAE-B0D8-42D2-B876-4C83CACBB2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606" y="5300571"/>
            <a:ext cx="1407421" cy="15574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570" y="-350492"/>
            <a:ext cx="1169429" cy="1536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816" y="-350492"/>
            <a:ext cx="1169430" cy="15367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0122"/>
            <a:ext cx="6096000" cy="1607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53A5152-7E4A-47FC-8385-C1BDDC6D6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70" y="5300571"/>
            <a:ext cx="1407130" cy="15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1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24633" y="1076233"/>
            <a:ext cx="6274000" cy="37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latin typeface="Yusei Magic"/>
                <a:ea typeface="Yusei Magic"/>
                <a:cs typeface="Yusei Magic"/>
                <a:sym typeface="Yusei Mag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24633" y="5235767"/>
            <a:ext cx="5367200" cy="54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4" name="Google Shape;14;p2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" name="Google Shape;16;p2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7" name="Google Shape;17;p2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83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oogle Shape;27;p3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28" name="Google Shape;28;p3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25700" y="3171500"/>
            <a:ext cx="4793200" cy="2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725700" y="1021033"/>
            <a:ext cx="1771600" cy="16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0939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9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06" name="Google Shape;106;p9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9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" name="Google Shape;108;p9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09" name="Google Shape;109;p9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1884967" y="13694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885033" y="25367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117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" name="Google Shape;121;p11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22" name="Google Shape;122;p11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11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11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25" name="Google Shape;125;p11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129" name="Google Shape;12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821784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1"/>
          </p:nvPr>
        </p:nvSpPr>
        <p:spPr>
          <a:xfrm>
            <a:off x="1712000" y="4085017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30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73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14;p23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315" name="Google Shape;315;p23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23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7" name="Google Shape;317;p23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318" name="Google Shape;318;p23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pic>
        <p:nvPicPr>
          <p:cNvPr id="322" name="Google Shape;3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1059">
            <a:off x="10864043" y="5432415"/>
            <a:ext cx="1251851" cy="10487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427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45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17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97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9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8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75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3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2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7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4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5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46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2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58167"/>
            <a:ext cx="1169811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kiện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Magnesium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Magnesium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GV</a:t>
            </a:r>
            <a:r>
              <a:rPr kumimoji="0" lang="en-US" sz="3000" b="1" i="1" u="none" strike="noStrike" kern="1200" cap="none" spc="0" normalizeH="0" baseline="0" noProof="0" smtClean="0">
                <a:ln/>
                <a:solidFill>
                  <a:srgbClr val="FFFF00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1" i="1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Magnesium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5363" y="4592997"/>
            <a:ext cx="608350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61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42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2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3" y="5788599"/>
            <a:ext cx="4983617" cy="10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2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90575" y="179163"/>
            <a:ext cx="954715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LỆNH LẶP CÓ ĐIỀU KIỆN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A14D18-037F-B28D-2506-2F626815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75" y="1074006"/>
            <a:ext cx="9994496" cy="23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50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F208B286-10BA-5E79-7EE8-97E4FDF08E0C}"/>
              </a:ext>
            </a:extLst>
          </p:cNvPr>
          <p:cNvSpPr txBox="1">
            <a:spLocks/>
          </p:cNvSpPr>
          <p:nvPr/>
        </p:nvSpPr>
        <p:spPr>
          <a:xfrm>
            <a:off x="1387223" y="407312"/>
            <a:ext cx="954715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LỆNH LẶP CÓ ĐIỀU KIỆN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3F618-C356-8BB0-95AF-C84FDF408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652" y="1074007"/>
            <a:ext cx="6481462" cy="57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233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C5C6A1-34EA-297B-9578-56180138CD01}"/>
              </a:ext>
            </a:extLst>
          </p:cNvPr>
          <p:cNvSpPr txBox="1"/>
          <p:nvPr/>
        </p:nvSpPr>
        <p:spPr>
          <a:xfrm>
            <a:off x="1583871" y="1240971"/>
            <a:ext cx="9153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lệnh lặp có điều kiện trong Scratch, chỉ khi điều kiện lặp có giá trị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(false)  thì mới thực hiện lặp, khi điều kiện lặp có giá trị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(true) thì dừng lặp.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BF31A7B-2F60-F9E0-8969-5380C79253FD}"/>
              </a:ext>
            </a:extLst>
          </p:cNvPr>
          <p:cNvSpPr txBox="1">
            <a:spLocks/>
          </p:cNvSpPr>
          <p:nvPr/>
        </p:nvSpPr>
        <p:spPr>
          <a:xfrm>
            <a:off x="1387223" y="407312"/>
            <a:ext cx="954715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LỆNH LẶP CÓ ĐIỀU KIỆN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9027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xmlns="" id="{95C824B6-22AD-B6F0-8C61-AADC26D7542A}"/>
              </a:ext>
            </a:extLst>
          </p:cNvPr>
          <p:cNvSpPr/>
          <p:nvPr/>
        </p:nvSpPr>
        <p:spPr>
          <a:xfrm>
            <a:off x="7340333" y="9382"/>
            <a:ext cx="3573194" cy="12520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CEA29B-98FD-F4C9-8E2A-4F5A2F42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796" y="1538286"/>
            <a:ext cx="9950903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155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xmlns="" id="{95C824B6-22AD-B6F0-8C61-AADC26D7542A}"/>
              </a:ext>
            </a:extLst>
          </p:cNvPr>
          <p:cNvSpPr/>
          <p:nvPr/>
        </p:nvSpPr>
        <p:spPr>
          <a:xfrm>
            <a:off x="7340333" y="9382"/>
            <a:ext cx="3573194" cy="12520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F79EFD-3C7C-77E0-E911-ABF322D0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883" y="1483871"/>
            <a:ext cx="9822915" cy="49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3111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5006">
            <a:off x="600250" y="474498"/>
            <a:ext cx="1463966" cy="1646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2859" y="443012"/>
            <a:ext cx="7988344" cy="85496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UTM Magnesium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001E8E-AE5D-FD64-22FD-3E23F7D4796E}"/>
              </a:ext>
            </a:extLst>
          </p:cNvPr>
          <p:cNvSpPr txBox="1"/>
          <p:nvPr/>
        </p:nvSpPr>
        <p:spPr>
          <a:xfrm>
            <a:off x="2137072" y="1412009"/>
            <a:ext cx="85641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chương trình </a:t>
            </a:r>
            <a:r>
              <a:rPr lang="en-US" sz="2800" b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một nhân vật di chuyển tự do trên cùng Sân khấu và dừng lại khi nháy chuột máy tính.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86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8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418">
            <a:off x="-752635" y="3541540"/>
            <a:ext cx="1785741" cy="19712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" name="Google Shape;5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630473">
            <a:off x="264845" y="-418316"/>
            <a:ext cx="1483548" cy="15087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6" name="Google Shape;3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240994">
            <a:off x="10501212" y="224216"/>
            <a:ext cx="2553291" cy="9874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0" name="Google Shape;46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10396">
            <a:off x="9503509" y="4772600"/>
            <a:ext cx="2320067" cy="14217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3" y="27506"/>
            <a:ext cx="2664835" cy="1481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66970" y="503022"/>
            <a:ext cx="500383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Ghi nhớ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6" y="415548"/>
            <a:ext cx="877747" cy="877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78231-3B66-23A4-1370-B482A1468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868" y="1429485"/>
            <a:ext cx="10291313" cy="35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131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2523" y="2447778"/>
            <a:ext cx="7076049" cy="2138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8953" y="1585292"/>
            <a:ext cx="7572778" cy="10162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GOOG BYE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06" y="3306228"/>
            <a:ext cx="8834506" cy="11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6202" y="242072"/>
            <a:ext cx="719959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26" name="Picture 2" descr="Tin học lớp 5 Cánh diều Bài 6: Cấu trúc lặp với số lần biết trước">
            <a:extLst>
              <a:ext uri="{FF2B5EF4-FFF2-40B4-BE49-F238E27FC236}">
                <a16:creationId xmlns:a16="http://schemas.microsoft.com/office/drawing/2014/main" xmlns="" id="{41164632-CD4C-B352-A302-34F48D7C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105" y="1774334"/>
            <a:ext cx="45973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D1EDDD-EADC-8958-834B-DE7DE58C622B}"/>
              </a:ext>
            </a:extLst>
          </p:cNvPr>
          <p:cNvSpPr txBox="1"/>
          <p:nvPr/>
        </p:nvSpPr>
        <p:spPr>
          <a:xfrm>
            <a:off x="1836960" y="1268353"/>
            <a:ext cx="93154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Cho yêu cầu: Hãy tạo chương trình điều khiển một nhân vật di chuyển theo chuột máy tính cho tới khi phím “s” được nhấn.</a:t>
            </a:r>
          </a:p>
          <a:p>
            <a:pPr algn="just"/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Em </a:t>
            </a:r>
            <a:r>
              <a:rPr lang="en-US" sz="32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sử dụng được cấu trúc lặp đã học để thực hiện yêu cầu trên không?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A8D3C0-609C-BA72-74B3-2A30FCFD6795}"/>
              </a:ext>
            </a:extLst>
          </p:cNvPr>
          <p:cNvSpPr txBox="1"/>
          <p:nvPr/>
        </p:nvSpPr>
        <p:spPr>
          <a:xfrm>
            <a:off x="1397479" y="4214329"/>
            <a:ext cx="100583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b="1" i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 không sử dụng được cấu trúc lặp đã học để thực hiện yêu cầu trên, em cần sử dụng cấu trúc lặp có điều kiện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477" y="1804122"/>
            <a:ext cx="852561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7</a:t>
            </a:r>
            <a:r>
              <a:rPr lang="en" sz="4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CẤU TRÚC LẶP CÓ ĐIỀU KIỆN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oogle Shape;3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418">
            <a:off x="-525586" y="4597421"/>
            <a:ext cx="1710855" cy="18885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6" name="Google Shape;3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240994">
            <a:off x="10852380" y="228554"/>
            <a:ext cx="2382696" cy="9214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6532" y="362566"/>
            <a:ext cx="4064000" cy="856172"/>
          </a:xfrm>
          <a:prstGeom prst="rect">
            <a:avLst/>
          </a:prstGeom>
        </p:spPr>
      </p:pic>
      <p:pic>
        <p:nvPicPr>
          <p:cNvPr id="1028" name="Picture 4" descr="https://static.vecteezy.com/system/resources/previews/008/384/702/non_2x/cute-colorful-laptop-with-love-balloon-comic-free-vec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776" r="99082">
                        <a14:foregroundMark x1="20102" y1="37449" x2="30204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3975550"/>
            <a:ext cx="3318828" cy="33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13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8535" y="726015"/>
            <a:ext cx="5200463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0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Mục</a:t>
            </a:r>
            <a:r>
              <a:rPr lang="en-US" sz="5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0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tiêu</a:t>
            </a:r>
            <a:r>
              <a:rPr lang="en-US" sz="5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0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bài</a:t>
            </a:r>
            <a:r>
              <a:rPr lang="en-US" sz="5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0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học</a:t>
            </a:r>
            <a:endParaRPr lang="en-US" sz="5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6932" y="1894043"/>
            <a:ext cx="8243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 2" panose="05020102010507070707" pitchFamily="18" charset="2"/>
              <a:buChar char="P"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Nhận biết được các biểu thực điều kiện trong nhóm lệnh Cánh diều.</a:t>
            </a:r>
          </a:p>
          <a:p>
            <a:pPr marL="571500" indent="-571500" algn="just">
              <a:buFont typeface="Wingdings 2" panose="05020102010507070707" pitchFamily="18" charset="2"/>
              <a:buChar char="P"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Nêu được ví dụ cụ thể mô tả một cấu trúc lặp có điều kiện.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293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3" y="94278"/>
            <a:ext cx="9289785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CẤU TRÚC LẶP CÓ ĐIỀU KIỆN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D8D61C-A06B-8F4F-63AB-CF4A31E0ADEB}"/>
              </a:ext>
            </a:extLst>
          </p:cNvPr>
          <p:cNvSpPr txBox="1"/>
          <p:nvPr/>
        </p:nvSpPr>
        <p:spPr>
          <a:xfrm>
            <a:off x="7708365" y="740966"/>
            <a:ext cx="434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16033-0D70-06F4-CF3A-74EC2E7F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1" y="1256301"/>
            <a:ext cx="10162993" cy="176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902F58-4F98-94D6-11DE-5E61CEB1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614" y="3057886"/>
            <a:ext cx="88201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57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3" y="94278"/>
            <a:ext cx="9289785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CẤU TRÚC LẶP CÓ ĐIỀU KIỆN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93A607-9E68-A3D5-F953-ED0004DC4E4B}"/>
              </a:ext>
            </a:extLst>
          </p:cNvPr>
          <p:cNvSpPr txBox="1"/>
          <p:nvPr/>
        </p:nvSpPr>
        <p:spPr>
          <a:xfrm>
            <a:off x="1271098" y="1414791"/>
            <a:ext cx="9480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việc có thể biểu thị bằng một cấu trúc lặp có điều kiện:</a:t>
            </a:r>
          </a:p>
          <a:p>
            <a:pPr algn="just"/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2. Một xe buýt chạy 30 ngày trong 1 tháng, mỗi ngày chạy 10 chuyến.</a:t>
            </a:r>
          </a:p>
          <a:p>
            <a:pPr algn="just"/>
            <a:r>
              <a:rPr lang="vi-VN" sz="3200" b="1" i="0">
                <a:solidFill>
                  <a:srgbClr val="000000"/>
                </a:solidFill>
                <a:effectLst/>
                <a:latin typeface="+mj-lt"/>
              </a:rPr>
              <a:t>3. Một vận động viên chạy vòng quanh đường đua cho đến khi chạy được 2 giờ</a:t>
            </a:r>
          </a:p>
        </p:txBody>
      </p:sp>
    </p:spTree>
    <p:extLst>
      <p:ext uri="{BB962C8B-B14F-4D97-AF65-F5344CB8AC3E}">
        <p14:creationId xmlns:p14="http://schemas.microsoft.com/office/powerpoint/2010/main" val="299830197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3" y="94278"/>
            <a:ext cx="9289785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CẤU TRÚC LẶP CÓ ĐIỀU KIỆN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93A607-9E68-A3D5-F953-ED0004DC4E4B}"/>
              </a:ext>
            </a:extLst>
          </p:cNvPr>
          <p:cNvSpPr txBox="1"/>
          <p:nvPr/>
        </p:nvSpPr>
        <p:spPr>
          <a:xfrm>
            <a:off x="1271098" y="1414791"/>
            <a:ext cx="9480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có điều kiện dùng để mô tả các hành động được thực hiện lặp lại cho đến khi điều kiện dừng lặp được thỏa mãn.</a:t>
            </a:r>
          </a:p>
        </p:txBody>
      </p:sp>
    </p:spTree>
    <p:extLst>
      <p:ext uri="{BB962C8B-B14F-4D97-AF65-F5344CB8AC3E}">
        <p14:creationId xmlns:p14="http://schemas.microsoft.com/office/powerpoint/2010/main" val="360017041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90575" y="179163"/>
            <a:ext cx="954715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 BIỂU THỨC ĐIỀU KIỆN TRONG NHÓM LỆNH CẢM BIẾN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4E7158-4527-68F1-BD62-4BE83BD1F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02" y="3754662"/>
            <a:ext cx="6819900" cy="2924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DC178B-76EA-1DFE-2D61-470130195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75" y="1074007"/>
            <a:ext cx="10255754" cy="26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9343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E83E0-3FCA-9CAA-E308-91E2D851FE67}"/>
              </a:ext>
            </a:extLst>
          </p:cNvPr>
          <p:cNvSpPr txBox="1">
            <a:spLocks/>
          </p:cNvSpPr>
          <p:nvPr/>
        </p:nvSpPr>
        <p:spPr>
          <a:xfrm>
            <a:off x="1190575" y="179163"/>
            <a:ext cx="954715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 BIỂU THỨC ĐIỀU KIỆN TRONG NHÓM LỆNH CẢM BIẾN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C5C6A1-34EA-297B-9578-56180138CD01}"/>
              </a:ext>
            </a:extLst>
          </p:cNvPr>
          <p:cNvSpPr txBox="1"/>
          <p:nvPr/>
        </p:nvSpPr>
        <p:spPr>
          <a:xfrm>
            <a:off x="1583871" y="1240971"/>
            <a:ext cx="9153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điều kiện được dùng để kiểm tra điều kiện có giá trị là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(true) hay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(false)</a:t>
            </a:r>
          </a:p>
        </p:txBody>
      </p:sp>
    </p:spTree>
    <p:extLst>
      <p:ext uri="{BB962C8B-B14F-4D97-AF65-F5344CB8AC3E}">
        <p14:creationId xmlns:p14="http://schemas.microsoft.com/office/powerpoint/2010/main" val="68712222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Code of Conduct Newsletter by Slidesgo">
  <a:themeElements>
    <a:clrScheme name="Simple Light">
      <a:dk1>
        <a:srgbClr val="312D24"/>
      </a:dk1>
      <a:lt1>
        <a:srgbClr val="FDF7E4"/>
      </a:lt1>
      <a:dk2>
        <a:srgbClr val="CED8F5"/>
      </a:dk2>
      <a:lt2>
        <a:srgbClr val="9EB8FD"/>
      </a:lt2>
      <a:accent1>
        <a:srgbClr val="94F2FE"/>
      </a:accent1>
      <a:accent2>
        <a:srgbClr val="FEC0FE"/>
      </a:accent2>
      <a:accent3>
        <a:srgbClr val="FFEB9C"/>
      </a:accent3>
      <a:accent4>
        <a:srgbClr val="F8C343"/>
      </a:accent4>
      <a:accent5>
        <a:srgbClr val="B9FAAC"/>
      </a:accent5>
      <a:accent6>
        <a:srgbClr val="FFFFFF"/>
      </a:accent6>
      <a:hlink>
        <a:srgbClr val="312D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391</Words>
  <Application>Microsoft Office PowerPoint</Application>
  <PresentationFormat>Widescreen</PresentationFormat>
  <Paragraphs>33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Inter</vt:lpstr>
      <vt:lpstr>Open Sans</vt:lpstr>
      <vt:lpstr>Times New Roman</vt:lpstr>
      <vt:lpstr>UTM Magnesium</vt:lpstr>
      <vt:lpstr>Wingdings 2</vt:lpstr>
      <vt:lpstr>Yusei Magic</vt:lpstr>
      <vt:lpstr>Office Theme</vt:lpstr>
      <vt:lpstr>School Code of Conduct Newsletter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hnc2006</cp:lastModifiedBy>
  <cp:revision>97</cp:revision>
  <dcterms:created xsi:type="dcterms:W3CDTF">2018-05-30T02:40:42Z</dcterms:created>
  <dcterms:modified xsi:type="dcterms:W3CDTF">2024-08-01T13:44:21Z</dcterms:modified>
</cp:coreProperties>
</file>