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10.jpg" ContentType="image/png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7" r:id="rId3"/>
    <p:sldId id="258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CC"/>
    <a:srgbClr val="FFFF99"/>
    <a:srgbClr val="CC0099"/>
    <a:srgbClr val="00FFFF"/>
    <a:srgbClr val="66FF99"/>
    <a:srgbClr val="99CCFF"/>
    <a:srgbClr val="F8F8F8"/>
    <a:srgbClr val="FF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312EF-E7B7-41E5-A7A1-D21ED67A0C62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599AA-9EEE-479A-805E-DDA259EB9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8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4569B-BFF3-46CE-9D90-7EBFF4AB16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3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8B87-AAA4-4A3A-B931-23C56218CF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2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A374-09BA-4874-B578-1474978B74A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8BD8-BC43-4A11-8940-77D19ED77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1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A374-09BA-4874-B578-1474978B74A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8BD8-BC43-4A11-8940-77D19ED77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3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A374-09BA-4874-B578-1474978B74A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8BD8-BC43-4A11-8940-77D19ED77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0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A374-09BA-4874-B578-1474978B74A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8BD8-BC43-4A11-8940-77D19ED77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0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A374-09BA-4874-B578-1474978B74A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8BD8-BC43-4A11-8940-77D19ED77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8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A374-09BA-4874-B578-1474978B74A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8BD8-BC43-4A11-8940-77D19ED77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A374-09BA-4874-B578-1474978B74A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8BD8-BC43-4A11-8940-77D19ED77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2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A374-09BA-4874-B578-1474978B74A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8BD8-BC43-4A11-8940-77D19ED77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2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A374-09BA-4874-B578-1474978B74A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8BD8-BC43-4A11-8940-77D19ED77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A374-09BA-4874-B578-1474978B74A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8BD8-BC43-4A11-8940-77D19ED77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A374-09BA-4874-B578-1474978B74A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8BD8-BC43-4A11-8940-77D19ED77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2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5A374-09BA-4874-B578-1474978B74A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18BD8-BC43-4A11-8940-77D19ED77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4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25.jpeg"/><Relationship Id="rId5" Type="http://schemas.openxmlformats.org/officeDocument/2006/relationships/audio" Target="../media/audio3.wav"/><Relationship Id="rId10" Type="http://schemas.openxmlformats.org/officeDocument/2006/relationships/image" Target="../media/image24.jpeg"/><Relationship Id="rId4" Type="http://schemas.openxmlformats.org/officeDocument/2006/relationships/audio" Target="../media/audio2.wav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6.gif"/><Relationship Id="rId5" Type="http://schemas.openxmlformats.org/officeDocument/2006/relationships/image" Target="../media/image3.jp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058" y="2197924"/>
            <a:ext cx="116981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FFFF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BÀI 4: ĐỊNH DẠNG KÝ TỰ</a:t>
            </a:r>
            <a:endParaRPr lang="en-US" sz="4800" b="1" cap="none" spc="0" dirty="0" smtClean="0">
              <a:ln/>
              <a:solidFill>
                <a:srgbClr val="FFFF00"/>
              </a:solidFill>
              <a:effectLst/>
              <a:latin typeface="UTM Magnesium" panose="020406030505060202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i="1" cap="none" spc="0" dirty="0" smtClean="0">
              <a:ln/>
              <a:solidFill>
                <a:srgbClr val="FFFF00"/>
              </a:solidFill>
              <a:effectLst/>
              <a:latin typeface="UTM Magnesium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i="1" cap="none" spc="0" dirty="0" smtClean="0">
                <a:ln/>
                <a:solidFill>
                  <a:srgbClr val="FFFF00"/>
                </a:solidFill>
                <a:effectLst/>
                <a:latin typeface="UTM Magnesium" panose="02040603050506020204" pitchFamily="18" charset="0"/>
                <a:cs typeface="Times New Roman" panose="02020603050405020304" pitchFamily="18" charset="0"/>
              </a:rPr>
              <a:t>GV</a:t>
            </a:r>
            <a:r>
              <a:rPr lang="en-US" sz="3000" b="1" i="1" cap="none" spc="0" dirty="0" smtClean="0">
                <a:ln/>
                <a:solidFill>
                  <a:srgbClr val="FFFF00"/>
                </a:solidFill>
                <a:effectLst/>
                <a:latin typeface="UTM Magnesium" panose="02040603050506020204" pitchFamily="18" charset="0"/>
                <a:cs typeface="Times New Roman" panose="02020603050405020304" pitchFamily="18" charset="0"/>
              </a:rPr>
              <a:t>:</a:t>
            </a:r>
            <a:endParaRPr lang="en-US" sz="3000" b="1" i="1" cap="none" spc="0" dirty="0" smtClean="0">
              <a:ln/>
              <a:solidFill>
                <a:srgbClr val="FFFF00"/>
              </a:solidFill>
              <a:effectLst/>
              <a:latin typeface="UTM Magnesium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5363" y="4457834"/>
            <a:ext cx="608350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34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4" descr="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8" y="6019800"/>
            <a:ext cx="10451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6" descr="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142" y="6019800"/>
            <a:ext cx="10451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4" descr="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58" y="6019800"/>
            <a:ext cx="10451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6" descr="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8" y="6019800"/>
            <a:ext cx="10451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4" descr="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3" y="6019800"/>
            <a:ext cx="10451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6" descr="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683" y="6019800"/>
            <a:ext cx="10451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4" descr="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270" y="6019800"/>
            <a:ext cx="10451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6" descr="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70" y="6019800"/>
            <a:ext cx="10451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2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53" y="5788599"/>
            <a:ext cx="4983617" cy="10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1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68973" y="224146"/>
            <a:ext cx="8429016" cy="919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THỰC HIỆN ĐỊNH DẠNG KÍ TỰ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511" y="-89570"/>
            <a:ext cx="1571429" cy="1619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2313" y="848726"/>
            <a:ext cx="9691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TRÒ CHƠI: 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GÕ NHANH GÕ ĐÚNG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138" y="1767470"/>
            <a:ext cx="10753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2 .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0998" y="3082680"/>
            <a:ext cx="46142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NẤM</a:t>
            </a:r>
          </a:p>
          <a:p>
            <a:pPr algn="just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91112" y="3082679"/>
            <a:ext cx="46142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NẤM</a:t>
            </a:r>
          </a:p>
          <a:p>
            <a:pPr algn="just"/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0998" y="5811812"/>
            <a:ext cx="412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83481" y="5698677"/>
            <a:ext cx="412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36164" y="3574366"/>
            <a:ext cx="9087728" cy="81537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4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ln/>
                <a:solidFill>
                  <a:srgbClr val="FF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ln/>
                <a:solidFill>
                  <a:srgbClr val="FF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ln/>
                <a:solidFill>
                  <a:srgbClr val="FF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sz="6000" b="1" dirty="0" err="1">
                <a:ln/>
                <a:solidFill>
                  <a:srgbClr val="FF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ai</a:t>
            </a:r>
            <a:r>
              <a:rPr lang="en-US" sz="6000" b="1" dirty="0">
                <a:ln/>
                <a:solidFill>
                  <a:srgbClr val="FF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nhanh</a:t>
            </a:r>
            <a:r>
              <a:rPr lang="en-US" sz="6000" b="1" dirty="0">
                <a:ln/>
                <a:solidFill>
                  <a:srgbClr val="FF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ai</a:t>
            </a:r>
            <a:r>
              <a:rPr lang="en-US" sz="6000" b="1" dirty="0">
                <a:ln/>
                <a:solidFill>
                  <a:srgbClr val="FF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6000" b="1" dirty="0">
                <a:ln/>
                <a:solidFill>
                  <a:srgbClr val="FF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ln/>
              <a:solidFill>
                <a:srgbClr val="FF0000"/>
              </a:solidFill>
              <a:latin typeface="UTM Magnesium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609" y="1677420"/>
            <a:ext cx="116981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rgbClr val="0000FF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LUYỆN TẬP</a:t>
            </a:r>
            <a:endParaRPr lang="en-US" sz="3000" b="1" i="1" cap="none" spc="0" dirty="0" smtClean="0">
              <a:ln/>
              <a:solidFill>
                <a:srgbClr val="0000FF"/>
              </a:solidFill>
              <a:effectLst/>
              <a:latin typeface="UTM Magnesium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2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73692" y="163186"/>
            <a:ext cx="11392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hangingPunct="1"/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404940" y="3519397"/>
            <a:ext cx="4714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7329488" y="3404135"/>
            <a:ext cx="704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9916732" y="3404135"/>
            <a:ext cx="658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4380576" y="3448184"/>
            <a:ext cx="719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70" y="4236709"/>
            <a:ext cx="1283555" cy="109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24f2d569eb670c5657cc3f023f153c7f_4908-desperate-stock-vector-illustration-and-royalty-free-disappointed-face-clipart_450-371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284" y="4358762"/>
            <a:ext cx="1215994" cy="100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24f2d569eb670c5657cc3f023f153c7f_4908-desperate-stock-vector-illustration-and-royalty-free-disappointed-face-clipart_450-371.jpe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03" y="4290296"/>
            <a:ext cx="1186761" cy="97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24f2d569eb670c5657cc3f023f153c7f_4908-desperate-stock-vector-illustration-and-royalty-free-disappointed-face-clipart_450-371.jpe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33" y="4290296"/>
            <a:ext cx="1055682" cy="87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94704" y="2356834"/>
            <a:ext cx="991673" cy="7727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5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81724" y="2336227"/>
            <a:ext cx="991673" cy="7727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68744" y="2356834"/>
            <a:ext cx="991673" cy="7727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80432" y="2356834"/>
            <a:ext cx="991673" cy="7727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916732" y="3026534"/>
            <a:ext cx="5795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209709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3868291" y="934567"/>
            <a:ext cx="79904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0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361478" y="3065274"/>
            <a:ext cx="493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441008" y="4200358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4191919" y="3035685"/>
            <a:ext cx="14285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 B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4290322" y="4104214"/>
            <a:ext cx="13003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11" name="Picture 10" descr="4178118853_1515987288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09" y="3960646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inh-anh-mat-bu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46" y="2997011"/>
            <a:ext cx="8191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8250821" y="3103911"/>
            <a:ext cx="493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9068383" y="3074322"/>
            <a:ext cx="1454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 U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hinh-anh-mat-bu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21" y="3035648"/>
            <a:ext cx="8191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8276580" y="4229947"/>
            <a:ext cx="493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9094142" y="4200358"/>
            <a:ext cx="1274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 [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hinh-anh-mat-bu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580" y="4161684"/>
            <a:ext cx="8191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2298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927702" y="291430"/>
            <a:ext cx="106648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015786" y="3242177"/>
            <a:ext cx="495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024700" y="5478619"/>
            <a:ext cx="517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049782" y="4653753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3000570" y="3968031"/>
            <a:ext cx="493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3758026" y="3308228"/>
            <a:ext cx="4527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25826" y="4119564"/>
            <a:ext cx="476250" cy="428625"/>
          </a:xfrm>
          <a:prstGeom prst="ellipse">
            <a:avLst/>
          </a:prstGeom>
          <a:noFill/>
          <a:ln w="34925"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 b="1"/>
          </a:p>
        </p:txBody>
      </p:sp>
      <p:pic>
        <p:nvPicPr>
          <p:cNvPr id="12" name="Picture 11" descr="tenor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45" y="3909293"/>
            <a:ext cx="7318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y-nghia-icon-facebook-zal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03" y="5478619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y-nghia-icon-facebook-zal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45" y="4614066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y-nghia-icon-facebook-zal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49" y="3202490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872106" y="4715199"/>
            <a:ext cx="5407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3861168" y="5526030"/>
            <a:ext cx="5586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3772094" y="4038111"/>
            <a:ext cx="4976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9399" y="1042745"/>
            <a:ext cx="3831622" cy="22467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TỰ ĐÁNH GIÁ</a:t>
            </a:r>
          </a:p>
          <a:p>
            <a:r>
              <a:rPr lang="en-US" sz="2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</a:p>
          <a:p>
            <a:r>
              <a:rPr lang="en-US" sz="2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r>
              <a:rPr lang="en-US" sz="2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r>
              <a:rPr lang="en-US" sz="2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283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9151" y="2254195"/>
            <a:ext cx="116981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rgbClr val="0000FF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en-US" sz="8800" b="1" dirty="0" smtClean="0">
                <a:ln/>
                <a:solidFill>
                  <a:srgbClr val="0000FF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n/>
                <a:solidFill>
                  <a:srgbClr val="0000FF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8800" b="1" i="1" cap="none" spc="0" dirty="0" smtClean="0">
              <a:ln/>
              <a:solidFill>
                <a:srgbClr val="0000FF"/>
              </a:solidFill>
              <a:effectLst/>
              <a:latin typeface="UTM Magnesium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6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" y="-6899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527" y="-6899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527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48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7B791F7B-C99A-935E-2B93-0DC9A320BFDF}"/>
              </a:ext>
            </a:extLst>
          </p:cNvPr>
          <p:cNvSpPr txBox="1">
            <a:spLocks/>
          </p:cNvSpPr>
          <p:nvPr/>
        </p:nvSpPr>
        <p:spPr>
          <a:xfrm>
            <a:off x="1414975" y="220740"/>
            <a:ext cx="9023254" cy="14247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35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1275" y="2140025"/>
            <a:ext cx="4666625" cy="22467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TỰ ĐÁNH GIÁ</a:t>
            </a:r>
          </a:p>
          <a:p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</a:p>
          <a:p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429" y="5540157"/>
            <a:ext cx="2188737" cy="1317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594" y="5346973"/>
            <a:ext cx="903547" cy="1449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2836" y1="33511" x2="32836" y2="33511"/>
                        <a14:foregroundMark x1="19776" y1="30319" x2="19776" y2="30319"/>
                        <a14:foregroundMark x1="9701" y1="36170" x2="9701" y2="36170"/>
                        <a14:foregroundMark x1="9701" y1="44149" x2="9701" y2="44149"/>
                        <a14:foregroundMark x1="9701" y1="56915" x2="9701" y2="56915"/>
                        <a14:foregroundMark x1="9701" y1="62234" x2="9701" y2="62234"/>
                        <a14:foregroundMark x1="5224" y1="54787" x2="5224" y2="54787"/>
                        <a14:foregroundMark x1="5224" y1="51064" x2="5224" y2="51064"/>
                        <a14:foregroundMark x1="5224" y1="50000" x2="5224" y2="50000"/>
                        <a14:foregroundMark x1="5224" y1="50000" x2="5224" y2="50000"/>
                        <a14:foregroundMark x1="5224" y1="40957" x2="6716" y2="38298"/>
                        <a14:foregroundMark x1="13806" y1="32447" x2="13806" y2="32447"/>
                        <a14:foregroundMark x1="18284" y1="23404" x2="18284" y2="23404"/>
                        <a14:foregroundMark x1="19776" y1="23404" x2="19776" y2="23404"/>
                        <a14:foregroundMark x1="27985" y1="23404" x2="29478" y2="23404"/>
                        <a14:foregroundMark x1="38433" y1="24468" x2="38433" y2="24468"/>
                        <a14:foregroundMark x1="26866" y1="31383" x2="26866" y2="31383"/>
                        <a14:foregroundMark x1="26119" y1="34574" x2="26119" y2="34574"/>
                        <a14:foregroundMark x1="26119" y1="34574" x2="26119" y2="34574"/>
                        <a14:foregroundMark x1="29478" y1="28723" x2="29478" y2="28723"/>
                        <a14:foregroundMark x1="38433" y1="22340" x2="38433" y2="22340"/>
                        <a14:foregroundMark x1="38433" y1="22340" x2="38433" y2="22340"/>
                        <a14:foregroundMark x1="19403" y1="86702" x2="19403" y2="86702"/>
                        <a14:foregroundMark x1="11940" y1="85106" x2="11940" y2="85106"/>
                        <a14:foregroundMark x1="16418" y1="85106" x2="16418" y2="85106"/>
                        <a14:foregroundMark x1="16418" y1="85106" x2="16418" y2="85106"/>
                        <a14:foregroundMark x1="16418" y1="85106" x2="16418" y2="85106"/>
                        <a14:foregroundMark x1="29104" y1="81383" x2="29104" y2="81383"/>
                        <a14:foregroundMark x1="32090" y1="77128" x2="32090" y2="77128"/>
                        <a14:foregroundMark x1="32090" y1="77128" x2="32090" y2="77128"/>
                        <a14:foregroundMark x1="33582" y1="80851" x2="35448" y2="81383"/>
                        <a14:foregroundMark x1="38433" y1="82979" x2="38433" y2="82979"/>
                        <a14:foregroundMark x1="38433" y1="82979" x2="38433" y2="82979"/>
                        <a14:foregroundMark x1="38433" y1="82979" x2="38433" y2="82979"/>
                        <a14:foregroundMark x1="37687" y1="72872" x2="37687" y2="72872"/>
                        <a14:foregroundMark x1="37687" y1="72872" x2="37687" y2="72872"/>
                        <a14:foregroundMark x1="37687" y1="72872" x2="37687" y2="728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0827" y="5510118"/>
            <a:ext cx="1646058" cy="115469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156879" y="5715000"/>
            <a:ext cx="6439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82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8446" y="220480"/>
            <a:ext cx="416331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8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Ghi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8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nhớ</a:t>
            </a:r>
            <a:endParaRPr lang="en-US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4578" y="1885613"/>
            <a:ext cx="9691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 2" panose="05020102010507070707" pitchFamily="18" charset="2"/>
              <a:buChar char=""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lệnh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định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dạng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kí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tự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thuộc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nhóm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lệnh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Font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dải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lệnh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Home.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457200" indent="-457200" algn="just">
              <a:buFont typeface="Wingdings 2" panose="05020102010507070707" pitchFamily="18" charset="2"/>
              <a:buChar char=""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Định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dạng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kí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tự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trong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một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khối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văn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bản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chọn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khối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văn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bản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đó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rồi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chọn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lệnh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định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dạng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1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6" b="100000" l="0" r="100000"/>
                    </a14:imgEffect>
                  </a14:imgLayer>
                </a14:imgProps>
              </a:ext>
            </a:extLst>
          </a:blip>
          <a:srcRect l="784" t="-748"/>
          <a:stretch/>
        </p:blipFill>
        <p:spPr>
          <a:xfrm>
            <a:off x="1688123" y="196949"/>
            <a:ext cx="8894226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0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2" descr="Biểu tượng khởi động Biểu tượng tên lửa Khởi động &amp; biểu tượng doanh nghiệp  mới - png tải về - Miễn phí trong suốt Màu Vàng png Tải v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4" descr="Máy tính bàn phím Máy tính Biểu tượng Gõ Iconfinder chương trình Máy tính -  bàn phím xem png tải về - Miễn phí trong suốt Bàn Phím Máy Tính png Tải về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87098" y="2314040"/>
            <a:ext cx="5649748" cy="12300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00CC"/>
                </a:solidFill>
                <a:effectLst/>
              </a:rPr>
              <a:t>Tiến</a:t>
            </a:r>
            <a:r>
              <a:rPr lang="en-US" sz="5400" b="1" cap="none" spc="0" dirty="0" smtClean="0">
                <a:ln/>
                <a:solidFill>
                  <a:srgbClr val="0000CC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CC"/>
                </a:solidFill>
                <a:effectLst/>
              </a:rPr>
              <a:t>trình</a:t>
            </a:r>
            <a:r>
              <a:rPr lang="en-US" sz="5400" b="1" cap="none" spc="0" dirty="0" smtClean="0">
                <a:ln/>
                <a:solidFill>
                  <a:srgbClr val="0000CC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CC"/>
                </a:solidFill>
                <a:effectLst/>
              </a:rPr>
              <a:t>giờ</a:t>
            </a:r>
            <a:r>
              <a:rPr lang="en-US" sz="5400" b="1" cap="none" spc="0" dirty="0" smtClean="0">
                <a:ln/>
                <a:solidFill>
                  <a:srgbClr val="0000CC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CC"/>
                </a:solidFill>
                <a:effectLst/>
              </a:rPr>
              <a:t>học</a:t>
            </a:r>
            <a:endParaRPr lang="en-US" sz="5400" b="1" cap="none" spc="0" dirty="0">
              <a:ln/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812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2" descr="Biểu tượng khởi động Biểu tượng tên lửa Khởi động &amp; biểu tượng doanh nghiệp  mới - png tải về - Miễn phí trong suốt Màu Vàng png Tải v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-1" y="0"/>
            <a:ext cx="2631583" cy="6858000"/>
            <a:chOff x="-1" y="0"/>
            <a:chExt cx="2631583" cy="6858000"/>
          </a:xfrm>
        </p:grpSpPr>
        <p:sp>
          <p:nvSpPr>
            <p:cNvPr id="4" name="Rectangle 3"/>
            <p:cNvSpPr/>
            <p:nvPr/>
          </p:nvSpPr>
          <p:spPr>
            <a:xfrm>
              <a:off x="-1" y="0"/>
              <a:ext cx="2631583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9091" y="124755"/>
              <a:ext cx="74223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6000" b="1" cap="none" spc="0" dirty="0" smtClean="0">
                  <a:ln/>
                  <a:effectLst/>
                </a:rPr>
                <a:t>1</a:t>
              </a:r>
              <a:endParaRPr lang="en-US" sz="6000" b="1" cap="none" spc="0" dirty="0">
                <a:ln/>
                <a:effectLst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7031" y="2137892"/>
              <a:ext cx="1646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6417" y="3090930"/>
              <a:ext cx="1496943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hứng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03" b="98238" l="3153" r="9594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975" y="4410080"/>
              <a:ext cx="1137162" cy="1162774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177307" y="0"/>
            <a:ext cx="2356834" cy="6858000"/>
            <a:chOff x="5177307" y="0"/>
            <a:chExt cx="2356834" cy="6858000"/>
          </a:xfrm>
        </p:grpSpPr>
        <p:sp>
          <p:nvSpPr>
            <p:cNvPr id="6" name="Rectangle 5"/>
            <p:cNvSpPr/>
            <p:nvPr/>
          </p:nvSpPr>
          <p:spPr>
            <a:xfrm>
              <a:off x="5177307" y="0"/>
              <a:ext cx="2356834" cy="685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66176" y="148000"/>
              <a:ext cx="74223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6000" b="1" dirty="0" smtClean="0">
                  <a:ln/>
                </a:rPr>
                <a:t>3</a:t>
              </a:r>
              <a:endParaRPr lang="en-US" sz="6000" b="1" cap="none" spc="0" dirty="0">
                <a:ln/>
                <a:effectLst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88356" y="2125012"/>
              <a:ext cx="1646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07252" y="3032798"/>
              <a:ext cx="1496943" cy="646331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804" r="89804">
                          <a14:foregroundMark x1="52941" y1="6566" x2="52941" y2="65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59337" y="4410080"/>
              <a:ext cx="1489277" cy="1156380"/>
            </a:xfrm>
            <a:prstGeom prst="rect">
              <a:avLst/>
            </a:prstGeom>
          </p:spPr>
        </p:pic>
      </p:grpSp>
      <p:sp>
        <p:nvSpPr>
          <p:cNvPr id="38" name="AutoShape 4" descr="Máy tính bàn phím Máy tính Biểu tượng Gõ Iconfinder chương trình Máy tính -  bàn phím xem png tải về - Miễn phí trong suốt Bàn Phím Máy Tính png Tải về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7534141" y="-4942"/>
            <a:ext cx="2356834" cy="6858000"/>
            <a:chOff x="7534141" y="7937"/>
            <a:chExt cx="2356834" cy="6858000"/>
          </a:xfrm>
        </p:grpSpPr>
        <p:sp>
          <p:nvSpPr>
            <p:cNvPr id="7" name="Rectangle 6"/>
            <p:cNvSpPr/>
            <p:nvPr/>
          </p:nvSpPr>
          <p:spPr>
            <a:xfrm>
              <a:off x="7534141" y="7937"/>
              <a:ext cx="2356834" cy="6858000"/>
            </a:xfrm>
            <a:prstGeom prst="rect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52364" y="164912"/>
              <a:ext cx="74223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6000" b="1" dirty="0">
                  <a:ln/>
                </a:rPr>
                <a:t>4</a:t>
              </a:r>
              <a:endParaRPr lang="en-US" sz="6000" b="1" cap="none" spc="0" dirty="0">
                <a:ln/>
                <a:effectLst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98504" y="2125012"/>
              <a:ext cx="1646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47914" y="3032798"/>
              <a:ext cx="1496943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20" b="100000" l="9416" r="896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80005" y="4159108"/>
              <a:ext cx="1795943" cy="117871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9890975" y="0"/>
            <a:ext cx="2301025" cy="6858000"/>
            <a:chOff x="9890975" y="0"/>
            <a:chExt cx="2301025" cy="6858000"/>
          </a:xfrm>
        </p:grpSpPr>
        <p:sp>
          <p:nvSpPr>
            <p:cNvPr id="8" name="Rectangle 7"/>
            <p:cNvSpPr/>
            <p:nvPr/>
          </p:nvSpPr>
          <p:spPr>
            <a:xfrm>
              <a:off x="9890975" y="0"/>
              <a:ext cx="2301025" cy="6858000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787352" y="164912"/>
              <a:ext cx="74223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6000" b="1" dirty="0" smtClean="0">
                  <a:ln/>
                </a:rPr>
                <a:t>5</a:t>
              </a:r>
              <a:endParaRPr lang="en-US" sz="6000" b="1" cap="none" spc="0" dirty="0">
                <a:ln/>
                <a:effectLst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237093" y="2125012"/>
              <a:ext cx="1646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377267" y="2982421"/>
              <a:ext cx="1496943" cy="646331"/>
            </a:xfrm>
            <a:prstGeom prst="rect">
              <a:avLst/>
            </a:prstGeom>
            <a:solidFill>
              <a:srgbClr val="66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4667" l="0" r="100000">
                          <a14:foregroundMark x1="18667" y1="83556" x2="18667" y2="83556"/>
                          <a14:foregroundMark x1="16000" y1="59556" x2="16000" y2="59556"/>
                          <a14:foregroundMark x1="86667" y1="62667" x2="86667" y2="62667"/>
                          <a14:foregroundMark x1="85333" y1="87556" x2="85333" y2="8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454325" y="4125931"/>
              <a:ext cx="1211887" cy="121188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641874" y="-6193"/>
            <a:ext cx="2601533" cy="6858000"/>
            <a:chOff x="2641874" y="6686"/>
            <a:chExt cx="2601533" cy="6858000"/>
          </a:xfrm>
        </p:grpSpPr>
        <p:grpSp>
          <p:nvGrpSpPr>
            <p:cNvPr id="43" name="Group 42"/>
            <p:cNvGrpSpPr/>
            <p:nvPr/>
          </p:nvGrpSpPr>
          <p:grpSpPr>
            <a:xfrm>
              <a:off x="2641874" y="6686"/>
              <a:ext cx="2601533" cy="6858000"/>
              <a:chOff x="2631583" y="-12879"/>
              <a:chExt cx="2601533" cy="6858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631583" y="-12879"/>
                <a:ext cx="2601533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561232" y="164913"/>
                <a:ext cx="742234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en-US" sz="6000" b="1" dirty="0">
                    <a:ln/>
                  </a:rPr>
                  <a:t>2</a:t>
                </a:r>
                <a:endParaRPr lang="en-US" sz="6000" b="1" cap="none" spc="0" dirty="0">
                  <a:ln/>
                  <a:effectLst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990579" y="2137892"/>
                <a:ext cx="1646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MỚI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155974" y="3172492"/>
                <a:ext cx="1496943" cy="369332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thiệu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endPara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" name="Picture 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2667" r="98667">
                          <a14:foregroundMark x1="71556" y1="30667" x2="71556" y2="30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45681" y="4226657"/>
              <a:ext cx="1390279" cy="1390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44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9410" y="1602768"/>
            <a:ext cx="68986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KHỞI ĐỘNG</a:t>
            </a:r>
            <a:endParaRPr lang="en-US" sz="10000" b="1" cap="none" spc="0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0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9483" y="2152357"/>
            <a:ext cx="46142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NẤM</a:t>
            </a:r>
          </a:p>
          <a:p>
            <a:pPr algn="just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9597" y="2152356"/>
            <a:ext cx="46142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NẤM</a:t>
            </a:r>
          </a:p>
          <a:p>
            <a:pPr algn="just"/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483" y="4881489"/>
            <a:ext cx="412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9597" y="4867420"/>
            <a:ext cx="412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5-Point Star 7">
            <a:hlinkClick r:id="rId3" action="ppaction://hlinksldjump"/>
          </p:cNvPr>
          <p:cNvSpPr/>
          <p:nvPr/>
        </p:nvSpPr>
        <p:spPr>
          <a:xfrm>
            <a:off x="10719582" y="6006905"/>
            <a:ext cx="745587" cy="6049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777" y="2475415"/>
            <a:ext cx="116981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C0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ln/>
                <a:solidFill>
                  <a:srgbClr val="C0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4: </a:t>
            </a:r>
            <a:r>
              <a:rPr lang="en-US" sz="6000" b="1" dirty="0" err="1" smtClean="0">
                <a:ln/>
                <a:solidFill>
                  <a:srgbClr val="C0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b="1" dirty="0" smtClean="0">
                <a:ln/>
                <a:solidFill>
                  <a:srgbClr val="C0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C0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dạng</a:t>
            </a:r>
            <a:r>
              <a:rPr lang="en-US" sz="6000" b="1" dirty="0" smtClean="0">
                <a:ln/>
                <a:solidFill>
                  <a:srgbClr val="C0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C0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kí</a:t>
            </a:r>
            <a:r>
              <a:rPr lang="en-US" sz="6000" b="1" dirty="0" smtClean="0">
                <a:ln/>
                <a:solidFill>
                  <a:srgbClr val="C0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C000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tự</a:t>
            </a:r>
            <a:endParaRPr lang="en-US" sz="6000" b="1" cap="none" spc="0" dirty="0" smtClean="0">
              <a:ln/>
              <a:solidFill>
                <a:srgbClr val="C00000"/>
              </a:solidFill>
              <a:effectLst/>
              <a:latin typeface="UTM Magnesium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1624" y="3491078"/>
            <a:ext cx="6083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 smtClean="0">
                <a:solidFill>
                  <a:srgbClr val="003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34</a:t>
            </a:r>
            <a:endParaRPr lang="en-US" sz="3600" b="1" i="1" dirty="0">
              <a:solidFill>
                <a:srgbClr val="0036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" b="100000" l="1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440" y="379309"/>
            <a:ext cx="1218901" cy="15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05421" y="-43628"/>
            <a:ext cx="101943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NHÓM LỆNH ĐỊNH DẠNG KÍ TỰ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511" y="-89570"/>
            <a:ext cx="1571429" cy="1619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666" y="881784"/>
            <a:ext cx="396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026" y="1421430"/>
            <a:ext cx="11043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851"/>
          <a:stretch/>
        </p:blipFill>
        <p:spPr>
          <a:xfrm>
            <a:off x="2053883" y="3099851"/>
            <a:ext cx="8510638" cy="235079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991643" y="2252427"/>
            <a:ext cx="1392702" cy="56111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25218" y="2252427"/>
            <a:ext cx="1711650" cy="56111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43841" y="2316348"/>
            <a:ext cx="3026602" cy="56111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42421" y="5558335"/>
            <a:ext cx="1711650" cy="56111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07168" y="5558335"/>
            <a:ext cx="2321170" cy="56111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23760" y="5558335"/>
            <a:ext cx="2321170" cy="56111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25515" y="5558334"/>
            <a:ext cx="1711650" cy="56111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6469" y="6227136"/>
            <a:ext cx="1104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23692" y="3629465"/>
            <a:ext cx="5001823" cy="182117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46516" y="3833405"/>
            <a:ext cx="1755211" cy="46988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52592" y="3819337"/>
            <a:ext cx="842437" cy="469883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82683" y="2877459"/>
            <a:ext cx="1041009" cy="14117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</p:cNvCxnSpPr>
          <p:nvPr/>
        </p:nvCxnSpPr>
        <p:spPr>
          <a:xfrm>
            <a:off x="5681043" y="2813538"/>
            <a:ext cx="58575" cy="10057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</p:cNvCxnSpPr>
          <p:nvPr/>
        </p:nvCxnSpPr>
        <p:spPr>
          <a:xfrm flipH="1">
            <a:off x="7357403" y="2813538"/>
            <a:ext cx="330591" cy="1019867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82683" y="4754880"/>
            <a:ext cx="1336431" cy="803454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681043" y="4754880"/>
            <a:ext cx="58575" cy="803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6203852" y="4754880"/>
            <a:ext cx="1899139" cy="8034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9544930" y="4754880"/>
            <a:ext cx="975581" cy="80345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3" y="238515"/>
            <a:ext cx="8765345" cy="844697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305" y="3132922"/>
            <a:ext cx="2045677" cy="537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44002" y="1713484"/>
            <a:ext cx="1516964" cy="164433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42511" y="1283950"/>
            <a:ext cx="182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301" y="1236956"/>
            <a:ext cx="3474691" cy="47652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467751" y="2751483"/>
            <a:ext cx="1516964" cy="65031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60966" y="2489873"/>
            <a:ext cx="128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337" y="2362377"/>
            <a:ext cx="929686" cy="59396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522848" y="3492253"/>
            <a:ext cx="1461867" cy="13443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81401" y="3324076"/>
            <a:ext cx="176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99099" y="3551232"/>
            <a:ext cx="1461867" cy="75835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81400" y="4040519"/>
            <a:ext cx="217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712" y="4909455"/>
            <a:ext cx="11269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Amazone" panose="03020702060507090A04" pitchFamily="66" charset="0"/>
                <a:cs typeface="Times New Roman" panose="02020603050405020304" pitchFamily="18" charset="0"/>
              </a:rPr>
              <a:t>Amazone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139" y="262095"/>
            <a:ext cx="513759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641" y="2843055"/>
            <a:ext cx="4712594" cy="3145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 [ 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 ] 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 B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 I 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 U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D495C1-73EA-43E2-98EA-8754C2F20644}: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CEC2A6-B0E9-41CD-9FE6-76590503A724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B80634-8E01-48F3-980C-8C9E816EF043}: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9BB5C1-9112-48F0-9F14-F71E3F0BBA26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1DB740-783C-4CAD-853C-60E4B355F382}: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CEC2A6-B0E9-41CD-9FE6-76590503A724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4D4F94-18F9-4F35-B822-6E328404DF82}:2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759</Words>
  <Application>Microsoft Office PowerPoint</Application>
  <PresentationFormat>Widescreen</PresentationFormat>
  <Paragraphs>110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Amazone</vt:lpstr>
      <vt:lpstr>Arial</vt:lpstr>
      <vt:lpstr>Calibri</vt:lpstr>
      <vt:lpstr>Calibri Light</vt:lpstr>
      <vt:lpstr>Times New Roman</vt:lpstr>
      <vt:lpstr>UTM Magnesium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Hai bạn Lâm và Hà trình bày một văn bản có nội dung giống nhau như ở Hình 1 và Hình 2. Em thích cách trình bày của bạn nào hơn? Tại sao?</vt:lpstr>
      <vt:lpstr>PowerPoint Presentation</vt:lpstr>
      <vt:lpstr>PowerPoint Presentation</vt:lpstr>
      <vt:lpstr>Em hãy thực hiện các yêu cầu sau:</vt:lpstr>
      <vt:lpstr>Sử dụng tổ hợp phím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hnc2006</dc:creator>
  <cp:lastModifiedBy>hnc2006</cp:lastModifiedBy>
  <cp:revision>35</cp:revision>
  <dcterms:created xsi:type="dcterms:W3CDTF">2024-05-26T06:52:07Z</dcterms:created>
  <dcterms:modified xsi:type="dcterms:W3CDTF">2024-07-29T14:05:19Z</dcterms:modified>
</cp:coreProperties>
</file>