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6" r:id="rId2"/>
  </p:sldMasterIdLst>
  <p:sldIdLst>
    <p:sldId id="257" r:id="rId3"/>
    <p:sldId id="261" r:id="rId4"/>
    <p:sldId id="281" r:id="rId5"/>
    <p:sldId id="263" r:id="rId6"/>
    <p:sldId id="262" r:id="rId7"/>
    <p:sldId id="264" r:id="rId8"/>
    <p:sldId id="288" r:id="rId9"/>
    <p:sldId id="265" r:id="rId10"/>
    <p:sldId id="289" r:id="rId11"/>
    <p:sldId id="284" r:id="rId12"/>
    <p:sldId id="295" r:id="rId13"/>
    <p:sldId id="272" r:id="rId14"/>
    <p:sldId id="310" r:id="rId15"/>
    <p:sldId id="277" r:id="rId16"/>
    <p:sldId id="29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9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25E2070-6CA5-49A8-927F-E64EAC0528A8}"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3922087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5E2070-6CA5-49A8-927F-E64EAC0528A8}"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2719726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5E2070-6CA5-49A8-927F-E64EAC0528A8}"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1126569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25E2070-6CA5-49A8-927F-E64EAC0528A8}"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4C359-0093-42AB-B12E-410C4650A58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7667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5E2070-6CA5-49A8-927F-E64EAC0528A8}"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23290732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5E2070-6CA5-49A8-927F-E64EAC0528A8}"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4C359-0093-42AB-B12E-410C4650A586}"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31857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25E2070-6CA5-49A8-927F-E64EAC0528A8}" type="datetimeFigureOut">
              <a:rPr lang="en-US" smtClean="0"/>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31275567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5E2070-6CA5-49A8-927F-E64EAC0528A8}" type="datetimeFigureOut">
              <a:rPr lang="en-US" smtClean="0"/>
              <a:t>7/16/2024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873823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25E2070-6CA5-49A8-927F-E64EAC0528A8}" type="datetimeFigureOut">
              <a:rPr lang="en-US" smtClean="0"/>
              <a:t>7/16/2024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1911647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25E2070-6CA5-49A8-927F-E64EAC0528A8}" type="datetimeFigureOut">
              <a:rPr lang="en-US" smtClean="0"/>
              <a:t>7/16/2024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26345904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25E2070-6CA5-49A8-927F-E64EAC0528A8}" type="datetimeFigureOut">
              <a:rPr lang="en-US" smtClean="0"/>
              <a:t>7/16/2024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9D4C359-0093-42AB-B12E-410C4650A586}" type="slidenum">
              <a:rPr lang="en-US" smtClean="0"/>
              <a:t>‹#›</a:t>
            </a:fld>
            <a:endParaRPr lang="en-US"/>
          </a:p>
        </p:txBody>
      </p:sp>
    </p:spTree>
    <p:extLst>
      <p:ext uri="{BB962C8B-B14F-4D97-AF65-F5344CB8AC3E}">
        <p14:creationId xmlns:p14="http://schemas.microsoft.com/office/powerpoint/2010/main" val="3235814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5E2070-6CA5-49A8-927F-E64EAC0528A8}"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27433423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25E2070-6CA5-49A8-927F-E64EAC0528A8}" type="datetimeFigureOut">
              <a:rPr lang="en-US" smtClean="0"/>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10022784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5E2070-6CA5-49A8-927F-E64EAC0528A8}"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41358825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25E2070-6CA5-49A8-927F-E64EAC0528A8}"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3695994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5E2070-6CA5-49A8-927F-E64EAC0528A8}" type="datetimeFigureOut">
              <a:rPr lang="en-US" smtClean="0"/>
              <a:t>7/16/2024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1936857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25E2070-6CA5-49A8-927F-E64EAC0528A8}" type="datetimeFigureOut">
              <a:rPr lang="en-US" smtClean="0"/>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1290388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5E2070-6CA5-49A8-927F-E64EAC0528A8}" type="datetimeFigureOut">
              <a:rPr lang="en-US" smtClean="0"/>
              <a:t>7/16/2024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3651686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25E2070-6CA5-49A8-927F-E64EAC0528A8}" type="datetimeFigureOut">
              <a:rPr lang="en-US" smtClean="0"/>
              <a:t>7/16/2024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73078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5E2070-6CA5-49A8-927F-E64EAC0528A8}" type="datetimeFigureOut">
              <a:rPr lang="en-US" smtClean="0"/>
              <a:t>7/16/2024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2615669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5E2070-6CA5-49A8-927F-E64EAC0528A8}" type="datetimeFigureOut">
              <a:rPr lang="en-US" smtClean="0"/>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2853288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5E2070-6CA5-49A8-927F-E64EAC0528A8}" type="datetimeFigureOut">
              <a:rPr lang="en-US" smtClean="0"/>
              <a:t>7/16/2024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D4C359-0093-42AB-B12E-410C4650A586}" type="slidenum">
              <a:rPr lang="en-US" smtClean="0"/>
              <a:t>‹#›</a:t>
            </a:fld>
            <a:endParaRPr lang="en-US"/>
          </a:p>
        </p:txBody>
      </p:sp>
    </p:spTree>
    <p:extLst>
      <p:ext uri="{BB962C8B-B14F-4D97-AF65-F5344CB8AC3E}">
        <p14:creationId xmlns:p14="http://schemas.microsoft.com/office/powerpoint/2010/main" val="2991754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5E2070-6CA5-49A8-927F-E64EAC0528A8}" type="datetimeFigureOut">
              <a:rPr lang="en-US" smtClean="0"/>
              <a:t>7/16/2024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D4C359-0093-42AB-B12E-410C4650A586}" type="slidenum">
              <a:rPr lang="en-US" smtClean="0"/>
              <a:t>‹#›</a:t>
            </a:fld>
            <a:endParaRPr lang="en-US"/>
          </a:p>
        </p:txBody>
      </p:sp>
    </p:spTree>
    <p:extLst>
      <p:ext uri="{BB962C8B-B14F-4D97-AF65-F5344CB8AC3E}">
        <p14:creationId xmlns:p14="http://schemas.microsoft.com/office/powerpoint/2010/main" val="7140384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25E2070-6CA5-49A8-927F-E64EAC0528A8}" type="datetimeFigureOut">
              <a:rPr lang="en-US" smtClean="0"/>
              <a:t>7/16/2024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9D4C359-0093-42AB-B12E-410C4650A586}"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888214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8.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4.sv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73964" cy="6858000"/>
          </a:xfrm>
          <a:prstGeom prst="rect">
            <a:avLst/>
          </a:prstGeom>
        </p:spPr>
      </p:pic>
      <p:sp>
        <p:nvSpPr>
          <p:cNvPr id="3" name="Rounded Rectangle 2"/>
          <p:cNvSpPr/>
          <p:nvPr/>
        </p:nvSpPr>
        <p:spPr>
          <a:xfrm>
            <a:off x="2593075" y="696036"/>
            <a:ext cx="8775510" cy="1596787"/>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b="1" smtClean="0">
                <a:solidFill>
                  <a:srgbClr val="FF0000"/>
                </a:solidFill>
                <a:latin typeface="Times New Roman" panose="02020603050405020304" pitchFamily="18" charset="0"/>
                <a:cs typeface="Times New Roman" panose="02020603050405020304" pitchFamily="18" charset="0"/>
              </a:rPr>
              <a:t>CHỦ ĐỀ C2: CÂY THƯ MỤC VÀ TÌM KIẾM TỆP TRÊN MÁY TÍNH</a:t>
            </a:r>
            <a:endParaRPr lang="en-US" sz="4000" b="1">
              <a:solidFill>
                <a:srgbClr val="FF0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2347335" y="2848970"/>
            <a:ext cx="9266990" cy="146031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b="1" smtClean="0">
                <a:solidFill>
                  <a:srgbClr val="002060"/>
                </a:solidFill>
                <a:latin typeface="Times New Roman" panose="02020603050405020304" pitchFamily="18" charset="0"/>
                <a:cs typeface="Times New Roman" panose="02020603050405020304" pitchFamily="18" charset="0"/>
              </a:rPr>
              <a:t>BÀI 1: THỰC HÀNH CHỌN VÀ SAO CHÉP KHỐI VĂN BẢN</a:t>
            </a:r>
            <a:endParaRPr lang="en-US" sz="3600" b="1">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94141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3857" y="329624"/>
            <a:ext cx="11267829" cy="646331"/>
          </a:xfrm>
          <a:prstGeom prst="rect">
            <a:avLst/>
          </a:prstGeom>
        </p:spPr>
        <p:txBody>
          <a:bodyPr wrap="none">
            <a:spAutoFit/>
          </a:bodyPr>
          <a:lstStyle/>
          <a:p>
            <a:pPr algn="ctr"/>
            <a:r>
              <a:rPr lang="en-US" sz="3600" b="1">
                <a:solidFill>
                  <a:srgbClr val="FF0000"/>
                </a:solidFill>
                <a:latin typeface="Times New Roman" panose="02020603050405020304" pitchFamily="18" charset="0"/>
                <a:cs typeface="Times New Roman" panose="02020603050405020304" pitchFamily="18" charset="0"/>
              </a:rPr>
              <a:t>Thực hành soạn thảo văn bản có nhiều cụm từ trùng lặp</a:t>
            </a:r>
          </a:p>
        </p:txBody>
      </p:sp>
      <p:pic>
        <p:nvPicPr>
          <p:cNvPr id="2" name="Picture 1"/>
          <p:cNvPicPr>
            <a:picLocks noChangeAspect="1"/>
          </p:cNvPicPr>
          <p:nvPr/>
        </p:nvPicPr>
        <p:blipFill rotWithShape="1">
          <a:blip r:embed="rId2" cstate="print">
            <a:extLst>
              <a:ext uri="{28A0092B-C50C-407E-A947-70E740481C1C}">
                <a14:useLocalDpi xmlns:a14="http://schemas.microsoft.com/office/drawing/2010/main" val="0"/>
              </a:ext>
            </a:extLst>
          </a:blip>
          <a:srcRect l="6570" t="6389" r="5718" b="6634"/>
          <a:stretch/>
        </p:blipFill>
        <p:spPr>
          <a:xfrm>
            <a:off x="709684" y="1064524"/>
            <a:ext cx="11068333" cy="5117911"/>
          </a:xfrm>
          <a:prstGeom prst="rect">
            <a:avLst/>
          </a:prstGeom>
        </p:spPr>
      </p:pic>
    </p:spTree>
    <p:extLst>
      <p:ext uri="{BB962C8B-B14F-4D97-AF65-F5344CB8AC3E}">
        <p14:creationId xmlns:p14="http://schemas.microsoft.com/office/powerpoint/2010/main" val="8083938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8080" y="329624"/>
            <a:ext cx="5039136" cy="584775"/>
          </a:xfrm>
          <a:prstGeom prst="rect">
            <a:avLst/>
          </a:prstGeom>
        </p:spPr>
        <p:txBody>
          <a:bodyPr wrap="non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smtClean="0">
                <a:ln>
                  <a:noFill/>
                </a:ln>
                <a:solidFill>
                  <a:srgbClr val="FF0000"/>
                </a:solidFill>
                <a:effectLst/>
                <a:uLnTx/>
                <a:uFillTx/>
                <a:latin typeface="Times New Roman" panose="02020603050405020304" pitchFamily="18" charset="0"/>
                <a:ea typeface="+mn-ea"/>
                <a:cs typeface="Times New Roman" panose="02020603050405020304" pitchFamily="18" charset="0"/>
              </a:rPr>
              <a:t>CÁC </a:t>
            </a:r>
            <a:r>
              <a:rPr lang="en-US" sz="3200" b="1" noProof="0" smtClean="0">
                <a:solidFill>
                  <a:srgbClr val="FF0000"/>
                </a:solidFill>
                <a:latin typeface="Times New Roman" panose="02020603050405020304" pitchFamily="18" charset="0"/>
                <a:cs typeface="Times New Roman" panose="02020603050405020304" pitchFamily="18" charset="0"/>
              </a:rPr>
              <a:t>BƯỚC THỰC HÀNH</a:t>
            </a:r>
            <a:endPar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221137" y="1038936"/>
            <a:ext cx="9989729" cy="740960"/>
          </a:xfrm>
          <a:prstGeom prst="rect">
            <a:avLst/>
          </a:prstGeom>
        </p:spPr>
      </p:pic>
      <p:pic>
        <p:nvPicPr>
          <p:cNvPr id="6" name="Picture 5"/>
          <p:cNvPicPr>
            <a:picLocks noChangeAspect="1"/>
          </p:cNvPicPr>
          <p:nvPr/>
        </p:nvPicPr>
        <p:blipFill>
          <a:blip r:embed="rId3"/>
          <a:stretch>
            <a:fillRect/>
          </a:stretch>
        </p:blipFill>
        <p:spPr>
          <a:xfrm>
            <a:off x="329051" y="1902727"/>
            <a:ext cx="11656403" cy="672720"/>
          </a:xfrm>
          <a:prstGeom prst="rect">
            <a:avLst/>
          </a:prstGeom>
        </p:spPr>
      </p:pic>
      <p:pic>
        <p:nvPicPr>
          <p:cNvPr id="7" name="Picture 6"/>
          <p:cNvPicPr>
            <a:picLocks noChangeAspect="1"/>
          </p:cNvPicPr>
          <p:nvPr/>
        </p:nvPicPr>
        <p:blipFill rotWithShape="1">
          <a:blip r:embed="rId4"/>
          <a:srcRect t="10356"/>
          <a:stretch/>
        </p:blipFill>
        <p:spPr>
          <a:xfrm>
            <a:off x="122831" y="2503228"/>
            <a:ext cx="11862623" cy="1982905"/>
          </a:xfrm>
          <a:prstGeom prst="rect">
            <a:avLst/>
          </a:prstGeom>
        </p:spPr>
      </p:pic>
      <p:pic>
        <p:nvPicPr>
          <p:cNvPr id="8" name="Picture 7"/>
          <p:cNvPicPr>
            <a:picLocks noChangeAspect="1"/>
          </p:cNvPicPr>
          <p:nvPr/>
        </p:nvPicPr>
        <p:blipFill>
          <a:blip r:embed="rId5"/>
          <a:stretch>
            <a:fillRect/>
          </a:stretch>
        </p:blipFill>
        <p:spPr>
          <a:xfrm>
            <a:off x="329051" y="4609390"/>
            <a:ext cx="11656403" cy="863362"/>
          </a:xfrm>
          <a:prstGeom prst="rect">
            <a:avLst/>
          </a:prstGeom>
        </p:spPr>
      </p:pic>
    </p:spTree>
    <p:extLst>
      <p:ext uri="{BB962C8B-B14F-4D97-AF65-F5344CB8AC3E}">
        <p14:creationId xmlns:p14="http://schemas.microsoft.com/office/powerpoint/2010/main" val="590675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079"/>
            <a:ext cx="12201045" cy="6852921"/>
          </a:xfrm>
          <a:prstGeom prst="rect">
            <a:avLst/>
          </a:prstGeom>
        </p:spPr>
      </p:pic>
      <p:sp>
        <p:nvSpPr>
          <p:cNvPr id="6" name="Oval 5"/>
          <p:cNvSpPr/>
          <p:nvPr/>
        </p:nvSpPr>
        <p:spPr>
          <a:xfrm>
            <a:off x="3468724" y="1266885"/>
            <a:ext cx="6396251" cy="31630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smtClean="0">
                <a:latin typeface="Times New Roman" panose="02020603050405020304" pitchFamily="18" charset="0"/>
                <a:cs typeface="Times New Roman" panose="02020603050405020304" pitchFamily="18" charset="0"/>
              </a:rPr>
              <a:t>Vận dụng</a:t>
            </a:r>
            <a:endParaRPr lang="en-US" sz="54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08244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ChangeArrowheads="1"/>
          </p:cNvSpPr>
          <p:nvPr/>
        </p:nvSpPr>
        <p:spPr bwMode="auto">
          <a:xfrm>
            <a:off x="114869" y="25104"/>
            <a:ext cx="11307170" cy="2246769"/>
          </a:xfrm>
          <a:prstGeom prst="rect">
            <a:avLst/>
          </a:prstGeom>
          <a:ln>
            <a:noFill/>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14350" algn="l"/>
              </a:tabLst>
              <a:defRPr>
                <a:solidFill>
                  <a:schemeClr val="tx1"/>
                </a:solidFill>
                <a:latin typeface="Arial" panose="020B0604020202020204" pitchFamily="34" charset="0"/>
              </a:defRPr>
            </a:lvl1pPr>
            <a:lvl2pPr eaLnBrk="0" fontAlgn="base" hangingPunct="0">
              <a:spcBef>
                <a:spcPct val="0"/>
              </a:spcBef>
              <a:spcAft>
                <a:spcPct val="0"/>
              </a:spcAft>
              <a:tabLst>
                <a:tab pos="514350" algn="l"/>
              </a:tabLst>
              <a:defRPr>
                <a:solidFill>
                  <a:schemeClr val="tx1"/>
                </a:solidFill>
                <a:latin typeface="Arial" panose="020B0604020202020204" pitchFamily="34" charset="0"/>
              </a:defRPr>
            </a:lvl2pPr>
            <a:lvl3pPr eaLnBrk="0" fontAlgn="base" hangingPunct="0">
              <a:spcBef>
                <a:spcPct val="0"/>
              </a:spcBef>
              <a:spcAft>
                <a:spcPct val="0"/>
              </a:spcAft>
              <a:tabLst>
                <a:tab pos="514350" algn="l"/>
              </a:tabLst>
              <a:defRPr>
                <a:solidFill>
                  <a:schemeClr val="tx1"/>
                </a:solidFill>
                <a:latin typeface="Arial" panose="020B0604020202020204" pitchFamily="34" charset="0"/>
              </a:defRPr>
            </a:lvl3pPr>
            <a:lvl4pPr eaLnBrk="0" fontAlgn="base" hangingPunct="0">
              <a:spcBef>
                <a:spcPct val="0"/>
              </a:spcBef>
              <a:spcAft>
                <a:spcPct val="0"/>
              </a:spcAft>
              <a:tabLst>
                <a:tab pos="514350" algn="l"/>
              </a:tabLst>
              <a:defRPr>
                <a:solidFill>
                  <a:schemeClr val="tx1"/>
                </a:solidFill>
                <a:latin typeface="Arial" panose="020B0604020202020204" pitchFamily="34" charset="0"/>
              </a:defRPr>
            </a:lvl4pPr>
            <a:lvl5pPr eaLnBrk="0" fontAlgn="base" hangingPunct="0">
              <a:spcBef>
                <a:spcPct val="0"/>
              </a:spcBef>
              <a:spcAft>
                <a:spcPct val="0"/>
              </a:spcAft>
              <a:tabLst>
                <a:tab pos="514350" algn="l"/>
              </a:tabLst>
              <a:defRPr>
                <a:solidFill>
                  <a:schemeClr val="tx1"/>
                </a:solidFill>
                <a:latin typeface="Arial" panose="020B0604020202020204" pitchFamily="34" charset="0"/>
              </a:defRPr>
            </a:lvl5pPr>
            <a:lvl6pPr eaLnBrk="0" fontAlgn="base" hangingPunct="0">
              <a:spcBef>
                <a:spcPct val="0"/>
              </a:spcBef>
              <a:spcAft>
                <a:spcPct val="0"/>
              </a:spcAft>
              <a:tabLst>
                <a:tab pos="514350" algn="l"/>
              </a:tabLst>
              <a:defRPr>
                <a:solidFill>
                  <a:schemeClr val="tx1"/>
                </a:solidFill>
                <a:latin typeface="Arial" panose="020B0604020202020204" pitchFamily="34" charset="0"/>
              </a:defRPr>
            </a:lvl6pPr>
            <a:lvl7pPr eaLnBrk="0" fontAlgn="base" hangingPunct="0">
              <a:spcBef>
                <a:spcPct val="0"/>
              </a:spcBef>
              <a:spcAft>
                <a:spcPct val="0"/>
              </a:spcAft>
              <a:tabLst>
                <a:tab pos="514350" algn="l"/>
              </a:tabLst>
              <a:defRPr>
                <a:solidFill>
                  <a:schemeClr val="tx1"/>
                </a:solidFill>
                <a:latin typeface="Arial" panose="020B0604020202020204" pitchFamily="34" charset="0"/>
              </a:defRPr>
            </a:lvl7pPr>
            <a:lvl8pPr eaLnBrk="0" fontAlgn="base" hangingPunct="0">
              <a:spcBef>
                <a:spcPct val="0"/>
              </a:spcBef>
              <a:spcAft>
                <a:spcPct val="0"/>
              </a:spcAft>
              <a:tabLst>
                <a:tab pos="514350" algn="l"/>
              </a:tabLst>
              <a:defRPr>
                <a:solidFill>
                  <a:schemeClr val="tx1"/>
                </a:solidFill>
                <a:latin typeface="Arial" panose="020B0604020202020204" pitchFamily="34" charset="0"/>
              </a:defRPr>
            </a:lvl8pPr>
            <a:lvl9pPr eaLnBrk="0" fontAlgn="base" hangingPunct="0">
              <a:spcBef>
                <a:spcPct val="0"/>
              </a:spcBef>
              <a:spcAft>
                <a:spcPct val="0"/>
              </a:spcAft>
              <a:tabLst>
                <a:tab pos="514350" algn="l"/>
              </a:tabLst>
              <a:defRPr>
                <a:solidFill>
                  <a:schemeClr val="tx1"/>
                </a:solidFill>
                <a:latin typeface="Arial" panose="020B0604020202020204" pitchFamily="34" charset="0"/>
              </a:defRPr>
            </a:lvl9pPr>
          </a:lstStyle>
          <a:p>
            <a:pPr lvl="0" algn="ctr" defTabSz="914400"/>
            <a:r>
              <a:rPr kumimoji="0" lang="en-US" altLang="en-US" sz="2800" b="1" i="0" u="none" strike="noStrike" cap="none" normalizeH="0" baseline="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kumimoji="0" lang="en-US" altLang="en-US" sz="2800" b="1" i="0" u="none" strike="noStrike" cap="none" normalizeH="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 vụ</a:t>
            </a:r>
            <a:r>
              <a:rPr kumimoji="0" lang="en-US" altLang="en-US" sz="2800" b="0" i="0" u="none" strike="noStrike" cap="none" normalizeH="0" smtClean="0">
                <a:ln>
                  <a:noFill/>
                </a:ln>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lvl="0" algn="just" defTabSz="914400"/>
            <a:r>
              <a:rPr lang="en-US" sz="2800" smtClean="0">
                <a:solidFill>
                  <a:srgbClr val="002060"/>
                </a:solidFill>
                <a:latin typeface="Times New Roman" panose="02020603050405020304" pitchFamily="18" charset="0"/>
                <a:cs typeface="Times New Roman" panose="02020603050405020304" pitchFamily="18" charset="0"/>
              </a:rPr>
              <a:t>	</a:t>
            </a:r>
            <a:r>
              <a:rPr lang="vi-VN" sz="2800" smtClean="0">
                <a:solidFill>
                  <a:srgbClr val="002060"/>
                </a:solidFill>
                <a:latin typeface="Times New Roman" panose="02020603050405020304" pitchFamily="18" charset="0"/>
                <a:cs typeface="Times New Roman" panose="02020603050405020304" pitchFamily="18" charset="0"/>
              </a:rPr>
              <a:t>Em </a:t>
            </a:r>
            <a:r>
              <a:rPr lang="vi-VN" sz="2800">
                <a:solidFill>
                  <a:srgbClr val="002060"/>
                </a:solidFill>
                <a:latin typeface="Times New Roman" panose="02020603050405020304" pitchFamily="18" charset="0"/>
                <a:cs typeface="Times New Roman" panose="02020603050405020304" pitchFamily="18" charset="0"/>
              </a:rPr>
              <a:t>hãy tạo một tệp văn bản với nội dung có một số cụm từ trùng lặp trong đó thực hiện thao tác sao chép khối văn bản để tránh phải gõ lại nhiều lần cụm từ đó. Ví dụ, em có thể chọn nội dung dưới đây. Lưu tệp văn bản mới tên tệp phù hợp.</a:t>
            </a:r>
            <a:endParaRPr kumimoji="0" lang="en-US" altLang="en-US" sz="2800" b="0" i="0" u="none" strike="noStrike" cap="none" normalizeH="0" baseline="0" smtClean="0">
              <a:ln>
                <a:noFill/>
              </a:ln>
              <a:solidFill>
                <a:srgbClr val="002060"/>
              </a:solidFill>
              <a:effectLst/>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327546" y="2815418"/>
            <a:ext cx="11354937" cy="3203243"/>
          </a:xfrm>
          <a:prstGeom prst="rect">
            <a:avLst/>
          </a:prstGeom>
        </p:spPr>
      </p:pic>
    </p:spTree>
    <p:extLst>
      <p:ext uri="{BB962C8B-B14F-4D97-AF65-F5344CB8AC3E}">
        <p14:creationId xmlns:p14="http://schemas.microsoft.com/office/powerpoint/2010/main" val="2189704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circle(in)">
                                      <p:cBhvr>
                                        <p:cTn id="7" dur="20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circle(in)">
                                      <p:cBhvr>
                                        <p:cTn id="12" dur="20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079"/>
            <a:ext cx="12201045" cy="6852921"/>
          </a:xfrm>
          <a:prstGeom prst="rect">
            <a:avLst/>
          </a:prstGeom>
        </p:spPr>
      </p:pic>
      <p:sp>
        <p:nvSpPr>
          <p:cNvPr id="7" name="TextBox 11"/>
          <p:cNvSpPr txBox="1"/>
          <p:nvPr/>
        </p:nvSpPr>
        <p:spPr>
          <a:xfrm>
            <a:off x="2861857" y="96441"/>
            <a:ext cx="7295138" cy="1025922"/>
          </a:xfrm>
          <a:prstGeom prst="rect">
            <a:avLst/>
          </a:prstGeom>
          <a:ln>
            <a:noFill/>
          </a:ln>
        </p:spPr>
        <p:style>
          <a:lnRef idx="2">
            <a:schemeClr val="accent2"/>
          </a:lnRef>
          <a:fillRef idx="1">
            <a:schemeClr val="lt1"/>
          </a:fillRef>
          <a:effectRef idx="0">
            <a:schemeClr val="accent2"/>
          </a:effectRef>
          <a:fontRef idx="minor">
            <a:schemeClr val="dk1"/>
          </a:fontRef>
        </p:style>
        <p:txBody>
          <a:bodyPr lIns="0" tIns="0" rIns="0" bIns="0" rtlCol="0" anchor="t">
            <a:spAutoFit/>
          </a:bodyPr>
          <a:lstStyle/>
          <a:p>
            <a:pPr algn="ctr">
              <a:lnSpc>
                <a:spcPts val="8048"/>
              </a:lnSpc>
            </a:pPr>
            <a:r>
              <a:rPr lang="en-US" sz="3600" b="1">
                <a:solidFill>
                  <a:srgbClr val="4659A8"/>
                </a:solidFill>
                <a:latin typeface="Arial" panose="020B0604020202020204" pitchFamily="34" charset="0"/>
                <a:cs typeface="Arial" panose="020B0604020202020204" pitchFamily="34" charset="0"/>
              </a:rPr>
              <a:t>HƯỚNG DẪN VỀ NHÀ</a:t>
            </a:r>
          </a:p>
        </p:txBody>
      </p:sp>
      <p:sp>
        <p:nvSpPr>
          <p:cNvPr id="8" name="Rectangle 7"/>
          <p:cNvSpPr/>
          <p:nvPr/>
        </p:nvSpPr>
        <p:spPr>
          <a:xfrm>
            <a:off x="2482402" y="1122363"/>
            <a:ext cx="9131843" cy="3046988"/>
          </a:xfrm>
          <a:prstGeom prst="rect">
            <a:avLst/>
          </a:prstGeom>
        </p:spPr>
        <p:txBody>
          <a:bodyPr wrap="square">
            <a:spAutoFit/>
          </a:bodyPr>
          <a:lstStyle/>
          <a:p>
            <a:pPr marL="457223" indent="-457223" algn="just">
              <a:lnSpc>
                <a:spcPct val="150000"/>
              </a:lnSpc>
              <a:buFont typeface="Wingdings" panose="05000000000000000000" pitchFamily="2" charset="2"/>
              <a:buChar char="§"/>
            </a:pPr>
            <a:r>
              <a:rPr lang="en-US" sz="3200">
                <a:solidFill>
                  <a:srgbClr val="002060"/>
                </a:solidFill>
                <a:latin typeface="Times New Roman" panose="02020603050405020304" pitchFamily="18" charset="0"/>
                <a:cs typeface="Times New Roman" panose="02020603050405020304" pitchFamily="18" charset="0"/>
              </a:rPr>
              <a:t>Ôn tập lại nội dung của bài học. </a:t>
            </a:r>
          </a:p>
          <a:p>
            <a:pPr marL="457223" indent="-457223" algn="just">
              <a:lnSpc>
                <a:spcPct val="150000"/>
              </a:lnSpc>
              <a:buFont typeface="Wingdings" panose="05000000000000000000" pitchFamily="2" charset="2"/>
              <a:buChar char="§"/>
            </a:pPr>
            <a:r>
              <a:rPr lang="en-US" sz="3200">
                <a:solidFill>
                  <a:srgbClr val="002060"/>
                </a:solidFill>
                <a:latin typeface="Times New Roman" panose="02020603050405020304" pitchFamily="18" charset="0"/>
                <a:cs typeface="Times New Roman" panose="02020603050405020304" pitchFamily="18" charset="0"/>
              </a:rPr>
              <a:t>Hoàn thành các bài tập, nhiệm vụ được giao về nhà. </a:t>
            </a:r>
          </a:p>
          <a:p>
            <a:pPr marL="457223" indent="-457223" algn="just">
              <a:lnSpc>
                <a:spcPct val="150000"/>
              </a:lnSpc>
              <a:buFont typeface="Wingdings" panose="05000000000000000000" pitchFamily="2" charset="2"/>
              <a:buChar char="§"/>
            </a:pPr>
            <a:r>
              <a:rPr lang="en-US" sz="3200">
                <a:solidFill>
                  <a:srgbClr val="002060"/>
                </a:solidFill>
                <a:latin typeface="Times New Roman" panose="02020603050405020304" pitchFamily="18" charset="0"/>
                <a:cs typeface="Times New Roman" panose="02020603050405020304" pitchFamily="18" charset="0"/>
              </a:rPr>
              <a:t>Chuẩn bị cho bài học mới, </a:t>
            </a:r>
            <a:r>
              <a:rPr lang="en-US" sz="3200" b="1" i="1">
                <a:solidFill>
                  <a:srgbClr val="002060"/>
                </a:solidFill>
                <a:latin typeface="Times New Roman" panose="02020603050405020304" pitchFamily="18" charset="0"/>
                <a:cs typeface="Times New Roman" panose="02020603050405020304" pitchFamily="18" charset="0"/>
              </a:rPr>
              <a:t>Bài </a:t>
            </a:r>
            <a:r>
              <a:rPr lang="en-US" sz="3200" b="1" i="1" smtClean="0">
                <a:solidFill>
                  <a:srgbClr val="002060"/>
                </a:solidFill>
                <a:latin typeface="Times New Roman" panose="02020603050405020304" pitchFamily="18" charset="0"/>
                <a:cs typeface="Times New Roman" panose="02020603050405020304" pitchFamily="18" charset="0"/>
              </a:rPr>
              <a:t>2: Thực hành xóa và di chuyển khối văn bản.</a:t>
            </a:r>
            <a:endParaRPr lang="en-US" sz="3200" b="1"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875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5" y="-49521"/>
            <a:ext cx="12201045" cy="6852921"/>
          </a:xfrm>
          <a:prstGeom prst="rect">
            <a:avLst/>
          </a:prstGeom>
        </p:spPr>
      </p:pic>
      <p:sp>
        <p:nvSpPr>
          <p:cNvPr id="5" name="TextBox 5"/>
          <p:cNvSpPr txBox="1"/>
          <p:nvPr/>
        </p:nvSpPr>
        <p:spPr>
          <a:xfrm rot="21472555">
            <a:off x="1236223" y="4514548"/>
            <a:ext cx="2582120" cy="2241770"/>
          </a:xfrm>
          <a:prstGeom prst="rect">
            <a:avLst/>
          </a:prstGeom>
        </p:spPr>
        <p:txBody>
          <a:bodyPr lIns="33867" tIns="33867" rIns="33867" bIns="33867" rtlCol="0" anchor="ctr"/>
          <a:lstStyle/>
          <a:p>
            <a:pPr algn="ctr">
              <a:lnSpc>
                <a:spcPts val="1324"/>
              </a:lnSpc>
            </a:pPr>
            <a:endParaRPr sz="1200"/>
          </a:p>
        </p:txBody>
      </p:sp>
      <p:sp>
        <p:nvSpPr>
          <p:cNvPr id="10" name="TextBox 10"/>
          <p:cNvSpPr txBox="1"/>
          <p:nvPr/>
        </p:nvSpPr>
        <p:spPr>
          <a:xfrm>
            <a:off x="2354674" y="1718169"/>
            <a:ext cx="8558713" cy="2172518"/>
          </a:xfrm>
          <a:prstGeom prst="rect">
            <a:avLst/>
          </a:prstGeom>
        </p:spPr>
        <p:txBody>
          <a:bodyPr wrap="square" lIns="0" tIns="0" rIns="0" bIns="0" rtlCol="0" anchor="t">
            <a:spAutoFit/>
          </a:bodyPr>
          <a:lstStyle/>
          <a:p>
            <a:pPr algn="ctr">
              <a:lnSpc>
                <a:spcPts val="8911"/>
              </a:lnSpc>
            </a:pPr>
            <a:r>
              <a:rPr lang="en-US" sz="6000" b="1">
                <a:solidFill>
                  <a:srgbClr val="4659A8"/>
                </a:solidFill>
                <a:latin typeface="Arial" panose="020B0604020202020204" pitchFamily="34" charset="0"/>
                <a:cs typeface="Arial" panose="020B0604020202020204" pitchFamily="34" charset="0"/>
              </a:rPr>
              <a:t>CẢM ƠN CÁC EM</a:t>
            </a:r>
            <a:r>
              <a:rPr lang="en-US" sz="6000" b="1" smtClean="0">
                <a:solidFill>
                  <a:srgbClr val="4659A8"/>
                </a:solidFill>
                <a:latin typeface="Arial" panose="020B0604020202020204" pitchFamily="34" charset="0"/>
                <a:cs typeface="Arial" panose="020B0604020202020204" pitchFamily="34" charset="0"/>
              </a:rPr>
              <a:t>!</a:t>
            </a:r>
          </a:p>
          <a:p>
            <a:pPr algn="ctr">
              <a:lnSpc>
                <a:spcPts val="8911"/>
              </a:lnSpc>
            </a:pPr>
            <a:r>
              <a:rPr lang="en-US" sz="6000" b="1" smtClean="0">
                <a:solidFill>
                  <a:srgbClr val="4659A8"/>
                </a:solidFill>
                <a:latin typeface="Arial" panose="020B0604020202020204" pitchFamily="34" charset="0"/>
                <a:cs typeface="Arial" panose="020B0604020202020204" pitchFamily="34" charset="0"/>
              </a:rPr>
              <a:t> ĐÃ LẮNG NGHE</a:t>
            </a:r>
            <a:endParaRPr lang="en-US" sz="6000" b="1">
              <a:solidFill>
                <a:srgbClr val="4659A8"/>
              </a:solidFill>
              <a:latin typeface="Arial" panose="020B0604020202020204" pitchFamily="34" charset="0"/>
              <a:cs typeface="Arial" panose="020B0604020202020204" pitchFamily="34" charset="0"/>
            </a:endParaRPr>
          </a:p>
        </p:txBody>
      </p:sp>
      <p:sp>
        <p:nvSpPr>
          <p:cNvPr id="12" name="Freeform 12"/>
          <p:cNvSpPr/>
          <p:nvPr/>
        </p:nvSpPr>
        <p:spPr>
          <a:xfrm rot="-10041055" flipH="1" flipV="1">
            <a:off x="10338053" y="528464"/>
            <a:ext cx="234038" cy="314673"/>
          </a:xfrm>
          <a:custGeom>
            <a:avLst/>
            <a:gdLst/>
            <a:ahLst/>
            <a:cxnLst/>
            <a:rect l="l" t="t" r="r" b="b"/>
            <a:pathLst>
              <a:path w="351057" h="472010">
                <a:moveTo>
                  <a:pt x="351057" y="472010"/>
                </a:moveTo>
                <a:lnTo>
                  <a:pt x="0" y="472010"/>
                </a:lnTo>
                <a:lnTo>
                  <a:pt x="0" y="0"/>
                </a:lnTo>
                <a:lnTo>
                  <a:pt x="351057" y="0"/>
                </a:lnTo>
                <a:lnTo>
                  <a:pt x="351057" y="472010"/>
                </a:lnTo>
                <a:close/>
              </a:path>
            </a:pathLst>
          </a:custGeom>
          <a:blipFill>
            <a:blip r:embed="rId3">
              <a:extLst>
                <a:ext uri="{96DAC541-7B7A-43D3-8B79-37D633B846F1}">
                  <asvg:svgBlip xmlns:asvg="http://schemas.microsoft.com/office/drawing/2016/SVG/main" xmlns="" r:embed="rId5"/>
                </a:ext>
              </a:extLst>
            </a:blip>
            <a:stretch>
              <a:fillRect/>
            </a:stretch>
          </a:blipFill>
        </p:spPr>
        <p:txBody>
          <a:bodyPr/>
          <a:lstStyle/>
          <a:p>
            <a:endParaRPr lang="en-US" sz="1200"/>
          </a:p>
        </p:txBody>
      </p:sp>
      <p:sp>
        <p:nvSpPr>
          <p:cNvPr id="13" name="Freeform 13"/>
          <p:cNvSpPr/>
          <p:nvPr/>
        </p:nvSpPr>
        <p:spPr>
          <a:xfrm rot="-10041055" flipH="1" flipV="1">
            <a:off x="2163575" y="5775181"/>
            <a:ext cx="382199" cy="513881"/>
          </a:xfrm>
          <a:custGeom>
            <a:avLst/>
            <a:gdLst/>
            <a:ahLst/>
            <a:cxnLst/>
            <a:rect l="l" t="t" r="r" b="b"/>
            <a:pathLst>
              <a:path w="573299" h="770822">
                <a:moveTo>
                  <a:pt x="573298" y="770822"/>
                </a:moveTo>
                <a:lnTo>
                  <a:pt x="0" y="770822"/>
                </a:lnTo>
                <a:lnTo>
                  <a:pt x="0" y="0"/>
                </a:lnTo>
                <a:lnTo>
                  <a:pt x="573298" y="0"/>
                </a:lnTo>
                <a:lnTo>
                  <a:pt x="573298" y="770822"/>
                </a:lnTo>
                <a:close/>
              </a:path>
            </a:pathLst>
          </a:custGeom>
          <a:blipFill>
            <a:blip r:embed="rId3">
              <a:extLst>
                <a:ext uri="{96DAC541-7B7A-43D3-8B79-37D633B846F1}">
                  <asvg:svgBlip xmlns:asvg="http://schemas.microsoft.com/office/drawing/2016/SVG/main" xmlns="" r:embed="rId5"/>
                </a:ext>
              </a:extLst>
            </a:blip>
            <a:stretch>
              <a:fillRect/>
            </a:stretch>
          </a:blipFill>
        </p:spPr>
        <p:txBody>
          <a:bodyPr/>
          <a:lstStyle/>
          <a:p>
            <a:endParaRPr lang="en-US" sz="1200"/>
          </a:p>
        </p:txBody>
      </p:sp>
      <p:sp>
        <p:nvSpPr>
          <p:cNvPr id="15" name="Freeform 15"/>
          <p:cNvSpPr/>
          <p:nvPr/>
        </p:nvSpPr>
        <p:spPr>
          <a:xfrm rot="-10041055" flipH="1" flipV="1">
            <a:off x="9252127" y="5662006"/>
            <a:ext cx="193795" cy="260565"/>
          </a:xfrm>
          <a:custGeom>
            <a:avLst/>
            <a:gdLst/>
            <a:ahLst/>
            <a:cxnLst/>
            <a:rect l="l" t="t" r="r" b="b"/>
            <a:pathLst>
              <a:path w="290693" h="390848">
                <a:moveTo>
                  <a:pt x="290693" y="390848"/>
                </a:moveTo>
                <a:lnTo>
                  <a:pt x="0" y="390848"/>
                </a:lnTo>
                <a:lnTo>
                  <a:pt x="0" y="0"/>
                </a:lnTo>
                <a:lnTo>
                  <a:pt x="290693" y="0"/>
                </a:lnTo>
                <a:lnTo>
                  <a:pt x="290693" y="390848"/>
                </a:lnTo>
                <a:close/>
              </a:path>
            </a:pathLst>
          </a:custGeom>
          <a:blipFill>
            <a:blip r:embed="rId3">
              <a:extLst>
                <a:ext uri="{96DAC541-7B7A-43D3-8B79-37D633B846F1}">
                  <asvg:svgBlip xmlns:asvg="http://schemas.microsoft.com/office/drawing/2016/SVG/main" xmlns="" r:embed="rId5"/>
                </a:ext>
              </a:extLst>
            </a:blip>
            <a:stretch>
              <a:fillRect/>
            </a:stretch>
          </a:blipFill>
        </p:spPr>
        <p:txBody>
          <a:bodyPr/>
          <a:lstStyle/>
          <a:p>
            <a:endParaRPr lang="en-US" sz="1200"/>
          </a:p>
        </p:txBody>
      </p:sp>
      <p:sp>
        <p:nvSpPr>
          <p:cNvPr id="16" name="Freeform 16"/>
          <p:cNvSpPr/>
          <p:nvPr/>
        </p:nvSpPr>
        <p:spPr>
          <a:xfrm>
            <a:off x="924541" y="2859507"/>
            <a:ext cx="1623661" cy="1122356"/>
          </a:xfrm>
          <a:custGeom>
            <a:avLst/>
            <a:gdLst/>
            <a:ahLst/>
            <a:cxnLst/>
            <a:rect l="l" t="t" r="r" b="b"/>
            <a:pathLst>
              <a:path w="2435492" h="1683534">
                <a:moveTo>
                  <a:pt x="0" y="0"/>
                </a:moveTo>
                <a:lnTo>
                  <a:pt x="2435492" y="0"/>
                </a:lnTo>
                <a:lnTo>
                  <a:pt x="2435492" y="1683534"/>
                </a:lnTo>
                <a:lnTo>
                  <a:pt x="0" y="1683534"/>
                </a:lnTo>
                <a:lnTo>
                  <a:pt x="0" y="0"/>
                </a:lnTo>
                <a:close/>
              </a:path>
            </a:pathLst>
          </a:custGeom>
          <a:blipFill>
            <a:blip r:embed="rId6">
              <a:extLst>
                <a:ext uri="{96DAC541-7B7A-43D3-8B79-37D633B846F1}">
                  <asvg:svgBlip xmlns:asvg="http://schemas.microsoft.com/office/drawing/2016/SVG/main" xmlns="" r:embed="rId9"/>
                </a:ext>
              </a:extLst>
            </a:blip>
            <a:stretch>
              <a:fillRect/>
            </a:stretch>
          </a:blipFill>
        </p:spPr>
        <p:txBody>
          <a:bodyPr/>
          <a:lstStyle/>
          <a:p>
            <a:endParaRPr lang="en-US" sz="1200"/>
          </a:p>
        </p:txBody>
      </p:sp>
    </p:spTree>
    <p:extLst>
      <p:ext uri="{BB962C8B-B14F-4D97-AF65-F5344CB8AC3E}">
        <p14:creationId xmlns:p14="http://schemas.microsoft.com/office/powerpoint/2010/main" val="2539284958"/>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079"/>
            <a:ext cx="12201045" cy="6852921"/>
          </a:xfrm>
          <a:prstGeom prst="rect">
            <a:avLst/>
          </a:prstGeom>
        </p:spPr>
      </p:pic>
      <p:sp>
        <p:nvSpPr>
          <p:cNvPr id="5" name="Oval 4"/>
          <p:cNvSpPr/>
          <p:nvPr/>
        </p:nvSpPr>
        <p:spPr>
          <a:xfrm>
            <a:off x="3370997" y="955343"/>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a:spLocks noChangeArrowheads="1"/>
          </p:cNvSpPr>
          <p:nvPr/>
        </p:nvSpPr>
        <p:spPr bwMode="auto">
          <a:xfrm>
            <a:off x="2401424" y="1723379"/>
            <a:ext cx="958131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buFontTx/>
              <a:buChar char="•"/>
            </a:pPr>
            <a:r>
              <a:rPr lang="en-US" altLang="en-US" sz="4000" smtClean="0">
                <a:solidFill>
                  <a:srgbClr val="002060"/>
                </a:solidFill>
                <a:latin typeface="Times New Roman" panose="02020603050405020304" pitchFamily="18" charset="0"/>
                <a:cs typeface="Times New Roman" panose="02020603050405020304" pitchFamily="18" charset="0"/>
              </a:rPr>
              <a:t>Thực hiện thành thạo các thao tác chọn và sao chép khối văn bản.</a:t>
            </a:r>
            <a:endParaRPr lang="en-US" altLang="en-US" sz="4000">
              <a:solidFill>
                <a:srgbClr val="002060"/>
              </a:solidFill>
              <a:latin typeface="Times New Roman" panose="02020603050405020304" pitchFamily="18" charset="0"/>
              <a:cs typeface="Times New Roman" panose="02020603050405020304" pitchFamily="18" charset="0"/>
            </a:endParaRPr>
          </a:p>
        </p:txBody>
      </p:sp>
      <p:sp>
        <p:nvSpPr>
          <p:cNvPr id="7" name="TextBox 6"/>
          <p:cNvSpPr txBox="1">
            <a:spLocks noChangeArrowheads="1"/>
          </p:cNvSpPr>
          <p:nvPr/>
        </p:nvSpPr>
        <p:spPr bwMode="auto">
          <a:xfrm>
            <a:off x="4318379" y="601330"/>
            <a:ext cx="593109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4400" b="1">
                <a:solidFill>
                  <a:srgbClr val="FF0000"/>
                </a:solidFill>
                <a:latin typeface="Times New Roman" panose="02020603050405020304" pitchFamily="18" charset="0"/>
                <a:cs typeface="Times New Roman" panose="02020603050405020304" pitchFamily="18" charset="0"/>
              </a:rPr>
              <a:t>Mục tiêu bài học</a:t>
            </a:r>
          </a:p>
        </p:txBody>
      </p:sp>
    </p:spTree>
    <p:extLst>
      <p:ext uri="{BB962C8B-B14F-4D97-AF65-F5344CB8AC3E}">
        <p14:creationId xmlns:p14="http://schemas.microsoft.com/office/powerpoint/2010/main" val="851424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amond(in)">
                                      <p:cBhvr>
                                        <p:cTn id="1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314830" cy="6863080"/>
          </a:xfrm>
          <a:prstGeom prst="rect">
            <a:avLst/>
          </a:prstGeom>
        </p:spPr>
      </p:pic>
      <p:sp>
        <p:nvSpPr>
          <p:cNvPr id="4" name="TextBox 3"/>
          <p:cNvSpPr txBox="1"/>
          <p:nvPr/>
        </p:nvSpPr>
        <p:spPr>
          <a:xfrm>
            <a:off x="4059408" y="190229"/>
            <a:ext cx="3645550" cy="769441"/>
          </a:xfrm>
          <a:prstGeom prst="rect">
            <a:avLst/>
          </a:prstGeom>
          <a:noFill/>
        </p:spPr>
        <p:txBody>
          <a:bodyPr wrap="none" rtlCol="0">
            <a:spAutoFit/>
          </a:bodyPr>
          <a:lstStyle/>
          <a:p>
            <a:pPr algn="ctr"/>
            <a:r>
              <a:rPr lang="en-US" sz="4400" b="1" smtClean="0">
                <a:solidFill>
                  <a:srgbClr val="FF0000"/>
                </a:solidFill>
                <a:latin typeface="Tahoma" panose="020B0604030504040204" pitchFamily="34" charset="0"/>
                <a:ea typeface="Tahoma" panose="020B0604030504040204" pitchFamily="34" charset="0"/>
                <a:cs typeface="Tahoma" panose="020B0604030504040204" pitchFamily="34" charset="0"/>
              </a:rPr>
              <a:t>KHỞI ĐỘNG</a:t>
            </a:r>
            <a:endParaRPr lang="en-US" sz="4400" b="1">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5" name="Rectangle 4"/>
          <p:cNvSpPr/>
          <p:nvPr/>
        </p:nvSpPr>
        <p:spPr>
          <a:xfrm>
            <a:off x="272956" y="959670"/>
            <a:ext cx="8311486" cy="2308324"/>
          </a:xfrm>
          <a:prstGeom prst="rect">
            <a:avLst/>
          </a:prstGeom>
        </p:spPr>
        <p:txBody>
          <a:bodyPr wrap="square">
            <a:spAutoFit/>
          </a:bodyPr>
          <a:lstStyle/>
          <a:p>
            <a:pPr algn="just"/>
            <a:r>
              <a:rPr lang="en-US" sz="3600" smtClean="0">
                <a:solidFill>
                  <a:srgbClr val="002060"/>
                </a:solidFill>
                <a:latin typeface="Times New Roman" panose="02020603050405020304" pitchFamily="18" charset="0"/>
                <a:cs typeface="Times New Roman" panose="02020603050405020304" pitchFamily="18" charset="0"/>
              </a:rPr>
              <a:t>	Bạn Hồng nói rằng: “Muốn sao chép một khối văn bản thì phải biết cách thực hiện thao tác chọn khối văn bản đó”. Em có đồng ý với bạn Hồng không? Vì Sao?</a:t>
            </a:r>
          </a:p>
        </p:txBody>
      </p:sp>
      <p:sp>
        <p:nvSpPr>
          <p:cNvPr id="3" name="Rectangle 2"/>
          <p:cNvSpPr/>
          <p:nvPr/>
        </p:nvSpPr>
        <p:spPr>
          <a:xfrm>
            <a:off x="100082" y="3760070"/>
            <a:ext cx="8293290" cy="1754326"/>
          </a:xfrm>
          <a:prstGeom prst="rect">
            <a:avLst/>
          </a:prstGeom>
        </p:spPr>
        <p:txBody>
          <a:bodyPr wrap="square">
            <a:spAutoFit/>
          </a:bodyPr>
          <a:lstStyle/>
          <a:p>
            <a:pPr algn="just"/>
            <a:r>
              <a:rPr lang="en-US" sz="3600" dirty="0" smtClean="0">
                <a:solidFill>
                  <a:srgbClr val="FF0000"/>
                </a:solidFill>
                <a:latin typeface="+mj-lt"/>
              </a:rPr>
              <a:t>	</a:t>
            </a:r>
            <a:r>
              <a:rPr lang="vi-VN" sz="3600" dirty="0" smtClean="0">
                <a:solidFill>
                  <a:srgbClr val="FF0000"/>
                </a:solidFill>
                <a:latin typeface="+mj-lt"/>
              </a:rPr>
              <a:t>Em </a:t>
            </a:r>
            <a:r>
              <a:rPr lang="vi-VN" sz="3600" dirty="0">
                <a:solidFill>
                  <a:srgbClr val="FF0000"/>
                </a:solidFill>
                <a:latin typeface="+mj-lt"/>
              </a:rPr>
              <a:t>có đồng ý với bạn Hồng vì để sao chép một khối văn bản, trước hết cần xác định chính xác đoạn văn bản cần sao chép.</a:t>
            </a:r>
            <a:endParaRPr lang="en-US" sz="3600" dirty="0">
              <a:solidFill>
                <a:srgbClr val="FF0000"/>
              </a:solidFill>
              <a:latin typeface="+mj-lt"/>
            </a:endParaRPr>
          </a:p>
        </p:txBody>
      </p:sp>
    </p:spTree>
    <p:extLst>
      <p:ext uri="{BB962C8B-B14F-4D97-AF65-F5344CB8AC3E}">
        <p14:creationId xmlns:p14="http://schemas.microsoft.com/office/powerpoint/2010/main" val="1173450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1045" cy="6852921"/>
          </a:xfrm>
          <a:prstGeom prst="rect">
            <a:avLst/>
          </a:prstGeom>
        </p:spPr>
      </p:pic>
      <p:sp>
        <p:nvSpPr>
          <p:cNvPr id="5" name="Rectangle 4"/>
          <p:cNvSpPr/>
          <p:nvPr/>
        </p:nvSpPr>
        <p:spPr>
          <a:xfrm>
            <a:off x="2319109" y="2006917"/>
            <a:ext cx="8348891" cy="1446550"/>
          </a:xfrm>
          <a:prstGeom prst="rect">
            <a:avLst/>
          </a:prstGeom>
        </p:spPr>
        <p:txBody>
          <a:bodyPr wrap="square">
            <a:spAutoFit/>
          </a:bodyPr>
          <a:lstStyle/>
          <a:p>
            <a:pPr algn="ctr"/>
            <a:r>
              <a:rPr lang="en-US" sz="4400" b="1">
                <a:solidFill>
                  <a:srgbClr val="FF0000"/>
                </a:solidFill>
                <a:latin typeface="Times New Roman" panose="02020603050405020304" pitchFamily="18" charset="0"/>
                <a:cs typeface="Times New Roman" panose="02020603050405020304" pitchFamily="18" charset="0"/>
              </a:rPr>
              <a:t>HOẠT ĐỘNG </a:t>
            </a:r>
            <a:r>
              <a:rPr lang="en-US" sz="4400" b="1" smtClean="0">
                <a:solidFill>
                  <a:srgbClr val="FF0000"/>
                </a:solidFill>
                <a:latin typeface="Times New Roman" panose="02020603050405020304" pitchFamily="18" charset="0"/>
                <a:cs typeface="Times New Roman" panose="02020603050405020304" pitchFamily="18" charset="0"/>
              </a:rPr>
              <a:t>1</a:t>
            </a:r>
          </a:p>
          <a:p>
            <a:pPr algn="ctr"/>
            <a:r>
              <a:rPr lang="en-US" sz="4400" b="1" smtClean="0">
                <a:solidFill>
                  <a:srgbClr val="FF0000"/>
                </a:solidFill>
                <a:latin typeface="Times New Roman" panose="02020603050405020304" pitchFamily="18" charset="0"/>
                <a:cs typeface="Times New Roman" panose="02020603050405020304" pitchFamily="18" charset="0"/>
              </a:rPr>
              <a:t>Thực hành làm bài tập điền từ</a:t>
            </a:r>
          </a:p>
        </p:txBody>
      </p:sp>
    </p:spTree>
    <p:extLst>
      <p:ext uri="{BB962C8B-B14F-4D97-AF65-F5344CB8AC3E}">
        <p14:creationId xmlns:p14="http://schemas.microsoft.com/office/powerpoint/2010/main" val="4224981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89" y="5079"/>
            <a:ext cx="12201045" cy="6852921"/>
          </a:xfrm>
          <a:prstGeom prst="rect">
            <a:avLst/>
          </a:prstGeom>
          <a:noFill/>
        </p:spPr>
      </p:pic>
      <p:sp>
        <p:nvSpPr>
          <p:cNvPr id="8" name="TextBox 7"/>
          <p:cNvSpPr txBox="1"/>
          <p:nvPr/>
        </p:nvSpPr>
        <p:spPr>
          <a:xfrm>
            <a:off x="3234520" y="245373"/>
            <a:ext cx="6673755" cy="1015663"/>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6000" b="1" smtClean="0">
                <a:solidFill>
                  <a:srgbClr val="FF0000"/>
                </a:solidFill>
              </a:rPr>
              <a:t>THẢO LUẬN NHÓM</a:t>
            </a:r>
          </a:p>
        </p:txBody>
      </p:sp>
      <p:sp>
        <p:nvSpPr>
          <p:cNvPr id="5" name="TextBox 4"/>
          <p:cNvSpPr txBox="1"/>
          <p:nvPr/>
        </p:nvSpPr>
        <p:spPr>
          <a:xfrm>
            <a:off x="2370265" y="2860259"/>
            <a:ext cx="9807291" cy="1569660"/>
          </a:xfrm>
          <a:prstGeom prst="rect">
            <a:avLst/>
          </a:prstGeom>
          <a:noFill/>
        </p:spPr>
        <p:txBody>
          <a:bodyPr wrap="square" rtlCol="0">
            <a:spAutoFit/>
          </a:bodyPr>
          <a:lstStyle/>
          <a:p>
            <a:pPr algn="just"/>
            <a:r>
              <a:rPr lang="en-US" sz="3200" smtClean="0">
                <a:solidFill>
                  <a:srgbClr val="002060"/>
                </a:solidFill>
              </a:rPr>
              <a:t>- Em hãy mở tệp và sao chép khối văn bản màu tím xuống dưới dòng “Bài làm” rồi làm bài tập điền từ trên đoạn văn đó. Lưu văn bản sau khi hoàn thành.</a:t>
            </a:r>
            <a:endParaRPr lang="en-US" sz="3200">
              <a:solidFill>
                <a:srgbClr val="002060"/>
              </a:solidFill>
            </a:endParaRPr>
          </a:p>
        </p:txBody>
      </p:sp>
      <p:sp>
        <p:nvSpPr>
          <p:cNvPr id="9" name="Rectangle 8"/>
          <p:cNvSpPr/>
          <p:nvPr/>
        </p:nvSpPr>
        <p:spPr>
          <a:xfrm>
            <a:off x="2210141" y="1210955"/>
            <a:ext cx="9967415" cy="1754326"/>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r>
              <a:rPr lang="en-US" sz="3600" smtClean="0">
                <a:solidFill>
                  <a:srgbClr val="002060"/>
                </a:solidFill>
              </a:rPr>
              <a:t>Yêu cầu: - Trong thư mục  Thực hành soạn thảo văn bản có tệp văn bản Bài tập điền từ với nội dung dưới đây.</a:t>
            </a:r>
          </a:p>
        </p:txBody>
      </p:sp>
    </p:spTree>
    <p:extLst>
      <p:ext uri="{BB962C8B-B14F-4D97-AF65-F5344CB8AC3E}">
        <p14:creationId xmlns:p14="http://schemas.microsoft.com/office/powerpoint/2010/main" val="4031008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079"/>
            <a:ext cx="12201045" cy="6852921"/>
          </a:xfrm>
          <a:prstGeom prst="rect">
            <a:avLst/>
          </a:prstGeom>
        </p:spPr>
      </p:pic>
      <p:sp>
        <p:nvSpPr>
          <p:cNvPr id="6" name="TextBox 5"/>
          <p:cNvSpPr txBox="1"/>
          <p:nvPr/>
        </p:nvSpPr>
        <p:spPr>
          <a:xfrm>
            <a:off x="3466531" y="0"/>
            <a:ext cx="6673755" cy="1015663"/>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6000" b="1" smtClean="0">
                <a:solidFill>
                  <a:srgbClr val="FF0000"/>
                </a:solidFill>
              </a:rPr>
              <a:t>THẢO LUẬN NHÓM</a:t>
            </a:r>
          </a:p>
        </p:txBody>
      </p:sp>
      <p:sp>
        <p:nvSpPr>
          <p:cNvPr id="7" name="TextBox 6"/>
          <p:cNvSpPr txBox="1"/>
          <p:nvPr/>
        </p:nvSpPr>
        <p:spPr>
          <a:xfrm>
            <a:off x="-9043" y="1103085"/>
            <a:ext cx="12201043" cy="59093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just">
              <a:lnSpc>
                <a:spcPct val="150000"/>
              </a:lnSpc>
            </a:pPr>
            <a:r>
              <a:rPr lang="en-US" sz="3600" dirty="0" smtClean="0">
                <a:solidFill>
                  <a:srgbClr val="7030A0"/>
                </a:solidFill>
              </a:rPr>
              <a:t>Cho </a:t>
            </a:r>
            <a:r>
              <a:rPr lang="en-US" sz="3600" dirty="0" err="1" smtClean="0">
                <a:solidFill>
                  <a:srgbClr val="7030A0"/>
                </a:solidFill>
              </a:rPr>
              <a:t>các</a:t>
            </a:r>
            <a:r>
              <a:rPr lang="en-US" sz="3600" dirty="0" smtClean="0">
                <a:solidFill>
                  <a:srgbClr val="7030A0"/>
                </a:solidFill>
              </a:rPr>
              <a:t> </a:t>
            </a:r>
            <a:r>
              <a:rPr lang="en-US" sz="3600" dirty="0" err="1" smtClean="0">
                <a:solidFill>
                  <a:srgbClr val="7030A0"/>
                </a:solidFill>
              </a:rPr>
              <a:t>từ</a:t>
            </a:r>
            <a:r>
              <a:rPr lang="en-US" sz="3600" dirty="0" smtClean="0">
                <a:solidFill>
                  <a:srgbClr val="7030A0"/>
                </a:solidFill>
              </a:rPr>
              <a:t> </a:t>
            </a:r>
            <a:r>
              <a:rPr lang="en-US" sz="3600" dirty="0" err="1" smtClean="0">
                <a:solidFill>
                  <a:srgbClr val="7030A0"/>
                </a:solidFill>
              </a:rPr>
              <a:t>sau</a:t>
            </a:r>
            <a:r>
              <a:rPr lang="en-US" sz="3600" dirty="0" smtClean="0">
                <a:solidFill>
                  <a:srgbClr val="7030A0"/>
                </a:solidFill>
              </a:rPr>
              <a:t>: </a:t>
            </a:r>
            <a:r>
              <a:rPr lang="en-US" sz="3600" dirty="0" err="1" smtClean="0">
                <a:solidFill>
                  <a:srgbClr val="7030A0"/>
                </a:solidFill>
              </a:rPr>
              <a:t>Vàng</a:t>
            </a:r>
            <a:r>
              <a:rPr lang="en-US" sz="3600" dirty="0" smtClean="0">
                <a:solidFill>
                  <a:srgbClr val="7030A0"/>
                </a:solidFill>
              </a:rPr>
              <a:t> hoe, </a:t>
            </a:r>
            <a:r>
              <a:rPr lang="en-US" sz="3600" dirty="0" err="1" smtClean="0">
                <a:solidFill>
                  <a:srgbClr val="7030A0"/>
                </a:solidFill>
              </a:rPr>
              <a:t>vàng</a:t>
            </a:r>
            <a:r>
              <a:rPr lang="en-US" sz="3600" dirty="0" smtClean="0">
                <a:solidFill>
                  <a:srgbClr val="7030A0"/>
                </a:solidFill>
              </a:rPr>
              <a:t> </a:t>
            </a:r>
            <a:r>
              <a:rPr lang="en-US" sz="3600" dirty="0" err="1" smtClean="0">
                <a:solidFill>
                  <a:srgbClr val="7030A0"/>
                </a:solidFill>
              </a:rPr>
              <a:t>lịm</a:t>
            </a:r>
            <a:r>
              <a:rPr lang="en-US" sz="3600" dirty="0" smtClean="0">
                <a:solidFill>
                  <a:srgbClr val="7030A0"/>
                </a:solidFill>
              </a:rPr>
              <a:t>, </a:t>
            </a:r>
            <a:r>
              <a:rPr lang="en-US" sz="3600" dirty="0" err="1" smtClean="0">
                <a:solidFill>
                  <a:srgbClr val="7030A0"/>
                </a:solidFill>
              </a:rPr>
              <a:t>vàng</a:t>
            </a:r>
            <a:r>
              <a:rPr lang="en-US" sz="3600" dirty="0" smtClean="0">
                <a:solidFill>
                  <a:srgbClr val="7030A0"/>
                </a:solidFill>
              </a:rPr>
              <a:t> </a:t>
            </a:r>
            <a:r>
              <a:rPr lang="en-US" sz="3600" dirty="0" err="1" smtClean="0">
                <a:solidFill>
                  <a:srgbClr val="7030A0"/>
                </a:solidFill>
              </a:rPr>
              <a:t>ối</a:t>
            </a:r>
            <a:r>
              <a:rPr lang="en-US" sz="3600" dirty="0" smtClean="0">
                <a:solidFill>
                  <a:srgbClr val="7030A0"/>
                </a:solidFill>
              </a:rPr>
              <a:t>, </a:t>
            </a:r>
            <a:r>
              <a:rPr lang="en-US" sz="3600" dirty="0" err="1" smtClean="0">
                <a:solidFill>
                  <a:srgbClr val="7030A0"/>
                </a:solidFill>
              </a:rPr>
              <a:t>vàng</a:t>
            </a:r>
            <a:r>
              <a:rPr lang="en-US" sz="3600" dirty="0" smtClean="0">
                <a:solidFill>
                  <a:srgbClr val="7030A0"/>
                </a:solidFill>
              </a:rPr>
              <a:t> </a:t>
            </a:r>
            <a:r>
              <a:rPr lang="en-US" sz="3600" dirty="0" err="1" smtClean="0">
                <a:solidFill>
                  <a:srgbClr val="7030A0"/>
                </a:solidFill>
              </a:rPr>
              <a:t>tươi</a:t>
            </a:r>
            <a:r>
              <a:rPr lang="en-US" sz="3600" dirty="0" smtClean="0">
                <a:solidFill>
                  <a:srgbClr val="7030A0"/>
                </a:solidFill>
              </a:rPr>
              <a:t>, </a:t>
            </a:r>
            <a:r>
              <a:rPr lang="en-US" sz="3600" dirty="0" err="1" smtClean="0">
                <a:solidFill>
                  <a:srgbClr val="7030A0"/>
                </a:solidFill>
              </a:rPr>
              <a:t>Hãy</a:t>
            </a:r>
            <a:r>
              <a:rPr lang="en-US" sz="3600" dirty="0" smtClean="0">
                <a:solidFill>
                  <a:srgbClr val="7030A0"/>
                </a:solidFill>
              </a:rPr>
              <a:t> </a:t>
            </a:r>
            <a:r>
              <a:rPr lang="en-US" sz="3600" dirty="0" err="1" smtClean="0">
                <a:solidFill>
                  <a:srgbClr val="7030A0"/>
                </a:solidFill>
              </a:rPr>
              <a:t>chọn</a:t>
            </a:r>
            <a:r>
              <a:rPr lang="en-US" sz="3600" dirty="0" smtClean="0">
                <a:solidFill>
                  <a:srgbClr val="7030A0"/>
                </a:solidFill>
              </a:rPr>
              <a:t> </a:t>
            </a:r>
            <a:r>
              <a:rPr lang="en-US" sz="3600" dirty="0" err="1" smtClean="0">
                <a:solidFill>
                  <a:srgbClr val="7030A0"/>
                </a:solidFill>
              </a:rPr>
              <a:t>các</a:t>
            </a:r>
            <a:r>
              <a:rPr lang="en-US" sz="3600" dirty="0" smtClean="0">
                <a:solidFill>
                  <a:srgbClr val="7030A0"/>
                </a:solidFill>
              </a:rPr>
              <a:t> </a:t>
            </a:r>
            <a:r>
              <a:rPr lang="en-US" sz="3600" dirty="0" err="1" smtClean="0">
                <a:solidFill>
                  <a:srgbClr val="7030A0"/>
                </a:solidFill>
              </a:rPr>
              <a:t>từ</a:t>
            </a:r>
            <a:r>
              <a:rPr lang="en-US" sz="3600" dirty="0" smtClean="0">
                <a:solidFill>
                  <a:srgbClr val="7030A0"/>
                </a:solidFill>
              </a:rPr>
              <a:t> </a:t>
            </a:r>
            <a:r>
              <a:rPr lang="en-US" sz="3600" dirty="0" err="1" smtClean="0">
                <a:solidFill>
                  <a:srgbClr val="7030A0"/>
                </a:solidFill>
              </a:rPr>
              <a:t>này</a:t>
            </a:r>
            <a:r>
              <a:rPr lang="en-US" sz="3600" dirty="0" smtClean="0">
                <a:solidFill>
                  <a:srgbClr val="7030A0"/>
                </a:solidFill>
              </a:rPr>
              <a:t> </a:t>
            </a:r>
            <a:r>
              <a:rPr lang="en-US" sz="3600" dirty="0" err="1" smtClean="0">
                <a:solidFill>
                  <a:srgbClr val="7030A0"/>
                </a:solidFill>
              </a:rPr>
              <a:t>để</a:t>
            </a:r>
            <a:r>
              <a:rPr lang="en-US" sz="3600" dirty="0" smtClean="0">
                <a:solidFill>
                  <a:srgbClr val="7030A0"/>
                </a:solidFill>
              </a:rPr>
              <a:t> </a:t>
            </a:r>
            <a:r>
              <a:rPr lang="en-US" sz="3600" dirty="0" err="1" smtClean="0">
                <a:solidFill>
                  <a:srgbClr val="7030A0"/>
                </a:solidFill>
              </a:rPr>
              <a:t>điền</a:t>
            </a:r>
            <a:r>
              <a:rPr lang="en-US" sz="3600" dirty="0" smtClean="0">
                <a:solidFill>
                  <a:srgbClr val="7030A0"/>
                </a:solidFill>
              </a:rPr>
              <a:t> </a:t>
            </a:r>
            <a:r>
              <a:rPr lang="en-US" sz="3600" dirty="0" err="1" smtClean="0">
                <a:solidFill>
                  <a:srgbClr val="7030A0"/>
                </a:solidFill>
              </a:rPr>
              <a:t>vào</a:t>
            </a:r>
            <a:r>
              <a:rPr lang="en-US" sz="3600" dirty="0" smtClean="0">
                <a:solidFill>
                  <a:srgbClr val="7030A0"/>
                </a:solidFill>
              </a:rPr>
              <a:t> </a:t>
            </a:r>
            <a:r>
              <a:rPr lang="en-US" sz="3600" dirty="0" err="1" smtClean="0">
                <a:solidFill>
                  <a:srgbClr val="7030A0"/>
                </a:solidFill>
              </a:rPr>
              <a:t>chỗ</a:t>
            </a:r>
            <a:r>
              <a:rPr lang="en-US" sz="3600" dirty="0" smtClean="0">
                <a:solidFill>
                  <a:srgbClr val="7030A0"/>
                </a:solidFill>
              </a:rPr>
              <a:t> “……” Sao </a:t>
            </a:r>
            <a:r>
              <a:rPr lang="en-US" sz="3600" dirty="0" err="1" smtClean="0">
                <a:solidFill>
                  <a:srgbClr val="7030A0"/>
                </a:solidFill>
              </a:rPr>
              <a:t>cho</a:t>
            </a:r>
            <a:r>
              <a:rPr lang="en-US" sz="3600" dirty="0" smtClean="0">
                <a:solidFill>
                  <a:srgbClr val="7030A0"/>
                </a:solidFill>
              </a:rPr>
              <a:t> </a:t>
            </a:r>
            <a:r>
              <a:rPr lang="en-US" sz="3600" dirty="0" err="1" smtClean="0">
                <a:solidFill>
                  <a:srgbClr val="7030A0"/>
                </a:solidFill>
              </a:rPr>
              <a:t>phù</a:t>
            </a:r>
            <a:r>
              <a:rPr lang="en-US" sz="3600" dirty="0" smtClean="0">
                <a:solidFill>
                  <a:srgbClr val="7030A0"/>
                </a:solidFill>
              </a:rPr>
              <a:t> </a:t>
            </a:r>
            <a:r>
              <a:rPr lang="en-US" sz="3600" dirty="0" err="1" smtClean="0">
                <a:solidFill>
                  <a:srgbClr val="7030A0"/>
                </a:solidFill>
              </a:rPr>
              <a:t>hợp</a:t>
            </a:r>
            <a:r>
              <a:rPr lang="en-US" sz="3600" dirty="0" smtClean="0">
                <a:solidFill>
                  <a:srgbClr val="7030A0"/>
                </a:solidFill>
              </a:rPr>
              <a:t> </a:t>
            </a:r>
            <a:r>
              <a:rPr lang="en-US" sz="3600" dirty="0" err="1" smtClean="0">
                <a:solidFill>
                  <a:srgbClr val="7030A0"/>
                </a:solidFill>
              </a:rPr>
              <a:t>với</a:t>
            </a:r>
            <a:r>
              <a:rPr lang="en-US" sz="3600" dirty="0" smtClean="0">
                <a:solidFill>
                  <a:srgbClr val="7030A0"/>
                </a:solidFill>
              </a:rPr>
              <a:t> </a:t>
            </a:r>
            <a:r>
              <a:rPr lang="en-US" sz="3600" dirty="0" err="1" smtClean="0">
                <a:solidFill>
                  <a:srgbClr val="7030A0"/>
                </a:solidFill>
              </a:rPr>
              <a:t>đoạn</a:t>
            </a:r>
            <a:r>
              <a:rPr lang="en-US" sz="3600" dirty="0" smtClean="0">
                <a:solidFill>
                  <a:srgbClr val="7030A0"/>
                </a:solidFill>
              </a:rPr>
              <a:t> </a:t>
            </a:r>
            <a:r>
              <a:rPr lang="en-US" sz="3600" dirty="0" err="1" smtClean="0">
                <a:solidFill>
                  <a:srgbClr val="7030A0"/>
                </a:solidFill>
              </a:rPr>
              <a:t>văn</a:t>
            </a:r>
            <a:r>
              <a:rPr lang="en-US" sz="3600" dirty="0" smtClean="0">
                <a:solidFill>
                  <a:srgbClr val="7030A0"/>
                </a:solidFill>
              </a:rPr>
              <a:t> </a:t>
            </a:r>
            <a:r>
              <a:rPr lang="en-US" sz="3600" dirty="0" err="1" smtClean="0">
                <a:solidFill>
                  <a:srgbClr val="7030A0"/>
                </a:solidFill>
              </a:rPr>
              <a:t>sau</a:t>
            </a:r>
            <a:r>
              <a:rPr lang="en-US" sz="3600" dirty="0" smtClean="0">
                <a:solidFill>
                  <a:srgbClr val="7030A0"/>
                </a:solidFill>
              </a:rPr>
              <a:t> </a:t>
            </a:r>
            <a:r>
              <a:rPr lang="en-US" sz="3600" dirty="0" err="1" smtClean="0">
                <a:solidFill>
                  <a:srgbClr val="7030A0"/>
                </a:solidFill>
              </a:rPr>
              <a:t>đây</a:t>
            </a:r>
            <a:r>
              <a:rPr lang="en-US" sz="3600" dirty="0" smtClean="0">
                <a:solidFill>
                  <a:srgbClr val="7030A0"/>
                </a:solidFill>
              </a:rPr>
              <a:t>:</a:t>
            </a:r>
          </a:p>
          <a:p>
            <a:pPr algn="just">
              <a:lnSpc>
                <a:spcPct val="150000"/>
              </a:lnSpc>
            </a:pPr>
            <a:r>
              <a:rPr lang="en-US" sz="3600" dirty="0" err="1" smtClean="0">
                <a:solidFill>
                  <a:srgbClr val="7030A0"/>
                </a:solidFill>
              </a:rPr>
              <a:t>Nắng</a:t>
            </a:r>
            <a:r>
              <a:rPr lang="en-US" sz="3600" dirty="0" smtClean="0">
                <a:solidFill>
                  <a:srgbClr val="7030A0"/>
                </a:solidFill>
              </a:rPr>
              <a:t> </a:t>
            </a:r>
            <a:r>
              <a:rPr lang="en-US" sz="3600" dirty="0" err="1" smtClean="0">
                <a:solidFill>
                  <a:srgbClr val="7030A0"/>
                </a:solidFill>
              </a:rPr>
              <a:t>nhạt</a:t>
            </a:r>
            <a:r>
              <a:rPr lang="en-US" sz="3600" dirty="0" smtClean="0">
                <a:solidFill>
                  <a:srgbClr val="7030A0"/>
                </a:solidFill>
              </a:rPr>
              <a:t>, </a:t>
            </a:r>
            <a:r>
              <a:rPr lang="en-US" sz="3600" dirty="0" err="1" smtClean="0">
                <a:solidFill>
                  <a:srgbClr val="7030A0"/>
                </a:solidFill>
              </a:rPr>
              <a:t>ngả</a:t>
            </a:r>
            <a:r>
              <a:rPr lang="en-US" sz="3600" dirty="0" smtClean="0">
                <a:solidFill>
                  <a:srgbClr val="7030A0"/>
                </a:solidFill>
              </a:rPr>
              <a:t> </a:t>
            </a:r>
            <a:r>
              <a:rPr lang="en-US" sz="3600" dirty="0" err="1" smtClean="0">
                <a:solidFill>
                  <a:srgbClr val="7030A0"/>
                </a:solidFill>
              </a:rPr>
              <a:t>màu</a:t>
            </a:r>
            <a:r>
              <a:rPr lang="en-US" sz="3600" dirty="0" smtClean="0">
                <a:solidFill>
                  <a:srgbClr val="7030A0"/>
                </a:solidFill>
              </a:rPr>
              <a:t>    …..             </a:t>
            </a:r>
            <a:r>
              <a:rPr lang="en-US" sz="3600" dirty="0" err="1" smtClean="0">
                <a:solidFill>
                  <a:srgbClr val="7030A0"/>
                </a:solidFill>
              </a:rPr>
              <a:t>vườn</a:t>
            </a:r>
            <a:r>
              <a:rPr lang="en-US" sz="3600" dirty="0" smtClean="0">
                <a:solidFill>
                  <a:srgbClr val="7030A0"/>
                </a:solidFill>
              </a:rPr>
              <a:t> </a:t>
            </a:r>
            <a:r>
              <a:rPr lang="en-US" sz="3600" dirty="0" err="1" smtClean="0">
                <a:solidFill>
                  <a:srgbClr val="7030A0"/>
                </a:solidFill>
              </a:rPr>
              <a:t>lắc</a:t>
            </a:r>
            <a:r>
              <a:rPr lang="en-US" sz="3600" dirty="0" smtClean="0">
                <a:solidFill>
                  <a:srgbClr val="7030A0"/>
                </a:solidFill>
              </a:rPr>
              <a:t> </a:t>
            </a:r>
            <a:r>
              <a:rPr lang="en-US" sz="3600" dirty="0" err="1" smtClean="0">
                <a:solidFill>
                  <a:srgbClr val="7030A0"/>
                </a:solidFill>
              </a:rPr>
              <a:t>lư</a:t>
            </a:r>
            <a:r>
              <a:rPr lang="en-US" sz="3600" dirty="0" smtClean="0">
                <a:solidFill>
                  <a:srgbClr val="7030A0"/>
                </a:solidFill>
              </a:rPr>
              <a:t> </a:t>
            </a:r>
            <a:r>
              <a:rPr lang="en-US" sz="3600" dirty="0" err="1" smtClean="0">
                <a:solidFill>
                  <a:srgbClr val="7030A0"/>
                </a:solidFill>
              </a:rPr>
              <a:t>những</a:t>
            </a:r>
            <a:r>
              <a:rPr lang="en-US" sz="3600" dirty="0" smtClean="0">
                <a:solidFill>
                  <a:srgbClr val="7030A0"/>
                </a:solidFill>
              </a:rPr>
              <a:t> </a:t>
            </a:r>
            <a:r>
              <a:rPr lang="en-US" sz="3600" dirty="0" err="1" smtClean="0">
                <a:solidFill>
                  <a:srgbClr val="7030A0"/>
                </a:solidFill>
              </a:rPr>
              <a:t>chùm</a:t>
            </a:r>
            <a:r>
              <a:rPr lang="en-US" sz="3600" dirty="0" smtClean="0">
                <a:solidFill>
                  <a:srgbClr val="7030A0"/>
                </a:solidFill>
              </a:rPr>
              <a:t> </a:t>
            </a:r>
            <a:r>
              <a:rPr lang="en-US" sz="3600" dirty="0" err="1" smtClean="0">
                <a:solidFill>
                  <a:srgbClr val="7030A0"/>
                </a:solidFill>
              </a:rPr>
              <a:t>xoan</a:t>
            </a:r>
            <a:r>
              <a:rPr lang="en-US" sz="3600" dirty="0" smtClean="0">
                <a:solidFill>
                  <a:srgbClr val="7030A0"/>
                </a:solidFill>
              </a:rPr>
              <a:t> ….         </a:t>
            </a:r>
            <a:r>
              <a:rPr lang="en-US" sz="3600" dirty="0" err="1" smtClean="0">
                <a:solidFill>
                  <a:srgbClr val="7030A0"/>
                </a:solidFill>
              </a:rPr>
              <a:t>Không</a:t>
            </a:r>
            <a:r>
              <a:rPr lang="en-US" sz="3600" dirty="0" smtClean="0">
                <a:solidFill>
                  <a:srgbClr val="7030A0"/>
                </a:solidFill>
              </a:rPr>
              <a:t> </a:t>
            </a:r>
            <a:r>
              <a:rPr lang="en-US" sz="3600" dirty="0" err="1" smtClean="0">
                <a:solidFill>
                  <a:srgbClr val="7030A0"/>
                </a:solidFill>
              </a:rPr>
              <a:t>trông</a:t>
            </a:r>
            <a:r>
              <a:rPr lang="en-US" sz="3600" dirty="0" smtClean="0">
                <a:solidFill>
                  <a:srgbClr val="7030A0"/>
                </a:solidFill>
              </a:rPr>
              <a:t> </a:t>
            </a:r>
            <a:r>
              <a:rPr lang="en-US" sz="3600" dirty="0" err="1" smtClean="0">
                <a:solidFill>
                  <a:srgbClr val="7030A0"/>
                </a:solidFill>
              </a:rPr>
              <a:t>thấy</a:t>
            </a:r>
            <a:r>
              <a:rPr lang="en-US" sz="3600" dirty="0" smtClean="0">
                <a:solidFill>
                  <a:srgbClr val="7030A0"/>
                </a:solidFill>
              </a:rPr>
              <a:t> </a:t>
            </a:r>
            <a:r>
              <a:rPr lang="en-US" sz="3600" dirty="0" err="1" smtClean="0">
                <a:solidFill>
                  <a:srgbClr val="7030A0"/>
                </a:solidFill>
              </a:rPr>
              <a:t>cuống</a:t>
            </a:r>
            <a:r>
              <a:rPr lang="en-US" sz="3600" dirty="0" smtClean="0">
                <a:solidFill>
                  <a:srgbClr val="7030A0"/>
                </a:solidFill>
              </a:rPr>
              <a:t>, </a:t>
            </a:r>
            <a:r>
              <a:rPr lang="en-US" sz="3600" dirty="0" err="1" smtClean="0">
                <a:solidFill>
                  <a:srgbClr val="7030A0"/>
                </a:solidFill>
              </a:rPr>
              <a:t>như</a:t>
            </a:r>
            <a:r>
              <a:rPr lang="en-US" sz="3600" dirty="0" smtClean="0">
                <a:solidFill>
                  <a:srgbClr val="7030A0"/>
                </a:solidFill>
              </a:rPr>
              <a:t> </a:t>
            </a:r>
            <a:r>
              <a:rPr lang="en-US" sz="3600" dirty="0" err="1" smtClean="0">
                <a:solidFill>
                  <a:srgbClr val="7030A0"/>
                </a:solidFill>
              </a:rPr>
              <a:t>những</a:t>
            </a:r>
            <a:r>
              <a:rPr lang="en-US" sz="3600" dirty="0" smtClean="0">
                <a:solidFill>
                  <a:srgbClr val="7030A0"/>
                </a:solidFill>
              </a:rPr>
              <a:t> </a:t>
            </a:r>
            <a:r>
              <a:rPr lang="en-US" sz="3600" dirty="0" err="1" smtClean="0">
                <a:solidFill>
                  <a:srgbClr val="7030A0"/>
                </a:solidFill>
              </a:rPr>
              <a:t>chuỗi</a:t>
            </a:r>
            <a:r>
              <a:rPr lang="en-US" sz="3600" dirty="0" smtClean="0">
                <a:solidFill>
                  <a:srgbClr val="7030A0"/>
                </a:solidFill>
              </a:rPr>
              <a:t> </a:t>
            </a:r>
            <a:r>
              <a:rPr lang="en-US" sz="3600" dirty="0" err="1" smtClean="0">
                <a:solidFill>
                  <a:srgbClr val="7030A0"/>
                </a:solidFill>
              </a:rPr>
              <a:t>hạt</a:t>
            </a:r>
            <a:r>
              <a:rPr lang="en-US" sz="3600" dirty="0" smtClean="0">
                <a:solidFill>
                  <a:srgbClr val="7030A0"/>
                </a:solidFill>
              </a:rPr>
              <a:t> </a:t>
            </a:r>
            <a:r>
              <a:rPr lang="en-US" sz="3600" dirty="0" err="1" smtClean="0">
                <a:solidFill>
                  <a:srgbClr val="7030A0"/>
                </a:solidFill>
              </a:rPr>
              <a:t>bồ</a:t>
            </a:r>
            <a:r>
              <a:rPr lang="en-US" sz="3600" dirty="0" smtClean="0">
                <a:solidFill>
                  <a:srgbClr val="7030A0"/>
                </a:solidFill>
              </a:rPr>
              <a:t> </a:t>
            </a:r>
            <a:r>
              <a:rPr lang="en-US" sz="3600" dirty="0" err="1" smtClean="0">
                <a:solidFill>
                  <a:srgbClr val="7030A0"/>
                </a:solidFill>
              </a:rPr>
              <a:t>đề</a:t>
            </a:r>
            <a:r>
              <a:rPr lang="en-US" sz="3600" dirty="0" smtClean="0">
                <a:solidFill>
                  <a:srgbClr val="7030A0"/>
                </a:solidFill>
              </a:rPr>
              <a:t> </a:t>
            </a:r>
            <a:r>
              <a:rPr lang="en-US" sz="3600" dirty="0" err="1" smtClean="0">
                <a:solidFill>
                  <a:srgbClr val="7030A0"/>
                </a:solidFill>
              </a:rPr>
              <a:t>treo</a:t>
            </a:r>
            <a:r>
              <a:rPr lang="en-US" sz="3600" dirty="0" smtClean="0">
                <a:solidFill>
                  <a:srgbClr val="7030A0"/>
                </a:solidFill>
              </a:rPr>
              <a:t> </a:t>
            </a:r>
            <a:r>
              <a:rPr lang="en-US" sz="3600" dirty="0" err="1" smtClean="0">
                <a:solidFill>
                  <a:srgbClr val="7030A0"/>
                </a:solidFill>
              </a:rPr>
              <a:t>lơ</a:t>
            </a:r>
            <a:r>
              <a:rPr lang="en-US" sz="3600" dirty="0" smtClean="0">
                <a:solidFill>
                  <a:srgbClr val="7030A0"/>
                </a:solidFill>
              </a:rPr>
              <a:t> </a:t>
            </a:r>
            <a:r>
              <a:rPr lang="en-US" sz="3600" dirty="0" err="1" smtClean="0">
                <a:solidFill>
                  <a:srgbClr val="7030A0"/>
                </a:solidFill>
              </a:rPr>
              <a:t>lửng</a:t>
            </a:r>
            <a:r>
              <a:rPr lang="en-US" sz="3600" dirty="0" smtClean="0">
                <a:solidFill>
                  <a:srgbClr val="7030A0"/>
                </a:solidFill>
              </a:rPr>
              <a:t>. </a:t>
            </a:r>
            <a:r>
              <a:rPr lang="en-US" sz="3600" dirty="0" err="1" smtClean="0">
                <a:solidFill>
                  <a:srgbClr val="7030A0"/>
                </a:solidFill>
              </a:rPr>
              <a:t>Từng</a:t>
            </a:r>
            <a:r>
              <a:rPr lang="en-US" sz="3600" dirty="0" smtClean="0">
                <a:solidFill>
                  <a:srgbClr val="7030A0"/>
                </a:solidFill>
              </a:rPr>
              <a:t> </a:t>
            </a:r>
            <a:r>
              <a:rPr lang="en-US" sz="3600" dirty="0" err="1" smtClean="0">
                <a:solidFill>
                  <a:srgbClr val="7030A0"/>
                </a:solidFill>
              </a:rPr>
              <a:t>chiếc</a:t>
            </a:r>
            <a:r>
              <a:rPr lang="en-US" sz="3600" dirty="0" smtClean="0">
                <a:solidFill>
                  <a:srgbClr val="7030A0"/>
                </a:solidFill>
              </a:rPr>
              <a:t> </a:t>
            </a:r>
            <a:r>
              <a:rPr lang="en-US" sz="3600" dirty="0" err="1" smtClean="0">
                <a:solidFill>
                  <a:srgbClr val="7030A0"/>
                </a:solidFill>
              </a:rPr>
              <a:t>là</a:t>
            </a:r>
            <a:r>
              <a:rPr lang="en-US" sz="3600" dirty="0" smtClean="0">
                <a:solidFill>
                  <a:srgbClr val="7030A0"/>
                </a:solidFill>
              </a:rPr>
              <a:t> </a:t>
            </a:r>
            <a:r>
              <a:rPr lang="en-US" sz="3600" dirty="0" err="1" smtClean="0">
                <a:solidFill>
                  <a:srgbClr val="7030A0"/>
                </a:solidFill>
              </a:rPr>
              <a:t>mít</a:t>
            </a:r>
            <a:r>
              <a:rPr lang="en-US" sz="3600" dirty="0" smtClean="0">
                <a:solidFill>
                  <a:srgbClr val="7030A0"/>
                </a:solidFill>
              </a:rPr>
              <a:t>…    …    </a:t>
            </a:r>
            <a:r>
              <a:rPr lang="en-US" sz="3600" dirty="0" err="1" smtClean="0">
                <a:solidFill>
                  <a:srgbClr val="7030A0"/>
                </a:solidFill>
              </a:rPr>
              <a:t>Tàu</a:t>
            </a:r>
            <a:r>
              <a:rPr lang="en-US" sz="3600" dirty="0" smtClean="0">
                <a:solidFill>
                  <a:srgbClr val="7030A0"/>
                </a:solidFill>
              </a:rPr>
              <a:t> </a:t>
            </a:r>
            <a:r>
              <a:rPr lang="en-US" sz="3600" dirty="0" err="1" smtClean="0">
                <a:solidFill>
                  <a:srgbClr val="7030A0"/>
                </a:solidFill>
              </a:rPr>
              <a:t>đu</a:t>
            </a:r>
            <a:r>
              <a:rPr lang="en-US" sz="3600" dirty="0" smtClean="0">
                <a:solidFill>
                  <a:srgbClr val="7030A0"/>
                </a:solidFill>
              </a:rPr>
              <a:t> </a:t>
            </a:r>
            <a:r>
              <a:rPr lang="en-US" sz="3600" dirty="0" err="1" smtClean="0">
                <a:solidFill>
                  <a:srgbClr val="7030A0"/>
                </a:solidFill>
              </a:rPr>
              <a:t>đủ</a:t>
            </a:r>
            <a:r>
              <a:rPr lang="en-US" sz="3600" dirty="0" smtClean="0">
                <a:solidFill>
                  <a:srgbClr val="7030A0"/>
                </a:solidFill>
              </a:rPr>
              <a:t>, </a:t>
            </a:r>
            <a:r>
              <a:rPr lang="en-US" sz="3600" dirty="0" err="1" smtClean="0">
                <a:solidFill>
                  <a:srgbClr val="7030A0"/>
                </a:solidFill>
              </a:rPr>
              <a:t>chiếc</a:t>
            </a:r>
            <a:r>
              <a:rPr lang="en-US" sz="3600" dirty="0" smtClean="0">
                <a:solidFill>
                  <a:srgbClr val="7030A0"/>
                </a:solidFill>
              </a:rPr>
              <a:t> </a:t>
            </a:r>
            <a:r>
              <a:rPr lang="en-US" sz="3600" dirty="0" err="1" smtClean="0">
                <a:solidFill>
                  <a:srgbClr val="7030A0"/>
                </a:solidFill>
              </a:rPr>
              <a:t>là</a:t>
            </a:r>
            <a:r>
              <a:rPr lang="en-US" sz="3600" dirty="0" smtClean="0">
                <a:solidFill>
                  <a:srgbClr val="7030A0"/>
                </a:solidFill>
              </a:rPr>
              <a:t> </a:t>
            </a:r>
            <a:r>
              <a:rPr lang="en-US" sz="3600" dirty="0" err="1" smtClean="0">
                <a:solidFill>
                  <a:srgbClr val="7030A0"/>
                </a:solidFill>
              </a:rPr>
              <a:t>sắn</a:t>
            </a:r>
            <a:r>
              <a:rPr lang="en-US" sz="3600" dirty="0" smtClean="0">
                <a:solidFill>
                  <a:srgbClr val="7030A0"/>
                </a:solidFill>
              </a:rPr>
              <a:t> </a:t>
            </a:r>
            <a:r>
              <a:rPr lang="en-US" sz="3600" dirty="0" err="1" smtClean="0">
                <a:solidFill>
                  <a:srgbClr val="7030A0"/>
                </a:solidFill>
              </a:rPr>
              <a:t>héo</a:t>
            </a:r>
            <a:r>
              <a:rPr lang="en-US" sz="3600" dirty="0" smtClean="0">
                <a:solidFill>
                  <a:srgbClr val="7030A0"/>
                </a:solidFill>
              </a:rPr>
              <a:t> </a:t>
            </a:r>
            <a:r>
              <a:rPr lang="en-US" sz="3600" dirty="0" err="1" smtClean="0">
                <a:solidFill>
                  <a:srgbClr val="7030A0"/>
                </a:solidFill>
              </a:rPr>
              <a:t>lại</a:t>
            </a:r>
            <a:r>
              <a:rPr lang="en-US" sz="3600" dirty="0" smtClean="0">
                <a:solidFill>
                  <a:srgbClr val="7030A0"/>
                </a:solidFill>
              </a:rPr>
              <a:t> </a:t>
            </a:r>
            <a:r>
              <a:rPr lang="en-US" sz="3600" dirty="0" err="1" smtClean="0">
                <a:solidFill>
                  <a:srgbClr val="7030A0"/>
                </a:solidFill>
              </a:rPr>
              <a:t>mở</a:t>
            </a:r>
            <a:r>
              <a:rPr lang="en-US" sz="3600" dirty="0" smtClean="0">
                <a:solidFill>
                  <a:srgbClr val="7030A0"/>
                </a:solidFill>
              </a:rPr>
              <a:t> </a:t>
            </a:r>
            <a:r>
              <a:rPr lang="en-US" sz="3600" dirty="0" err="1" smtClean="0">
                <a:solidFill>
                  <a:srgbClr val="7030A0"/>
                </a:solidFill>
              </a:rPr>
              <a:t>năm</a:t>
            </a:r>
            <a:r>
              <a:rPr lang="en-US" sz="3600" dirty="0" smtClean="0">
                <a:solidFill>
                  <a:srgbClr val="7030A0"/>
                </a:solidFill>
              </a:rPr>
              <a:t> </a:t>
            </a:r>
            <a:r>
              <a:rPr lang="en-US" sz="3600" dirty="0" err="1" smtClean="0">
                <a:solidFill>
                  <a:srgbClr val="7030A0"/>
                </a:solidFill>
              </a:rPr>
              <a:t>cánh</a:t>
            </a:r>
            <a:r>
              <a:rPr lang="en-US" sz="3600" dirty="0" smtClean="0">
                <a:solidFill>
                  <a:srgbClr val="7030A0"/>
                </a:solidFill>
              </a:rPr>
              <a:t>…….</a:t>
            </a:r>
            <a:endParaRPr lang="en-US" sz="3600" dirty="0">
              <a:solidFill>
                <a:srgbClr val="7030A0"/>
              </a:solidFill>
            </a:endParaRPr>
          </a:p>
        </p:txBody>
      </p:sp>
      <p:sp>
        <p:nvSpPr>
          <p:cNvPr id="8" name="TextBox 7"/>
          <p:cNvSpPr txBox="1"/>
          <p:nvPr/>
        </p:nvSpPr>
        <p:spPr>
          <a:xfrm>
            <a:off x="4289917" y="3663731"/>
            <a:ext cx="1988052" cy="646331"/>
          </a:xfrm>
          <a:prstGeom prst="rect">
            <a:avLst/>
          </a:prstGeom>
          <a:noFill/>
        </p:spPr>
        <p:txBody>
          <a:bodyPr wrap="square" rtlCol="0">
            <a:spAutoFit/>
          </a:bodyPr>
          <a:lstStyle/>
          <a:p>
            <a:r>
              <a:rPr lang="en-US" sz="3600" dirty="0" err="1">
                <a:solidFill>
                  <a:srgbClr val="FF0000"/>
                </a:solidFill>
              </a:rPr>
              <a:t>v</a:t>
            </a:r>
            <a:r>
              <a:rPr lang="en-US" sz="3600" dirty="0" err="1" smtClean="0">
                <a:solidFill>
                  <a:srgbClr val="FF0000"/>
                </a:solidFill>
              </a:rPr>
              <a:t>àng</a:t>
            </a:r>
            <a:r>
              <a:rPr lang="en-US" sz="3600" dirty="0" smtClean="0">
                <a:solidFill>
                  <a:srgbClr val="FF0000"/>
                </a:solidFill>
              </a:rPr>
              <a:t> hoe </a:t>
            </a:r>
            <a:endParaRPr lang="en-US" sz="3600" dirty="0">
              <a:solidFill>
                <a:srgbClr val="FF0000"/>
              </a:solidFill>
            </a:endParaRPr>
          </a:p>
        </p:txBody>
      </p:sp>
      <p:sp>
        <p:nvSpPr>
          <p:cNvPr id="9" name="TextBox 8"/>
          <p:cNvSpPr txBox="1"/>
          <p:nvPr/>
        </p:nvSpPr>
        <p:spPr>
          <a:xfrm>
            <a:off x="-113733" y="4607969"/>
            <a:ext cx="2033518" cy="584775"/>
          </a:xfrm>
          <a:prstGeom prst="rect">
            <a:avLst/>
          </a:prstGeom>
          <a:noFill/>
        </p:spPr>
        <p:txBody>
          <a:bodyPr wrap="square" rtlCol="0">
            <a:spAutoFit/>
          </a:bodyPr>
          <a:lstStyle/>
          <a:p>
            <a:r>
              <a:rPr lang="en-US" sz="3200">
                <a:solidFill>
                  <a:srgbClr val="FF0000"/>
                </a:solidFill>
              </a:rPr>
              <a:t>v</a:t>
            </a:r>
            <a:r>
              <a:rPr lang="en-US" sz="3200" smtClean="0">
                <a:solidFill>
                  <a:srgbClr val="FF0000"/>
                </a:solidFill>
              </a:rPr>
              <a:t>àng lịm</a:t>
            </a:r>
            <a:endParaRPr lang="en-US" sz="3200">
              <a:solidFill>
                <a:srgbClr val="FF0000"/>
              </a:solidFill>
            </a:endParaRPr>
          </a:p>
        </p:txBody>
      </p:sp>
      <p:sp>
        <p:nvSpPr>
          <p:cNvPr id="10" name="TextBox 9"/>
          <p:cNvSpPr txBox="1"/>
          <p:nvPr/>
        </p:nvSpPr>
        <p:spPr>
          <a:xfrm>
            <a:off x="4749418" y="5433742"/>
            <a:ext cx="1528551" cy="584775"/>
          </a:xfrm>
          <a:prstGeom prst="rect">
            <a:avLst/>
          </a:prstGeom>
          <a:noFill/>
        </p:spPr>
        <p:txBody>
          <a:bodyPr wrap="square" rtlCol="0">
            <a:spAutoFit/>
          </a:bodyPr>
          <a:lstStyle/>
          <a:p>
            <a:r>
              <a:rPr lang="en-US" sz="3200">
                <a:solidFill>
                  <a:srgbClr val="FF0000"/>
                </a:solidFill>
              </a:rPr>
              <a:t>v</a:t>
            </a:r>
            <a:r>
              <a:rPr lang="en-US" sz="3200" smtClean="0">
                <a:solidFill>
                  <a:srgbClr val="FF0000"/>
                </a:solidFill>
              </a:rPr>
              <a:t>àng ối</a:t>
            </a:r>
            <a:endParaRPr lang="en-US" sz="3200">
              <a:solidFill>
                <a:srgbClr val="FF0000"/>
              </a:solidFill>
            </a:endParaRPr>
          </a:p>
        </p:txBody>
      </p:sp>
      <p:sp>
        <p:nvSpPr>
          <p:cNvPr id="11" name="TextBox 10"/>
          <p:cNvSpPr txBox="1"/>
          <p:nvPr/>
        </p:nvSpPr>
        <p:spPr>
          <a:xfrm>
            <a:off x="2615821" y="6273225"/>
            <a:ext cx="2033518" cy="584775"/>
          </a:xfrm>
          <a:prstGeom prst="rect">
            <a:avLst/>
          </a:prstGeom>
          <a:noFill/>
        </p:spPr>
        <p:txBody>
          <a:bodyPr wrap="square" rtlCol="0">
            <a:spAutoFit/>
          </a:bodyPr>
          <a:lstStyle/>
          <a:p>
            <a:r>
              <a:rPr lang="en-US" sz="3200">
                <a:solidFill>
                  <a:srgbClr val="FF0000"/>
                </a:solidFill>
              </a:rPr>
              <a:t>v</a:t>
            </a:r>
            <a:r>
              <a:rPr lang="en-US" sz="3200" smtClean="0">
                <a:solidFill>
                  <a:srgbClr val="FF0000"/>
                </a:solidFill>
              </a:rPr>
              <a:t>àng tươi</a:t>
            </a:r>
            <a:endParaRPr lang="en-US" sz="3200">
              <a:solidFill>
                <a:srgbClr val="FF0000"/>
              </a:solidFill>
            </a:endParaRPr>
          </a:p>
        </p:txBody>
      </p:sp>
    </p:spTree>
    <p:extLst>
      <p:ext uri="{BB962C8B-B14F-4D97-AF65-F5344CB8AC3E}">
        <p14:creationId xmlns:p14="http://schemas.microsoft.com/office/powerpoint/2010/main" val="689063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20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circle(in)">
                                      <p:cBhvr>
                                        <p:cTn id="24" dur="2000"/>
                                        <p:tgtEl>
                                          <p:spTgt spid="9"/>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circle(in)">
                                      <p:cBhvr>
                                        <p:cTn id="29" dur="20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circle(in)">
                                      <p:cBhvr>
                                        <p:cTn id="34"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9" grpId="0"/>
      <p:bldP spid="1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5" y="0"/>
            <a:ext cx="12201045" cy="6852921"/>
          </a:xfrm>
          <a:prstGeom prst="rect">
            <a:avLst/>
          </a:prstGeom>
        </p:spPr>
      </p:pic>
      <p:sp>
        <p:nvSpPr>
          <p:cNvPr id="6" name="Rectangle 5"/>
          <p:cNvSpPr/>
          <p:nvPr/>
        </p:nvSpPr>
        <p:spPr>
          <a:xfrm>
            <a:off x="5835017" y="0"/>
            <a:ext cx="2380780" cy="707886"/>
          </a:xfrm>
          <a:prstGeom prst="rect">
            <a:avLst/>
          </a:prstGeom>
          <a:ln>
            <a:noFill/>
          </a:ln>
        </p:spPr>
        <p:style>
          <a:lnRef idx="2">
            <a:schemeClr val="dk1"/>
          </a:lnRef>
          <a:fillRef idx="1">
            <a:schemeClr val="lt1"/>
          </a:fillRef>
          <a:effectRef idx="0">
            <a:schemeClr val="dk1"/>
          </a:effectRef>
          <a:fontRef idx="minor">
            <a:schemeClr val="dk1"/>
          </a:fontRef>
        </p:style>
        <p:txBody>
          <a:bodyPr wrap="none">
            <a:spAutoFit/>
          </a:bodyPr>
          <a:lstStyle/>
          <a:p>
            <a:r>
              <a:rPr lang="en-US" sz="4000" b="1">
                <a:solidFill>
                  <a:srgbClr val="FF0000"/>
                </a:solidFill>
                <a:latin typeface="Times New Roman" panose="02020603050405020304" pitchFamily="18" charset="0"/>
                <a:ea typeface="Times New Roman" panose="02020603050405020304" pitchFamily="18" charset="0"/>
              </a:rPr>
              <a:t>Kết luận: </a:t>
            </a:r>
            <a:endParaRPr lang="en-US" sz="4000" b="1">
              <a:solidFill>
                <a:srgbClr val="FF0000"/>
              </a:solidFill>
            </a:endParaRPr>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t="23776"/>
          <a:stretch/>
        </p:blipFill>
        <p:spPr>
          <a:xfrm>
            <a:off x="0" y="914400"/>
            <a:ext cx="12192000" cy="5938521"/>
          </a:xfrm>
          <a:prstGeom prst="rect">
            <a:avLst/>
          </a:prstGeom>
        </p:spPr>
      </p:pic>
    </p:spTree>
    <p:extLst>
      <p:ext uri="{BB962C8B-B14F-4D97-AF65-F5344CB8AC3E}">
        <p14:creationId xmlns:p14="http://schemas.microsoft.com/office/powerpoint/2010/main" val="3888731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201045" cy="6852921"/>
          </a:xfrm>
          <a:prstGeom prst="rect">
            <a:avLst/>
          </a:prstGeom>
        </p:spPr>
      </p:pic>
      <p:sp>
        <p:nvSpPr>
          <p:cNvPr id="9" name="Rectangle 8"/>
          <p:cNvSpPr/>
          <p:nvPr/>
        </p:nvSpPr>
        <p:spPr>
          <a:xfrm>
            <a:off x="2442869" y="1478380"/>
            <a:ext cx="8991654" cy="2123658"/>
          </a:xfrm>
          <a:prstGeom prst="rect">
            <a:avLst/>
          </a:prstGeom>
        </p:spPr>
        <p:txBody>
          <a:bodyPr wrap="square">
            <a:spAutoFit/>
          </a:bodyPr>
          <a:lstStyle/>
          <a:p>
            <a:pPr algn="ctr"/>
            <a:r>
              <a:rPr lang="en-US" sz="4400" b="1">
                <a:solidFill>
                  <a:srgbClr val="FF0000"/>
                </a:solidFill>
                <a:latin typeface="Times New Roman" panose="02020603050405020304" pitchFamily="18" charset="0"/>
                <a:cs typeface="Times New Roman" panose="02020603050405020304" pitchFamily="18" charset="0"/>
              </a:rPr>
              <a:t>HOẠT ĐỘNG </a:t>
            </a:r>
            <a:r>
              <a:rPr lang="en-US" sz="4400" b="1" smtClean="0">
                <a:solidFill>
                  <a:srgbClr val="FF0000"/>
                </a:solidFill>
                <a:latin typeface="Times New Roman" panose="02020603050405020304" pitchFamily="18" charset="0"/>
                <a:cs typeface="Times New Roman" panose="02020603050405020304" pitchFamily="18" charset="0"/>
              </a:rPr>
              <a:t>2</a:t>
            </a:r>
          </a:p>
          <a:p>
            <a:pPr algn="ctr"/>
            <a:r>
              <a:rPr lang="en-US" sz="4400" b="1" smtClean="0">
                <a:solidFill>
                  <a:srgbClr val="FF0000"/>
                </a:solidFill>
                <a:latin typeface="Times New Roman" panose="02020603050405020304" pitchFamily="18" charset="0"/>
                <a:cs typeface="Times New Roman" panose="02020603050405020304" pitchFamily="18" charset="0"/>
              </a:rPr>
              <a:t>Thực hành soạn thảo văn bản có nhiều cụm từ trùng lặp</a:t>
            </a:r>
          </a:p>
        </p:txBody>
      </p:sp>
    </p:spTree>
    <p:extLst>
      <p:ext uri="{BB962C8B-B14F-4D97-AF65-F5344CB8AC3E}">
        <p14:creationId xmlns:p14="http://schemas.microsoft.com/office/powerpoint/2010/main" val="18318543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5" y="0"/>
            <a:ext cx="12201045" cy="6852921"/>
          </a:xfrm>
          <a:prstGeom prst="rect">
            <a:avLst/>
          </a:prstGeom>
        </p:spPr>
      </p:pic>
      <p:sp>
        <p:nvSpPr>
          <p:cNvPr id="6" name="TextBox 5"/>
          <p:cNvSpPr txBox="1"/>
          <p:nvPr/>
        </p:nvSpPr>
        <p:spPr>
          <a:xfrm>
            <a:off x="3466531" y="-249911"/>
            <a:ext cx="6673755" cy="938719"/>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5500" b="1" smtClean="0">
                <a:solidFill>
                  <a:srgbClr val="FF0000"/>
                </a:solidFill>
              </a:rPr>
              <a:t>THẢO LUẬN NHÓM</a:t>
            </a:r>
          </a:p>
        </p:txBody>
      </p:sp>
      <p:sp>
        <p:nvSpPr>
          <p:cNvPr id="5" name="Rectangle 4"/>
          <p:cNvSpPr/>
          <p:nvPr/>
        </p:nvSpPr>
        <p:spPr>
          <a:xfrm>
            <a:off x="2374708" y="938719"/>
            <a:ext cx="9594377" cy="3231654"/>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3400" smtClean="0">
                <a:solidFill>
                  <a:srgbClr val="002060"/>
                </a:solidFill>
                <a:latin typeface="Times New Roman" panose="02020603050405020304" pitchFamily="18" charset="0"/>
                <a:cs typeface="Times New Roman" panose="02020603050405020304" pitchFamily="18" charset="0"/>
              </a:rPr>
              <a:t>Nhiệm vụ:</a:t>
            </a:r>
          </a:p>
          <a:p>
            <a:pPr marL="457200" indent="-457200" algn="just">
              <a:buFontTx/>
              <a:buChar char="-"/>
            </a:pPr>
            <a:r>
              <a:rPr lang="en-US" sz="3400" smtClean="0">
                <a:solidFill>
                  <a:srgbClr val="002060"/>
                </a:solidFill>
                <a:latin typeface="Times New Roman" panose="02020603050405020304" pitchFamily="18" charset="0"/>
                <a:cs typeface="Times New Roman" panose="02020603050405020304" pitchFamily="18" charset="0"/>
              </a:rPr>
              <a:t>Em hãy tạo một tệp văn bản mới và soạn thảo nội dung như dưới đây để nhắc lời cho các bạn khi hát. Khi soạn thảo, em hãy sử dụng thao tác sao chép để không phải gõ lại điệp ngữ nhiều lần. Lưu văn bản với tên tệp là Lời nhắc bài hát Hạt gạo nàng ta.</a:t>
            </a:r>
          </a:p>
        </p:txBody>
      </p:sp>
    </p:spTree>
    <p:extLst>
      <p:ext uri="{BB962C8B-B14F-4D97-AF65-F5344CB8AC3E}">
        <p14:creationId xmlns:p14="http://schemas.microsoft.com/office/powerpoint/2010/main" val="318740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Office Theme</Template>
  <TotalTime>727</TotalTime>
  <Words>384</Words>
  <Application>Microsoft Office PowerPoint</Application>
  <PresentationFormat>Widescreen</PresentationFormat>
  <Paragraphs>36</Paragraphs>
  <Slides>15</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Arial</vt:lpstr>
      <vt:lpstr>Calibri</vt:lpstr>
      <vt:lpstr>Calibri Light</vt:lpstr>
      <vt:lpstr>Tahoma</vt:lpstr>
      <vt:lpstr>Times New Roman</vt:lpstr>
      <vt:lpstr>Wingdings</vt:lpstr>
      <vt:lpstr>Office Theme</vt:lpstr>
      <vt:lpstr>Retrospect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hnc0401</dc:creator>
  <cp:lastModifiedBy>hnc2006</cp:lastModifiedBy>
  <cp:revision>63</cp:revision>
  <dcterms:created xsi:type="dcterms:W3CDTF">2024-03-31T01:49:47Z</dcterms:created>
  <dcterms:modified xsi:type="dcterms:W3CDTF">2024-07-16T15:19:29Z</dcterms:modified>
</cp:coreProperties>
</file>