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0" r:id="rId4"/>
  </p:sldMasterIdLst>
  <p:sldIdLst>
    <p:sldId id="257" r:id="rId5"/>
    <p:sldId id="261" r:id="rId6"/>
    <p:sldId id="281" r:id="rId7"/>
    <p:sldId id="294" r:id="rId8"/>
    <p:sldId id="263" r:id="rId9"/>
    <p:sldId id="264" r:id="rId10"/>
    <p:sldId id="262" r:id="rId11"/>
    <p:sldId id="288" r:id="rId12"/>
    <p:sldId id="265" r:id="rId13"/>
    <p:sldId id="289" r:id="rId14"/>
    <p:sldId id="284" r:id="rId15"/>
    <p:sldId id="295" r:id="rId16"/>
    <p:sldId id="270" r:id="rId17"/>
    <p:sldId id="303" r:id="rId18"/>
    <p:sldId id="304" r:id="rId19"/>
    <p:sldId id="305" r:id="rId20"/>
    <p:sldId id="306" r:id="rId21"/>
    <p:sldId id="307" r:id="rId22"/>
    <p:sldId id="308" r:id="rId23"/>
    <p:sldId id="272" r:id="rId24"/>
    <p:sldId id="271" r:id="rId25"/>
    <p:sldId id="309" r:id="rId26"/>
    <p:sldId id="277" r:id="rId27"/>
    <p:sldId id="29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25E2070-6CA5-49A8-927F-E64EAC0528A8}"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3922087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5E2070-6CA5-49A8-927F-E64EAC0528A8}"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271972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5E2070-6CA5-49A8-927F-E64EAC0528A8}"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1126569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25E2070-6CA5-49A8-927F-E64EAC0528A8}"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4C359-0093-42AB-B12E-410C4650A58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667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5E2070-6CA5-49A8-927F-E64EAC0528A8}"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2329073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25E2070-6CA5-49A8-927F-E64EAC0528A8}"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4C359-0093-42AB-B12E-410C4650A58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185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25E2070-6CA5-49A8-927F-E64EAC0528A8}"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3127556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25E2070-6CA5-49A8-927F-E64EAC0528A8}" type="datetimeFigureOut">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873823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5E2070-6CA5-49A8-927F-E64EAC0528A8}" type="datetimeFigureOut">
              <a:rPr lang="en-US" smtClean="0"/>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1911647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25E2070-6CA5-49A8-927F-E64EAC0528A8}" type="datetimeFigureOut">
              <a:rPr lang="en-US" smtClean="0"/>
              <a:t>8/1/2024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2634590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25E2070-6CA5-49A8-927F-E64EAC0528A8}" type="datetimeFigureOut">
              <a:rPr lang="en-US" smtClean="0"/>
              <a:t>8/1/2024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9D4C359-0093-42AB-B12E-410C4650A586}" type="slidenum">
              <a:rPr lang="en-US" smtClean="0"/>
              <a:t>‹#›</a:t>
            </a:fld>
            <a:endParaRPr lang="en-US"/>
          </a:p>
        </p:txBody>
      </p:sp>
    </p:spTree>
    <p:extLst>
      <p:ext uri="{BB962C8B-B14F-4D97-AF65-F5344CB8AC3E}">
        <p14:creationId xmlns:p14="http://schemas.microsoft.com/office/powerpoint/2010/main" val="3235814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5E2070-6CA5-49A8-927F-E64EAC0528A8}"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2743342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25E2070-6CA5-49A8-927F-E64EAC0528A8}"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1002278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5E2070-6CA5-49A8-927F-E64EAC0528A8}"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4135882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5E2070-6CA5-49A8-927F-E64EAC0528A8}"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3695994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01/08/2024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748180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01/08/2024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23153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01/08/2024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501355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01/08/2024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537810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01/08/2024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959020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01/08/2024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189058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01/08/2024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9798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25E2070-6CA5-49A8-927F-E64EAC0528A8}"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1936857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01/08/2024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532075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01/08/2024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739625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01/08/2024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311433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01/08/2024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694993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303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542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094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233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293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718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25E2070-6CA5-49A8-927F-E64EAC0528A8}"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1290388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126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576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06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04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77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25E2070-6CA5-49A8-927F-E64EAC0528A8}" type="datetimeFigureOut">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365168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5E2070-6CA5-49A8-927F-E64EAC0528A8}" type="datetimeFigureOut">
              <a:rPr lang="en-US" smtClean="0"/>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73078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5E2070-6CA5-49A8-927F-E64EAC0528A8}" type="datetimeFigureOut">
              <a:rPr lang="en-US" smtClean="0"/>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2615669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25E2070-6CA5-49A8-927F-E64EAC0528A8}"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285328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25E2070-6CA5-49A8-927F-E64EAC0528A8}"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4C359-0093-42AB-B12E-410C4650A586}" type="slidenum">
              <a:rPr lang="en-US" smtClean="0"/>
              <a:t>‹#›</a:t>
            </a:fld>
            <a:endParaRPr lang="en-US"/>
          </a:p>
        </p:txBody>
      </p:sp>
    </p:spTree>
    <p:extLst>
      <p:ext uri="{BB962C8B-B14F-4D97-AF65-F5344CB8AC3E}">
        <p14:creationId xmlns:p14="http://schemas.microsoft.com/office/powerpoint/2010/main" val="2991754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5E2070-6CA5-49A8-927F-E64EAC0528A8}" type="datetimeFigureOut">
              <a:rPr lang="en-US" smtClean="0"/>
              <a:t>8/1/2024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4C359-0093-42AB-B12E-410C4650A586}" type="slidenum">
              <a:rPr lang="en-US" smtClean="0"/>
              <a:t>‹#›</a:t>
            </a:fld>
            <a:endParaRPr lang="en-US"/>
          </a:p>
        </p:txBody>
      </p:sp>
    </p:spTree>
    <p:extLst>
      <p:ext uri="{BB962C8B-B14F-4D97-AF65-F5344CB8AC3E}">
        <p14:creationId xmlns:p14="http://schemas.microsoft.com/office/powerpoint/2010/main" val="714038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25E2070-6CA5-49A8-927F-E64EAC0528A8}" type="datetimeFigureOut">
              <a:rPr lang="en-US" smtClean="0"/>
              <a:t>8/1/2024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9D4C359-0093-42AB-B12E-410C4650A58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8821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01/08/2024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137038051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5148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slide" Target="slide5.xml"/><Relationship Id="rId3" Type="http://schemas.openxmlformats.org/officeDocument/2006/relationships/slideLayout" Target="../slideLayouts/slideLayout24.xml"/><Relationship Id="rId7" Type="http://schemas.openxmlformats.org/officeDocument/2006/relationships/image" Target="../media/image11.gif"/><Relationship Id="rId12" Type="http://schemas.openxmlformats.org/officeDocument/2006/relationships/slide" Target="slide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slide" Target="slide2.xml"/><Relationship Id="rId5" Type="http://schemas.openxmlformats.org/officeDocument/2006/relationships/slide" Target="slide17.xml"/><Relationship Id="rId15" Type="http://schemas.openxmlformats.org/officeDocument/2006/relationships/slide" Target="slide16.xml"/><Relationship Id="rId10" Type="http://schemas.openxmlformats.org/officeDocument/2006/relationships/image" Target="../media/image14.gif"/><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4.xml"/><Relationship Id="rId5" Type="http://schemas.openxmlformats.org/officeDocument/2006/relationships/image" Target="../media/image15.jp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 Target="slide14.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 Target="slide14.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0.xml"/><Relationship Id="rId7" Type="http://schemas.openxmlformats.org/officeDocument/2006/relationships/slide" Target="slid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slide" Target="slide18.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6.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 Target="slide1.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3964" cy="6858000"/>
          </a:xfrm>
          <a:prstGeom prst="rect">
            <a:avLst/>
          </a:prstGeom>
        </p:spPr>
      </p:pic>
      <p:sp>
        <p:nvSpPr>
          <p:cNvPr id="3" name="Rounded Rectangle 2"/>
          <p:cNvSpPr/>
          <p:nvPr/>
        </p:nvSpPr>
        <p:spPr>
          <a:xfrm>
            <a:off x="2593075" y="696036"/>
            <a:ext cx="8775510" cy="159678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smtClean="0">
                <a:solidFill>
                  <a:srgbClr val="FF0000"/>
                </a:solidFill>
                <a:latin typeface="Times New Roman" panose="02020603050405020304" pitchFamily="18" charset="0"/>
                <a:cs typeface="Times New Roman" panose="02020603050405020304" pitchFamily="18" charset="0"/>
              </a:rPr>
              <a:t>CHỦ ĐỀ C2: CÂY THƯ MỤC VÀ TÌM KIẾM TỆP TRÊN MÁY TÍNH</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347335" y="2384946"/>
            <a:ext cx="9266990" cy="146031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smtClean="0">
                <a:solidFill>
                  <a:srgbClr val="002060"/>
                </a:solidFill>
                <a:latin typeface="Times New Roman" panose="02020603050405020304" pitchFamily="18" charset="0"/>
                <a:cs typeface="Times New Roman" panose="02020603050405020304" pitchFamily="18" charset="0"/>
              </a:rPr>
              <a:t>BÀI 2: TÌM KIẾM TỆP VÀ THƯ MỤC</a:t>
            </a:r>
            <a:endParaRPr lang="en-US" sz="36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94141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5" y="0"/>
            <a:ext cx="12201045" cy="6852921"/>
          </a:xfrm>
          <a:prstGeom prst="rect">
            <a:avLst/>
          </a:prstGeom>
        </p:spPr>
      </p:pic>
      <p:sp>
        <p:nvSpPr>
          <p:cNvPr id="6" name="TextBox 5"/>
          <p:cNvSpPr txBox="1"/>
          <p:nvPr/>
        </p:nvSpPr>
        <p:spPr>
          <a:xfrm>
            <a:off x="3466531" y="-109182"/>
            <a:ext cx="6673755" cy="93871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5500" b="1" smtClean="0">
                <a:solidFill>
                  <a:srgbClr val="FF0000"/>
                </a:solidFill>
              </a:rPr>
              <a:t>THẢO LUẬN NHÓM</a:t>
            </a:r>
          </a:p>
        </p:txBody>
      </p:sp>
      <p:sp>
        <p:nvSpPr>
          <p:cNvPr id="5" name="Rectangle 4"/>
          <p:cNvSpPr/>
          <p:nvPr/>
        </p:nvSpPr>
        <p:spPr>
          <a:xfrm>
            <a:off x="2961565" y="1023852"/>
            <a:ext cx="8775510" cy="353943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200" smtClean="0">
                <a:solidFill>
                  <a:srgbClr val="002060"/>
                </a:solidFill>
                <a:latin typeface="Times New Roman" panose="02020603050405020304" pitchFamily="18" charset="0"/>
                <a:cs typeface="Times New Roman" panose="02020603050405020304" pitchFamily="18" charset="0"/>
              </a:rPr>
              <a:t>Nhiệm vụ:</a:t>
            </a:r>
          </a:p>
          <a:p>
            <a:pPr algn="just"/>
            <a:r>
              <a:rPr lang="en-US" sz="3200" smtClean="0">
                <a:solidFill>
                  <a:srgbClr val="002060"/>
                </a:solidFill>
                <a:latin typeface="Times New Roman" panose="02020603050405020304" pitchFamily="18" charset="0"/>
                <a:cs typeface="Times New Roman" panose="02020603050405020304" pitchFamily="18" charset="0"/>
              </a:rPr>
              <a:t>- Trong cửa sổ phần mềm quản lí tệp, ở trên dải lệnh View, em hãy nháy chuột vào các dạng hiển thị tệp, thư mục để quan sát sự khác nhau. Sau đó, so sánh kết quả của mình với các chú thích trong Hình 2 (sgk trang 22)</a:t>
            </a:r>
          </a:p>
          <a:p>
            <a:pPr algn="just"/>
            <a:r>
              <a:rPr lang="en-US" sz="3200" smtClean="0">
                <a:solidFill>
                  <a:srgbClr val="002060"/>
                </a:solidFill>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740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514" y="914400"/>
            <a:ext cx="10577015" cy="5431810"/>
          </a:xfrm>
          <a:prstGeom prst="rect">
            <a:avLst/>
          </a:prstGeom>
        </p:spPr>
      </p:pic>
      <p:sp>
        <p:nvSpPr>
          <p:cNvPr id="4" name="Rectangle 3"/>
          <p:cNvSpPr/>
          <p:nvPr/>
        </p:nvSpPr>
        <p:spPr>
          <a:xfrm>
            <a:off x="1855293" y="329624"/>
            <a:ext cx="8044703" cy="584775"/>
          </a:xfrm>
          <a:prstGeom prst="rect">
            <a:avLst/>
          </a:prstGeom>
        </p:spPr>
        <p:txBody>
          <a:bodyPr wrap="none">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CÁC DẠNG HIỂN THỊ TỆP VÀ THƯ MỤC</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8393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5293" y="329624"/>
            <a:ext cx="8044703"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CÁC DẠNG HIỂN THỊ TỆP VÀ THƯ MỤC</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1911" r="21880"/>
          <a:stretch/>
        </p:blipFill>
        <p:spPr>
          <a:xfrm>
            <a:off x="750626" y="1256534"/>
            <a:ext cx="5486401" cy="423975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276" r="21515"/>
          <a:stretch/>
        </p:blipFill>
        <p:spPr>
          <a:xfrm>
            <a:off x="6237027" y="1256534"/>
            <a:ext cx="5551510" cy="4239751"/>
          </a:xfrm>
          <a:prstGeom prst="rect">
            <a:avLst/>
          </a:prstGeom>
        </p:spPr>
      </p:pic>
    </p:spTree>
    <p:extLst>
      <p:ext uri="{BB962C8B-B14F-4D97-AF65-F5344CB8AC3E}">
        <p14:creationId xmlns:p14="http://schemas.microsoft.com/office/powerpoint/2010/main" val="5906751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5" y="5079"/>
            <a:ext cx="12201045" cy="6852921"/>
          </a:xfrm>
          <a:prstGeom prst="rect">
            <a:avLst/>
          </a:prstGeom>
        </p:spPr>
      </p:pic>
      <p:sp>
        <p:nvSpPr>
          <p:cNvPr id="5" name="Oval 4"/>
          <p:cNvSpPr/>
          <p:nvPr/>
        </p:nvSpPr>
        <p:spPr>
          <a:xfrm>
            <a:off x="3523315" y="239594"/>
            <a:ext cx="6396251" cy="15813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Times New Roman" panose="02020603050405020304" pitchFamily="18" charset="0"/>
                <a:cs typeface="Times New Roman" panose="02020603050405020304" pitchFamily="18" charset="0"/>
              </a:rPr>
              <a:t>LUYÊN TẬP</a:t>
            </a:r>
            <a:endParaRPr lang="en-US" sz="5400">
              <a:latin typeface="Times New Roman" panose="02020603050405020304" pitchFamily="18" charset="0"/>
              <a:cs typeface="Times New Roman" panose="02020603050405020304" pitchFamily="18" charset="0"/>
            </a:endParaRPr>
          </a:p>
        </p:txBody>
      </p:sp>
      <p:sp>
        <p:nvSpPr>
          <p:cNvPr id="9" name="Rectangle 8"/>
          <p:cNvSpPr/>
          <p:nvPr/>
        </p:nvSpPr>
        <p:spPr>
          <a:xfrm>
            <a:off x="3234520" y="2093933"/>
            <a:ext cx="7433480" cy="1446550"/>
          </a:xfrm>
          <a:prstGeom prst="rect">
            <a:avLst/>
          </a:prstGeom>
        </p:spPr>
        <p:txBody>
          <a:bodyPr wrap="square">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TRÒ CHƠI</a:t>
            </a:r>
          </a:p>
          <a:p>
            <a:pPr algn="ctr"/>
            <a:r>
              <a:rPr lang="en-US" sz="4400" b="1" smtClean="0">
                <a:solidFill>
                  <a:srgbClr val="FF0000"/>
                </a:solidFill>
                <a:latin typeface="Times New Roman" panose="02020603050405020304" pitchFamily="18" charset="0"/>
                <a:cs typeface="Times New Roman" panose="02020603050405020304" pitchFamily="18" charset="0"/>
              </a:rPr>
              <a:t>Vòng Quay May Mắn</a:t>
            </a:r>
            <a:endParaRPr lang="en-US" sz="4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6292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Heart 7">
            <a:hlinkClick r:id="rId5" action="ppaction://hlinksldjump"/>
          </p:cNvPr>
          <p:cNvSpPr/>
          <p:nvPr/>
        </p:nvSpPr>
        <p:spPr>
          <a:xfrm>
            <a:off x="1284990" y="5571978"/>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32466" y="981134"/>
            <a:ext cx="290229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4339" y="1983825"/>
            <a:ext cx="2085772" cy="2190745"/>
          </a:xfrm>
          <a:prstGeom prst="rect">
            <a:avLst/>
          </a:prstGeom>
        </p:spPr>
      </p:pic>
      <p:sp>
        <p:nvSpPr>
          <p:cNvPr id="66" name="Heart 65">
            <a:hlinkClick r:id="rId11" action="ppaction://hlinksldjump"/>
          </p:cNvPr>
          <p:cNvSpPr/>
          <p:nvPr/>
        </p:nvSpPr>
        <p:spPr>
          <a:xfrm>
            <a:off x="2604339" y="5571978"/>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67" name="Heart 66">
            <a:hlinkClick r:id="rId12" action="ppaction://hlinksldjump"/>
          </p:cNvPr>
          <p:cNvSpPr/>
          <p:nvPr/>
        </p:nvSpPr>
        <p:spPr>
          <a:xfrm>
            <a:off x="3923688" y="5571978"/>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p>
        </p:txBody>
      </p:sp>
      <p:sp>
        <p:nvSpPr>
          <p:cNvPr id="68" name="Heart 67">
            <a:hlinkClick r:id="rId13" action="ppaction://hlinksldjump"/>
          </p:cNvPr>
          <p:cNvSpPr/>
          <p:nvPr/>
        </p:nvSpPr>
        <p:spPr>
          <a:xfrm>
            <a:off x="5243037" y="555549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
        <p:nvSpPr>
          <p:cNvPr id="70" name="Heart 69">
            <a:hlinkClick r:id="rId14" action="ppaction://hlinksldjump"/>
          </p:cNvPr>
          <p:cNvSpPr/>
          <p:nvPr/>
        </p:nvSpPr>
        <p:spPr>
          <a:xfrm>
            <a:off x="2586293"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1" name="Heart 70">
            <a:hlinkClick r:id="rId15" action="ppaction://hlinksldjump"/>
          </p:cNvPr>
          <p:cNvSpPr/>
          <p:nvPr/>
        </p:nvSpPr>
        <p:spPr>
          <a:xfrm>
            <a:off x="3905642"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73" name="Rectangle 72"/>
          <p:cNvSpPr/>
          <p:nvPr/>
        </p:nvSpPr>
        <p:spPr>
          <a:xfrm>
            <a:off x="635877" y="3999725"/>
            <a:ext cx="195041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smtClean="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smtClean="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200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par>
                                <p:cTn id="15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52" dur="250" accel="50000" decel="50000" autoRev="1" fill="hold">
                                          <p:stCondLst>
                                            <p:cond delay="0"/>
                                          </p:stCondLst>
                                        </p:cTn>
                                        <p:tgtEl>
                                          <p:spTgt spid="73"/>
                                        </p:tgtEl>
                                        <p:attrNameLst>
                                          <p:attrName>ppt_x</p:attrName>
                                          <p:attrName>ppt_y</p:attrName>
                                        </p:attrNameLst>
                                      </p:cBhvr>
                                      <p:rCtr x="0" y="-1204"/>
                                    </p:animMotion>
                                    <p:animRot by="1500000">
                                      <p:cBhvr>
                                        <p:cTn id="153" dur="125" fill="hold">
                                          <p:stCondLst>
                                            <p:cond delay="0"/>
                                          </p:stCondLst>
                                        </p:cTn>
                                        <p:tgtEl>
                                          <p:spTgt spid="73"/>
                                        </p:tgtEl>
                                        <p:attrNameLst>
                                          <p:attrName>r</p:attrName>
                                        </p:attrNameLst>
                                      </p:cBhvr>
                                    </p:animRot>
                                    <p:animRot by="-1500000">
                                      <p:cBhvr>
                                        <p:cTn id="154" dur="125" fill="hold">
                                          <p:stCondLst>
                                            <p:cond delay="125"/>
                                          </p:stCondLst>
                                        </p:cTn>
                                        <p:tgtEl>
                                          <p:spTgt spid="73"/>
                                        </p:tgtEl>
                                        <p:attrNameLst>
                                          <p:attrName>r</p:attrName>
                                        </p:attrNameLst>
                                      </p:cBhvr>
                                    </p:animRot>
                                    <p:animRot by="-1500000">
                                      <p:cBhvr>
                                        <p:cTn id="155" dur="125" fill="hold">
                                          <p:stCondLst>
                                            <p:cond delay="250"/>
                                          </p:stCondLst>
                                        </p:cTn>
                                        <p:tgtEl>
                                          <p:spTgt spid="73"/>
                                        </p:tgtEl>
                                        <p:attrNameLst>
                                          <p:attrName>r</p:attrName>
                                        </p:attrNameLst>
                                      </p:cBhvr>
                                    </p:animRot>
                                    <p:animRot by="1500000">
                                      <p:cBhvr>
                                        <p:cTn id="156" dur="125" fill="hold">
                                          <p:stCondLst>
                                            <p:cond delay="375"/>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7" restart="whenNotActive" fill="hold" evtFilter="cancelBubble" nodeType="interactiveSeq">
                <p:stCondLst>
                  <p:cond evt="onClick" delay="0">
                    <p:tgtEl>
                      <p:spTgt spid="25"/>
                    </p:tgtEl>
                  </p:cond>
                </p:stCondLst>
                <p:endSync evt="end" delay="0">
                  <p:rtn val="all"/>
                </p:endSync>
                <p:childTnLst>
                  <p:par>
                    <p:cTn id="158" fill="hold">
                      <p:stCondLst>
                        <p:cond delay="0"/>
                      </p:stCondLst>
                      <p:childTnLst>
                        <p:par>
                          <p:cTn id="159" fill="hold">
                            <p:stCondLst>
                              <p:cond delay="0"/>
                            </p:stCondLst>
                            <p:childTnLst>
                              <p:par>
                                <p:cTn id="160" presetID="8" presetClass="emph" presetSubtype="0" repeatCount="indefinite" fill="hold" nodeType="clickEffect">
                                  <p:stCondLst>
                                    <p:cond delay="0"/>
                                  </p:stCondLst>
                                  <p:endCondLst>
                                    <p:cond evt="onNext" delay="0">
                                      <p:tgtEl>
                                        <p:sldTgt/>
                                      </p:tgtEl>
                                    </p:cond>
                                  </p:endCondLst>
                                  <p:childTnLst>
                                    <p:animRot by="21600000">
                                      <p:cBhvr>
                                        <p:cTn id="161" dur="500" fill="hold"/>
                                        <p:tgtEl>
                                          <p:spTgt spid="22"/>
                                        </p:tgtEl>
                                        <p:attrNameLst>
                                          <p:attrName>r</p:attrName>
                                        </p:attrNameLst>
                                      </p:cBhvr>
                                    </p:animRot>
                                  </p:childTnLst>
                                </p:cTn>
                              </p:par>
                              <p:par>
                                <p:cTn id="162" presetID="1" presetClass="mediacall" presetSubtype="0" fill="hold" nodeType="withEffect">
                                  <p:stCondLst>
                                    <p:cond delay="0"/>
                                  </p:stCondLst>
                                  <p:childTnLst>
                                    <p:cmd type="call" cmd="playFrom(0.0)">
                                      <p:cBhvr>
                                        <p:cTn id="163" dur="30406" fill="hold"/>
                                        <p:tgtEl>
                                          <p:spTgt spid="3"/>
                                        </p:tgtEl>
                                      </p:cBhvr>
                                    </p:cmd>
                                  </p:childTnLst>
                                </p:cTn>
                              </p:par>
                            </p:childTnLst>
                          </p:cTn>
                        </p:par>
                      </p:childTnLst>
                    </p:cTn>
                  </p:par>
                </p:childTnLst>
              </p:cTn>
              <p:nextCondLst>
                <p:cond evt="onClick" delay="0">
                  <p:tgtEl>
                    <p:spTgt spid="25"/>
                  </p:tgtEl>
                </p:cond>
              </p:nextCondLst>
            </p:seq>
            <p:audio>
              <p:cMediaNode vol="80000">
                <p:cTn id="164" fill="hold" display="0">
                  <p:stCondLst>
                    <p:cond delay="indefinite"/>
                  </p:stCondLst>
                  <p:endCondLst>
                    <p:cond evt="onStopAudio" delay="0">
                      <p:tgtEl>
                        <p:sldTgt/>
                      </p:tgtEl>
                    </p:cond>
                  </p:endCondLst>
                </p:cTn>
                <p:tgtEl>
                  <p:spTgt spid="3"/>
                </p:tgtEl>
              </p:cMediaNode>
            </p:audio>
            <p:seq concurrent="1" nextAc="seek">
              <p:cTn id="165" restart="whenNotActive" fill="hold" evtFilter="cancelBubble" nodeType="interactiveSeq">
                <p:stCondLst>
                  <p:cond evt="onClick" delay="0">
                    <p:tgtEl>
                      <p:spTgt spid="70"/>
                    </p:tgtEl>
                  </p:cond>
                </p:stCondLst>
                <p:endSync evt="end" delay="0">
                  <p:rtn val="all"/>
                </p:endSync>
                <p:childTnLst>
                  <p:par>
                    <p:cTn id="166" fill="hold">
                      <p:stCondLst>
                        <p:cond delay="0"/>
                      </p:stCondLst>
                      <p:childTnLst>
                        <p:par>
                          <p:cTn id="167" fill="hold">
                            <p:stCondLst>
                              <p:cond delay="0"/>
                            </p:stCondLst>
                            <p:childTnLst>
                              <p:par>
                                <p:cTn id="168" presetID="45" presetClass="exit" presetSubtype="0" fill="hold" grpId="0" nodeType="clickEffect">
                                  <p:stCondLst>
                                    <p:cond delay="0"/>
                                  </p:stCondLst>
                                  <p:childTnLst>
                                    <p:animEffect transition="out" filter="fade">
                                      <p:cBhvr>
                                        <p:cTn id="169" dur="2000"/>
                                        <p:tgtEl>
                                          <p:spTgt spid="70"/>
                                        </p:tgtEl>
                                      </p:cBhvr>
                                    </p:animEffect>
                                    <p:anim calcmode="lin" valueType="num">
                                      <p:cBhvr>
                                        <p:cTn id="170" dur="2000"/>
                                        <p:tgtEl>
                                          <p:spTgt spid="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1" dur="2000"/>
                                        <p:tgtEl>
                                          <p:spTgt spid="70"/>
                                        </p:tgtEl>
                                        <p:attrNameLst>
                                          <p:attrName>ppt_h</p:attrName>
                                        </p:attrNameLst>
                                      </p:cBhvr>
                                      <p:tavLst>
                                        <p:tav tm="0">
                                          <p:val>
                                            <p:strVal val="ppt_h"/>
                                          </p:val>
                                        </p:tav>
                                        <p:tav tm="100000">
                                          <p:val>
                                            <p:strVal val="ppt_h"/>
                                          </p:val>
                                        </p:tav>
                                      </p:tavLst>
                                    </p:anim>
                                    <p:set>
                                      <p:cBhvr>
                                        <p:cTn id="17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71"/>
                    </p:tgtEl>
                  </p:cond>
                </p:stCondLst>
                <p:endSync evt="end" delay="0">
                  <p:rtn val="all"/>
                </p:endSync>
                <p:childTnLst>
                  <p:par>
                    <p:cTn id="174" fill="hold">
                      <p:stCondLst>
                        <p:cond delay="0"/>
                      </p:stCondLst>
                      <p:childTnLst>
                        <p:par>
                          <p:cTn id="175" fill="hold">
                            <p:stCondLst>
                              <p:cond delay="0"/>
                            </p:stCondLst>
                            <p:childTnLst>
                              <p:par>
                                <p:cTn id="176" presetID="45" presetClass="exit" presetSubtype="0" fill="hold" grpId="0" nodeType="clickEffect">
                                  <p:stCondLst>
                                    <p:cond delay="0"/>
                                  </p:stCondLst>
                                  <p:childTnLst>
                                    <p:animEffect transition="out" filter="fade">
                                      <p:cBhvr>
                                        <p:cTn id="177" dur="2000"/>
                                        <p:tgtEl>
                                          <p:spTgt spid="71"/>
                                        </p:tgtEl>
                                      </p:cBhvr>
                                    </p:animEffect>
                                    <p:anim calcmode="lin" valueType="num">
                                      <p:cBhvr>
                                        <p:cTn id="178" dur="2000"/>
                                        <p:tgtEl>
                                          <p:spTgt spid="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9" dur="2000"/>
                                        <p:tgtEl>
                                          <p:spTgt spid="71"/>
                                        </p:tgtEl>
                                        <p:attrNameLst>
                                          <p:attrName>ppt_h</p:attrName>
                                        </p:attrNameLst>
                                      </p:cBhvr>
                                      <p:tavLst>
                                        <p:tav tm="0">
                                          <p:val>
                                            <p:strVal val="ppt_h"/>
                                          </p:val>
                                        </p:tav>
                                        <p:tav tm="100000">
                                          <p:val>
                                            <p:strVal val="ppt_h"/>
                                          </p:val>
                                        </p:tav>
                                      </p:tavLst>
                                    </p:anim>
                                    <p:set>
                                      <p:cBhvr>
                                        <p:cTn id="180" dur="1" fill="hold">
                                          <p:stCondLst>
                                            <p:cond delay="1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45" presetClass="exit" presetSubtype="0" fill="hold" grpId="0" nodeType="clickEffect">
                                  <p:stCondLst>
                                    <p:cond delay="0"/>
                                  </p:stCondLst>
                                  <p:childTnLst>
                                    <p:animEffect transition="out" filter="fade">
                                      <p:cBhvr>
                                        <p:cTn id="185" dur="2000"/>
                                        <p:tgtEl>
                                          <p:spTgt spid="8"/>
                                        </p:tgtEl>
                                      </p:cBhvr>
                                    </p:animEffect>
                                    <p:anim calcmode="lin" valueType="num">
                                      <p:cBhvr>
                                        <p:cTn id="18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7" dur="2000"/>
                                        <p:tgtEl>
                                          <p:spTgt spid="8"/>
                                        </p:tgtEl>
                                        <p:attrNameLst>
                                          <p:attrName>ppt_h</p:attrName>
                                        </p:attrNameLst>
                                      </p:cBhvr>
                                      <p:tavLst>
                                        <p:tav tm="0">
                                          <p:val>
                                            <p:strVal val="ppt_h"/>
                                          </p:val>
                                        </p:tav>
                                        <p:tav tm="100000">
                                          <p:val>
                                            <p:strVal val="ppt_h"/>
                                          </p:val>
                                        </p:tav>
                                      </p:tavLst>
                                    </p:anim>
                                    <p:set>
                                      <p:cBhvr>
                                        <p:cTn id="18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45" presetClass="exit" presetSubtype="0" fill="hold" grpId="0" nodeType="clickEffect">
                                  <p:stCondLst>
                                    <p:cond delay="0"/>
                                  </p:stCondLst>
                                  <p:childTnLst>
                                    <p:animEffect transition="out" filter="fade">
                                      <p:cBhvr>
                                        <p:cTn id="193" dur="2000"/>
                                        <p:tgtEl>
                                          <p:spTgt spid="66"/>
                                        </p:tgtEl>
                                      </p:cBhvr>
                                    </p:animEffect>
                                    <p:anim calcmode="lin" valueType="num">
                                      <p:cBhvr>
                                        <p:cTn id="194"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5" dur="2000"/>
                                        <p:tgtEl>
                                          <p:spTgt spid="66"/>
                                        </p:tgtEl>
                                        <p:attrNameLst>
                                          <p:attrName>ppt_h</p:attrName>
                                        </p:attrNameLst>
                                      </p:cBhvr>
                                      <p:tavLst>
                                        <p:tav tm="0">
                                          <p:val>
                                            <p:strVal val="ppt_h"/>
                                          </p:val>
                                        </p:tav>
                                        <p:tav tm="100000">
                                          <p:val>
                                            <p:strVal val="ppt_h"/>
                                          </p:val>
                                        </p:tav>
                                      </p:tavLst>
                                    </p:anim>
                                    <p:set>
                                      <p:cBhvr>
                                        <p:cTn id="196" dur="1" fill="hold">
                                          <p:stCondLst>
                                            <p:cond delay="1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97" restart="whenNotActive" fill="hold" evtFilter="cancelBubble" nodeType="interactiveSeq">
                <p:stCondLst>
                  <p:cond evt="onClick" delay="0">
                    <p:tgtEl>
                      <p:spTgt spid="67"/>
                    </p:tgtEl>
                  </p:cond>
                </p:stCondLst>
                <p:endSync evt="end" delay="0">
                  <p:rtn val="all"/>
                </p:endSync>
                <p:childTnLst>
                  <p:par>
                    <p:cTn id="198" fill="hold">
                      <p:stCondLst>
                        <p:cond delay="0"/>
                      </p:stCondLst>
                      <p:childTnLst>
                        <p:par>
                          <p:cTn id="199" fill="hold">
                            <p:stCondLst>
                              <p:cond delay="0"/>
                            </p:stCondLst>
                            <p:childTnLst>
                              <p:par>
                                <p:cTn id="200" presetID="45" presetClass="exit" presetSubtype="0" fill="hold" grpId="0" nodeType="clickEffect">
                                  <p:stCondLst>
                                    <p:cond delay="0"/>
                                  </p:stCondLst>
                                  <p:childTnLst>
                                    <p:animEffect transition="out" filter="fade">
                                      <p:cBhvr>
                                        <p:cTn id="201" dur="2000"/>
                                        <p:tgtEl>
                                          <p:spTgt spid="67"/>
                                        </p:tgtEl>
                                      </p:cBhvr>
                                    </p:animEffect>
                                    <p:anim calcmode="lin" valueType="num">
                                      <p:cBhvr>
                                        <p:cTn id="202" dur="2000"/>
                                        <p:tgtEl>
                                          <p:spTgt spid="6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3" dur="2000"/>
                                        <p:tgtEl>
                                          <p:spTgt spid="67"/>
                                        </p:tgtEl>
                                        <p:attrNameLst>
                                          <p:attrName>ppt_h</p:attrName>
                                        </p:attrNameLst>
                                      </p:cBhvr>
                                      <p:tavLst>
                                        <p:tav tm="0">
                                          <p:val>
                                            <p:strVal val="ppt_h"/>
                                          </p:val>
                                        </p:tav>
                                        <p:tav tm="100000">
                                          <p:val>
                                            <p:strVal val="ppt_h"/>
                                          </p:val>
                                        </p:tav>
                                      </p:tavLst>
                                    </p:anim>
                                    <p:set>
                                      <p:cBhvr>
                                        <p:cTn id="204" dur="1" fill="hold">
                                          <p:stCondLst>
                                            <p:cond delay="1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05" restart="whenNotActive" fill="hold" evtFilter="cancelBubble" nodeType="interactiveSeq">
                <p:stCondLst>
                  <p:cond evt="onClick" delay="0">
                    <p:tgtEl>
                      <p:spTgt spid="68"/>
                    </p:tgtEl>
                  </p:cond>
                </p:stCondLst>
                <p:endSync evt="end" delay="0">
                  <p:rtn val="all"/>
                </p:endSync>
                <p:childTnLst>
                  <p:par>
                    <p:cTn id="206" fill="hold">
                      <p:stCondLst>
                        <p:cond delay="0"/>
                      </p:stCondLst>
                      <p:childTnLst>
                        <p:par>
                          <p:cTn id="207" fill="hold">
                            <p:stCondLst>
                              <p:cond delay="0"/>
                            </p:stCondLst>
                            <p:childTnLst>
                              <p:par>
                                <p:cTn id="208" presetID="45" presetClass="exit" presetSubtype="0" fill="hold" grpId="0" nodeType="clickEffect">
                                  <p:stCondLst>
                                    <p:cond delay="0"/>
                                  </p:stCondLst>
                                  <p:childTnLst>
                                    <p:animEffect transition="out" filter="fade">
                                      <p:cBhvr>
                                        <p:cTn id="209" dur="2000"/>
                                        <p:tgtEl>
                                          <p:spTgt spid="68"/>
                                        </p:tgtEl>
                                      </p:cBhvr>
                                    </p:animEffect>
                                    <p:anim calcmode="lin" valueType="num">
                                      <p:cBhvr>
                                        <p:cTn id="210" dur="2000"/>
                                        <p:tgtEl>
                                          <p:spTgt spid="6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11" dur="2000"/>
                                        <p:tgtEl>
                                          <p:spTgt spid="68"/>
                                        </p:tgtEl>
                                        <p:attrNameLst>
                                          <p:attrName>ppt_h</p:attrName>
                                        </p:attrNameLst>
                                      </p:cBhvr>
                                      <p:tavLst>
                                        <p:tav tm="0">
                                          <p:val>
                                            <p:strVal val="ppt_h"/>
                                          </p:val>
                                        </p:tav>
                                        <p:tav tm="100000">
                                          <p:val>
                                            <p:strVal val="ppt_h"/>
                                          </p:val>
                                        </p:tav>
                                      </p:tavLst>
                                    </p:anim>
                                    <p:set>
                                      <p:cBhvr>
                                        <p:cTn id="212" dur="1" fill="hold">
                                          <p:stCondLst>
                                            <p:cond delay="1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childTnLst>
        </p:cTn>
      </p:par>
    </p:tnLst>
    <p:bldLst>
      <p:bldP spid="8"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67" grpId="0" animBg="1"/>
      <p:bldP spid="68" grpId="0" animBg="1"/>
      <p:bldP spid="70" grpId="0" animBg="1"/>
      <p:bldP spid="71" grpId="0" animBg="1"/>
      <p:bldP spid="7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1</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 y="1371600"/>
            <a:ext cx="11974740" cy="3364173"/>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88614" y="1690985"/>
            <a:ext cx="10911962" cy="95410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rPr>
              <a:t>Lựa chọn nào sau đây chỉ ra công cụ tìm kiếm tệp hoặc thư mục?</a:t>
            </a:r>
          </a:p>
          <a:p>
            <a:pPr marL="514350" marR="0" lvl="0" indent="-514350" algn="ctr" defTabSz="914400" rtl="0" eaLnBrk="1" fontAlgn="auto" latinLnBrk="0" hangingPunct="1">
              <a:lnSpc>
                <a:spcPct val="100000"/>
              </a:lnSpc>
              <a:spcBef>
                <a:spcPts val="0"/>
              </a:spcBef>
              <a:spcAft>
                <a:spcPts val="0"/>
              </a:spcAft>
              <a:buClrTx/>
              <a:buSzTx/>
              <a:buFontTx/>
              <a:buAutoNum type="alphaUcPeriod"/>
              <a:tabLst/>
              <a:defRPr/>
            </a:pPr>
            <a:r>
              <a:rPr kumimoji="0" lang="vi-VN" sz="2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Search</a:t>
            </a:r>
            <a:r>
              <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r>
              <a:rPr kumimoji="0" lang="en-US" sz="2800" b="0" i="0" u="none" strike="noStrike" kern="1200" cap="none" spc="0" normalizeH="0" baseline="0" noProof="0" smtClean="0">
                <a:ln>
                  <a:noFill/>
                </a:ln>
                <a:solidFill>
                  <a:prstClr val="white"/>
                </a:solidFill>
                <a:effectLst/>
                <a:uLnTx/>
                <a:uFillTx/>
                <a:latin typeface="Calibri" panose="020F0502020204030204"/>
                <a:ea typeface="+mn-ea"/>
                <a:cs typeface="+mn-cs"/>
              </a:rPr>
              <a:t>     </a:t>
            </a:r>
            <a:r>
              <a:rPr kumimoji="0" lang="vi-VN" sz="2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B</a:t>
            </a:r>
            <a:r>
              <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Rename           </a:t>
            </a:r>
            <a:r>
              <a:rPr kumimoji="0" lang="vi-VN" sz="2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C</a:t>
            </a:r>
            <a:r>
              <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Delete     </a:t>
            </a:r>
            <a:r>
              <a:rPr kumimoji="0" lang="en-US" sz="2800" b="0" i="0" u="none" strike="noStrike" kern="1200" cap="none" spc="0" normalizeH="0" baseline="0" noProof="0" smtClean="0">
                <a:ln>
                  <a:noFill/>
                </a:ln>
                <a:solidFill>
                  <a:prstClr val="white"/>
                </a:solidFill>
                <a:effectLst/>
                <a:uLnTx/>
                <a:uFillTx/>
                <a:latin typeface="Calibri" panose="020F0502020204030204"/>
                <a:ea typeface="+mn-ea"/>
                <a:cs typeface="+mn-cs"/>
              </a:rPr>
              <a:t> </a:t>
            </a:r>
            <a:r>
              <a:rPr kumimoji="0" lang="vi-VN" sz="28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D</a:t>
            </a:r>
            <a:r>
              <a:rPr kumimoji="0" lang="vi-VN" sz="2800" b="0" i="0" u="none" strike="noStrike" kern="1200" cap="none" spc="0" normalizeH="0" baseline="0" noProof="0">
                <a:ln>
                  <a:noFill/>
                </a:ln>
                <a:solidFill>
                  <a:prstClr val="white"/>
                </a:solidFill>
                <a:effectLst/>
                <a:uLnTx/>
                <a:uFillTx/>
                <a:latin typeface="Arial" panose="020B0604020202020204" pitchFamily="34" charset="0"/>
                <a:ea typeface="+mn-ea"/>
                <a:cs typeface="+mn-cs"/>
              </a:rPr>
              <a:t>. New Folder</a:t>
            </a:r>
          </a:p>
        </p:txBody>
      </p:sp>
      <p:sp>
        <p:nvSpPr>
          <p:cNvPr id="5" name="Rectangle 4"/>
          <p:cNvSpPr/>
          <p:nvPr/>
        </p:nvSpPr>
        <p:spPr>
          <a:xfrm>
            <a:off x="5308765" y="3456295"/>
            <a:ext cx="187102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smtClean="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smtClean="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A</a:t>
            </a:r>
            <a:endPar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6"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3575" y="-871835"/>
            <a:ext cx="609600" cy="609600"/>
          </a:xfrm>
          <a:prstGeom prst="rect">
            <a:avLst/>
          </a:prstGeom>
        </p:spPr>
      </p:pic>
    </p:spTree>
    <p:extLst>
      <p:ext uri="{BB962C8B-B14F-4D97-AF65-F5344CB8AC3E}">
        <p14:creationId xmlns:p14="http://schemas.microsoft.com/office/powerpoint/2010/main" val="201163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0" y="1400175"/>
            <a:ext cx="11801475"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0" y="1690985"/>
            <a:ext cx="11615738" cy="156966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Arial" panose="020B0604020202020204" pitchFamily="34" charset="0"/>
                <a:ea typeface="+mn-ea"/>
                <a:cs typeface="+mn-cs"/>
              </a:rPr>
              <a:t>Để biểu tượng các tệp ảnh được hiển thị có kích thước </a:t>
            </a:r>
            <a:r>
              <a:rPr kumimoji="0" lang="vi-VN"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lớn </a:t>
            </a:r>
            <a:r>
              <a:rPr kumimoji="0" lang="vi-VN" sz="3200" b="0" i="0" u="none" strike="noStrike" kern="1200" cap="none" spc="0" normalizeH="0" baseline="0" noProof="0">
                <a:ln>
                  <a:noFill/>
                </a:ln>
                <a:solidFill>
                  <a:prstClr val="white"/>
                </a:solidFill>
                <a:effectLst/>
                <a:uLnTx/>
                <a:uFillTx/>
                <a:latin typeface="Arial" panose="020B0604020202020204" pitchFamily="34" charset="0"/>
                <a:ea typeface="+mn-ea"/>
                <a:cs typeface="+mn-cs"/>
              </a:rPr>
              <a:t>em chọn dạng hiển thị nào trên dải lệnh 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white"/>
                </a:solidFill>
                <a:effectLst/>
                <a:uLnTx/>
                <a:uFillTx/>
                <a:latin typeface="Arial" panose="020B0604020202020204" pitchFamily="34" charset="0"/>
                <a:ea typeface="+mn-ea"/>
                <a:cs typeface="+mn-cs"/>
              </a:rPr>
              <a:t>A. List                  B. Titles       </a:t>
            </a:r>
            <a:r>
              <a:rPr kumimoji="0" lang="vi-VN" sz="32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t>C</a:t>
            </a:r>
            <a:r>
              <a:rPr kumimoji="0" lang="vi-VN" sz="3200" b="0" i="0" u="none" strike="noStrike" kern="1200" cap="none" spc="0" normalizeH="0" baseline="0" noProof="0">
                <a:ln>
                  <a:noFill/>
                </a:ln>
                <a:solidFill>
                  <a:prstClr val="white"/>
                </a:solidFill>
                <a:effectLst/>
                <a:uLnTx/>
                <a:uFillTx/>
                <a:latin typeface="Arial" panose="020B0604020202020204" pitchFamily="34" charset="0"/>
                <a:ea typeface="+mn-ea"/>
                <a:cs typeface="+mn-cs"/>
              </a:rPr>
              <a:t>. Large icons       D. Small icons</a:t>
            </a:r>
          </a:p>
        </p:txBody>
      </p:sp>
      <p:sp>
        <p:nvSpPr>
          <p:cNvPr id="5" name="Rectangle 4"/>
          <p:cNvSpPr/>
          <p:nvPr/>
        </p:nvSpPr>
        <p:spPr>
          <a:xfrm>
            <a:off x="4819070" y="4343400"/>
            <a:ext cx="287771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smtClean="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smtClean="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án: C</a:t>
            </a:r>
            <a:endParaRPr kumimoji="0" lang="en-US" sz="5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223118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3</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0" y="1371600"/>
            <a:ext cx="1219200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85737" y="1888004"/>
            <a:ext cx="11861001" cy="1384995"/>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chemeClr val="bg1"/>
                </a:solidFill>
                <a:effectLst/>
                <a:uLnTx/>
                <a:uFillTx/>
                <a:latin typeface="Arial" panose="020B0604020202020204" pitchFamily="34" charset="0"/>
                <a:ea typeface="+mn-ea"/>
                <a:cs typeface="+mn-cs"/>
              </a:rPr>
              <a:t>Để biểu tượng các tệp ảnh được hiển thị </a:t>
            </a:r>
            <a:r>
              <a:rPr kumimoji="0" lang="en-US" sz="28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t>theo danh sách</a:t>
            </a:r>
            <a:r>
              <a:rPr kumimoji="0" lang="vi-VN" sz="28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schemeClr val="bg1"/>
                </a:solidFill>
                <a:effectLst/>
                <a:uLnTx/>
                <a:uFillTx/>
                <a:latin typeface="Arial" panose="020B0604020202020204" pitchFamily="34" charset="0"/>
                <a:ea typeface="+mn-ea"/>
                <a:cs typeface="+mn-cs"/>
              </a:rPr>
              <a:t>em chọn dạng hiển thị nào trên dải lệnh 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chemeClr val="bg1"/>
                </a:solidFill>
                <a:effectLst/>
                <a:uLnTx/>
                <a:uFillTx/>
                <a:latin typeface="Arial" panose="020B0604020202020204" pitchFamily="34" charset="0"/>
                <a:ea typeface="+mn-ea"/>
                <a:cs typeface="+mn-cs"/>
              </a:rPr>
              <a:t>A. List                  B. Titles                C. Large icons       D. Small icons</a:t>
            </a:r>
          </a:p>
        </p:txBody>
      </p:sp>
      <p:sp>
        <p:nvSpPr>
          <p:cNvPr id="5" name="Rectangle 4"/>
          <p:cNvSpPr/>
          <p:nvPr/>
        </p:nvSpPr>
        <p:spPr>
          <a:xfrm>
            <a:off x="4803040" y="4343400"/>
            <a:ext cx="290977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smtClean="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smtClean="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rPr>
              <a:t> án: A</a:t>
            </a:r>
            <a:endParaRPr kumimoji="0" lang="en-US" sz="54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53122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4</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hlinkClick r:id="rId5" action="ppaction://hlinksldjump" highlightClick="1">
              <a:snd r:embed="rId6" name="coin.wav"/>
            </a:hlinkClick>
          </p:cNvPr>
          <p:cNvSpPr/>
          <p:nvPr/>
        </p:nvSpPr>
        <p:spPr>
          <a:xfrm>
            <a:off x="128588" y="1371600"/>
            <a:ext cx="12063412"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28588" y="1690985"/>
            <a:ext cx="12172950" cy="1384995"/>
          </a:xfrm>
          <a:prstGeom prst="rect">
            <a:avLst/>
          </a:prstGeom>
          <a:noFill/>
        </p:spPr>
        <p:txBody>
          <a:bodyPr wrap="square" lIns="91440" tIns="45720" rIns="91440" bIns="45720">
            <a:spAutoFit/>
          </a:bodyPr>
          <a:lstStyle/>
          <a:p>
            <a:r>
              <a:rPr lang="vi-VN" sz="2800">
                <a:solidFill>
                  <a:schemeClr val="bg1"/>
                </a:solidFill>
              </a:rPr>
              <a:t>Để biểu tượng các tệp ảnh được hiển thị </a:t>
            </a:r>
            <a:r>
              <a:rPr lang="vi-VN" sz="2800" smtClean="0">
                <a:solidFill>
                  <a:schemeClr val="bg1"/>
                </a:solidFill>
              </a:rPr>
              <a:t>c</a:t>
            </a:r>
            <a:r>
              <a:rPr lang="en-US" sz="2800" smtClean="0">
                <a:solidFill>
                  <a:schemeClr val="bg1"/>
                </a:solidFill>
              </a:rPr>
              <a:t>hi tiết</a:t>
            </a:r>
            <a:r>
              <a:rPr lang="vi-VN" sz="2800" smtClean="0">
                <a:solidFill>
                  <a:schemeClr val="bg1"/>
                </a:solidFill>
              </a:rPr>
              <a:t> </a:t>
            </a:r>
            <a:r>
              <a:rPr lang="vi-VN" sz="2800">
                <a:solidFill>
                  <a:schemeClr val="bg1"/>
                </a:solidFill>
              </a:rPr>
              <a:t>em chọn dạng hiển thị nào trên dải lệnh View?</a:t>
            </a:r>
          </a:p>
          <a:p>
            <a:pPr algn="ctr"/>
            <a:r>
              <a:rPr lang="vi-VN" sz="2800">
                <a:solidFill>
                  <a:schemeClr val="bg1"/>
                </a:solidFill>
              </a:rPr>
              <a:t>A. </a:t>
            </a:r>
            <a:r>
              <a:rPr lang="en-US" sz="2800" smtClean="0">
                <a:solidFill>
                  <a:schemeClr val="bg1"/>
                </a:solidFill>
              </a:rPr>
              <a:t>Content</a:t>
            </a:r>
            <a:r>
              <a:rPr lang="vi-VN" sz="2800">
                <a:solidFill>
                  <a:schemeClr val="bg1"/>
                </a:solidFill>
              </a:rPr>
              <a:t>                  B. Titles                C. </a:t>
            </a:r>
            <a:r>
              <a:rPr lang="en-US" sz="2800" smtClean="0">
                <a:solidFill>
                  <a:schemeClr val="bg1"/>
                </a:solidFill>
              </a:rPr>
              <a:t>Details</a:t>
            </a:r>
            <a:r>
              <a:rPr lang="vi-VN" sz="2800">
                <a:solidFill>
                  <a:schemeClr val="bg1"/>
                </a:solidFill>
              </a:rPr>
              <a:t>       D. Small icons</a:t>
            </a:r>
          </a:p>
        </p:txBody>
      </p:sp>
      <p:sp>
        <p:nvSpPr>
          <p:cNvPr id="5" name="Rectangle 4"/>
          <p:cNvSpPr/>
          <p:nvPr/>
        </p:nvSpPr>
        <p:spPr>
          <a:xfrm>
            <a:off x="4460603" y="4270623"/>
            <a:ext cx="287771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err="1" smtClean="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smtClean="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rPr>
              <a:t> án: C</a:t>
            </a:r>
            <a:endParaRPr kumimoji="0" lang="en-US" sz="54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7"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43575" y="-871835"/>
            <a:ext cx="609600" cy="609600"/>
          </a:xfrm>
          <a:prstGeom prst="rect">
            <a:avLst/>
          </a:prstGeom>
        </p:spPr>
      </p:pic>
    </p:spTree>
    <p:extLst>
      <p:ext uri="{BB962C8B-B14F-4D97-AF65-F5344CB8AC3E}">
        <p14:creationId xmlns:p14="http://schemas.microsoft.com/office/powerpoint/2010/main" val="2401758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ppt_w</p:attrName>
                                        </p:attrNameLst>
                                      </p:cBhvr>
                                      <p:tavLst>
                                        <p:tav tm="0" fmla="#ppt_w*sin(2.5*pi*$)">
                                          <p:val>
                                            <p:fltVal val="0"/>
                                          </p:val>
                                        </p:tav>
                                        <p:tav tm="100000">
                                          <p:val>
                                            <p:fltVal val="1"/>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80">
                                          <p:stCondLst>
                                            <p:cond delay="0"/>
                                          </p:stCondLst>
                                        </p:cTn>
                                        <p:tgtEl>
                                          <p:spTgt spid="5"/>
                                        </p:tgtEl>
                                      </p:cBhvr>
                                    </p:animEffect>
                                    <p:anim calcmode="lin" valueType="num">
                                      <p:cBhvr>
                                        <p:cTn id="1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gtEl>
                                      </p:cBhvr>
                                      <p:to x="100000" y="60000"/>
                                    </p:animScale>
                                    <p:animScale>
                                      <p:cBhvr>
                                        <p:cTn id="25" dur="166" decel="50000">
                                          <p:stCondLst>
                                            <p:cond delay="676"/>
                                          </p:stCondLst>
                                        </p:cTn>
                                        <p:tgtEl>
                                          <p:spTgt spid="5"/>
                                        </p:tgtEl>
                                      </p:cBhvr>
                                      <p:to x="100000" y="100000"/>
                                    </p:animScale>
                                    <p:animScale>
                                      <p:cBhvr>
                                        <p:cTn id="26" dur="26">
                                          <p:stCondLst>
                                            <p:cond delay="1312"/>
                                          </p:stCondLst>
                                        </p:cTn>
                                        <p:tgtEl>
                                          <p:spTgt spid="5"/>
                                        </p:tgtEl>
                                      </p:cBhvr>
                                      <p:to x="100000" y="80000"/>
                                    </p:animScale>
                                    <p:animScale>
                                      <p:cBhvr>
                                        <p:cTn id="27" dur="166" decel="50000">
                                          <p:stCondLst>
                                            <p:cond delay="1338"/>
                                          </p:stCondLst>
                                        </p:cTn>
                                        <p:tgtEl>
                                          <p:spTgt spid="5"/>
                                        </p:tgtEl>
                                      </p:cBhvr>
                                      <p:to x="100000" y="100000"/>
                                    </p:animScale>
                                    <p:animScale>
                                      <p:cBhvr>
                                        <p:cTn id="28" dur="26">
                                          <p:stCondLst>
                                            <p:cond delay="1642"/>
                                          </p:stCondLst>
                                        </p:cTn>
                                        <p:tgtEl>
                                          <p:spTgt spid="5"/>
                                        </p:tgtEl>
                                      </p:cBhvr>
                                      <p:to x="100000" y="90000"/>
                                    </p:animScale>
                                    <p:animScale>
                                      <p:cBhvr>
                                        <p:cTn id="29" dur="166" decel="50000">
                                          <p:stCondLst>
                                            <p:cond delay="1668"/>
                                          </p:stCondLst>
                                        </p:cTn>
                                        <p:tgtEl>
                                          <p:spTgt spid="5"/>
                                        </p:tgtEl>
                                      </p:cBhvr>
                                      <p:to x="100000" y="100000"/>
                                    </p:animScale>
                                    <p:animScale>
                                      <p:cBhvr>
                                        <p:cTn id="30" dur="26">
                                          <p:stCondLst>
                                            <p:cond delay="1808"/>
                                          </p:stCondLst>
                                        </p:cTn>
                                        <p:tgtEl>
                                          <p:spTgt spid="5"/>
                                        </p:tgtEl>
                                      </p:cBhvr>
                                      <p:to x="100000" y="95000"/>
                                    </p:animScale>
                                    <p:animScale>
                                      <p:cBhvr>
                                        <p:cTn id="3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5</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0" y="1371600"/>
            <a:ext cx="1219200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41573" y="1655624"/>
            <a:ext cx="12379895" cy="86177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smtClean="0">
                <a:ln w="0"/>
                <a:solidFill>
                  <a:schemeClr val="bg1"/>
                </a:solidFill>
                <a:effectLst>
                  <a:outerShdw blurRad="38100" dist="19050" dir="2700000" algn="tl" rotWithShape="0">
                    <a:prstClr val="black">
                      <a:alpha val="40000"/>
                    </a:prstClr>
                  </a:outerShdw>
                </a:effectLst>
                <a:latin typeface="Calibri" panose="020F0502020204030204"/>
              </a:rPr>
              <a:t>Chúc mừng em nhận được hộp quà may mắn</a:t>
            </a:r>
            <a:endParaRPr kumimoji="0" lang="en-US" sz="50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Calibri" panose="020F0502020204030204"/>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2128" y="2835652"/>
            <a:ext cx="3351592" cy="2200275"/>
          </a:xfrm>
          <a:prstGeom prst="rect">
            <a:avLst/>
          </a:prstGeom>
        </p:spPr>
      </p:pic>
    </p:spTree>
    <p:extLst>
      <p:ext uri="{BB962C8B-B14F-4D97-AF65-F5344CB8AC3E}">
        <p14:creationId xmlns:p14="http://schemas.microsoft.com/office/powerpoint/2010/main" val="59760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79"/>
            <a:ext cx="12201045" cy="6852921"/>
          </a:xfrm>
          <a:prstGeom prst="rect">
            <a:avLst/>
          </a:prstGeom>
        </p:spPr>
      </p:pic>
      <p:sp>
        <p:nvSpPr>
          <p:cNvPr id="5" name="Oval 4"/>
          <p:cNvSpPr/>
          <p:nvPr/>
        </p:nvSpPr>
        <p:spPr>
          <a:xfrm>
            <a:off x="3370997" y="95534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a:spLocks noChangeArrowheads="1"/>
          </p:cNvSpPr>
          <p:nvPr/>
        </p:nvSpPr>
        <p:spPr bwMode="auto">
          <a:xfrm>
            <a:off x="2401424" y="1723379"/>
            <a:ext cx="9581310" cy="289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smtClean="0">
                <a:solidFill>
                  <a:srgbClr val="002060"/>
                </a:solidFill>
              </a:rPr>
              <a:t>Sử </a:t>
            </a:r>
            <a:r>
              <a:rPr lang="en-US">
                <a:solidFill>
                  <a:srgbClr val="002060"/>
                </a:solidFill>
              </a:rPr>
              <a:t>dụng được công cụ tìm kiếm trên máy tính để tìm tệp và thư mục.</a:t>
            </a:r>
          </a:p>
          <a:p>
            <a:r>
              <a:rPr lang="en-US" smtClean="0">
                <a:solidFill>
                  <a:srgbClr val="002060"/>
                </a:solidFill>
              </a:rPr>
              <a:t> </a:t>
            </a:r>
            <a:r>
              <a:rPr lang="en-US">
                <a:solidFill>
                  <a:srgbClr val="002060"/>
                </a:solidFill>
              </a:rPr>
              <a:t>Lựa chọn được kiểu bố cục hiển thị để xem các tệp và thư mục.</a:t>
            </a:r>
          </a:p>
          <a:p>
            <a:pPr algn="just">
              <a:buFontTx/>
              <a:buChar char="•"/>
            </a:pPr>
            <a:endParaRPr lang="en-US" altLang="en-US" sz="400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4318379" y="601330"/>
            <a:ext cx="59310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Mục tiêu bài học</a:t>
            </a:r>
          </a:p>
        </p:txBody>
      </p:sp>
    </p:spTree>
    <p:extLst>
      <p:ext uri="{BB962C8B-B14F-4D97-AF65-F5344CB8AC3E}">
        <p14:creationId xmlns:p14="http://schemas.microsoft.com/office/powerpoint/2010/main" val="85142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79"/>
            <a:ext cx="12201045" cy="6852921"/>
          </a:xfrm>
          <a:prstGeom prst="rect">
            <a:avLst/>
          </a:prstGeom>
        </p:spPr>
      </p:pic>
      <p:sp>
        <p:nvSpPr>
          <p:cNvPr id="6" name="Oval 5"/>
          <p:cNvSpPr/>
          <p:nvPr/>
        </p:nvSpPr>
        <p:spPr>
          <a:xfrm>
            <a:off x="3468724" y="1266885"/>
            <a:ext cx="6396251" cy="31630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Times New Roman" panose="02020603050405020304" pitchFamily="18" charset="0"/>
                <a:cs typeface="Times New Roman" panose="02020603050405020304" pitchFamily="18" charset="0"/>
              </a:rPr>
              <a:t>Vận dụng</a:t>
            </a:r>
            <a:endParaRPr lang="en-US"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8244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79"/>
            <a:ext cx="12201045" cy="6852921"/>
          </a:xfrm>
          <a:prstGeom prst="rect">
            <a:avLst/>
          </a:prstGeom>
        </p:spPr>
      </p:pic>
      <p:sp>
        <p:nvSpPr>
          <p:cNvPr id="7" name="Rectangle 2"/>
          <p:cNvSpPr>
            <a:spLocks noChangeArrowheads="1"/>
          </p:cNvSpPr>
          <p:nvPr/>
        </p:nvSpPr>
        <p:spPr bwMode="auto">
          <a:xfrm>
            <a:off x="0" y="214422"/>
            <a:ext cx="12078269" cy="1815882"/>
          </a:xfrm>
          <a:prstGeom prst="rect">
            <a:avLst/>
          </a:prstGeom>
          <a:ln>
            <a:no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14350" algn="l"/>
              </a:tabLst>
              <a:defRPr>
                <a:solidFill>
                  <a:schemeClr val="tx1"/>
                </a:solidFill>
                <a:latin typeface="Arial" panose="020B0604020202020204" pitchFamily="34" charset="0"/>
              </a:defRPr>
            </a:lvl1pPr>
            <a:lvl2pPr eaLnBrk="0" fontAlgn="base" hangingPunct="0">
              <a:spcBef>
                <a:spcPct val="0"/>
              </a:spcBef>
              <a:spcAft>
                <a:spcPct val="0"/>
              </a:spcAft>
              <a:tabLst>
                <a:tab pos="514350" algn="l"/>
              </a:tabLst>
              <a:defRPr>
                <a:solidFill>
                  <a:schemeClr val="tx1"/>
                </a:solidFill>
                <a:latin typeface="Arial" panose="020B0604020202020204" pitchFamily="34" charset="0"/>
              </a:defRPr>
            </a:lvl2pPr>
            <a:lvl3pPr eaLnBrk="0" fontAlgn="base" hangingPunct="0">
              <a:spcBef>
                <a:spcPct val="0"/>
              </a:spcBef>
              <a:spcAft>
                <a:spcPct val="0"/>
              </a:spcAft>
              <a:tabLst>
                <a:tab pos="514350" algn="l"/>
              </a:tabLst>
              <a:defRPr>
                <a:solidFill>
                  <a:schemeClr val="tx1"/>
                </a:solidFill>
                <a:latin typeface="Arial" panose="020B0604020202020204" pitchFamily="34" charset="0"/>
              </a:defRPr>
            </a:lvl3pPr>
            <a:lvl4pPr eaLnBrk="0" fontAlgn="base" hangingPunct="0">
              <a:spcBef>
                <a:spcPct val="0"/>
              </a:spcBef>
              <a:spcAft>
                <a:spcPct val="0"/>
              </a:spcAft>
              <a:tabLst>
                <a:tab pos="514350" algn="l"/>
              </a:tabLst>
              <a:defRPr>
                <a:solidFill>
                  <a:schemeClr val="tx1"/>
                </a:solidFill>
                <a:latin typeface="Arial" panose="020B0604020202020204" pitchFamily="34" charset="0"/>
              </a:defRPr>
            </a:lvl4pPr>
            <a:lvl5pPr eaLnBrk="0" fontAlgn="base" hangingPunct="0">
              <a:spcBef>
                <a:spcPct val="0"/>
              </a:spcBef>
              <a:spcAft>
                <a:spcPct val="0"/>
              </a:spcAft>
              <a:tabLst>
                <a:tab pos="514350" algn="l"/>
              </a:tabLst>
              <a:defRPr>
                <a:solidFill>
                  <a:schemeClr val="tx1"/>
                </a:solidFill>
                <a:latin typeface="Arial" panose="020B0604020202020204" pitchFamily="34" charset="0"/>
              </a:defRPr>
            </a:lvl5pPr>
            <a:lvl6pPr eaLnBrk="0" fontAlgn="base" hangingPunct="0">
              <a:spcBef>
                <a:spcPct val="0"/>
              </a:spcBef>
              <a:spcAft>
                <a:spcPct val="0"/>
              </a:spcAft>
              <a:tabLst>
                <a:tab pos="514350" algn="l"/>
              </a:tabLst>
              <a:defRPr>
                <a:solidFill>
                  <a:schemeClr val="tx1"/>
                </a:solidFill>
                <a:latin typeface="Arial" panose="020B0604020202020204" pitchFamily="34" charset="0"/>
              </a:defRPr>
            </a:lvl6pPr>
            <a:lvl7pPr eaLnBrk="0" fontAlgn="base" hangingPunct="0">
              <a:spcBef>
                <a:spcPct val="0"/>
              </a:spcBef>
              <a:spcAft>
                <a:spcPct val="0"/>
              </a:spcAft>
              <a:tabLst>
                <a:tab pos="514350" algn="l"/>
              </a:tabLst>
              <a:defRPr>
                <a:solidFill>
                  <a:schemeClr val="tx1"/>
                </a:solidFill>
                <a:latin typeface="Arial" panose="020B0604020202020204" pitchFamily="34" charset="0"/>
              </a:defRPr>
            </a:lvl7pPr>
            <a:lvl8pPr eaLnBrk="0" fontAlgn="base" hangingPunct="0">
              <a:spcBef>
                <a:spcPct val="0"/>
              </a:spcBef>
              <a:spcAft>
                <a:spcPct val="0"/>
              </a:spcAft>
              <a:tabLst>
                <a:tab pos="514350" algn="l"/>
              </a:tabLst>
              <a:defRPr>
                <a:solidFill>
                  <a:schemeClr val="tx1"/>
                </a:solidFill>
                <a:latin typeface="Arial" panose="020B0604020202020204" pitchFamily="34" charset="0"/>
              </a:defRPr>
            </a:lvl8pPr>
            <a:lvl9pPr eaLnBrk="0" fontAlgn="base" hangingPunct="0">
              <a:spcBef>
                <a:spcPct val="0"/>
              </a:spcBef>
              <a:spcAft>
                <a:spcPct val="0"/>
              </a:spcAft>
              <a:tabLst>
                <a:tab pos="514350" algn="l"/>
              </a:tabLst>
              <a:defRPr>
                <a:solidFill>
                  <a:schemeClr val="tx1"/>
                </a:solidFill>
                <a:latin typeface="Arial" panose="020B0604020202020204" pitchFamily="34" charset="0"/>
              </a:defRPr>
            </a:lvl9pPr>
          </a:lstStyle>
          <a:p>
            <a:pPr lvl="0" algn="just" defTabSz="914400"/>
            <a:r>
              <a:rPr kumimoji="0" lang="en-US" altLang="en-US" sz="2800" b="1" i="0" u="none" strike="noStrike" cap="none" normalizeH="0" baseline="0" smtClean="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kumimoji="0" lang="en-US" altLang="en-US" sz="2800" b="1" i="0" u="none" strike="noStrike" cap="none" normalizeH="0" smtClean="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vụ</a:t>
            </a:r>
            <a:r>
              <a:rPr kumimoji="0" lang="en-US" altLang="en-US" sz="2800" b="0" i="0" u="none" strike="noStrike" cap="none" normalizeH="0" smtClean="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mtClean="0">
                <a:solidFill>
                  <a:srgbClr val="002060"/>
                </a:solidFill>
              </a:rPr>
              <a:t>Trong </a:t>
            </a:r>
            <a:r>
              <a:rPr lang="vi-VN" sz="2800">
                <a:solidFill>
                  <a:srgbClr val="002060"/>
                </a:solidFill>
              </a:rPr>
              <a:t>máy tính của bạn Trang có một tệp ảnh tên là Quy Nhon (Hình 5). Bạn Trang muốn chia sẻ ảnh đó với các bạn. Trang không nhớ tệp ảnh đó được lưu ở thu mục nào và tìm lại như thế nào. Em hãy giúp bạn Trang tìm kiếm tệp này và cho biết tên thư mục chứa tệp đó.</a:t>
            </a:r>
            <a:endParaRPr kumimoji="0" lang="en-US" altLang="en-US" sz="2800" b="0" i="0" u="none" strike="noStrike" cap="none" normalizeH="0" baseline="0" smtClean="0">
              <a:ln>
                <a:noFill/>
              </a:ln>
              <a:solidFill>
                <a:srgbClr val="002060"/>
              </a:solidFill>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690" r="21901"/>
          <a:stretch/>
        </p:blipFill>
        <p:spPr>
          <a:xfrm>
            <a:off x="3152633" y="2030304"/>
            <a:ext cx="5240742" cy="3552801"/>
          </a:xfrm>
          <a:prstGeom prst="rect">
            <a:avLst/>
          </a:prstGeom>
        </p:spPr>
      </p:pic>
    </p:spTree>
    <p:extLst>
      <p:ext uri="{BB962C8B-B14F-4D97-AF65-F5344CB8AC3E}">
        <p14:creationId xmlns:p14="http://schemas.microsoft.com/office/powerpoint/2010/main" val="224429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79"/>
            <a:ext cx="12201045" cy="6852921"/>
          </a:xfrm>
          <a:prstGeom prst="rect">
            <a:avLst/>
          </a:prstGeom>
        </p:spPr>
      </p:pic>
      <p:sp>
        <p:nvSpPr>
          <p:cNvPr id="6" name="Oval 5"/>
          <p:cNvSpPr/>
          <p:nvPr/>
        </p:nvSpPr>
        <p:spPr>
          <a:xfrm>
            <a:off x="4053385" y="120473"/>
            <a:ext cx="5047315" cy="14080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smtClean="0">
                <a:solidFill>
                  <a:prstClr val="white"/>
                </a:solidFill>
                <a:latin typeface="Times New Roman" panose="02020603050405020304" pitchFamily="18" charset="0"/>
                <a:cs typeface="Times New Roman" panose="02020603050405020304" pitchFamily="18" charset="0"/>
              </a:rPr>
              <a:t>Ghi nhớ</a:t>
            </a:r>
            <a:endParaRPr kumimoji="0" lang="en-US" sz="5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2151798" y="1629152"/>
            <a:ext cx="9791700" cy="2800767"/>
          </a:xfrm>
          <a:prstGeom prst="rect">
            <a:avLst/>
          </a:prstGeom>
          <a:noFill/>
        </p:spPr>
        <p:txBody>
          <a:bodyPr wrap="square" rtlCol="0">
            <a:spAutoFit/>
          </a:bodyPr>
          <a:lstStyle/>
          <a:p>
            <a:r>
              <a:rPr lang="en-US" sz="4400" smtClean="0">
                <a:solidFill>
                  <a:srgbClr val="002060"/>
                </a:solidFill>
              </a:rPr>
              <a:t>- Sử dụng công cụ Search để tìm kiếm tệp, thư mục khi biết tên tệp, thư mục</a:t>
            </a:r>
          </a:p>
          <a:p>
            <a:r>
              <a:rPr lang="en-US" sz="4400" smtClean="0">
                <a:solidFill>
                  <a:srgbClr val="002060"/>
                </a:solidFill>
              </a:rPr>
              <a:t>- Từ dải lệnh View, em chọn được  các dạng hiển thị tệp và thư mục</a:t>
            </a:r>
            <a:endParaRPr lang="en-US" sz="4400">
              <a:solidFill>
                <a:srgbClr val="002060"/>
              </a:solidFill>
            </a:endParaRPr>
          </a:p>
        </p:txBody>
      </p:sp>
    </p:spTree>
    <p:extLst>
      <p:ext uri="{BB962C8B-B14F-4D97-AF65-F5344CB8AC3E}">
        <p14:creationId xmlns:p14="http://schemas.microsoft.com/office/powerpoint/2010/main" val="2272053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79"/>
            <a:ext cx="12201045" cy="6852921"/>
          </a:xfrm>
          <a:prstGeom prst="rect">
            <a:avLst/>
          </a:prstGeom>
        </p:spPr>
      </p:pic>
      <p:sp>
        <p:nvSpPr>
          <p:cNvPr id="7" name="TextBox 11"/>
          <p:cNvSpPr txBox="1"/>
          <p:nvPr/>
        </p:nvSpPr>
        <p:spPr>
          <a:xfrm>
            <a:off x="2861857" y="96441"/>
            <a:ext cx="7295138" cy="1025922"/>
          </a:xfrm>
          <a:prstGeom prst="rect">
            <a:avLst/>
          </a:prstGeom>
          <a:ln>
            <a:noFill/>
          </a:ln>
        </p:spPr>
        <p:style>
          <a:lnRef idx="2">
            <a:schemeClr val="accent2"/>
          </a:lnRef>
          <a:fillRef idx="1">
            <a:schemeClr val="lt1"/>
          </a:fillRef>
          <a:effectRef idx="0">
            <a:schemeClr val="accent2"/>
          </a:effectRef>
          <a:fontRef idx="minor">
            <a:schemeClr val="dk1"/>
          </a:fontRef>
        </p:style>
        <p:txBody>
          <a:bodyPr lIns="0" tIns="0" rIns="0" bIns="0" rtlCol="0" anchor="t">
            <a:spAutoFit/>
          </a:bodyPr>
          <a:lstStyle/>
          <a:p>
            <a:pPr algn="ctr">
              <a:lnSpc>
                <a:spcPts val="8048"/>
              </a:lnSpc>
            </a:pPr>
            <a:r>
              <a:rPr lang="en-US" sz="3600" b="1">
                <a:solidFill>
                  <a:srgbClr val="4659A8"/>
                </a:solidFill>
                <a:latin typeface="Arial" panose="020B0604020202020204" pitchFamily="34" charset="0"/>
                <a:cs typeface="Arial" panose="020B0604020202020204" pitchFamily="34" charset="0"/>
              </a:rPr>
              <a:t>HƯỚNG DẪN VỀ NHÀ</a:t>
            </a:r>
          </a:p>
        </p:txBody>
      </p:sp>
      <p:sp>
        <p:nvSpPr>
          <p:cNvPr id="8" name="Rectangle 7"/>
          <p:cNvSpPr/>
          <p:nvPr/>
        </p:nvSpPr>
        <p:spPr>
          <a:xfrm>
            <a:off x="2482402" y="1122363"/>
            <a:ext cx="9131843" cy="3046988"/>
          </a:xfrm>
          <a:prstGeom prst="rect">
            <a:avLst/>
          </a:prstGeom>
        </p:spPr>
        <p:txBody>
          <a:bodyPr wrap="square">
            <a:spAutoFit/>
          </a:bodyPr>
          <a:lstStyle/>
          <a:p>
            <a:pPr marL="457223" indent="-457223" algn="just">
              <a:lnSpc>
                <a:spcPct val="150000"/>
              </a:lnSpc>
              <a:buFont typeface="Wingdings" panose="05000000000000000000" pitchFamily="2" charset="2"/>
              <a:buChar char="§"/>
            </a:pPr>
            <a:r>
              <a:rPr lang="en-US" sz="3200">
                <a:solidFill>
                  <a:srgbClr val="002060"/>
                </a:solidFill>
                <a:latin typeface="Times New Roman" panose="02020603050405020304" pitchFamily="18" charset="0"/>
                <a:cs typeface="Times New Roman" panose="02020603050405020304" pitchFamily="18" charset="0"/>
              </a:rPr>
              <a:t>Ôn tập lại nội dung của bài học. </a:t>
            </a:r>
          </a:p>
          <a:p>
            <a:pPr marL="457223" indent="-457223" algn="just">
              <a:lnSpc>
                <a:spcPct val="150000"/>
              </a:lnSpc>
              <a:buFont typeface="Wingdings" panose="05000000000000000000" pitchFamily="2" charset="2"/>
              <a:buChar char="§"/>
            </a:pPr>
            <a:r>
              <a:rPr lang="en-US" sz="3200">
                <a:solidFill>
                  <a:srgbClr val="002060"/>
                </a:solidFill>
                <a:latin typeface="Times New Roman" panose="02020603050405020304" pitchFamily="18" charset="0"/>
                <a:cs typeface="Times New Roman" panose="02020603050405020304" pitchFamily="18" charset="0"/>
              </a:rPr>
              <a:t>Hoàn thành các bài tập, nhiệm vụ được giao về nhà. </a:t>
            </a:r>
          </a:p>
          <a:p>
            <a:pPr marL="457223" indent="-457223" algn="just">
              <a:lnSpc>
                <a:spcPct val="150000"/>
              </a:lnSpc>
              <a:buFont typeface="Wingdings" panose="05000000000000000000" pitchFamily="2" charset="2"/>
              <a:buChar char="§"/>
            </a:pPr>
            <a:r>
              <a:rPr lang="en-US" sz="3200">
                <a:solidFill>
                  <a:srgbClr val="002060"/>
                </a:solidFill>
                <a:latin typeface="Times New Roman" panose="02020603050405020304" pitchFamily="18" charset="0"/>
                <a:cs typeface="Times New Roman" panose="02020603050405020304" pitchFamily="18" charset="0"/>
              </a:rPr>
              <a:t>Chuẩn bị cho bài học mới, </a:t>
            </a:r>
            <a:r>
              <a:rPr lang="en-US" sz="3200" b="1" i="1">
                <a:solidFill>
                  <a:srgbClr val="002060"/>
                </a:solidFill>
                <a:latin typeface="Times New Roman" panose="02020603050405020304" pitchFamily="18" charset="0"/>
                <a:cs typeface="Times New Roman" panose="02020603050405020304" pitchFamily="18" charset="0"/>
              </a:rPr>
              <a:t>Bài </a:t>
            </a:r>
            <a:r>
              <a:rPr lang="en-US" sz="3200" b="1" i="1" smtClean="0">
                <a:solidFill>
                  <a:srgbClr val="002060"/>
                </a:solidFill>
                <a:latin typeface="Times New Roman" panose="02020603050405020304" pitchFamily="18" charset="0"/>
                <a:cs typeface="Times New Roman" panose="02020603050405020304" pitchFamily="18" charset="0"/>
              </a:rPr>
              <a:t>1: Thực hành chọn và sao chép văn bản.</a:t>
            </a:r>
            <a:endParaRPr lang="en-US" sz="32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87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5" y="-49521"/>
            <a:ext cx="12201045" cy="6852921"/>
          </a:xfrm>
          <a:prstGeom prst="rect">
            <a:avLst/>
          </a:prstGeom>
        </p:spPr>
      </p:pic>
      <p:sp>
        <p:nvSpPr>
          <p:cNvPr id="5" name="TextBox 5"/>
          <p:cNvSpPr txBox="1"/>
          <p:nvPr/>
        </p:nvSpPr>
        <p:spPr>
          <a:xfrm rot="21472555">
            <a:off x="1236223" y="4514548"/>
            <a:ext cx="2582120" cy="2241770"/>
          </a:xfrm>
          <a:prstGeom prst="rect">
            <a:avLst/>
          </a:prstGeom>
        </p:spPr>
        <p:txBody>
          <a:bodyPr lIns="33867" tIns="33867" rIns="33867" bIns="33867" rtlCol="0" anchor="ctr"/>
          <a:lstStyle/>
          <a:p>
            <a:pPr algn="ctr">
              <a:lnSpc>
                <a:spcPts val="1324"/>
              </a:lnSpc>
            </a:pPr>
            <a:endParaRPr sz="1200"/>
          </a:p>
        </p:txBody>
      </p:sp>
      <p:sp>
        <p:nvSpPr>
          <p:cNvPr id="10" name="TextBox 10"/>
          <p:cNvSpPr txBox="1"/>
          <p:nvPr/>
        </p:nvSpPr>
        <p:spPr>
          <a:xfrm>
            <a:off x="2354674" y="1718169"/>
            <a:ext cx="8558713" cy="2172518"/>
          </a:xfrm>
          <a:prstGeom prst="rect">
            <a:avLst/>
          </a:prstGeom>
        </p:spPr>
        <p:txBody>
          <a:bodyPr wrap="square" lIns="0" tIns="0" rIns="0" bIns="0" rtlCol="0" anchor="t">
            <a:spAutoFit/>
          </a:bodyPr>
          <a:lstStyle/>
          <a:p>
            <a:pPr algn="ctr">
              <a:lnSpc>
                <a:spcPts val="8911"/>
              </a:lnSpc>
            </a:pPr>
            <a:r>
              <a:rPr lang="en-US" sz="6000" b="1">
                <a:solidFill>
                  <a:srgbClr val="4659A8"/>
                </a:solidFill>
                <a:latin typeface="Arial" panose="020B0604020202020204" pitchFamily="34" charset="0"/>
                <a:cs typeface="Arial" panose="020B0604020202020204" pitchFamily="34" charset="0"/>
              </a:rPr>
              <a:t>CẢM ƠN CÁC EM</a:t>
            </a:r>
            <a:r>
              <a:rPr lang="en-US" sz="6000" b="1" smtClean="0">
                <a:solidFill>
                  <a:srgbClr val="4659A8"/>
                </a:solidFill>
                <a:latin typeface="Arial" panose="020B0604020202020204" pitchFamily="34" charset="0"/>
                <a:cs typeface="Arial" panose="020B0604020202020204" pitchFamily="34" charset="0"/>
              </a:rPr>
              <a:t>!</a:t>
            </a:r>
          </a:p>
          <a:p>
            <a:pPr algn="ctr">
              <a:lnSpc>
                <a:spcPts val="8911"/>
              </a:lnSpc>
            </a:pPr>
            <a:r>
              <a:rPr lang="en-US" sz="6000" b="1" smtClean="0">
                <a:solidFill>
                  <a:srgbClr val="4659A8"/>
                </a:solidFill>
                <a:latin typeface="Arial" panose="020B0604020202020204" pitchFamily="34" charset="0"/>
                <a:cs typeface="Arial" panose="020B0604020202020204" pitchFamily="34" charset="0"/>
              </a:rPr>
              <a:t> ĐÃ LẮNG NGHE</a:t>
            </a:r>
            <a:endParaRPr lang="en-US" sz="6000" b="1">
              <a:solidFill>
                <a:srgbClr val="4659A8"/>
              </a:solidFill>
              <a:latin typeface="Arial" panose="020B0604020202020204" pitchFamily="34" charset="0"/>
              <a:cs typeface="Arial" panose="020B0604020202020204" pitchFamily="34" charset="0"/>
            </a:endParaRPr>
          </a:p>
        </p:txBody>
      </p:sp>
      <p:sp>
        <p:nvSpPr>
          <p:cNvPr id="12" name="Freeform 12"/>
          <p:cNvSpPr/>
          <p:nvPr/>
        </p:nvSpPr>
        <p:spPr>
          <a:xfrm rot="-10041055" flipH="1" flipV="1">
            <a:off x="10338053" y="528464"/>
            <a:ext cx="234038" cy="314673"/>
          </a:xfrm>
          <a:custGeom>
            <a:avLst/>
            <a:gdLst/>
            <a:ahLst/>
            <a:cxnLst/>
            <a:rect l="l" t="t" r="r" b="b"/>
            <a:pathLst>
              <a:path w="351057" h="472010">
                <a:moveTo>
                  <a:pt x="351057" y="472010"/>
                </a:moveTo>
                <a:lnTo>
                  <a:pt x="0" y="472010"/>
                </a:lnTo>
                <a:lnTo>
                  <a:pt x="0" y="0"/>
                </a:lnTo>
                <a:lnTo>
                  <a:pt x="351057" y="0"/>
                </a:lnTo>
                <a:lnTo>
                  <a:pt x="351057" y="47201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endParaRPr lang="en-US" sz="1200"/>
          </a:p>
        </p:txBody>
      </p:sp>
      <p:sp>
        <p:nvSpPr>
          <p:cNvPr id="13" name="Freeform 13"/>
          <p:cNvSpPr/>
          <p:nvPr/>
        </p:nvSpPr>
        <p:spPr>
          <a:xfrm rot="-10041055" flipH="1" flipV="1">
            <a:off x="2163575" y="5775181"/>
            <a:ext cx="382199" cy="513881"/>
          </a:xfrm>
          <a:custGeom>
            <a:avLst/>
            <a:gdLst/>
            <a:ahLst/>
            <a:cxnLst/>
            <a:rect l="l" t="t" r="r" b="b"/>
            <a:pathLst>
              <a:path w="573299" h="770822">
                <a:moveTo>
                  <a:pt x="573298" y="770822"/>
                </a:moveTo>
                <a:lnTo>
                  <a:pt x="0" y="770822"/>
                </a:lnTo>
                <a:lnTo>
                  <a:pt x="0" y="0"/>
                </a:lnTo>
                <a:lnTo>
                  <a:pt x="573298" y="0"/>
                </a:lnTo>
                <a:lnTo>
                  <a:pt x="573298" y="770822"/>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endParaRPr lang="en-US" sz="1200"/>
          </a:p>
        </p:txBody>
      </p:sp>
      <p:sp>
        <p:nvSpPr>
          <p:cNvPr id="15" name="Freeform 15"/>
          <p:cNvSpPr/>
          <p:nvPr/>
        </p:nvSpPr>
        <p:spPr>
          <a:xfrm rot="-10041055" flipH="1" flipV="1">
            <a:off x="9252127" y="5662006"/>
            <a:ext cx="193795" cy="260565"/>
          </a:xfrm>
          <a:custGeom>
            <a:avLst/>
            <a:gdLst/>
            <a:ahLst/>
            <a:cxnLst/>
            <a:rect l="l" t="t" r="r" b="b"/>
            <a:pathLst>
              <a:path w="290693" h="390848">
                <a:moveTo>
                  <a:pt x="290693" y="390848"/>
                </a:moveTo>
                <a:lnTo>
                  <a:pt x="0" y="390848"/>
                </a:lnTo>
                <a:lnTo>
                  <a:pt x="0" y="0"/>
                </a:lnTo>
                <a:lnTo>
                  <a:pt x="290693" y="0"/>
                </a:lnTo>
                <a:lnTo>
                  <a:pt x="290693" y="390848"/>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endParaRPr lang="en-US" sz="1200"/>
          </a:p>
        </p:txBody>
      </p:sp>
      <p:sp>
        <p:nvSpPr>
          <p:cNvPr id="16" name="Freeform 16"/>
          <p:cNvSpPr/>
          <p:nvPr/>
        </p:nvSpPr>
        <p:spPr>
          <a:xfrm>
            <a:off x="924541" y="2859507"/>
            <a:ext cx="1623661" cy="1122356"/>
          </a:xfrm>
          <a:custGeom>
            <a:avLst/>
            <a:gdLst/>
            <a:ahLst/>
            <a:cxnLst/>
            <a:rect l="l" t="t" r="r" b="b"/>
            <a:pathLst>
              <a:path w="2435492" h="1683534">
                <a:moveTo>
                  <a:pt x="0" y="0"/>
                </a:moveTo>
                <a:lnTo>
                  <a:pt x="2435492" y="0"/>
                </a:lnTo>
                <a:lnTo>
                  <a:pt x="2435492" y="1683534"/>
                </a:lnTo>
                <a:lnTo>
                  <a:pt x="0" y="1683534"/>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txBody>
          <a:bodyPr/>
          <a:lstStyle/>
          <a:p>
            <a:endParaRPr lang="en-US" sz="1200"/>
          </a:p>
        </p:txBody>
      </p:sp>
    </p:spTree>
    <p:extLst>
      <p:ext uri="{BB962C8B-B14F-4D97-AF65-F5344CB8AC3E}">
        <p14:creationId xmlns:p14="http://schemas.microsoft.com/office/powerpoint/2010/main" val="253928495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
            <a:ext cx="12314830" cy="6863080"/>
          </a:xfrm>
          <a:prstGeom prst="rect">
            <a:avLst/>
          </a:prstGeom>
        </p:spPr>
      </p:pic>
      <p:sp>
        <p:nvSpPr>
          <p:cNvPr id="4" name="TextBox 3"/>
          <p:cNvSpPr txBox="1"/>
          <p:nvPr/>
        </p:nvSpPr>
        <p:spPr>
          <a:xfrm>
            <a:off x="4059408" y="190229"/>
            <a:ext cx="3645550" cy="769441"/>
          </a:xfrm>
          <a:prstGeom prst="rect">
            <a:avLst/>
          </a:prstGeom>
          <a:noFill/>
        </p:spPr>
        <p:txBody>
          <a:bodyPr wrap="none" rtlCol="0">
            <a:spAutoFit/>
          </a:bodyPr>
          <a:lstStyle/>
          <a:p>
            <a:pPr algn="ctr"/>
            <a:r>
              <a:rPr lang="en-US" sz="4400" b="1" smtClean="0">
                <a:solidFill>
                  <a:srgbClr val="FF0000"/>
                </a:solidFill>
                <a:latin typeface="Tahoma" panose="020B0604030504040204" pitchFamily="34" charset="0"/>
                <a:ea typeface="Tahoma" panose="020B0604030504040204" pitchFamily="34" charset="0"/>
                <a:cs typeface="Tahoma" panose="020B0604030504040204" pitchFamily="34" charset="0"/>
              </a:rPr>
              <a:t>KHỞI ĐỘNG</a:t>
            </a:r>
            <a:endParaRPr lang="en-US" sz="4400" b="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480632" y="1718300"/>
            <a:ext cx="8311486" cy="3416320"/>
          </a:xfrm>
          <a:prstGeom prst="rect">
            <a:avLst/>
          </a:prstGeom>
        </p:spPr>
        <p:txBody>
          <a:bodyPr wrap="square">
            <a:spAutoFit/>
          </a:bodyPr>
          <a:lstStyle/>
          <a:p>
            <a:pPr algn="just"/>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Trong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máy</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tính</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lưu</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trữ</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rất</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nhiều</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tệp</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và</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thư</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mục</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khác</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nhau</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Trong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trường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hợp</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em</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chỉ</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biết</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tên</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tệp</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mà</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không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biết</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vị</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trí</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lưu</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tệp</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em</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phải</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mở</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từng</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thư</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mục</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để</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tìm</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kiếm</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tệp</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đó</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Việc</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tìm</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kiếm</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như</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vậy</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gây</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khó</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khăn</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gì</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cho</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em</a:t>
            </a:r>
            <a:r>
              <a:rPr lang="en-US" sz="3600" dirty="0" smtClean="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734500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79"/>
            <a:ext cx="12201045" cy="6852921"/>
          </a:xfrm>
          <a:prstGeom prst="rect">
            <a:avLst/>
          </a:prstGeom>
        </p:spPr>
      </p:pic>
      <p:sp>
        <p:nvSpPr>
          <p:cNvPr id="5" name="Oval 4"/>
          <p:cNvSpPr/>
          <p:nvPr/>
        </p:nvSpPr>
        <p:spPr>
          <a:xfrm>
            <a:off x="3370997" y="95534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a:spLocks noChangeArrowheads="1"/>
          </p:cNvSpPr>
          <p:nvPr/>
        </p:nvSpPr>
        <p:spPr bwMode="auto">
          <a:xfrm>
            <a:off x="2210355" y="1401574"/>
            <a:ext cx="9581310"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Tx/>
              <a:buChar char="•"/>
            </a:pPr>
            <a:r>
              <a:rPr lang="vi-VN" sz="3500">
                <a:solidFill>
                  <a:srgbClr val="002060"/>
                </a:solidFill>
              </a:rPr>
              <a:t>Việc mở từng thư mục và kiểm tra từng tệp một mất rất nhiều thời gian</a:t>
            </a:r>
            <a:r>
              <a:rPr lang="vi-VN" sz="3500" smtClean="0">
                <a:solidFill>
                  <a:srgbClr val="002060"/>
                </a:solidFill>
              </a:rPr>
              <a:t>,</a:t>
            </a:r>
            <a:r>
              <a:rPr lang="en-US" sz="3600">
                <a:solidFill>
                  <a:srgbClr val="002060"/>
                </a:solidFill>
              </a:rPr>
              <a:t> </a:t>
            </a:r>
            <a:r>
              <a:rPr lang="en-US" sz="3600" smtClean="0">
                <a:solidFill>
                  <a:srgbClr val="002060"/>
                </a:solidFill>
              </a:rPr>
              <a:t>gây </a:t>
            </a:r>
            <a:r>
              <a:rPr lang="en-US" sz="3600">
                <a:solidFill>
                  <a:srgbClr val="002060"/>
                </a:solidFill>
              </a:rPr>
              <a:t>mệt mỏi, </a:t>
            </a:r>
            <a:r>
              <a:rPr lang="en-US" sz="3600" smtClean="0">
                <a:solidFill>
                  <a:srgbClr val="002060"/>
                </a:solidFill>
              </a:rPr>
              <a:t>dễ </a:t>
            </a:r>
            <a:r>
              <a:rPr lang="en-US" sz="3600">
                <a:solidFill>
                  <a:srgbClr val="002060"/>
                </a:solidFill>
              </a:rPr>
              <a:t>bỏ sót, </a:t>
            </a:r>
            <a:r>
              <a:rPr lang="en-US" sz="3600" smtClean="0">
                <a:solidFill>
                  <a:srgbClr val="002060"/>
                </a:solidFill>
              </a:rPr>
              <a:t>khó </a:t>
            </a:r>
            <a:r>
              <a:rPr lang="en-US" sz="3600">
                <a:solidFill>
                  <a:srgbClr val="002060"/>
                </a:solidFill>
              </a:rPr>
              <a:t>khăn trong việc nhớ vị trí </a:t>
            </a:r>
            <a:r>
              <a:rPr lang="en-US" sz="3600" smtClean="0">
                <a:solidFill>
                  <a:srgbClr val="002060"/>
                </a:solidFill>
              </a:rPr>
              <a:t>tệp,</a:t>
            </a:r>
            <a:r>
              <a:rPr lang="vi-VN" sz="3500" smtClean="0">
                <a:solidFill>
                  <a:srgbClr val="002060"/>
                </a:solidFill>
              </a:rPr>
              <a:t> </a:t>
            </a:r>
            <a:r>
              <a:rPr lang="vi-VN" sz="3500">
                <a:solidFill>
                  <a:srgbClr val="002060"/>
                </a:solidFill>
              </a:rPr>
              <a:t>đặc biệt là khi có nhiều thư mục và tệp cần kiểm tra</a:t>
            </a:r>
            <a:r>
              <a:rPr lang="vi-VN" sz="3500" smtClean="0">
                <a:solidFill>
                  <a:srgbClr val="002060"/>
                </a:solidFill>
              </a:rPr>
              <a:t>.</a:t>
            </a:r>
            <a:endParaRPr lang="en-US" sz="3500" smtClean="0">
              <a:solidFill>
                <a:srgbClr val="002060"/>
              </a:solidFill>
            </a:endParaRPr>
          </a:p>
          <a:p>
            <a:pPr algn="just">
              <a:buFontTx/>
              <a:buChar char="•"/>
            </a:pPr>
            <a:endParaRPr lang="en-US" altLang="en-US" sz="350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4236492" y="453837"/>
            <a:ext cx="59310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1" smtClean="0">
                <a:solidFill>
                  <a:srgbClr val="FF0000"/>
                </a:solidFill>
                <a:latin typeface="Times New Roman" panose="02020603050405020304" pitchFamily="18" charset="0"/>
                <a:cs typeface="Times New Roman" panose="02020603050405020304" pitchFamily="18" charset="0"/>
              </a:rPr>
              <a:t>Trả lời</a:t>
            </a:r>
            <a:endParaRPr lang="en-US" altLang="en-US" sz="4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24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1045" cy="6852921"/>
          </a:xfrm>
          <a:prstGeom prst="rect">
            <a:avLst/>
          </a:prstGeom>
        </p:spPr>
      </p:pic>
      <p:sp>
        <p:nvSpPr>
          <p:cNvPr id="5" name="Rectangle 4"/>
          <p:cNvSpPr/>
          <p:nvPr/>
        </p:nvSpPr>
        <p:spPr>
          <a:xfrm>
            <a:off x="3402842" y="2006917"/>
            <a:ext cx="7433480" cy="1508105"/>
          </a:xfrm>
          <a:prstGeom prst="rect">
            <a:avLst/>
          </a:prstGeom>
        </p:spPr>
        <p:txBody>
          <a:bodyPr wrap="square">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HOẠT ĐỘNG </a:t>
            </a:r>
            <a:r>
              <a:rPr lang="en-US" sz="4400" b="1" smtClean="0">
                <a:solidFill>
                  <a:srgbClr val="FF0000"/>
                </a:solidFill>
                <a:latin typeface="Times New Roman" panose="02020603050405020304" pitchFamily="18" charset="0"/>
                <a:cs typeface="Times New Roman" panose="02020603050405020304" pitchFamily="18" charset="0"/>
              </a:rPr>
              <a:t>1</a:t>
            </a:r>
          </a:p>
          <a:p>
            <a:pPr algn="ctr"/>
            <a:r>
              <a:rPr lang="en-US" sz="4800">
                <a:solidFill>
                  <a:srgbClr val="002060"/>
                </a:solidFill>
              </a:rPr>
              <a:t>Tìm kiếm tệp và thư mục </a:t>
            </a:r>
            <a:endParaRPr lang="en-US" sz="48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49818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079"/>
            <a:ext cx="12201045" cy="6852921"/>
          </a:xfrm>
          <a:prstGeom prst="rect">
            <a:avLst/>
          </a:prstGeom>
        </p:spPr>
      </p:pic>
      <p:sp>
        <p:nvSpPr>
          <p:cNvPr id="6" name="TextBox 5"/>
          <p:cNvSpPr txBox="1"/>
          <p:nvPr/>
        </p:nvSpPr>
        <p:spPr>
          <a:xfrm>
            <a:off x="3466531" y="0"/>
            <a:ext cx="6673755" cy="101566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b="1" smtClean="0">
                <a:solidFill>
                  <a:srgbClr val="FF0000"/>
                </a:solidFill>
              </a:rPr>
              <a:t>THẢO LUẬN NHÓM</a:t>
            </a:r>
          </a:p>
        </p:txBody>
      </p:sp>
      <p:sp>
        <p:nvSpPr>
          <p:cNvPr id="5" name="Rectangle 4"/>
          <p:cNvSpPr/>
          <p:nvPr/>
        </p:nvSpPr>
        <p:spPr>
          <a:xfrm>
            <a:off x="2444413" y="1830696"/>
            <a:ext cx="9224424" cy="230832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600" smtClean="0">
                <a:solidFill>
                  <a:srgbClr val="002060"/>
                </a:solidFill>
              </a:rPr>
              <a:t>- Hãy </a:t>
            </a:r>
            <a:r>
              <a:rPr lang="en-US" sz="3600">
                <a:solidFill>
                  <a:srgbClr val="002060"/>
                </a:solidFill>
              </a:rPr>
              <a:t>thực hiện các bước tìm kiếm Bao ve moi truong trong ổ đĩa D theo hướng </a:t>
            </a:r>
            <a:r>
              <a:rPr lang="en-US" sz="3600" smtClean="0">
                <a:solidFill>
                  <a:srgbClr val="002060"/>
                </a:solidFill>
              </a:rPr>
              <a:t>dẫn (hình 1)?</a:t>
            </a:r>
            <a:endParaRPr lang="en-US" sz="3600">
              <a:solidFill>
                <a:srgbClr val="002060"/>
              </a:solidFill>
            </a:endParaRPr>
          </a:p>
          <a:p>
            <a:r>
              <a:rPr lang="en-US" sz="3600">
                <a:solidFill>
                  <a:srgbClr val="002060"/>
                </a:solidFill>
              </a:rPr>
              <a:t>- Hãy nêu cách để tìm kiếm một tệp khi biết tên tệp?</a:t>
            </a:r>
          </a:p>
        </p:txBody>
      </p:sp>
    </p:spTree>
    <p:extLst>
      <p:ext uri="{BB962C8B-B14F-4D97-AF65-F5344CB8AC3E}">
        <p14:creationId xmlns:p14="http://schemas.microsoft.com/office/powerpoint/2010/main" val="6890631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9" y="5079"/>
            <a:ext cx="12201045" cy="6852921"/>
          </a:xfrm>
          <a:prstGeom prst="rect">
            <a:avLst/>
          </a:prstGeom>
          <a:noFill/>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125"/>
          <a:stretch/>
        </p:blipFill>
        <p:spPr>
          <a:xfrm>
            <a:off x="3275462" y="1249651"/>
            <a:ext cx="8656434" cy="5040439"/>
          </a:xfrm>
          <a:prstGeom prst="rect">
            <a:avLst/>
          </a:prstGeom>
        </p:spPr>
      </p:pic>
      <p:sp>
        <p:nvSpPr>
          <p:cNvPr id="7" name="TextBox 6"/>
          <p:cNvSpPr txBox="1"/>
          <p:nvPr/>
        </p:nvSpPr>
        <p:spPr>
          <a:xfrm>
            <a:off x="3029802" y="233988"/>
            <a:ext cx="8079475" cy="101566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b="1" smtClean="0">
                <a:solidFill>
                  <a:srgbClr val="FF0000"/>
                </a:solidFill>
              </a:rPr>
              <a:t>Các bước tìm kiếm tệp</a:t>
            </a:r>
          </a:p>
        </p:txBody>
      </p:sp>
    </p:spTree>
    <p:extLst>
      <p:ext uri="{BB962C8B-B14F-4D97-AF65-F5344CB8AC3E}">
        <p14:creationId xmlns:p14="http://schemas.microsoft.com/office/powerpoint/2010/main" val="40310089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5" y="0"/>
            <a:ext cx="12201045" cy="6852921"/>
          </a:xfrm>
          <a:prstGeom prst="rect">
            <a:avLst/>
          </a:prstGeom>
        </p:spPr>
      </p:pic>
      <p:sp>
        <p:nvSpPr>
          <p:cNvPr id="5" name="Rectangle 4"/>
          <p:cNvSpPr/>
          <p:nvPr/>
        </p:nvSpPr>
        <p:spPr>
          <a:xfrm>
            <a:off x="2812811" y="1122363"/>
            <a:ext cx="9379189" cy="53617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0"/>
              </a:spcAft>
            </a:pPr>
            <a:r>
              <a:rPr lang="en-US" sz="3200" smtClean="0">
                <a:solidFill>
                  <a:srgbClr val="002060"/>
                </a:solidFill>
                <a:latin typeface="Times New Roman" panose="02020603050405020304" pitchFamily="18" charset="0"/>
                <a:ea typeface="Times New Roman" panose="02020603050405020304" pitchFamily="18" charset="0"/>
              </a:rPr>
              <a:t>Để </a:t>
            </a:r>
            <a:r>
              <a:rPr lang="en-US" sz="3200">
                <a:solidFill>
                  <a:srgbClr val="002060"/>
                </a:solidFill>
                <a:latin typeface="Times New Roman" panose="02020603050405020304" pitchFamily="18" charset="0"/>
                <a:ea typeface="Times New Roman" panose="02020603050405020304" pitchFamily="18" charset="0"/>
              </a:rPr>
              <a:t>tìm kiếm một tệp theo tên, em thực hiện theo các bước sau trên phần mềm quản lí tệp:</a:t>
            </a:r>
          </a:p>
          <a:p>
            <a:pPr algn="just">
              <a:lnSpc>
                <a:spcPct val="107000"/>
              </a:lnSpc>
              <a:spcAft>
                <a:spcPts val="0"/>
              </a:spcAft>
            </a:pPr>
            <a:r>
              <a:rPr lang="en-US" sz="3200" b="1">
                <a:solidFill>
                  <a:srgbClr val="002060"/>
                </a:solidFill>
                <a:latin typeface="Times New Roman" panose="02020603050405020304" pitchFamily="18" charset="0"/>
                <a:ea typeface="Times New Roman" panose="02020603050405020304" pitchFamily="18" charset="0"/>
              </a:rPr>
              <a:t>Bước 1</a:t>
            </a:r>
            <a:r>
              <a:rPr lang="en-US" sz="3200">
                <a:solidFill>
                  <a:srgbClr val="002060"/>
                </a:solidFill>
                <a:latin typeface="Times New Roman" panose="02020603050405020304" pitchFamily="18" charset="0"/>
                <a:ea typeface="Times New Roman" panose="02020603050405020304" pitchFamily="18" charset="0"/>
              </a:rPr>
              <a:t>. Lựa chọn ổ đĩa hoặc thư mục tìm kiếm.</a:t>
            </a:r>
          </a:p>
          <a:p>
            <a:pPr algn="just">
              <a:lnSpc>
                <a:spcPct val="107000"/>
              </a:lnSpc>
              <a:spcAft>
                <a:spcPts val="0"/>
              </a:spcAft>
            </a:pPr>
            <a:r>
              <a:rPr lang="en-US" sz="3200" b="1">
                <a:solidFill>
                  <a:srgbClr val="002060"/>
                </a:solidFill>
                <a:latin typeface="Times New Roman" panose="02020603050405020304" pitchFamily="18" charset="0"/>
                <a:ea typeface="Times New Roman" panose="02020603050405020304" pitchFamily="18" charset="0"/>
              </a:rPr>
              <a:t>Bước 2</a:t>
            </a:r>
            <a:r>
              <a:rPr lang="en-US" sz="3200">
                <a:solidFill>
                  <a:srgbClr val="002060"/>
                </a:solidFill>
                <a:latin typeface="Times New Roman" panose="02020603050405020304" pitchFamily="18" charset="0"/>
                <a:ea typeface="Times New Roman" panose="02020603050405020304" pitchFamily="18" charset="0"/>
              </a:rPr>
              <a:t>. Nhập tên tệp cần tìm kiếm trong ô tìm kiếm của công cụ Search, sau đó nhấn phím Enter.</a:t>
            </a:r>
          </a:p>
          <a:p>
            <a:pPr algn="just">
              <a:lnSpc>
                <a:spcPct val="107000"/>
              </a:lnSpc>
              <a:spcAft>
                <a:spcPts val="0"/>
              </a:spcAft>
            </a:pPr>
            <a:r>
              <a:rPr lang="en-US" sz="3200" b="1">
                <a:solidFill>
                  <a:srgbClr val="002060"/>
                </a:solidFill>
                <a:latin typeface="Times New Roman" panose="02020603050405020304" pitchFamily="18" charset="0"/>
                <a:ea typeface="Times New Roman" panose="02020603050405020304" pitchFamily="18" charset="0"/>
              </a:rPr>
              <a:t>Bước 3. </a:t>
            </a:r>
            <a:r>
              <a:rPr lang="en-US" sz="3200">
                <a:solidFill>
                  <a:srgbClr val="002060"/>
                </a:solidFill>
                <a:latin typeface="Times New Roman" panose="02020603050405020304" pitchFamily="18" charset="0"/>
                <a:ea typeface="Times New Roman" panose="02020603050405020304" pitchFamily="18" charset="0"/>
              </a:rPr>
              <a:t>Trên danh sách kết quả tìm kiếm, chọn tệp và nháy đúp chuột (hoặc nhấn phím Enter) để mở </a:t>
            </a:r>
            <a:r>
              <a:rPr lang="en-US" sz="3200" smtClean="0">
                <a:solidFill>
                  <a:srgbClr val="002060"/>
                </a:solidFill>
                <a:latin typeface="Times New Roman" panose="02020603050405020304" pitchFamily="18" charset="0"/>
                <a:ea typeface="Times New Roman" panose="02020603050405020304" pitchFamily="18" charset="0"/>
              </a:rPr>
              <a:t>tệp.</a:t>
            </a:r>
          </a:p>
          <a:p>
            <a:pPr algn="just">
              <a:lnSpc>
                <a:spcPct val="107000"/>
              </a:lnSpc>
              <a:spcAft>
                <a:spcPts val="0"/>
              </a:spcAft>
            </a:pPr>
            <a:r>
              <a:rPr lang="en-US" sz="3200" smtClean="0">
                <a:solidFill>
                  <a:srgbClr val="002060"/>
                </a:solidFill>
                <a:latin typeface="Times New Roman" panose="02020603050405020304" pitchFamily="18" charset="0"/>
                <a:ea typeface="Times New Roman" panose="02020603050405020304" pitchFamily="18" charset="0"/>
              </a:rPr>
              <a:t>Đối với thao tác tìm kiếm thư mục theo tên, em làm tương tự như các  bước trên.</a:t>
            </a:r>
          </a:p>
          <a:p>
            <a:pPr algn="just">
              <a:lnSpc>
                <a:spcPct val="107000"/>
              </a:lnSpc>
              <a:spcAft>
                <a:spcPts val="0"/>
              </a:spcAft>
            </a:pPr>
            <a:endParaRPr lang="en-US" sz="3200">
              <a:solidFill>
                <a:srgbClr val="002060"/>
              </a:solidFill>
              <a:latin typeface="Times New Roman" panose="02020603050405020304" pitchFamily="18" charset="0"/>
              <a:ea typeface="Times New Roman" panose="02020603050405020304" pitchFamily="18" charset="0"/>
            </a:endParaRPr>
          </a:p>
        </p:txBody>
      </p:sp>
      <p:sp>
        <p:nvSpPr>
          <p:cNvPr id="6" name="Rectangle 5"/>
          <p:cNvSpPr/>
          <p:nvPr/>
        </p:nvSpPr>
        <p:spPr>
          <a:xfrm>
            <a:off x="5794074" y="14497"/>
            <a:ext cx="2380780" cy="707886"/>
          </a:xfrm>
          <a:prstGeom prst="rect">
            <a:avLst/>
          </a:prstGeom>
          <a:ln>
            <a:noFill/>
          </a:ln>
        </p:spPr>
        <p:style>
          <a:lnRef idx="2">
            <a:schemeClr val="dk1"/>
          </a:lnRef>
          <a:fillRef idx="1">
            <a:schemeClr val="lt1"/>
          </a:fillRef>
          <a:effectRef idx="0">
            <a:schemeClr val="dk1"/>
          </a:effectRef>
          <a:fontRef idx="minor">
            <a:schemeClr val="dk1"/>
          </a:fontRef>
        </p:style>
        <p:txBody>
          <a:bodyPr wrap="none">
            <a:spAutoFit/>
          </a:bodyPr>
          <a:lstStyle/>
          <a:p>
            <a:r>
              <a:rPr lang="en-US" sz="4000" b="1">
                <a:solidFill>
                  <a:srgbClr val="FF0000"/>
                </a:solidFill>
                <a:latin typeface="Times New Roman" panose="02020603050405020304" pitchFamily="18" charset="0"/>
                <a:ea typeface="Times New Roman" panose="02020603050405020304" pitchFamily="18" charset="0"/>
              </a:rPr>
              <a:t>Kết luận: </a:t>
            </a:r>
            <a:endParaRPr lang="en-US" sz="4000" b="1">
              <a:solidFill>
                <a:srgbClr val="FF0000"/>
              </a:solidFill>
            </a:endParaRPr>
          </a:p>
        </p:txBody>
      </p:sp>
    </p:spTree>
    <p:extLst>
      <p:ext uri="{BB962C8B-B14F-4D97-AF65-F5344CB8AC3E}">
        <p14:creationId xmlns:p14="http://schemas.microsoft.com/office/powerpoint/2010/main" val="388873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1045" cy="6852921"/>
          </a:xfrm>
          <a:prstGeom prst="rect">
            <a:avLst/>
          </a:prstGeom>
        </p:spPr>
      </p:pic>
      <p:sp>
        <p:nvSpPr>
          <p:cNvPr id="9" name="Rectangle 8"/>
          <p:cNvSpPr/>
          <p:nvPr/>
        </p:nvSpPr>
        <p:spPr>
          <a:xfrm>
            <a:off x="2688610" y="1768230"/>
            <a:ext cx="8557146" cy="1508105"/>
          </a:xfrm>
          <a:prstGeom prst="rect">
            <a:avLst/>
          </a:prstGeom>
        </p:spPr>
        <p:txBody>
          <a:bodyPr wrap="square">
            <a:spAutoFit/>
          </a:bodyPr>
          <a:lstStyle/>
          <a:p>
            <a:pPr algn="ctr"/>
            <a:r>
              <a:rPr lang="en-US" sz="4400" b="1">
                <a:solidFill>
                  <a:srgbClr val="FF0000"/>
                </a:solidFill>
                <a:latin typeface="Times New Roman" panose="02020603050405020304" pitchFamily="18" charset="0"/>
                <a:cs typeface="Times New Roman" panose="02020603050405020304" pitchFamily="18" charset="0"/>
              </a:rPr>
              <a:t>HOẠT ĐỘNG </a:t>
            </a:r>
            <a:r>
              <a:rPr lang="en-US" sz="4400" b="1" smtClean="0">
                <a:solidFill>
                  <a:srgbClr val="FF0000"/>
                </a:solidFill>
                <a:latin typeface="Times New Roman" panose="02020603050405020304" pitchFamily="18" charset="0"/>
                <a:cs typeface="Times New Roman" panose="02020603050405020304" pitchFamily="18" charset="0"/>
              </a:rPr>
              <a:t>2</a:t>
            </a:r>
          </a:p>
          <a:p>
            <a:pPr algn="ctr"/>
            <a:r>
              <a:rPr lang="en-US" sz="4800" b="1">
                <a:solidFill>
                  <a:srgbClr val="FF0000"/>
                </a:solidFill>
                <a:latin typeface="Times New Roman" panose="02020603050405020304" pitchFamily="18" charset="0"/>
                <a:cs typeface="Times New Roman" panose="02020603050405020304" pitchFamily="18" charset="0"/>
              </a:rPr>
              <a:t>Các dạng hiển thị tệp, thư mục</a:t>
            </a:r>
          </a:p>
        </p:txBody>
      </p:sp>
    </p:spTree>
    <p:extLst>
      <p:ext uri="{BB962C8B-B14F-4D97-AF65-F5344CB8AC3E}">
        <p14:creationId xmlns:p14="http://schemas.microsoft.com/office/powerpoint/2010/main" val="1831854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657</TotalTime>
  <Words>705</Words>
  <Application>Microsoft Office PowerPoint</Application>
  <PresentationFormat>Widescreen</PresentationFormat>
  <Paragraphs>84</Paragraphs>
  <Slides>24</Slides>
  <Notes>0</Notes>
  <HiddenSlides>0</HiddenSlides>
  <MMClips>6</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24</vt:i4>
      </vt:variant>
    </vt:vector>
  </HeadingPairs>
  <TitlesOfParts>
    <vt:vector size="34" baseType="lpstr">
      <vt:lpstr>Arial</vt:lpstr>
      <vt:lpstr>Calibri</vt:lpstr>
      <vt:lpstr>Calibri Light</vt:lpstr>
      <vt:lpstr>Tahoma</vt:lpstr>
      <vt:lpstr>Times New Roman</vt:lpstr>
      <vt:lpstr>Wingdings</vt:lpstr>
      <vt:lpstr>Office Theme</vt:lpstr>
      <vt:lpstr>Retrospect</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hnc0401</dc:creator>
  <cp:lastModifiedBy>hnc2006</cp:lastModifiedBy>
  <cp:revision>56</cp:revision>
  <dcterms:created xsi:type="dcterms:W3CDTF">2024-03-31T01:49:47Z</dcterms:created>
  <dcterms:modified xsi:type="dcterms:W3CDTF">2024-08-01T13:33:51Z</dcterms:modified>
</cp:coreProperties>
</file>