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4" r:id="rId2"/>
    <p:sldId id="273" r:id="rId3"/>
    <p:sldId id="256" r:id="rId4"/>
    <p:sldId id="258" r:id="rId5"/>
    <p:sldId id="259" r:id="rId6"/>
    <p:sldId id="260" r:id="rId7"/>
    <p:sldId id="274" r:id="rId8"/>
    <p:sldId id="283" r:id="rId9"/>
    <p:sldId id="282" r:id="rId10"/>
    <p:sldId id="298" r:id="rId11"/>
    <p:sldId id="288" r:id="rId12"/>
    <p:sldId id="299" r:id="rId13"/>
    <p:sldId id="284" r:id="rId14"/>
    <p:sldId id="286" r:id="rId15"/>
    <p:sldId id="285" r:id="rId16"/>
    <p:sldId id="287" r:id="rId17"/>
    <p:sldId id="295" r:id="rId18"/>
    <p:sldId id="297" r:id="rId19"/>
    <p:sldId id="281" r:id="rId20"/>
    <p:sldId id="279" r:id="rId21"/>
    <p:sldId id="277" r:id="rId22"/>
    <p:sldId id="278" r:id="rId23"/>
    <p:sldId id="290" r:id="rId24"/>
    <p:sldId id="275" r:id="rId25"/>
    <p:sldId id="292" r:id="rId26"/>
    <p:sldId id="291" r:id="rId27"/>
    <p:sldId id="293" r:id="rId28"/>
  </p:sldIdLst>
  <p:sldSz cx="12192000" cy="6858000"/>
  <p:notesSz cx="6858000" cy="9144000"/>
  <p:embeddedFontLs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eiryo" panose="020B0604030504040204" pitchFamily="34" charset="-128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imSun" panose="02010600030101010101" pitchFamily="2" charset="-12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" Target="slide3.xml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slide" Target="slide19.xml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slide" Target="slide5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8.jp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6.gif"/><Relationship Id="rId5" Type="http://schemas.openxmlformats.org/officeDocument/2006/relationships/image" Target="../media/image13.gif"/><Relationship Id="rId10" Type="http://schemas.openxmlformats.org/officeDocument/2006/relationships/image" Target="../media/image15.gif"/><Relationship Id="rId4" Type="http://schemas.openxmlformats.org/officeDocument/2006/relationships/image" Target="../media/image12.PNG"/><Relationship Id="rId9" Type="http://schemas.openxmlformats.org/officeDocument/2006/relationships/image" Target="../media/image14.jpe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gif"/><Relationship Id="rId5" Type="http://schemas.openxmlformats.org/officeDocument/2006/relationships/image" Target="../media/image13.gif"/><Relationship Id="rId15" Type="http://schemas.openxmlformats.org/officeDocument/2006/relationships/image" Target="../media/image17.gif"/><Relationship Id="rId10" Type="http://schemas.openxmlformats.org/officeDocument/2006/relationships/image" Target="../media/image19.gif"/><Relationship Id="rId4" Type="http://schemas.openxmlformats.org/officeDocument/2006/relationships/image" Target="../media/image12.PNG"/><Relationship Id="rId9" Type="http://schemas.openxmlformats.org/officeDocument/2006/relationships/slide" Target="slide2.xml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gif"/><Relationship Id="rId5" Type="http://schemas.openxmlformats.org/officeDocument/2006/relationships/image" Target="../media/image13.gif"/><Relationship Id="rId15" Type="http://schemas.openxmlformats.org/officeDocument/2006/relationships/image" Target="../media/image23.jpg"/><Relationship Id="rId10" Type="http://schemas.openxmlformats.org/officeDocument/2006/relationships/image" Target="../media/image15.gif"/><Relationship Id="rId4" Type="http://schemas.openxmlformats.org/officeDocument/2006/relationships/image" Target="../media/image12.PNG"/><Relationship Id="rId9" Type="http://schemas.openxmlformats.org/officeDocument/2006/relationships/slide" Target="slide2.xml"/><Relationship Id="rId1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0.gif"/><Relationship Id="rId5" Type="http://schemas.openxmlformats.org/officeDocument/2006/relationships/image" Target="../media/image13.gif"/><Relationship Id="rId15" Type="http://schemas.openxmlformats.org/officeDocument/2006/relationships/image" Target="../media/image17.gif"/><Relationship Id="rId10" Type="http://schemas.openxmlformats.org/officeDocument/2006/relationships/image" Target="../media/image19.gif"/><Relationship Id="rId4" Type="http://schemas.openxmlformats.org/officeDocument/2006/relationships/image" Target="../media/image12.PNG"/><Relationship Id="rId9" Type="http://schemas.openxmlformats.org/officeDocument/2006/relationships/slide" Target="slide2.xml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="" xmlns:a16="http://schemas.microsoft.com/office/drawing/2014/main" id="{7AA67C3D-6D28-4C64-81F8-295FC9396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12">
            <a:extLst>
              <a:ext uri="{FF2B5EF4-FFF2-40B4-BE49-F238E27FC236}">
                <a16:creationId xmlns=""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14">
            <a:extLst>
              <a:ext uri="{FF2B5EF4-FFF2-40B4-BE49-F238E27FC236}">
                <a16:creationId xmlns=""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4" descr="Ruộng bậc thang Mù Cang Chải trở thành di tích quốc gia đặc biệt - VOV Du  lịch - Trang tin tức của Truyền hình VOVTV">
            <a:extLst>
              <a:ext uri="{FF2B5EF4-FFF2-40B4-BE49-F238E27FC236}">
                <a16:creationId xmlns="" xmlns:a16="http://schemas.microsoft.com/office/drawing/2014/main" id="{482187BC-A9F7-D617-DA17-ABC8807D6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2" b="21270"/>
          <a:stretch/>
        </p:blipFill>
        <p:spPr bwMode="auto">
          <a:xfrm>
            <a:off x="2664294" y="-27710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16">
            <a:extLst>
              <a:ext uri="{FF2B5EF4-FFF2-40B4-BE49-F238E27FC236}">
                <a16:creationId xmlns="" xmlns:a16="http://schemas.microsoft.com/office/drawing/2014/main" id="{74283919-7E00-4FC2-BFC9-3F56E58808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Khát vọng vươn lên ở Mù Cang Chải (Bài cuối): Khai thác 'mỏ vàng' du lịch">
            <a:extLst>
              <a:ext uri="{FF2B5EF4-FFF2-40B4-BE49-F238E27FC236}">
                <a16:creationId xmlns="" xmlns:a16="http://schemas.microsoft.com/office/drawing/2014/main" id="{5E02AE2D-FB6E-C169-6782-D538F552B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3" r="-1" b="8553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8">
            <a:extLst>
              <a:ext uri="{FF2B5EF4-FFF2-40B4-BE49-F238E27FC236}">
                <a16:creationId xmlns="" xmlns:a16="http://schemas.microsoft.com/office/drawing/2014/main" id="{2217FF4A-5EDF-43B7-90EE-BDD9F1E9EA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6609" y="154745"/>
            <a:ext cx="11901268" cy="6569612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vi-VN" sz="36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Tại sao ở vùng Trung du và miền núi Bắc Bộ lại phát triển các hoạt động sản xuất như: làm ruộng bậc thang, xây dựng các công trình thuỷ điện, khai thác khoáng sản?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1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F80B4-81C3-04FF-DE9F-C7942B7A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676"/>
            <a:ext cx="6004559" cy="2952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47: Cập nhật tiến độ thi công Dự án Nhà máy thủy điện Hòa Bình mở rộng -  Xây Dựng 47 - C47">
            <a:extLst>
              <a:ext uri="{FF2B5EF4-FFF2-40B4-BE49-F238E27FC236}">
                <a16:creationId xmlns="" xmlns:a16="http://schemas.microsoft.com/office/drawing/2014/main" id="{FACC532E-E5F3-498D-A6FA-1B5E4B372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1" y="369677"/>
            <a:ext cx="6129005" cy="29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ai nạn lao động, 1 công nhân khai thác khoáng sản hầm lò tử vong">
            <a:extLst>
              <a:ext uri="{FF2B5EF4-FFF2-40B4-BE49-F238E27FC236}">
                <a16:creationId xmlns="" xmlns:a16="http://schemas.microsoft.com/office/drawing/2014/main" id="{EFD4242D-BA6C-F8E1-2B51-91197485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79" y="3535680"/>
            <a:ext cx="6638925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6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6609" y="154745"/>
            <a:ext cx="11901268" cy="6569612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36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vi-VN" sz="36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ấn tượng điều gì về chợ phiên vùng cao, lễ hội Lồng Tồng và Xòe Thái ở vùng Trung du và miền núi Bắc Bộ?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+ phiên chợ vùng cao miền Bắc nổi tiếng ở Việt Nam | Wecheckin">
            <a:extLst>
              <a:ext uri="{FF2B5EF4-FFF2-40B4-BE49-F238E27FC236}">
                <a16:creationId xmlns="" xmlns:a16="http://schemas.microsoft.com/office/drawing/2014/main" id="{B6A7510A-3173-BC65-79F0-CB8104D6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18" y="541021"/>
            <a:ext cx="5304289" cy="5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ét đẹp văn hóa của phiên chợ tình Sapa">
            <a:extLst>
              <a:ext uri="{FF2B5EF4-FFF2-40B4-BE49-F238E27FC236}">
                <a16:creationId xmlns="" xmlns:a16="http://schemas.microsoft.com/office/drawing/2014/main" id="{053619D5-612C-C44A-A242-37292F29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41021"/>
            <a:ext cx="5055870" cy="53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2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ễ hội lồng tồng - xuống đồng ngày xuân">
            <a:extLst>
              <a:ext uri="{FF2B5EF4-FFF2-40B4-BE49-F238E27FC236}">
                <a16:creationId xmlns="" xmlns:a16="http://schemas.microsoft.com/office/drawing/2014/main" id="{9852A829-8305-7156-71BF-A83312BF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" y="365760"/>
            <a:ext cx="5423535" cy="5303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Đầu Xuân trẩy hội Lồng Tồng - Báo Hà Giang điện tử">
            <a:extLst>
              <a:ext uri="{FF2B5EF4-FFF2-40B4-BE49-F238E27FC236}">
                <a16:creationId xmlns="" xmlns:a16="http://schemas.microsoft.com/office/drawing/2014/main" id="{1EF6AD77-975F-06E5-D6BE-3462161AE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76" y="365761"/>
            <a:ext cx="5269524" cy="530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53717" y="5858411"/>
            <a:ext cx="518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ễ hội 596 năm Chiến thắng Xương Giang">
            <a:extLst>
              <a:ext uri="{FF2B5EF4-FFF2-40B4-BE49-F238E27FC236}">
                <a16:creationId xmlns="" xmlns:a16="http://schemas.microsoft.com/office/drawing/2014/main" id="{115BAF8F-A345-0B77-9397-193ACCF5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642137"/>
            <a:ext cx="5408295" cy="46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hiều hoạt động tại lễ hội Xương Giang 2023 - Đài Phát Thanh và Truyền Hình  Bắc Giang">
            <a:extLst>
              <a:ext uri="{FF2B5EF4-FFF2-40B4-BE49-F238E27FC236}">
                <a16:creationId xmlns="" xmlns:a16="http://schemas.microsoft.com/office/drawing/2014/main" id="{B23A2809-9108-065B-6773-7FA83AED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642137"/>
            <a:ext cx="5048250" cy="46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3679" y="5760720"/>
            <a:ext cx="688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ét đẹp tinh hoa trong điệu múa xòe vòng của dân tộc Thái - Điện Biên -  iVIVU.com">
            <a:extLst>
              <a:ext uri="{FF2B5EF4-FFF2-40B4-BE49-F238E27FC236}">
                <a16:creationId xmlns="" xmlns:a16="http://schemas.microsoft.com/office/drawing/2014/main" id="{406DB3EC-6709-6576-E847-B93E7197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95" y="571344"/>
            <a:ext cx="5660136" cy="5378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Nghệ thuật Xòe Thái – Di sản văn hóa phi vật thể đại diện của nhân loại">
            <a:extLst>
              <a:ext uri="{FF2B5EF4-FFF2-40B4-BE49-F238E27FC236}">
                <a16:creationId xmlns="" xmlns:a16="http://schemas.microsoft.com/office/drawing/2014/main" id="{04CA13F3-4BB4-C0F7-81E2-0F3C5D59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571345"/>
            <a:ext cx="5334000" cy="537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5554" y="5949851"/>
            <a:ext cx="518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38215"/>
            <a:ext cx="1191490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 Xác </a:t>
            </a: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định nội dung chính và các từ khóa.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 Nội </a:t>
            </a:r>
            <a:r>
              <a:rPr lang="nl-NL" sz="40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dung các từ khóa ngắn </a:t>
            </a: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gọn, viết bằng chữ in </a:t>
            </a: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hoa.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Độ </a:t>
            </a: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dài từ khóa bằng </a:t>
            </a:r>
            <a:r>
              <a:rPr lang="nl-NL" sz="40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độ dài </a:t>
            </a: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của nhánh</a:t>
            </a:r>
            <a:r>
              <a:rPr lang="nl-NL" sz="4000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nl-NL" sz="4000" kern="100" dirty="0" smtClean="0">
                <a:latin typeface="Times New Roman" panose="02020603050405020304" pitchFamily="18" charset="0"/>
                <a:ea typeface="Tahoma" panose="020B0604030504040204" pitchFamily="34" charset="0"/>
              </a:rPr>
              <a:t>Chữ của nhánh nào thì cùng màu với nét vẽ của nhánh đó.</a:t>
            </a:r>
            <a:endParaRPr lang="en-US" sz="36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7854" y="592975"/>
            <a:ext cx="985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 KHI VẼ SƠ ĐỒ TƯ DUY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9" y="2395539"/>
            <a:ext cx="1381125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8238"/>
            <a:ext cx="1485900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1911350"/>
            <a:ext cx="1387475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9" y="2232026"/>
            <a:ext cx="1171575" cy="3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4" y="1335088"/>
            <a:ext cx="2370137" cy="12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101851"/>
            <a:ext cx="2749550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6002338"/>
            <a:ext cx="1171575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9" y="5851526"/>
            <a:ext cx="915987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51" y="5432426"/>
            <a:ext cx="1236663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6" y="4772026"/>
            <a:ext cx="2481263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6" y="4470400"/>
            <a:ext cx="1190625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88" y="3835400"/>
            <a:ext cx="127000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6" y="4313238"/>
            <a:ext cx="2297113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3286125"/>
            <a:ext cx="250666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1" y="2225675"/>
            <a:ext cx="1603375" cy="28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0" y="1616076"/>
            <a:ext cx="16891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4" y="1146175"/>
            <a:ext cx="1362075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093789"/>
            <a:ext cx="1689100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798514"/>
            <a:ext cx="1630362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6" y="144464"/>
            <a:ext cx="18843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962026"/>
            <a:ext cx="107315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812926"/>
            <a:ext cx="23495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3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542" y="534573"/>
            <a:ext cx="11901268" cy="5711483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Lựa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chọn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dưới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i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endParaRPr lang="en-US" sz="2800" b="1" kern="1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en-US" sz="2800" b="1" kern="1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1: </a:t>
            </a: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Bạn Hoa và bạn Minh đang tranh luận về ảnh hưởng của việc xây dựng các công trình thuỷ điện đối với đời sống và sản xuất. Bạn Hoa nói: </a:t>
            </a:r>
            <a:r>
              <a:rPr lang="vi-VN" sz="2800" b="1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“Đắp đập ngăn sông để làm thuỷ điện đem lại nhiều lợi ích cho đời sống và sản xuất"</a:t>
            </a:r>
            <a:r>
              <a:rPr lang="vi-VN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Bạn Minh nói</a:t>
            </a:r>
            <a:r>
              <a:rPr lang="vi-VN" sz="28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vi-VN" sz="2800" b="1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“Tớ lại nghĩ, làm thuỷ điện không chỉ mang lại lợi ích mà còn ảnh hưởng tiêu cực tới môi trường và cuộc sống của người dân xung quanh”</a:t>
            </a: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Em đồng ý với ý kiến của bạn nào? Hãy nêu ví dụ để bảo vệ ý kiến của mình</a:t>
            </a:r>
            <a:r>
              <a:rPr lang="vi-VN" sz="2800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kern="1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vi-VN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Nhiệm </a:t>
            </a:r>
            <a:r>
              <a:rPr lang="vi-VN" sz="28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vụ 2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Tìm hiểu và giới thiệu về một lễ hội ở vùng Trung du và miền núi Bắc Bộ.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410137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5" y="349951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5" y="298740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9" y="351604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9" y="298740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91" y="351604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91" y="2987408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17" y="349951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17" y="2997766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123121" y="751416"/>
            <a:ext cx="8124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3.7037E-6 L 8.33333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389" y="225080"/>
            <a:ext cx="3868614" cy="64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843" y="225081"/>
            <a:ext cx="3784210" cy="645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2" y="225079"/>
            <a:ext cx="3854547" cy="64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3275462"/>
            <a:ext cx="5854889" cy="343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901" y="3275463"/>
            <a:ext cx="6005016" cy="3439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30" y="122830"/>
            <a:ext cx="5854889" cy="3016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901" y="122830"/>
            <a:ext cx="6005015" cy="30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5" y="114445"/>
            <a:ext cx="5952100" cy="3683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23" y="114446"/>
            <a:ext cx="5787903" cy="3683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5" y="3938954"/>
            <a:ext cx="5952100" cy="2767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23" y="3938954"/>
            <a:ext cx="5787903" cy="27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" y="191232"/>
            <a:ext cx="6001734" cy="6564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0" y="191232"/>
            <a:ext cx="5811671" cy="6564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4" y="293591"/>
            <a:ext cx="11922587" cy="65644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" y="191232"/>
            <a:ext cx="11922587" cy="655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84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1" y="375138"/>
            <a:ext cx="11324492" cy="59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341434"/>
            <a:ext cx="11160370" cy="60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3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23320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69" y="5662738"/>
            <a:ext cx="1518217" cy="1195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69" y="5270894"/>
            <a:ext cx="1527254" cy="1042441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550769" y="4726229"/>
            <a:ext cx="1214098" cy="137639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651456" flipH="1">
            <a:off x="6257135" y="5175568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3" y="4856683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-13463"/>
            <a:ext cx="12056368" cy="47261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978605" y="6256207"/>
            <a:ext cx="840013" cy="39481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100858" y="4295140"/>
            <a:ext cx="10537372" cy="7936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65" y="5158328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821" y="511439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22" y="476623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237587" y="4458921"/>
            <a:ext cx="1527279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055475" y="6185095"/>
            <a:ext cx="953701" cy="34066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378109" flipH="1">
            <a:off x="6275211" y="496257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89" y="485170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360" y="470133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"/>
            <a:ext cx="6190389" cy="4402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25" y="-1894"/>
            <a:ext cx="5959175" cy="4389119"/>
          </a:xfrm>
          <a:prstGeom prst="rect">
            <a:avLst/>
          </a:prstGeom>
        </p:spPr>
      </p:pic>
      <p:sp>
        <p:nvSpPr>
          <p:cNvPr id="20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42436" y="3643450"/>
            <a:ext cx="12442254" cy="10719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pPr lvl="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2.29167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6609" y="154745"/>
            <a:ext cx="11901268" cy="6569612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 </a:t>
            </a:r>
            <a:r>
              <a:rPr lang="en-US" sz="28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 </a:t>
            </a:r>
            <a:r>
              <a:rPr lang="en-US" sz="28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Trình bày đặc điểm phân bố dân cư ở vùng Trung du và miền núi Bắc Bộ. Nêu một số nguyên nhân của sự phân bố đó.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Tại sao ở vùng Trung du và miền núi Bắc Bộ lại phát triển các hoạt động sản xuất như: làm ruộng bậc thang, xây dựng các công trình thuỷ điện, khai thác khoáng sản?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ấn tượng điều gì về chợ phiên vùng cao, lễ hội Lồng Tồng và Xòe Thái ở vùng Trung du và miền núi Bắc Bộ?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0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êm ngưỡng sắc phục vùng Tây Bắc | VIETRAVEL">
            <a:extLst>
              <a:ext uri="{FF2B5EF4-FFF2-40B4-BE49-F238E27FC236}">
                <a16:creationId xmlns="" xmlns:a16="http://schemas.microsoft.com/office/drawing/2014/main" id="{D01E813E-3C89-8D68-96D0-F70CFCB83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6" y="196215"/>
            <a:ext cx="5284644" cy="24555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1212738" y="2696084"/>
            <a:ext cx="417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</a:t>
            </a:r>
          </a:p>
        </p:txBody>
      </p:sp>
      <p:pic>
        <p:nvPicPr>
          <p:cNvPr id="8" name="Picture 7" descr="Dân tộc Dao ở Việt Nam">
            <a:extLst>
              <a:ext uri="{FF2B5EF4-FFF2-40B4-BE49-F238E27FC236}">
                <a16:creationId xmlns="" xmlns:a16="http://schemas.microsoft.com/office/drawing/2014/main" id="{8BDF8DFE-3036-CB37-57B1-838843513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82" y="196215"/>
            <a:ext cx="4932618" cy="24555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7252920" y="2696920"/>
            <a:ext cx="417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="" xmlns:a16="http://schemas.microsoft.com/office/drawing/2014/main" id="{C8EC39EC-E10C-A2B5-801B-08743BD10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6" y="3218709"/>
            <a:ext cx="5284644" cy="30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6875151" y="6336358"/>
            <a:ext cx="417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0CA8F8-D13C-17CE-980C-FE41DF305BF1}"/>
              </a:ext>
            </a:extLst>
          </p:cNvPr>
          <p:cNvSpPr txBox="1"/>
          <p:nvPr/>
        </p:nvSpPr>
        <p:spPr>
          <a:xfrm>
            <a:off x="1092069" y="6354667"/>
            <a:ext cx="417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Vài nét về người Kinh">
            <a:extLst>
              <a:ext uri="{FF2B5EF4-FFF2-40B4-BE49-F238E27FC236}">
                <a16:creationId xmlns="" xmlns:a16="http://schemas.microsoft.com/office/drawing/2014/main" id="{7088C6F5-28CF-AD6E-7565-5D3BE5C47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82" y="3203745"/>
            <a:ext cx="4932618" cy="3036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6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080D89-9D27-6037-BBCF-0FE28A8E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" y="161978"/>
            <a:ext cx="11863754" cy="65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376</Words>
  <Application>Microsoft Office PowerPoint</Application>
  <PresentationFormat>Widescreen</PresentationFormat>
  <Paragraphs>39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Tahoma</vt:lpstr>
      <vt:lpstr>Calibri</vt:lpstr>
      <vt:lpstr>Meiryo</vt:lpstr>
      <vt:lpstr>Times New Roman</vt:lpstr>
      <vt:lpstr>Calibri Light</vt:lpstr>
      <vt:lpstr>SimSun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Microsoft account</cp:lastModifiedBy>
  <cp:revision>62</cp:revision>
  <dcterms:created xsi:type="dcterms:W3CDTF">2018-05-24T12:43:45Z</dcterms:created>
  <dcterms:modified xsi:type="dcterms:W3CDTF">2023-10-18T16:50:39Z</dcterms:modified>
</cp:coreProperties>
</file>