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77" r:id="rId1"/>
  </p:sldMasterIdLst>
  <p:notesMasterIdLst>
    <p:notesMasterId r:id="rId25"/>
  </p:notesMasterIdLst>
  <p:sldIdLst>
    <p:sldId id="263" r:id="rId2"/>
    <p:sldId id="264" r:id="rId3"/>
    <p:sldId id="265" r:id="rId4"/>
    <p:sldId id="267" r:id="rId5"/>
    <p:sldId id="268" r:id="rId6"/>
    <p:sldId id="269" r:id="rId7"/>
    <p:sldId id="270" r:id="rId8"/>
    <p:sldId id="271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62" r:id="rId18"/>
    <p:sldId id="256" r:id="rId19"/>
    <p:sldId id="257" r:id="rId20"/>
    <p:sldId id="260" r:id="rId21"/>
    <p:sldId id="258" r:id="rId22"/>
    <p:sldId id="259" r:id="rId23"/>
    <p:sldId id="281" r:id="rId2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C7E9"/>
    <a:srgbClr val="C5DC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3" d="100"/>
          <a:sy n="53" d="100"/>
        </p:scale>
        <p:origin x="29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7278D3-AA2E-4111-BD4A-1FDE8F4268F3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0CEB2C-89E7-461E-9BE2-6EB7B728C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29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/index.php?title=N%C3%BAi_%C4%91%C3%A1_v%C3%B4i&amp;action=edit&amp;redlink=1" TargetMode="External"/><Relationship Id="rId3" Type="http://schemas.openxmlformats.org/officeDocument/2006/relationships/hyperlink" Target="https://vi.wikipedia.org/wiki/M%E1%BB%99c_Ch%C3%A2u" TargetMode="External"/><Relationship Id="rId7" Type="http://schemas.openxmlformats.org/officeDocument/2006/relationships/hyperlink" Target="https://vi.wikipedia.org/wiki/M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vi.wikipedia.org/wiki/Vi%E1%BB%87t_Nam" TargetMode="External"/><Relationship Id="rId5" Type="http://schemas.openxmlformats.org/officeDocument/2006/relationships/hyperlink" Target="https://vi.wikipedia.org/wiki/%C3%94n_%C4%91%E1%BB%9Bi" TargetMode="External"/><Relationship Id="rId4" Type="http://schemas.openxmlformats.org/officeDocument/2006/relationships/hyperlink" Target="https://vi.wikipedia.org/wiki/S%C6%A1n_La" TargetMode="External"/><Relationship Id="rId9" Type="http://schemas.openxmlformats.org/officeDocument/2006/relationships/hyperlink" Target="https://vi.wikipedia.org/wiki/%C4%90%E1%BB%99_d%E1%BB%91c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ge342035e76_1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2" name="Google Shape;1662;ge342035e76_1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1305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xét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điểm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vùng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5918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e387ebc74c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e387ebc74c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2431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e387ebc74c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e387ebc74c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3211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9566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7330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4246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4874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8478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Cao nguyên Mộc Châu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thuộc huyện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Mộc Châu"/>
              </a:rPr>
              <a:t>Mộc Châu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tỉnh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Sơn La"/>
              </a:rPr>
              <a:t>Sơn La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Cao nguyên Mộc Châu có độ cao trung bình 1.050 m so với mực nước biển, mang đặc trưng của khí hậu cận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Ôn đới"/>
              </a:rPr>
              <a:t>ôn đới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đất đai màu mỡ phì nhiêu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Cao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nguyên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Đồng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nằm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vùng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cực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Việt Nam"/>
              </a:rPr>
              <a:t>Việt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Việt Nam"/>
              </a:rPr>
              <a:t> Nam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bình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khoảng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1.400 – 1.600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M"/>
              </a:rPr>
              <a:t>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Cao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nguyên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vực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Núi đá vôi (trang không tồn tại)"/>
              </a:rPr>
              <a:t>núi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Núi đá vôi (trang không tồn tại)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Núi đá vôi (trang không tồn tại)"/>
              </a:rPr>
              <a:t>đá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Núi đá vôi (trang không tồn tại)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Núi đá vôi (trang không tồn tại)"/>
              </a:rPr>
              <a:t>vôi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Độ dốc"/>
              </a:rPr>
              <a:t>độ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Độ dốc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Độ dốc"/>
              </a:rPr>
              <a:t>dốc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4699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60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058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604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667170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9"/>
          <p:cNvSpPr txBox="1">
            <a:spLocks noGrp="1"/>
          </p:cNvSpPr>
          <p:nvPr>
            <p:ph type="title"/>
          </p:nvPr>
        </p:nvSpPr>
        <p:spPr>
          <a:xfrm>
            <a:off x="1729500" y="1593939"/>
            <a:ext cx="5685000" cy="11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73" name="Google Shape;573;p9"/>
          <p:cNvSpPr txBox="1">
            <a:spLocks noGrp="1"/>
          </p:cNvSpPr>
          <p:nvPr>
            <p:ph type="subTitle" idx="1"/>
          </p:nvPr>
        </p:nvSpPr>
        <p:spPr>
          <a:xfrm>
            <a:off x="2241450" y="3031564"/>
            <a:ext cx="46611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4135705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>
  <p:cSld name="Title and three columns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6"/>
          <p:cNvSpPr txBox="1">
            <a:spLocks noGrp="1"/>
          </p:cNvSpPr>
          <p:nvPr>
            <p:ph type="title"/>
          </p:nvPr>
        </p:nvSpPr>
        <p:spPr>
          <a:xfrm>
            <a:off x="720000" y="3126927"/>
            <a:ext cx="2336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40" name="Google Shape;940;p16"/>
          <p:cNvSpPr txBox="1">
            <a:spLocks noGrp="1"/>
          </p:cNvSpPr>
          <p:nvPr>
            <p:ph type="subTitle" idx="1"/>
          </p:nvPr>
        </p:nvSpPr>
        <p:spPr>
          <a:xfrm>
            <a:off x="876900" y="4015433"/>
            <a:ext cx="2022600" cy="11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1" name="Google Shape;941;p16"/>
          <p:cNvSpPr txBox="1">
            <a:spLocks noGrp="1"/>
          </p:cNvSpPr>
          <p:nvPr>
            <p:ph type="title" idx="2"/>
          </p:nvPr>
        </p:nvSpPr>
        <p:spPr>
          <a:xfrm>
            <a:off x="3403800" y="3126927"/>
            <a:ext cx="2336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42" name="Google Shape;942;p16"/>
          <p:cNvSpPr txBox="1">
            <a:spLocks noGrp="1"/>
          </p:cNvSpPr>
          <p:nvPr>
            <p:ph type="subTitle" idx="3"/>
          </p:nvPr>
        </p:nvSpPr>
        <p:spPr>
          <a:xfrm>
            <a:off x="3560700" y="4015433"/>
            <a:ext cx="2022600" cy="11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16"/>
          <p:cNvSpPr txBox="1">
            <a:spLocks noGrp="1"/>
          </p:cNvSpPr>
          <p:nvPr>
            <p:ph type="title" idx="4"/>
          </p:nvPr>
        </p:nvSpPr>
        <p:spPr>
          <a:xfrm>
            <a:off x="6087600" y="3126927"/>
            <a:ext cx="2336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44" name="Google Shape;944;p16"/>
          <p:cNvSpPr txBox="1">
            <a:spLocks noGrp="1"/>
          </p:cNvSpPr>
          <p:nvPr>
            <p:ph type="subTitle" idx="5"/>
          </p:nvPr>
        </p:nvSpPr>
        <p:spPr>
          <a:xfrm>
            <a:off x="6244500" y="4015433"/>
            <a:ext cx="2022600" cy="11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16"/>
          <p:cNvSpPr txBox="1">
            <a:spLocks noGrp="1"/>
          </p:cNvSpPr>
          <p:nvPr>
            <p:ph type="title" idx="6"/>
          </p:nvPr>
        </p:nvSpPr>
        <p:spPr>
          <a:xfrm>
            <a:off x="720000" y="460293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0826936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4"/>
          <p:cNvSpPr txBox="1">
            <a:spLocks noGrp="1"/>
          </p:cNvSpPr>
          <p:nvPr>
            <p:ph type="title"/>
          </p:nvPr>
        </p:nvSpPr>
        <p:spPr>
          <a:xfrm>
            <a:off x="2244608" y="4437665"/>
            <a:ext cx="45639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04" name="Google Shape;804;p14"/>
          <p:cNvSpPr txBox="1">
            <a:spLocks noGrp="1"/>
          </p:cNvSpPr>
          <p:nvPr>
            <p:ph type="subTitle" idx="1"/>
          </p:nvPr>
        </p:nvSpPr>
        <p:spPr>
          <a:xfrm>
            <a:off x="1458158" y="1757151"/>
            <a:ext cx="62277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6010818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8203625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751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21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59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58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79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65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60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52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7699B-48B7-4073-9405-3FCDD293372A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9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media" Target="../media/media3.mp3"/><Relationship Id="rId7" Type="http://schemas.openxmlformats.org/officeDocument/2006/relationships/image" Target="../media/image19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2.png"/><Relationship Id="rId4" Type="http://schemas.openxmlformats.org/officeDocument/2006/relationships/audio" Target="../media/media3.mp3"/><Relationship Id="rId9" Type="http://schemas.openxmlformats.org/officeDocument/2006/relationships/image" Target="../media/image21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24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jpe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2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2.mp3"/><Relationship Id="rId7" Type="http://schemas.openxmlformats.org/officeDocument/2006/relationships/image" Target="../media/image28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jpe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image" Target="../media/image31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jpe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2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.mp3"/><Relationship Id="rId7" Type="http://schemas.openxmlformats.org/officeDocument/2006/relationships/image" Target="../media/image34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jpe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2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0.gif"/><Relationship Id="rId3" Type="http://schemas.microsoft.com/office/2007/relationships/media" Target="../media/media5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9.gif"/><Relationship Id="rId2" Type="http://schemas.openxmlformats.org/officeDocument/2006/relationships/audio" Target="../media/media4.mp3"/><Relationship Id="rId16" Type="http://schemas.openxmlformats.org/officeDocument/2006/relationships/image" Target="../media/image26.png"/><Relationship Id="rId1" Type="http://schemas.microsoft.com/office/2007/relationships/media" Target="../media/media4.mp3"/><Relationship Id="rId6" Type="http://schemas.openxmlformats.org/officeDocument/2006/relationships/audio" Target="../media/media2.mp3"/><Relationship Id="rId11" Type="http://schemas.openxmlformats.org/officeDocument/2006/relationships/image" Target="../media/image21.gif"/><Relationship Id="rId5" Type="http://schemas.microsoft.com/office/2007/relationships/media" Target="../media/media2.mp3"/><Relationship Id="rId15" Type="http://schemas.openxmlformats.org/officeDocument/2006/relationships/image" Target="../media/image22.png"/><Relationship Id="rId10" Type="http://schemas.openxmlformats.org/officeDocument/2006/relationships/image" Target="../media/image38.png"/><Relationship Id="rId4" Type="http://schemas.openxmlformats.org/officeDocument/2006/relationships/audio" Target="../media/media5.mp3"/><Relationship Id="rId9" Type="http://schemas.openxmlformats.org/officeDocument/2006/relationships/image" Target="../media/image37.jpeg"/><Relationship Id="rId14" Type="http://schemas.openxmlformats.org/officeDocument/2006/relationships/image" Target="../media/image41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5486" y="654158"/>
            <a:ext cx="7667242" cy="1728823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53921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231259" y="1144329"/>
            <a:ext cx="8460857" cy="4657061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21200" y="1070031"/>
            <a:ext cx="966862" cy="463540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xmlns="" id="{5302C00A-B2CA-68AD-865B-FB9F67BEF0A8}"/>
              </a:ext>
            </a:extLst>
          </p:cNvPr>
          <p:cNvSpPr/>
          <p:nvPr/>
        </p:nvSpPr>
        <p:spPr>
          <a:xfrm>
            <a:off x="8031823" y="1192176"/>
            <a:ext cx="966862" cy="463540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5BA1498-6392-F004-E9E7-A9B36338D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87" y="1892735"/>
            <a:ext cx="4850606" cy="3743686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xmlns="" id="{DADBCD9E-A680-229E-93C9-E310D38C682E}"/>
              </a:ext>
            </a:extLst>
          </p:cNvPr>
          <p:cNvSpPr txBox="1"/>
          <p:nvPr/>
        </p:nvSpPr>
        <p:spPr>
          <a:xfrm>
            <a:off x="5609273" y="2140764"/>
            <a:ext cx="2981739" cy="71558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 defTabSz="685800">
              <a:lnSpc>
                <a:spcPct val="90000"/>
              </a:lnSpc>
              <a:defRPr/>
            </a:pPr>
            <a:r>
              <a:rPr lang="en-US" sz="225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225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ãy núi Hoàng Liên Sơn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B1F3FD69-B3CC-33EB-A257-83D3CBF073A3}"/>
              </a:ext>
            </a:extLst>
          </p:cNvPr>
          <p:cNvSpPr txBox="1"/>
          <p:nvPr/>
        </p:nvSpPr>
        <p:spPr>
          <a:xfrm>
            <a:off x="5580698" y="2883714"/>
            <a:ext cx="2791777" cy="40395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 defTabSz="685800">
              <a:lnSpc>
                <a:spcPct val="90000"/>
              </a:lnSpc>
              <a:defRPr/>
            </a:pPr>
            <a:r>
              <a:rPr lang="en-US" sz="225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225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Phan-xi-</a:t>
            </a:r>
            <a:r>
              <a:rPr lang="en-US" sz="225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păng</a:t>
            </a:r>
            <a:endParaRPr lang="vi-VN" sz="225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black magnifying glass with a black handle&#10;&#10;Description automatically generated">
            <a:extLst>
              <a:ext uri="{FF2B5EF4-FFF2-40B4-BE49-F238E27FC236}">
                <a16:creationId xmlns:a16="http://schemas.microsoft.com/office/drawing/2014/main" xmlns="" id="{E822D9B9-C5A7-57B4-C416-17DD04399C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69" y="1835944"/>
            <a:ext cx="4064794" cy="4064794"/>
          </a:xfrm>
          <a:prstGeom prst="rect">
            <a:avLst/>
          </a:prstGeom>
        </p:spPr>
      </p:pic>
      <p:pic>
        <p:nvPicPr>
          <p:cNvPr id="15" name="Picture 14" descr="A long orange object with black text&#10;&#10;Description automatically generated">
            <a:extLst>
              <a:ext uri="{FF2B5EF4-FFF2-40B4-BE49-F238E27FC236}">
                <a16:creationId xmlns:a16="http://schemas.microsoft.com/office/drawing/2014/main" xmlns="" id="{D469ABA7-DC2F-6F56-D497-247905AE97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089" y="2709834"/>
            <a:ext cx="919210" cy="1124008"/>
          </a:xfrm>
          <a:prstGeom prst="rect">
            <a:avLst/>
          </a:prstGeom>
        </p:spPr>
      </p:pic>
      <p:pic>
        <p:nvPicPr>
          <p:cNvPr id="16" name="Picture 15" descr="A black magnifying glass with a black handle&#10;&#10;Description automatically generated">
            <a:extLst>
              <a:ext uri="{FF2B5EF4-FFF2-40B4-BE49-F238E27FC236}">
                <a16:creationId xmlns:a16="http://schemas.microsoft.com/office/drawing/2014/main" xmlns="" id="{80108BA2-3464-8C80-03DA-EC9ED87823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20" y="1993107"/>
            <a:ext cx="3257550" cy="3257550"/>
          </a:xfrm>
          <a:prstGeom prst="rect">
            <a:avLst/>
          </a:prstGeom>
        </p:spPr>
      </p:pic>
      <p:pic>
        <p:nvPicPr>
          <p:cNvPr id="18" name="Picture 17" descr="A close up of a number&#10;&#10;Description automatically generated">
            <a:extLst>
              <a:ext uri="{FF2B5EF4-FFF2-40B4-BE49-F238E27FC236}">
                <a16:creationId xmlns:a16="http://schemas.microsoft.com/office/drawing/2014/main" xmlns="" id="{223B05D1-89FA-6F67-AFFE-CADBBBCCA2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744" y="2895593"/>
            <a:ext cx="500088" cy="266714"/>
          </a:xfrm>
          <a:prstGeom prst="rect">
            <a:avLst/>
          </a:prstGeom>
        </p:spPr>
      </p:pic>
      <p:pic>
        <p:nvPicPr>
          <p:cNvPr id="20" name="Picture 19" descr="A map with black text&#10;&#10;Description automatically generated">
            <a:extLst>
              <a:ext uri="{FF2B5EF4-FFF2-40B4-BE49-F238E27FC236}">
                <a16:creationId xmlns:a16="http://schemas.microsoft.com/office/drawing/2014/main" xmlns="" id="{60265298-E406-E901-A7A3-5AE217EF59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73" y="3950483"/>
            <a:ext cx="571529" cy="42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0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182035" y="991896"/>
            <a:ext cx="8570915" cy="4731359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21200" y="1070031"/>
            <a:ext cx="966862" cy="463540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xmlns="" id="{5302C00A-B2CA-68AD-865B-FB9F67BEF0A8}"/>
              </a:ext>
            </a:extLst>
          </p:cNvPr>
          <p:cNvSpPr/>
          <p:nvPr/>
        </p:nvSpPr>
        <p:spPr>
          <a:xfrm>
            <a:off x="8031823" y="1192176"/>
            <a:ext cx="966862" cy="463540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2" descr="Dãy Hoàng Liên Sơn lọt vào danh sách 28 điểm nên đến năm 2019  -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92" y="1301801"/>
            <a:ext cx="6880531" cy="385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8"/>
          <p:cNvSpPr>
            <a:spLocks noGrp="1" noChangeArrowheads="1"/>
          </p:cNvSpPr>
          <p:nvPr>
            <p:ph type="title"/>
          </p:nvPr>
        </p:nvSpPr>
        <p:spPr>
          <a:xfrm>
            <a:off x="2530711" y="5166648"/>
            <a:ext cx="3873563" cy="597084"/>
          </a:xfrm>
        </p:spPr>
        <p:txBody>
          <a:bodyPr/>
          <a:lstStyle/>
          <a:p>
            <a:pPr eaLnBrk="1" hangingPunct="1"/>
            <a:r>
              <a:rPr lang="en-US" altLang="en-US" sz="2100" dirty="0">
                <a:solidFill>
                  <a:srgbClr val="FF2121"/>
                </a:solidFill>
                <a:latin typeface="Times New Roman" panose="02020603050405020304" pitchFamily="18" charset="0"/>
              </a:rPr>
              <a:t>DÃY HOÀNG LIÊN SƠN</a:t>
            </a:r>
          </a:p>
        </p:txBody>
      </p:sp>
    </p:spTree>
    <p:extLst>
      <p:ext uri="{BB962C8B-B14F-4D97-AF65-F5344CB8AC3E}">
        <p14:creationId xmlns:p14="http://schemas.microsoft.com/office/powerpoint/2010/main" val="1518319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Grp="1" noChangeArrowheads="1"/>
          </p:cNvSpPr>
          <p:nvPr>
            <p:ph type="title"/>
          </p:nvPr>
        </p:nvSpPr>
        <p:spPr>
          <a:xfrm>
            <a:off x="2693832" y="5776248"/>
            <a:ext cx="3873563" cy="597084"/>
          </a:xfrm>
        </p:spPr>
        <p:txBody>
          <a:bodyPr/>
          <a:lstStyle/>
          <a:p>
            <a:pPr eaLnBrk="1" hangingPunct="1"/>
            <a:r>
              <a:rPr lang="en-US" altLang="en-US" sz="2100" dirty="0">
                <a:solidFill>
                  <a:srgbClr val="FF2121"/>
                </a:solidFill>
                <a:latin typeface="Times New Roman" panose="02020603050405020304" pitchFamily="18" charset="0"/>
              </a:rPr>
              <a:t>ĐỈNH PHAN- XI- PĂNG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68" y="375138"/>
            <a:ext cx="7666893" cy="540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93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231259" y="1144329"/>
            <a:ext cx="8460857" cy="4657061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21200" y="1070031"/>
            <a:ext cx="966862" cy="463540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xmlns="" id="{5302C00A-B2CA-68AD-865B-FB9F67BEF0A8}"/>
              </a:ext>
            </a:extLst>
          </p:cNvPr>
          <p:cNvSpPr/>
          <p:nvPr/>
        </p:nvSpPr>
        <p:spPr>
          <a:xfrm>
            <a:off x="8031823" y="1192176"/>
            <a:ext cx="966862" cy="463540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5BA1498-6392-F004-E9E7-A9B36338D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87" y="1892735"/>
            <a:ext cx="4850606" cy="3743686"/>
          </a:xfrm>
          <a:prstGeom prst="rect">
            <a:avLst/>
          </a:prstGeom>
        </p:spPr>
      </p:pic>
      <p:pic>
        <p:nvPicPr>
          <p:cNvPr id="18" name="Picture 17" descr="A close up of a number&#10;&#10;Description automatically generated">
            <a:extLst>
              <a:ext uri="{FF2B5EF4-FFF2-40B4-BE49-F238E27FC236}">
                <a16:creationId xmlns:a16="http://schemas.microsoft.com/office/drawing/2014/main" xmlns="" id="{223B05D1-89FA-6F67-AFFE-CADBBBCCA2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744" y="2895593"/>
            <a:ext cx="500088" cy="266714"/>
          </a:xfrm>
          <a:prstGeom prst="rect">
            <a:avLst/>
          </a:prstGeom>
        </p:spPr>
      </p:pic>
      <p:pic>
        <p:nvPicPr>
          <p:cNvPr id="20" name="Picture 19" descr="A map with black text&#10;&#10;Description automatically generated">
            <a:extLst>
              <a:ext uri="{FF2B5EF4-FFF2-40B4-BE49-F238E27FC236}">
                <a16:creationId xmlns:a16="http://schemas.microsoft.com/office/drawing/2014/main" xmlns="" id="{60265298-E406-E901-A7A3-5AE217EF59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73" y="3950483"/>
            <a:ext cx="571529" cy="428647"/>
          </a:xfrm>
          <a:prstGeom prst="rect">
            <a:avLst/>
          </a:prstGeom>
        </p:spPr>
      </p:pic>
      <p:pic>
        <p:nvPicPr>
          <p:cNvPr id="30" name="Picture 29" descr="A black magnifying glass with a black handle&#10;&#10;Description automatically generated">
            <a:extLst>
              <a:ext uri="{FF2B5EF4-FFF2-40B4-BE49-F238E27FC236}">
                <a16:creationId xmlns:a16="http://schemas.microsoft.com/office/drawing/2014/main" xmlns="" id="{4344FB95-6D71-7441-918E-6011A73D53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76" y="3093245"/>
            <a:ext cx="3257550" cy="3257550"/>
          </a:xfrm>
          <a:prstGeom prst="rect">
            <a:avLst/>
          </a:prstGeom>
        </p:spPr>
      </p:pic>
      <p:sp>
        <p:nvSpPr>
          <p:cNvPr id="31" name="TextBox 7">
            <a:extLst>
              <a:ext uri="{FF2B5EF4-FFF2-40B4-BE49-F238E27FC236}">
                <a16:creationId xmlns:a16="http://schemas.microsoft.com/office/drawing/2014/main" xmlns="" id="{C7D285C1-614B-0CC3-0FF8-EBD1EB5CD181}"/>
              </a:ext>
            </a:extLst>
          </p:cNvPr>
          <p:cNvSpPr txBox="1"/>
          <p:nvPr/>
        </p:nvSpPr>
        <p:spPr>
          <a:xfrm>
            <a:off x="5616417" y="2692131"/>
            <a:ext cx="2791777" cy="71558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 defTabSz="685800">
              <a:lnSpc>
                <a:spcPct val="90000"/>
              </a:lnSpc>
              <a:defRPr/>
            </a:pPr>
            <a:r>
              <a:rPr lang="en-US" sz="225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Cao </a:t>
            </a:r>
            <a:r>
              <a:rPr lang="en-US" sz="225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25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5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Mộc</a:t>
            </a:r>
            <a:r>
              <a:rPr lang="en-US" sz="225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5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endParaRPr lang="vi-VN" sz="225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 descr="A black magnifying glass with a black handle&#10;&#10;Description automatically generated">
            <a:extLst>
              <a:ext uri="{FF2B5EF4-FFF2-40B4-BE49-F238E27FC236}">
                <a16:creationId xmlns:a16="http://schemas.microsoft.com/office/drawing/2014/main" xmlns="" id="{4344FB95-6D71-7441-918E-6011A73D53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026" y="1302548"/>
            <a:ext cx="3054218" cy="3054218"/>
          </a:xfrm>
          <a:prstGeom prst="rect">
            <a:avLst/>
          </a:prstGeom>
        </p:spPr>
      </p:pic>
      <p:sp>
        <p:nvSpPr>
          <p:cNvPr id="21" name="TextBox 7">
            <a:extLst>
              <a:ext uri="{FF2B5EF4-FFF2-40B4-BE49-F238E27FC236}">
                <a16:creationId xmlns:a16="http://schemas.microsoft.com/office/drawing/2014/main" xmlns="" id="{C7D285C1-614B-0CC3-0FF8-EBD1EB5CD181}"/>
              </a:ext>
            </a:extLst>
          </p:cNvPr>
          <p:cNvSpPr txBox="1"/>
          <p:nvPr/>
        </p:nvSpPr>
        <p:spPr>
          <a:xfrm>
            <a:off x="5637195" y="3398714"/>
            <a:ext cx="2791777" cy="40395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 defTabSz="685800">
              <a:lnSpc>
                <a:spcPct val="90000"/>
              </a:lnSpc>
              <a:defRPr/>
            </a:pPr>
            <a:r>
              <a:rPr lang="en-US" sz="225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Cao </a:t>
            </a:r>
            <a:r>
              <a:rPr lang="en-US" sz="225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25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5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25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5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endParaRPr lang="vi-VN" sz="225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90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200026" y="1012785"/>
            <a:ext cx="8460857" cy="4657061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58C74E8-CDBF-3A0A-7957-380996E62FF2}"/>
              </a:ext>
            </a:extLst>
          </p:cNvPr>
          <p:cNvSpPr/>
          <p:nvPr/>
        </p:nvSpPr>
        <p:spPr>
          <a:xfrm>
            <a:off x="78581" y="1405386"/>
            <a:ext cx="8743950" cy="553225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7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7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7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7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7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7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27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7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27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7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en-US" sz="27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7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27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lang="vi-VN" sz="27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xmlns="" id="{BDD4A993-E909-2BCC-E30A-A5EA78BD54AE}"/>
              </a:ext>
            </a:extLst>
          </p:cNvPr>
          <p:cNvSpPr txBox="1"/>
          <p:nvPr/>
        </p:nvSpPr>
        <p:spPr>
          <a:xfrm>
            <a:off x="1042988" y="5042999"/>
            <a:ext cx="2914649" cy="40395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 defTabSz="685800">
              <a:lnSpc>
                <a:spcPct val="90000"/>
              </a:lnSpc>
              <a:defRPr/>
            </a:pPr>
            <a:r>
              <a:rPr lang="en-US" sz="225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Cao </a:t>
            </a:r>
            <a:r>
              <a:rPr lang="en-US" sz="225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25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5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Mộc</a:t>
            </a:r>
            <a:r>
              <a:rPr lang="en-US" sz="225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5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endParaRPr lang="vi-VN" sz="225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0AA53ADC-E97A-4B55-638C-20CDD09213E3}"/>
              </a:ext>
            </a:extLst>
          </p:cNvPr>
          <p:cNvSpPr txBox="1"/>
          <p:nvPr/>
        </p:nvSpPr>
        <p:spPr>
          <a:xfrm>
            <a:off x="4893469" y="5042999"/>
            <a:ext cx="3257550" cy="40395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defTabSz="685800">
              <a:lnSpc>
                <a:spcPct val="90000"/>
              </a:lnSpc>
              <a:defRPr/>
            </a:pPr>
            <a:r>
              <a:rPr lang="en-US" sz="225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Cao </a:t>
            </a:r>
            <a:r>
              <a:rPr lang="en-US" sz="225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25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5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25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5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endParaRPr lang="vi-VN" sz="225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Cao nguyên Mộc Châu">
            <a:extLst>
              <a:ext uri="{FF2B5EF4-FFF2-40B4-BE49-F238E27FC236}">
                <a16:creationId xmlns:a16="http://schemas.microsoft.com/office/drawing/2014/main" xmlns="" id="{AECD68C8-D384-09CA-B2F6-02587B839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" y="2297624"/>
            <a:ext cx="3917084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ông viên địa chất toàn cầu UNESCO: Cao nguyên đá Đồng Văn - Đài Phát thanh  và Truyền hình Hà Giang">
            <a:extLst>
              <a:ext uri="{FF2B5EF4-FFF2-40B4-BE49-F238E27FC236}">
                <a16:creationId xmlns:a16="http://schemas.microsoft.com/office/drawing/2014/main" xmlns="" id="{79C029E4-4A37-6352-6B7D-96999C9F1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556" y="2273585"/>
            <a:ext cx="3929063" cy="261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18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231259" y="1144329"/>
            <a:ext cx="8460857" cy="4657061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21200" y="1070031"/>
            <a:ext cx="966862" cy="463540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xmlns="" id="{5302C00A-B2CA-68AD-865B-FB9F67BEF0A8}"/>
              </a:ext>
            </a:extLst>
          </p:cNvPr>
          <p:cNvSpPr/>
          <p:nvPr/>
        </p:nvSpPr>
        <p:spPr>
          <a:xfrm>
            <a:off x="8031823" y="1192176"/>
            <a:ext cx="966862" cy="463540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6C1679D-7EC2-4665-5489-1DE102216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528" y="1821656"/>
            <a:ext cx="7393781" cy="397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3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667"/>
            <a:ext cx="9144000" cy="5161084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41839" y="1578219"/>
            <a:ext cx="967154" cy="82647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Oval 3"/>
          <p:cNvSpPr/>
          <p:nvPr/>
        </p:nvSpPr>
        <p:spPr>
          <a:xfrm>
            <a:off x="1740877" y="3363058"/>
            <a:ext cx="967154" cy="81768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Oval 4"/>
          <p:cNvSpPr/>
          <p:nvPr/>
        </p:nvSpPr>
        <p:spPr>
          <a:xfrm>
            <a:off x="3499050" y="1332035"/>
            <a:ext cx="931984" cy="82647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66649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6833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24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du và miền núi Bắc Bộ là vùng lãnh thổ nằm ở phía nào của nước ta?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0401" y="2020231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6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12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Trung du và miền núi Bắc Bộ bao gồm những phần lãnh thổ nào?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gồm phần đất liền rộng lớn và vùng biển, đảo ở phía đông nam.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3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6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ỉnh Fansipan Flycam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2032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248" y="5506522"/>
            <a:ext cx="1438648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05096" y="7271656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tên các vùng, quốc gia tiếp giáp với vùng Trung du và miền núi Bắc Bộ.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799" y="2045304"/>
            <a:ext cx="13295087" cy="1300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tiếp giáp các quốc gia: </a:t>
            </a:r>
            <a:r>
              <a:rPr lang="nl-NL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</a:t>
            </a: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Quốc, </a:t>
            </a:r>
            <a:r>
              <a:rPr lang="nl-NL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nl-NL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tiếp </a:t>
            </a: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 với các vùng: Đồng bằng Bắc Bộ, Duyên hải miền Trung.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82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6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749" y="5558908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51800" y="72451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74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6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71" y="5579499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5816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14" y="5440872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048871" y="2767011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1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799" y="2045304"/>
            <a:ext cx="9710057" cy="13009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49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6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388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0447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xmlns="" id="{F8E43A49-A141-4186-BE00-1C173939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601"/>
            <a:ext cx="9144000" cy="514314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" y="-1189759"/>
            <a:ext cx="9160182" cy="7190158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xmlns="" id="{28DA14CC-F665-AB84-D7BE-7AFFB3AB50FE}"/>
              </a:ext>
            </a:extLst>
          </p:cNvPr>
          <p:cNvSpPr/>
          <p:nvPr/>
        </p:nvSpPr>
        <p:spPr>
          <a:xfrm>
            <a:off x="252413" y="1056610"/>
            <a:ext cx="8639175" cy="4515515"/>
          </a:xfrm>
          <a:prstGeom prst="cloud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chemeClr val="bg1"/>
              </a:solidFill>
            </a:endParaRP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xmlns="" id="{E732BA16-E8E9-E77D-6515-390D03A8A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138" y="4191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xmlns="" id="{90079135-1D20-E0E0-05CF-F5A51BAA7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610" y="494109"/>
            <a:ext cx="26670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98DD134-2A5A-BADE-4C3C-A03FAA2C0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2700" y="1459195"/>
            <a:ext cx="3630483" cy="10287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2249" y="2288995"/>
            <a:ext cx="8133791" cy="226205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THIÊN NHIÊN VÙNG TRUNG DU VÀ MIỀN NÚI BẮC BỘ ( TIẾT 1)</a:t>
            </a:r>
          </a:p>
        </p:txBody>
      </p:sp>
    </p:spTree>
    <p:extLst>
      <p:ext uri="{BB962C8B-B14F-4D97-AF65-F5344CB8AC3E}">
        <p14:creationId xmlns:p14="http://schemas.microsoft.com/office/powerpoint/2010/main" val="169607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8170" y="1068265"/>
            <a:ext cx="65414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1885951"/>
            <a:ext cx="8757139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ranh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267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327"/>
            <a:ext cx="9144000" cy="546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3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ung du và miền núi phía Bắc – Wikipedia tiếng Việt">
            <a:extLst>
              <a:ext uri="{FF2B5EF4-FFF2-40B4-BE49-F238E27FC236}">
                <a16:creationId xmlns:a16="http://schemas.microsoft.com/office/drawing/2014/main" xmlns="" id="{27B7E1B7-30E4-120A-C061-EDE35017C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036392"/>
            <a:ext cx="5188130" cy="47505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7039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189939F-3FAF-2592-BEBC-C748D4C86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143543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364"/>
            <a:ext cx="9144000" cy="565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4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230844" y="1171168"/>
            <a:ext cx="8460857" cy="4657061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21200" y="1070031"/>
            <a:ext cx="966862" cy="463540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661125B-6261-E55C-D49E-13F126817CCE}"/>
              </a:ext>
            </a:extLst>
          </p:cNvPr>
          <p:cNvSpPr/>
          <p:nvPr/>
        </p:nvSpPr>
        <p:spPr>
          <a:xfrm>
            <a:off x="483533" y="2936372"/>
            <a:ext cx="8208168" cy="1489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defRPr/>
            </a:pPr>
            <a:r>
              <a:rPr lang="vi-VN" sz="21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thông tin và quan sát hình </a:t>
            </a:r>
            <a:r>
              <a:rPr lang="en-US" sz="21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sz="21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em hãy</a:t>
            </a:r>
            <a:r>
              <a:rPr lang="en-US" sz="21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21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685800">
              <a:defRPr/>
            </a:pPr>
            <a:r>
              <a:rPr lang="vi-VN" sz="21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Xác định </a:t>
            </a:r>
            <a:r>
              <a:rPr lang="en-US" sz="21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1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21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1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 Hoàng Liên Sơn, đỉnh Phan-xi-păng và cao nguyên Mộc Châu.</a:t>
            </a:r>
          </a:p>
          <a:p>
            <a:pPr algn="just" defTabSz="685800">
              <a:defRPr/>
            </a:pPr>
            <a:r>
              <a:rPr lang="vi-VN" sz="21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Mô tả địa hình vùng Trung du và miền núi Bắc Bộ.</a:t>
            </a: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xmlns="" id="{5302C00A-B2CA-68AD-865B-FB9F67BEF0A8}"/>
              </a:ext>
            </a:extLst>
          </p:cNvPr>
          <p:cNvSpPr/>
          <p:nvPr/>
        </p:nvSpPr>
        <p:spPr>
          <a:xfrm>
            <a:off x="8031823" y="1192176"/>
            <a:ext cx="966862" cy="463540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1986" y="2101998"/>
            <a:ext cx="65414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</p:spTree>
    <p:extLst>
      <p:ext uri="{BB962C8B-B14F-4D97-AF65-F5344CB8AC3E}">
        <p14:creationId xmlns:p14="http://schemas.microsoft.com/office/powerpoint/2010/main" val="129392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371</Words>
  <Application>Microsoft Office PowerPoint</Application>
  <PresentationFormat>On-screen Show (4:3)</PresentationFormat>
  <Paragraphs>37</Paragraphs>
  <Slides>23</Slides>
  <Notes>10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Calibri</vt:lpstr>
      <vt:lpstr>Times New Roman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DÃY HOÀNG LIÊN SƠN</vt:lpstr>
      <vt:lpstr>ĐỈNH PHAN- XI- PĂNG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2021-08-13T15:31:33Z</dcterms:created>
  <dcterms:modified xsi:type="dcterms:W3CDTF">2023-08-24T03:30:57Z</dcterms:modified>
</cp:coreProperties>
</file>