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3" r:id="rId2"/>
    <p:sldId id="353" r:id="rId3"/>
    <p:sldId id="311" r:id="rId4"/>
    <p:sldId id="354" r:id="rId5"/>
    <p:sldId id="356" r:id="rId6"/>
    <p:sldId id="301" r:id="rId7"/>
    <p:sldId id="357" r:id="rId8"/>
    <p:sldId id="360" r:id="rId9"/>
    <p:sldId id="302" r:id="rId10"/>
    <p:sldId id="361" r:id="rId11"/>
    <p:sldId id="368" r:id="rId12"/>
    <p:sldId id="369" r:id="rId13"/>
    <p:sldId id="370" r:id="rId14"/>
    <p:sldId id="364" r:id="rId15"/>
    <p:sldId id="371" r:id="rId16"/>
    <p:sldId id="372" r:id="rId17"/>
    <p:sldId id="373" r:id="rId18"/>
    <p:sldId id="374" r:id="rId19"/>
    <p:sldId id="375" r:id="rId20"/>
    <p:sldId id="366" r:id="rId21"/>
    <p:sldId id="367" r:id="rId22"/>
    <p:sldId id="35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E02C6-7A4E-48F6-8A06-0C022FBFE62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6EA0A-E268-4D5F-AB5E-B462240C5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2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705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16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0934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950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9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6429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00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8990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047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44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081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57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907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450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941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5861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3073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48927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9368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695694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58628772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76294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9625860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16356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8700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73338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89486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964358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165115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01817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6116387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9339949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454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07188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84019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33378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634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 descr="Pictur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80" y="1617980"/>
            <a:ext cx="11225107" cy="28854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5C5C51-B332-9870-4349-6157D55AD45D}"/>
              </a:ext>
            </a:extLst>
          </p:cNvPr>
          <p:cNvSpPr txBox="1"/>
          <p:nvPr/>
        </p:nvSpPr>
        <p:spPr>
          <a:xfrm>
            <a:off x="5513745" y="780128"/>
            <a:ext cx="6134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Những nghề nghiệp nào được các bạn học sinh lớp 4A lựa chọn?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C2C400-EB51-40A5-8514-DE1D57AC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62175"/>
            <a:ext cx="4876800" cy="2392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081B13-4BAF-D53E-F487-13B996A4E07E}"/>
              </a:ext>
            </a:extLst>
          </p:cNvPr>
          <p:cNvSpPr/>
          <p:nvPr/>
        </p:nvSpPr>
        <p:spPr>
          <a:xfrm>
            <a:off x="1495425" y="4295776"/>
            <a:ext cx="403860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4DE1C796-9F8E-6418-C39F-C68DE97D9797}"/>
              </a:ext>
            </a:extLst>
          </p:cNvPr>
          <p:cNvSpPr txBox="1"/>
          <p:nvPr/>
        </p:nvSpPr>
        <p:spPr>
          <a:xfrm>
            <a:off x="5774049" y="2261949"/>
            <a:ext cx="5818183" cy="2416687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 nghề nghiệp được các bạn học sinh lớp 4A lựa chọn là: Hoạ sĩ; ca sĩ; công an; giáo viên; bác sĩ.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62224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5C5C51-B332-9870-4349-6157D55AD45D}"/>
              </a:ext>
            </a:extLst>
          </p:cNvPr>
          <p:cNvSpPr txBox="1"/>
          <p:nvPr/>
        </p:nvSpPr>
        <p:spPr>
          <a:xfrm>
            <a:off x="5542320" y="151355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Có bao nhiêu học sinh muốn trở thành bác sĩ?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C2C400-EB51-40A5-8514-DE1D57AC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62175"/>
            <a:ext cx="4876800" cy="2392851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4DE1C796-9F8E-6418-C39F-C68DE97D9797}"/>
              </a:ext>
            </a:extLst>
          </p:cNvPr>
          <p:cNvSpPr txBox="1"/>
          <p:nvPr/>
        </p:nvSpPr>
        <p:spPr>
          <a:xfrm>
            <a:off x="5802624" y="2995374"/>
            <a:ext cx="5818183" cy="152041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 học sinh muốn trở thành bác sĩ là 6.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84960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5C5C51-B332-9870-4349-6157D55AD45D}"/>
              </a:ext>
            </a:extLst>
          </p:cNvPr>
          <p:cNvSpPr txBox="1"/>
          <p:nvPr/>
        </p:nvSpPr>
        <p:spPr>
          <a:xfrm>
            <a:off x="5618520" y="155165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Nghề nghiệp nào được ưa thích nhất?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C2C400-EB51-40A5-8514-DE1D57AC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62175"/>
            <a:ext cx="4876800" cy="2392851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4DE1C796-9F8E-6418-C39F-C68DE97D9797}"/>
              </a:ext>
            </a:extLst>
          </p:cNvPr>
          <p:cNvSpPr txBox="1"/>
          <p:nvPr/>
        </p:nvSpPr>
        <p:spPr>
          <a:xfrm>
            <a:off x="5783574" y="3195399"/>
            <a:ext cx="5818183" cy="152041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Nghề nghiệp được ưa thích nhất là giáo viên.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8892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5C5C51-B332-9870-4349-6157D55AD45D}"/>
              </a:ext>
            </a:extLst>
          </p:cNvPr>
          <p:cNvSpPr txBox="1"/>
          <p:nvPr/>
        </p:nvSpPr>
        <p:spPr>
          <a:xfrm>
            <a:off x="5618520" y="155165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Có bao nhiêu học sinh đã tham gia bình chọn?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C2C400-EB51-40A5-8514-DE1D57AC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62175"/>
            <a:ext cx="4876800" cy="2392851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4DE1C796-9F8E-6418-C39F-C68DE97D9797}"/>
              </a:ext>
            </a:extLst>
          </p:cNvPr>
          <p:cNvSpPr txBox="1"/>
          <p:nvPr/>
        </p:nvSpPr>
        <p:spPr>
          <a:xfrm>
            <a:off x="5783574" y="3062049"/>
            <a:ext cx="5818183" cy="225908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 học sinh đã tham gia bình chọn là: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5 + 6 + 8 + 9 + 6 = 34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4084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6208" y="391372"/>
            <a:ext cx="11066303" cy="914400"/>
            <a:chOff x="460" y="26"/>
            <a:chExt cx="10787" cy="1080"/>
          </a:xfrm>
        </p:grpSpPr>
        <p:sp>
          <p:nvSpPr>
            <p:cNvPr id="15" name="Text Box 14"/>
            <p:cNvSpPr txBox="1"/>
            <p:nvPr/>
          </p:nvSpPr>
          <p:spPr>
            <a:xfrm>
              <a:off x="1431" y="205"/>
              <a:ext cx="9816" cy="763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Quan sát biểu đồ sau và trả lời các câu hỏi: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60" y="26"/>
              <a:ext cx="1123" cy="1080"/>
              <a:chOff x="376" y="48"/>
              <a:chExt cx="1123" cy="1080"/>
            </a:xfrm>
          </p:grpSpPr>
          <p:sp>
            <p:nvSpPr>
              <p:cNvPr id="10" name="Isosceles Triangle 9"/>
              <p:cNvSpPr/>
              <p:nvPr/>
            </p:nvSpPr>
            <p:spPr>
              <a:xfrm>
                <a:off x="376" y="48"/>
                <a:ext cx="1123" cy="95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630" y="150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39EBB3-8F4B-9CD4-E4A6-E408886D9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62062"/>
            <a:ext cx="6819900" cy="3324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1F2E41-4F6D-B0ED-AB26-B83B04A28EFF}"/>
              </a:ext>
            </a:extLst>
          </p:cNvPr>
          <p:cNvSpPr txBox="1"/>
          <p:nvPr/>
        </p:nvSpPr>
        <p:spPr>
          <a:xfrm>
            <a:off x="857250" y="4543425"/>
            <a:ext cx="11058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Khuê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e) Nam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656158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5C5C51-B332-9870-4349-6157D55AD45D}"/>
              </a:ext>
            </a:extLst>
          </p:cNvPr>
          <p:cNvSpPr txBox="1"/>
          <p:nvPr/>
        </p:nvSpPr>
        <p:spPr>
          <a:xfrm>
            <a:off x="5637570" y="202790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Khuê đã đọc bao nhiêu quyển sách?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4DE1C796-9F8E-6418-C39F-C68DE97D9797}"/>
              </a:ext>
            </a:extLst>
          </p:cNvPr>
          <p:cNvSpPr txBox="1"/>
          <p:nvPr/>
        </p:nvSpPr>
        <p:spPr>
          <a:xfrm>
            <a:off x="5802624" y="3671649"/>
            <a:ext cx="5818183" cy="781752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Khuê đã đọc 8 quyển sách.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39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5C5C51-B332-9870-4349-6157D55AD45D}"/>
              </a:ext>
            </a:extLst>
          </p:cNvPr>
          <p:cNvSpPr txBox="1"/>
          <p:nvPr/>
        </p:nvSpPr>
        <p:spPr>
          <a:xfrm>
            <a:off x="5637570" y="202790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Bạn nào đã đọc nhiều quyển sách nhất?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4DE1C796-9F8E-6418-C39F-C68DE97D9797}"/>
              </a:ext>
            </a:extLst>
          </p:cNvPr>
          <p:cNvSpPr txBox="1"/>
          <p:nvPr/>
        </p:nvSpPr>
        <p:spPr>
          <a:xfrm>
            <a:off x="5802624" y="3671649"/>
            <a:ext cx="5818183" cy="152041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Bạn Giang đã đọc nhiều sách nhất.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87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5C5C51-B332-9870-4349-6157D55AD45D}"/>
              </a:ext>
            </a:extLst>
          </p:cNvPr>
          <p:cNvSpPr txBox="1"/>
          <p:nvPr/>
        </p:nvSpPr>
        <p:spPr>
          <a:xfrm>
            <a:off x="5637570" y="202790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Những bạn nào đã đọc số quyển sách bằng nhau?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4DE1C796-9F8E-6418-C39F-C68DE97D9797}"/>
              </a:ext>
            </a:extLst>
          </p:cNvPr>
          <p:cNvSpPr txBox="1"/>
          <p:nvPr/>
        </p:nvSpPr>
        <p:spPr>
          <a:xfrm>
            <a:off x="5802624" y="3671649"/>
            <a:ext cx="5818183" cy="152041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Ngân và Nguyên đã đọc số quyển sách bằng nhau.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27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5C5C51-B332-9870-4349-6157D55AD45D}"/>
              </a:ext>
            </a:extLst>
          </p:cNvPr>
          <p:cNvSpPr txBox="1"/>
          <p:nvPr/>
        </p:nvSpPr>
        <p:spPr>
          <a:xfrm>
            <a:off x="5570895" y="143735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Cả 5 bạn đã đọc bao nhiêu quyển sách?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4DE1C796-9F8E-6418-C39F-C68DE97D9797}"/>
              </a:ext>
            </a:extLst>
          </p:cNvPr>
          <p:cNvSpPr txBox="1"/>
          <p:nvPr/>
        </p:nvSpPr>
        <p:spPr>
          <a:xfrm>
            <a:off x="5735949" y="3081099"/>
            <a:ext cx="5818183" cy="204241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Cả 5 bạn đã đọc số quyển sách là: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5 + 5 + 6 + 8 + 11 = 35 (quyển)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3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5C5C51-B332-9870-4349-6157D55AD45D}"/>
              </a:ext>
            </a:extLst>
          </p:cNvPr>
          <p:cNvSpPr txBox="1"/>
          <p:nvPr/>
        </p:nvSpPr>
        <p:spPr>
          <a:xfrm>
            <a:off x="5523270" y="932528"/>
            <a:ext cx="6134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e) Nam dự kiến sẽ đọc 10 quyển sách. Hỏi Nam cần đọc thêm mấy quyển sách nữa?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4DE1C796-9F8E-6418-C39F-C68DE97D9797}"/>
              </a:ext>
            </a:extLst>
          </p:cNvPr>
          <p:cNvSpPr txBox="1"/>
          <p:nvPr/>
        </p:nvSpPr>
        <p:spPr>
          <a:xfrm>
            <a:off x="5735949" y="3081099"/>
            <a:ext cx="5818183" cy="1377621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Nam cần đọc thêm số quyển sách là: 10 – 6 = 4 (quyển)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54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EE0CC6-66F1-4B41-B705-80060A2B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95EC8AA-ACBE-4DFD-B0E2-5C055AB8F50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68363D83-1034-47DC-94AC-0E2A2EC6F4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hởi động tiết học  Bài 46_1080p">
            <a:hlinkClick r:id="" action="ppaction://media"/>
            <a:extLst>
              <a:ext uri="{FF2B5EF4-FFF2-40B4-BE49-F238E27FC236}">
                <a16:creationId xmlns:a16="http://schemas.microsoft.com/office/drawing/2014/main" xmlns="" id="{34EA124E-136E-ED7C-02B7-B31F41F04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968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F5002D-BF3D-9560-F064-B96489E61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35" y="1918201"/>
            <a:ext cx="916917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792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618575-3DF1-29ED-7344-714ECD76B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AD82ADEF-A915-2726-44BB-6DED25D4829A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3158B8-4422-2BE7-C936-B0A424540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5" y="3443287"/>
            <a:ext cx="828675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15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0" name="Picture 89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1" y="866141"/>
            <a:ext cx="9817100" cy="558884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矩形: 圆角 13">
            <a:extLst>
              <a:ext uri="{FF2B5EF4-FFF2-40B4-BE49-F238E27FC236}">
                <a16:creationId xmlns:a16="http://schemas.microsoft.com/office/drawing/2014/main" xmlns="" id="{AD303FA0-BBC5-594C-37D1-3164BE837703}"/>
              </a:ext>
            </a:extLst>
          </p:cNvPr>
          <p:cNvSpPr/>
          <p:nvPr/>
        </p:nvSpPr>
        <p:spPr>
          <a:xfrm>
            <a:off x="2161117" y="120227"/>
            <a:ext cx="8713047" cy="90085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6B8A7B-6AA7-983B-94B4-487DD00E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052" y="1041607"/>
            <a:ext cx="2115495" cy="1079086"/>
          </a:xfrm>
          <a:prstGeom prst="rect">
            <a:avLst/>
          </a:prstGeom>
        </p:spPr>
      </p:pic>
      <p:pic>
        <p:nvPicPr>
          <p:cNvPr id="11" name="Picture 10" descr="A cartoon of a person pointing at a computer screen&#10;&#10;Description automatically generated">
            <a:extLst>
              <a:ext uri="{FF2B5EF4-FFF2-40B4-BE49-F238E27FC236}">
                <a16:creationId xmlns:a16="http://schemas.microsoft.com/office/drawing/2014/main" xmlns="" id="{38FAB2B8-0183-CD71-FEC2-5FAE2DD41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3184320"/>
            <a:ext cx="4076700" cy="3673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DA55AD-C197-447B-95F4-EC27CF28C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196" y="2113330"/>
            <a:ext cx="9821507" cy="177409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C735B75-1C24-31D2-997E-9BC2FB1416A5}"/>
              </a:ext>
            </a:extLst>
          </p:cNvPr>
          <p:cNvSpPr/>
          <p:nvPr/>
        </p:nvSpPr>
        <p:spPr>
          <a:xfrm>
            <a:off x="564537" y="1729798"/>
            <a:ext cx="10751164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biểu đồ cột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và mô tả được các số liệu ở dạng biểu đồ cột 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đầu biết phân tích số liệu cho trên biểu đồ cột.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 xếp các số liệu vào biểu đồ cột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D8A863-2FFB-17A2-5DF9-1936A58A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183" y="476250"/>
            <a:ext cx="5558580" cy="9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347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26C682-7468-4A30-E120-391BC94AB533}"/>
              </a:ext>
            </a:extLst>
          </p:cNvPr>
          <p:cNvSpPr txBox="1"/>
          <p:nvPr/>
        </p:nvSpPr>
        <p:spPr>
          <a:xfrm>
            <a:off x="2343150" y="2419350"/>
            <a:ext cx="84105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91135759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A3EDE8E-D451-886E-A294-2BC87AE017D4}"/>
              </a:ext>
            </a:extLst>
          </p:cNvPr>
          <p:cNvSpPr/>
          <p:nvPr/>
        </p:nvSpPr>
        <p:spPr>
          <a:xfrm>
            <a:off x="495299" y="361951"/>
            <a:ext cx="11115675" cy="1828800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500"/>
              </a:spcAft>
              <a:defRPr/>
            </a:pPr>
            <a:r>
              <a:rPr lang="vi-VN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là một cách biểu diễn số liệu thống kê dưới dạng các hình vẽ. Ngoài dạng biểu đồ tranh đã được giới thiệu ở Toán 2, Toán 4 giới thiệu dạng biểu đồ cột.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C1AB0E-775B-1339-FE4A-3FEAB74E627C}"/>
              </a:ext>
            </a:extLst>
          </p:cNvPr>
          <p:cNvSpPr txBox="1"/>
          <p:nvPr/>
        </p:nvSpPr>
        <p:spPr>
          <a:xfrm>
            <a:off x="647700" y="2514600"/>
            <a:ext cx="11182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Ví dụ: Biểu đồ cột giới thiệu dưới đây thống kê ý kiến về con vật được lựa chọn để nuôi ở gia đình của một nhóm học sinh.</a:t>
            </a:r>
            <a:endParaRPr lang="vi-VN" sz="32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5CD248-811B-89DB-8BDC-2AD57EB6A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3781425"/>
            <a:ext cx="7962900" cy="22669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27C003-93AB-D786-B767-AA1AF490A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5" y="471169"/>
            <a:ext cx="5212674" cy="3139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A0BB8CD-B4D5-18FD-EB3A-4095A09C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05" y="419101"/>
            <a:ext cx="2346143" cy="30027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0FF8F9-AA2A-9E7B-F10C-0411CCBDED8A}"/>
              </a:ext>
            </a:extLst>
          </p:cNvPr>
          <p:cNvSpPr txBox="1"/>
          <p:nvPr/>
        </p:nvSpPr>
        <p:spPr>
          <a:xfrm>
            <a:off x="495300" y="3648075"/>
            <a:ext cx="11953875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 đồ cột bao gồm:</a:t>
            </a:r>
            <a:endParaRPr lang="en-US" sz="2000" b="1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Tên biểu đồ.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Tên các đối tượng thống kê: được viết ở phía dưới của mỗi cột.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Chiều cao của cột biểu thị số liệu thống kê.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 đồ cột trên cho biết: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Tên biểu đồ: Số học sinh lựa chọn vật nuôi trong gia đình.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Bốn con vật được nêu tên trên biểu đồ là: chó, mèo, thỏ, cá.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Có 8 học sinh chọn nuôi chó, 6 học sinh chọn nuôi mèo, 4 học sinh chọn nuôi thỏ và 6 học sinh chọn nuôi cá.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900B5E3-78B5-0587-8778-61BF59BB0FF1}"/>
              </a:ext>
            </a:extLst>
          </p:cNvPr>
          <p:cNvSpPr/>
          <p:nvPr/>
        </p:nvSpPr>
        <p:spPr>
          <a:xfrm>
            <a:off x="1828800" y="342900"/>
            <a:ext cx="4038600" cy="447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28A5EC1-B481-AC79-061F-82DBC7355A06}"/>
              </a:ext>
            </a:extLst>
          </p:cNvPr>
          <p:cNvSpPr/>
          <p:nvPr/>
        </p:nvSpPr>
        <p:spPr>
          <a:xfrm>
            <a:off x="2886075" y="3352801"/>
            <a:ext cx="403860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2028C2-D541-5C4D-B15B-BD2D42C8D8BD}"/>
              </a:ext>
            </a:extLst>
          </p:cNvPr>
          <p:cNvSpPr/>
          <p:nvPr/>
        </p:nvSpPr>
        <p:spPr>
          <a:xfrm>
            <a:off x="2686050" y="1152526"/>
            <a:ext cx="4038600" cy="21621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751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3B2BF5-7959-77FC-E563-4FC50AA53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93" y="2009775"/>
            <a:ext cx="8885288" cy="28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309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7742" y="429472"/>
            <a:ext cx="11056044" cy="876300"/>
            <a:chOff x="442" y="71"/>
            <a:chExt cx="10777" cy="1035"/>
          </a:xfrm>
        </p:grpSpPr>
        <p:sp>
          <p:nvSpPr>
            <p:cNvPr id="15" name="Text Box 14"/>
            <p:cNvSpPr txBox="1"/>
            <p:nvPr/>
          </p:nvSpPr>
          <p:spPr>
            <a:xfrm>
              <a:off x="1403" y="239"/>
              <a:ext cx="9816" cy="78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Quan sát biểu đồ sau và trả lời các câu hỏi: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42" y="71"/>
              <a:ext cx="1123" cy="1035"/>
              <a:chOff x="358" y="93"/>
              <a:chExt cx="1123" cy="1035"/>
            </a:xfrm>
          </p:grpSpPr>
          <p:sp>
            <p:nvSpPr>
              <p:cNvPr id="10" name="Isosceles Triangle 9"/>
              <p:cNvSpPr/>
              <p:nvPr/>
            </p:nvSpPr>
            <p:spPr>
              <a:xfrm>
                <a:off x="358" y="93"/>
                <a:ext cx="1123" cy="95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686" y="150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E3940D-48DA-DCE0-238C-C7429E59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1285875"/>
            <a:ext cx="7091362" cy="3479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92D3D7-9CD8-969E-9336-DA714158AE7A}"/>
              </a:ext>
            </a:extLst>
          </p:cNvPr>
          <p:cNvSpPr txBox="1"/>
          <p:nvPr/>
        </p:nvSpPr>
        <p:spPr>
          <a:xfrm>
            <a:off x="828675" y="4829175"/>
            <a:ext cx="11058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Những nghề nghiệp nào được các bạn học sinh lớp 4A lựa chọn?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Có bao nhiêu học sinh muốn trở thành bác sĩ?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Nghề nghiệp nào được ưa thích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bao nhiêu học sinh đã tham gia bình chọn?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650</Words>
  <Application>Microsoft Office PowerPoint</Application>
  <PresentationFormat>Custom</PresentationFormat>
  <Paragraphs>50</Paragraphs>
  <Slides>22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2024-03-23T06:57:52Z</dcterms:created>
  <dcterms:modified xsi:type="dcterms:W3CDTF">2025-04-08T13:33:27Z</dcterms:modified>
</cp:coreProperties>
</file>