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6"/>
  </p:notesMasterIdLst>
  <p:sldIdLst>
    <p:sldId id="258" r:id="rId4"/>
    <p:sldId id="397" r:id="rId5"/>
    <p:sldId id="259" r:id="rId6"/>
    <p:sldId id="260" r:id="rId7"/>
    <p:sldId id="398" r:id="rId8"/>
    <p:sldId id="399" r:id="rId9"/>
    <p:sldId id="257" r:id="rId10"/>
    <p:sldId id="382" r:id="rId11"/>
    <p:sldId id="387" r:id="rId12"/>
    <p:sldId id="370" r:id="rId13"/>
    <p:sldId id="389" r:id="rId14"/>
    <p:sldId id="400" r:id="rId15"/>
    <p:sldId id="401" r:id="rId16"/>
    <p:sldId id="402" r:id="rId17"/>
    <p:sldId id="403" r:id="rId18"/>
    <p:sldId id="390" r:id="rId19"/>
    <p:sldId id="404" r:id="rId20"/>
    <p:sldId id="376" r:id="rId21"/>
    <p:sldId id="375" r:id="rId22"/>
    <p:sldId id="373" r:id="rId23"/>
    <p:sldId id="395" r:id="rId24"/>
    <p:sldId id="441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82"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9590-A6C9-4EE1-8F54-12096E8C8BFF}"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2A3A-DBFC-4A19-9852-7C7E4A88B01D}" type="slidenum">
              <a:rPr lang="en-US" smtClean="0"/>
              <a:t>‹#›</a:t>
            </a:fld>
            <a:endParaRPr lang="en-US"/>
          </a:p>
        </p:txBody>
      </p:sp>
    </p:spTree>
    <p:extLst>
      <p:ext uri="{BB962C8B-B14F-4D97-AF65-F5344CB8AC3E}">
        <p14:creationId xmlns:p14="http://schemas.microsoft.com/office/powerpoint/2010/main" val="13817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53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0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0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0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7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https://kahoot.it/challenge/01429142?challenge-id=4704f5a7-ae2e-4560-bd76-f4409d01bdec_1637733308397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9E570-05C7-4B86-92DC-DB7FE38CC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1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44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6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3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2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1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08/04/2025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54906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08/04/2025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5916291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08/04/2025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3915955"/>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08/04/2025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73839583"/>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08/04/2025</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211842"/>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08/04/2025</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9130197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08/04/2025</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2804417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1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08/04/2025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5341054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08/04/2025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949399"/>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08/04/2025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2271695"/>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08/04/2025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80092634"/>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8224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9856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4526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565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2025/4/8</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43422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2025/4/8</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20967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46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2025/4/8</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62032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78986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95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73655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70923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07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00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9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01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41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63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08/04/2025</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7983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8097184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18.png"/><Relationship Id="rId10" Type="http://schemas.openxmlformats.org/officeDocument/2006/relationships/image" Target="../media/image31.emf"/><Relationship Id="rId4" Type="http://schemas.openxmlformats.org/officeDocument/2006/relationships/image" Target="../media/image34.svg"/><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5" Type="http://schemas.openxmlformats.org/officeDocument/2006/relationships/image" Target="../media/image14.wmf"/><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11.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5" Type="http://schemas.openxmlformats.org/officeDocument/2006/relationships/image" Target="../media/image14.wmf"/><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11.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5" Type="http://schemas.openxmlformats.org/officeDocument/2006/relationships/image" Target="../media/image14.wmf"/><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11.pn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emf"/><Relationship Id="rId4" Type="http://schemas.microsoft.com/office/2007/relationships/hdphoto" Target="../media/hdphoto4.wdp"/><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15C9497-2151-AC43-8ABC-5886A6E63A66}"/>
              </a:ext>
            </a:extLst>
          </p:cNvPr>
          <p:cNvPicPr>
            <a:picLocks noChangeAspect="1"/>
          </p:cNvPicPr>
          <p:nvPr/>
        </p:nvPicPr>
        <p:blipFill>
          <a:blip r:embed="rId3"/>
          <a:stretch>
            <a:fillRect/>
          </a:stretch>
        </p:blipFill>
        <p:spPr>
          <a:xfrm>
            <a:off x="2445808" y="1305346"/>
            <a:ext cx="8100484" cy="2342308"/>
          </a:xfrm>
          <a:prstGeom prst="rect">
            <a:avLst/>
          </a:prstGeom>
        </p:spPr>
      </p:pic>
      <p:pic>
        <p:nvPicPr>
          <p:cNvPr id="3" name="Picture 2" descr="Cute girl standing pointing hand to presentation poses logo banner hand drawn cartoon art illustration">
            <a:extLst>
              <a:ext uri="{FF2B5EF4-FFF2-40B4-BE49-F238E27FC236}">
                <a16:creationId xmlns:a16="http://schemas.microsoft.com/office/drawing/2014/main" xmlns="" id="{EFA54AA9-1382-2B66-9DBC-7F22BA81E4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xmlns=""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xmlns="" id="{5FC26E00-1470-774E-BD4E-58A1DB74FEA2}"/>
              </a:ext>
            </a:extLst>
          </p:cNvPr>
          <p:cNvSpPr txBox="1"/>
          <p:nvPr/>
        </p:nvSpPr>
        <p:spPr>
          <a:xfrm>
            <a:off x="409575" y="396687"/>
            <a:ext cx="11210925" cy="1015663"/>
          </a:xfrm>
          <a:prstGeom prst="rect">
            <a:avLst/>
          </a:prstGeom>
          <a:noFill/>
        </p:spPr>
        <p:txBody>
          <a:bodyPr wrap="square" rtlCol="0">
            <a:spAutoFit/>
          </a:bodyPr>
          <a:lstStyle/>
          <a:p>
            <a:pPr algn="ctr" defTabSz="609630"/>
            <a:r>
              <a:rPr lang="en-US" sz="3000" b="1" dirty="0">
                <a:solidFill>
                  <a:srgbClr val="C00000"/>
                </a:solidFill>
                <a:latin typeface="Cambria" panose="02040503050406030204" pitchFamily="18" charset="0"/>
              </a:rPr>
              <a:t>1. </a:t>
            </a:r>
            <a:r>
              <a:rPr lang="vi-VN" sz="3000" b="1" dirty="0">
                <a:solidFill>
                  <a:srgbClr val="C00000"/>
                </a:solidFill>
                <a:latin typeface="Cambria" panose="02040503050406030204" pitchFamily="18" charset="0"/>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xmlns="" id="{9BA163A2-2C4F-D669-4E51-7028E755457A}"/>
              </a:ext>
            </a:extLst>
          </p:cNvPr>
          <p:cNvSpPr txBox="1"/>
          <p:nvPr/>
        </p:nvSpPr>
        <p:spPr>
          <a:xfrm>
            <a:off x="800100" y="1971675"/>
            <a:ext cx="10839450" cy="3046988"/>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Nhạc sĩ Trần Hoàn đã phổ nhạc bài thơ</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“Khúc hát ru những em bé lớn trên lưng mẹ” thành bài hát “Lời ru trên nương”.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p>
        </p:txBody>
      </p:sp>
    </p:spTree>
    <p:extLst>
      <p:ext uri="{BB962C8B-B14F-4D97-AF65-F5344CB8AC3E}">
        <p14:creationId xmlns:p14="http://schemas.microsoft.com/office/powerpoint/2010/main" val="11008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xmlns=""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4133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xmlns=""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graphicFrame>
        <p:nvGraphicFramePr>
          <p:cNvPr id="4" name="Table 3">
            <a:extLst>
              <a:ext uri="{FF2B5EF4-FFF2-40B4-BE49-F238E27FC236}">
                <a16:creationId xmlns:a16="http://schemas.microsoft.com/office/drawing/2014/main" xmlns="" id="{7ED43A30-F21A-E070-ACA6-4277E482AD23}"/>
              </a:ext>
            </a:extLst>
          </p:cNvPr>
          <p:cNvGraphicFramePr>
            <a:graphicFrameLocks noGrp="1"/>
          </p:cNvGraphicFramePr>
          <p:nvPr>
            <p:extLst>
              <p:ext uri="{D42A27DB-BD31-4B8C-83A1-F6EECF244321}">
                <p14:modId xmlns:p14="http://schemas.microsoft.com/office/powerpoint/2010/main" val="1715843273"/>
              </p:ext>
            </p:extLst>
          </p:nvPr>
        </p:nvGraphicFramePr>
        <p:xfrm>
          <a:off x="523875" y="495301"/>
          <a:ext cx="10934701" cy="5740647"/>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xmlns="" val="2373691462"/>
                    </a:ext>
                  </a:extLst>
                </a:gridCol>
                <a:gridCol w="2527543">
                  <a:extLst>
                    <a:ext uri="{9D8B030D-6E8A-4147-A177-3AD203B41FA5}">
                      <a16:colId xmlns:a16="http://schemas.microsoft.com/office/drawing/2014/main" xmlns="" val="799566777"/>
                    </a:ext>
                  </a:extLst>
                </a:gridCol>
                <a:gridCol w="1724025">
                  <a:extLst>
                    <a:ext uri="{9D8B030D-6E8A-4147-A177-3AD203B41FA5}">
                      <a16:colId xmlns:a16="http://schemas.microsoft.com/office/drawing/2014/main" xmlns="" val="760891422"/>
                    </a:ext>
                  </a:extLst>
                </a:gridCol>
                <a:gridCol w="2066926">
                  <a:extLst>
                    <a:ext uri="{9D8B030D-6E8A-4147-A177-3AD203B41FA5}">
                      <a16:colId xmlns:a16="http://schemas.microsoft.com/office/drawing/2014/main" xmlns="" val="2575159232"/>
                    </a:ext>
                  </a:extLst>
                </a:gridCol>
              </a:tblGrid>
              <a:tr h="1186601">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Câu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cuốn truyện, bài thơ, bài hát</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tạp chí, tờ báo</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câu đánh dấu tên tác phẩm/ tài liệu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3716528053"/>
                  </a:ext>
                </a:extLst>
              </a:tr>
              <a:tr h="1435186">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yêu thương.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Dế Mèn phiêu lưu kí</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798479274"/>
                  </a:ext>
                </a:extLst>
              </a:tr>
              <a:tr h="1802430">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b. Nhạc sĩ Trần Hoàn đã phổ nhạc bài thơ “Khúc hát ru những em bé lớn trên lưng mẹ” thành bài hát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Khúc hát ru những em bé lớn trên lưng mẹ</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001021954"/>
                  </a:ext>
                </a:extLst>
              </a:tr>
              <a:tr h="1262206">
                <a:tc>
                  <a:txBody>
                    <a:bodyPr/>
                    <a:lstStyle/>
                    <a:p>
                      <a:pPr marL="0" marR="0" algn="just">
                        <a:lnSpc>
                          <a:spcPct val="120000"/>
                        </a:lnSpc>
                        <a:spcBef>
                          <a:spcPts val="0"/>
                        </a:spcBef>
                        <a:spcAft>
                          <a:spcPts val="0"/>
                        </a:spcAft>
                      </a:pPr>
                      <a:r>
                        <a:rPr lang="vi-VN" sz="2000">
                          <a:solidFill>
                            <a:srgbClr val="002060"/>
                          </a:solidFill>
                          <a:effectLst/>
                          <a:latin typeface="Cambria" panose="02040503050406030204" pitchFamily="18" charset="0"/>
                          <a:ea typeface="Cambria" panose="02040503050406030204" pitchFamily="18" charset="0"/>
                        </a:rPr>
                        <a:t>c. Từ thuở thơ ấu, tôi đã có tạp chí “Văn tuổi thơ”, báo “Nhi đồng” làm bạn đồng hành.</a:t>
                      </a:r>
                      <a:endParaRPr lang="en-US" sz="400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Văn tuổi thơ</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Nhi đồng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171914889"/>
                  </a:ext>
                </a:extLst>
              </a:tr>
            </a:tbl>
          </a:graphicData>
        </a:graphic>
      </p:graphicFrame>
    </p:spTree>
    <p:extLst>
      <p:ext uri="{BB962C8B-B14F-4D97-AF65-F5344CB8AC3E}">
        <p14:creationId xmlns:p14="http://schemas.microsoft.com/office/powerpoint/2010/main" val="1663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xmlns=""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xmlns=""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Cambria" panose="02040503050406030204" pitchFamily="18" charset="0"/>
              </a:rPr>
              <a:t>2. </a:t>
            </a:r>
            <a:r>
              <a:rPr lang="vi-VN" sz="3000" b="1" dirty="0">
                <a:solidFill>
                  <a:srgbClr val="C00000"/>
                </a:solidFill>
                <a:latin typeface="Cambria" panose="020405030504060302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xmlns=""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vi-VN" sz="2200" dirty="0">
                <a:latin typeface="Cambria" panose="02040503050406030204" pitchFamily="18" charset="0"/>
                <a:ea typeface="Cambria" panose="02040503050406030204" pitchFamily="18" charset="0"/>
              </a:rPr>
              <a:t>a. Nhiều câu thơ trong trẻo, hồn nhiên như lời đồng dao:</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“Hạt gạo làng ta/ Có vị phù sa/ Của sông Kinh Thầy...</a:t>
            </a:r>
          </a:p>
          <a:p>
            <a:pPr algn="r"/>
            <a:r>
              <a:rPr lang="vi-VN" sz="2200" dirty="0">
                <a:latin typeface="Cambria" panose="02040503050406030204" pitchFamily="18" charset="0"/>
                <a:ea typeface="Cambria" panose="02040503050406030204" pitchFamily="18" charset="0"/>
              </a:rPr>
              <a:t>(Theo Nguyễn Trọng)</a:t>
            </a:r>
          </a:p>
          <a:p>
            <a:r>
              <a:rPr lang="vi-VN" sz="2200" dirty="0">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Cambria" panose="02040503050406030204" pitchFamily="18" charset="0"/>
                <a:ea typeface="Cambria" panose="02040503050406030204" pitchFamily="18" charset="0"/>
              </a:rPr>
              <a:t>(Theo Trịnh Mạnh)</a:t>
            </a:r>
          </a:p>
          <a:p>
            <a:r>
              <a:rPr lang="vi-VN" sz="2200" dirty="0">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200" dirty="0">
                <a:latin typeface="Cambria" panose="02040503050406030204" pitchFamily="18" charset="0"/>
                <a:ea typeface="Cambria" panose="02040503050406030204" pitchFamily="18" charset="0"/>
              </a:rPr>
              <a:t>(Theo Vũ Phương Thu) </a:t>
            </a:r>
          </a:p>
        </p:txBody>
      </p:sp>
      <p:sp>
        <p:nvSpPr>
          <p:cNvPr id="4" name="Rectangle: Rounded Corners 3">
            <a:extLst>
              <a:ext uri="{FF2B5EF4-FFF2-40B4-BE49-F238E27FC236}">
                <a16:creationId xmlns:a16="http://schemas.microsoft.com/office/drawing/2014/main" xmlns="" id="{2585E6C4-61EB-C34B-C2C5-17FD16BE0373}"/>
              </a:ext>
            </a:extLst>
          </p:cNvPr>
          <p:cNvSpPr/>
          <p:nvPr/>
        </p:nvSpPr>
        <p:spPr>
          <a:xfrm>
            <a:off x="733425" y="5000625"/>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phẩm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liệu</a:t>
            </a:r>
            <a:endParaRPr lang="en-US" sz="28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618CE7EE-1D47-59E6-0042-B94E7DB0D597}"/>
              </a:ext>
            </a:extLst>
          </p:cNvPr>
          <p:cNvSpPr/>
          <p:nvPr/>
        </p:nvSpPr>
        <p:spPr>
          <a:xfrm>
            <a:off x="4558173" y="5020290"/>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xmlns="" id="{06F1F450-6221-5A2A-009E-EF6526D20C6E}"/>
              </a:ext>
            </a:extLst>
          </p:cNvPr>
          <p:cNvSpPr/>
          <p:nvPr/>
        </p:nvSpPr>
        <p:spPr>
          <a:xfrm>
            <a:off x="8028960" y="5030121"/>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4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xmlns=""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805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xmlns=""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3" name="TextBox 2">
            <a:extLst>
              <a:ext uri="{FF2B5EF4-FFF2-40B4-BE49-F238E27FC236}">
                <a16:creationId xmlns:a16="http://schemas.microsoft.com/office/drawing/2014/main" xmlns="" id="{9BA163A2-2C4F-D669-4E51-7028E755457A}"/>
              </a:ext>
            </a:extLst>
          </p:cNvPr>
          <p:cNvSpPr txBox="1"/>
          <p:nvPr/>
        </p:nvSpPr>
        <p:spPr>
          <a:xfrm>
            <a:off x="657225" y="457200"/>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Trịnh Mạnh)</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Vũ Phương Thu) </a:t>
            </a:r>
          </a:p>
        </p:txBody>
      </p:sp>
      <p:sp>
        <p:nvSpPr>
          <p:cNvPr id="4" name="Rectangle: Rounded Corners 3">
            <a:extLst>
              <a:ext uri="{FF2B5EF4-FFF2-40B4-BE49-F238E27FC236}">
                <a16:creationId xmlns:a16="http://schemas.microsoft.com/office/drawing/2014/main" xmlns=""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xmlns="" id="{618CE7EE-1D47-59E6-0042-B94E7DB0D597}"/>
              </a:ext>
            </a:extLst>
          </p:cNvPr>
          <p:cNvSpPr/>
          <p:nvPr/>
        </p:nvSpPr>
        <p:spPr>
          <a:xfrm>
            <a:off x="3634248" y="933450"/>
            <a:ext cx="5223033"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tiếp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xmlns=""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0" lang="vi-VN" sz="28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endParaRPr>
          </a:p>
          <a:p>
            <a:pPr algn="ctr">
              <a:defRPr/>
            </a:pPr>
            <a:r>
              <a:rPr kumimoji="0" lang="en-US" sz="2800" b="0"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lang="en-US" sz="2800" dirty="0" err="1" smtClean="0">
                <a:solidFill>
                  <a:srgbClr val="002060"/>
                </a:solidFill>
                <a:latin typeface="Cambria" panose="02040503050406030204" pitchFamily="18" charset="0"/>
                <a:ea typeface="Cambria" panose="02040503050406030204" pitchFamily="18" charset="0"/>
              </a:rPr>
              <a:t>dấu</a:t>
            </a:r>
            <a:r>
              <a:rPr lang="vi-VN"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lời</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43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17A09F82-4128-DB4D-BE33-5E6D65696C7C}"/>
              </a:ext>
            </a:extLst>
          </p:cNvPr>
          <p:cNvGrpSpPr/>
          <p:nvPr/>
        </p:nvGrpSpPr>
        <p:grpSpPr>
          <a:xfrm>
            <a:off x="4257674" y="325754"/>
            <a:ext cx="7458075" cy="3305087"/>
            <a:chOff x="761999" y="5053760"/>
            <a:chExt cx="11187113" cy="4957631"/>
          </a:xfrm>
        </p:grpSpPr>
        <p:sp>
          <p:nvSpPr>
            <p:cNvPr id="4" name="Oval Callout 3">
              <a:extLst>
                <a:ext uri="{FF2B5EF4-FFF2-40B4-BE49-F238E27FC236}">
                  <a16:creationId xmlns:a16="http://schemas.microsoft.com/office/drawing/2014/main" xmlns=""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x-none" sz="1200">
                <a:solidFill>
                  <a:prstClr val="white"/>
                </a:solidFill>
                <a:latin typeface="Calibri"/>
              </a:endParaRPr>
            </a:p>
          </p:txBody>
        </p:sp>
        <p:sp>
          <p:nvSpPr>
            <p:cNvPr id="3" name="TextBox 2">
              <a:extLst>
                <a:ext uri="{FF2B5EF4-FFF2-40B4-BE49-F238E27FC236}">
                  <a16:creationId xmlns:a16="http://schemas.microsoft.com/office/drawing/2014/main" xmlns="" id="{98D4E594-C481-E649-B3E2-AE42B106CAF8}"/>
                </a:ext>
              </a:extLst>
            </p:cNvPr>
            <p:cNvSpPr txBox="1"/>
            <p:nvPr/>
          </p:nvSpPr>
          <p:spPr>
            <a:xfrm>
              <a:off x="876301" y="5053760"/>
              <a:ext cx="10944224" cy="4570482"/>
            </a:xfrm>
            <a:prstGeom prst="rect">
              <a:avLst/>
            </a:prstGeom>
            <a:noFill/>
          </p:spPr>
          <p:txBody>
            <a:bodyPr wrap="square" rtlCol="0">
              <a:spAutoFit/>
            </a:bodyPr>
            <a:lstStyle/>
            <a:p>
              <a:pPr algn="ctr" defTabSz="609630"/>
              <a:r>
                <a:rPr lang="en-US" sz="3200" b="1" dirty="0">
                  <a:solidFill>
                    <a:srgbClr val="000000"/>
                  </a:solidFill>
                  <a:latin typeface="Cambria" panose="02040503050406030204" pitchFamily="18" charset="0"/>
                </a:rPr>
                <a:t>G</a:t>
              </a:r>
              <a:r>
                <a:rPr lang="vi-VN" sz="3200" b="1" dirty="0">
                  <a:solidFill>
                    <a:srgbClr val="000000"/>
                  </a:solidFill>
                  <a:latin typeface="Cambria" panose="02040503050406030204" pitchFamily="18" charset="0"/>
                </a:rPr>
                <a:t>hi nhớ:</a:t>
              </a:r>
            </a:p>
            <a:p>
              <a:pPr algn="just" defTabSz="609630"/>
              <a:r>
                <a:rPr lang="vi-VN" sz="3200" dirty="0">
                  <a:solidFill>
                    <a:srgbClr val="000000"/>
                  </a:solidFill>
                  <a:latin typeface="Cambria" panose="02040503050406030204" pitchFamily="18" charset="0"/>
                </a:rPr>
                <a:t>Ngoài công dụng </a:t>
              </a:r>
              <a:r>
                <a:rPr lang="vi-VN" sz="3200" b="1" dirty="0">
                  <a:solidFill>
                    <a:srgbClr val="000000"/>
                  </a:solidFill>
                  <a:latin typeface="Cambria" panose="02040503050406030204" pitchFamily="18" charset="0"/>
                </a:rPr>
                <a:t>đánh dấu phần trích dẫn trực tiếp hoặc lời đối thoại</a:t>
              </a:r>
              <a:r>
                <a:rPr lang="vi-VN" sz="3200" dirty="0">
                  <a:solidFill>
                    <a:srgbClr val="000000"/>
                  </a:solidFill>
                  <a:latin typeface="Cambria" panose="02040503050406030204" pitchFamily="18" charset="0"/>
                </a:rPr>
                <a:t>, dấu ngoặc kép có thể được dùng để </a:t>
              </a:r>
              <a:r>
                <a:rPr lang="vi-VN" sz="3200" b="1" dirty="0">
                  <a:solidFill>
                    <a:srgbClr val="000000"/>
                  </a:solidFill>
                  <a:latin typeface="Cambria" panose="02040503050406030204" pitchFamily="18" charset="0"/>
                </a:rPr>
                <a:t>đánh dấu tên tác phẩm</a:t>
              </a:r>
              <a:r>
                <a:rPr lang="vi-VN" sz="3200" dirty="0">
                  <a:solidFill>
                    <a:srgbClr val="000000"/>
                  </a:solidFill>
                  <a:latin typeface="Cambria" panose="02040503050406030204" pitchFamily="18" charset="0"/>
                </a:rPr>
                <a:t> (bài thơ, bài văn,…), </a:t>
              </a:r>
              <a:r>
                <a:rPr lang="vi-VN" sz="3200" b="1" dirty="0">
                  <a:solidFill>
                    <a:srgbClr val="000000"/>
                  </a:solidFill>
                  <a:latin typeface="Cambria" panose="02040503050406030204" pitchFamily="18" charset="0"/>
                </a:rPr>
                <a:t>tên tài liệu </a:t>
              </a:r>
              <a:r>
                <a:rPr lang="vi-VN" sz="3200" dirty="0">
                  <a:solidFill>
                    <a:srgbClr val="000000"/>
                  </a:solidFill>
                  <a:latin typeface="Cambria" panose="02040503050406030204" pitchFamily="18" charset="0"/>
                </a:rPr>
                <a:t>(tạp chí, báo,…).</a:t>
              </a:r>
            </a:p>
          </p:txBody>
        </p:sp>
      </p:grpSp>
      <p:sp>
        <p:nvSpPr>
          <p:cNvPr id="2" name="Freeform 2">
            <a:extLst>
              <a:ext uri="{FF2B5EF4-FFF2-40B4-BE49-F238E27FC236}">
                <a16:creationId xmlns:a16="http://schemas.microsoft.com/office/drawing/2014/main" xmlns="" id="{5AC9D3D7-3B1E-A3D1-27C0-EB224250092D}"/>
              </a:ext>
            </a:extLst>
          </p:cNvPr>
          <p:cNvSpPr/>
          <p:nvPr/>
        </p:nvSpPr>
        <p:spPr>
          <a:xfrm>
            <a:off x="-81906" y="2600643"/>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7819137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xmlns=""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xmlns="" id="{5FC26E00-1470-774E-BD4E-58A1DB74FEA2}"/>
              </a:ext>
            </a:extLst>
          </p:cNvPr>
          <p:cNvSpPr txBox="1"/>
          <p:nvPr/>
        </p:nvSpPr>
        <p:spPr>
          <a:xfrm>
            <a:off x="409575" y="396687"/>
            <a:ext cx="11210925" cy="101566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1. </a:t>
            </a:r>
            <a:r>
              <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xmlns="" id="{9BA163A2-2C4F-D669-4E51-7028E755457A}"/>
              </a:ext>
            </a:extLst>
          </p:cNvPr>
          <p:cNvSpPr txBox="1"/>
          <p:nvPr/>
        </p:nvSpPr>
        <p:spPr>
          <a:xfrm>
            <a:off x="800100" y="1971675"/>
            <a:ext cx="1083945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Đến với “Dế Mèn phiêu lưu kí”, các bạn nhỏ được lạc vào thế giới của những loài vật gần gũi, thân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Nhạc sĩ Trần Hoàn đã phổ nhạc bài thơ</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“Khúc hát ru những em bé lớn trên lưng mẹ” thành bài hát “Lời ru trên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Từ thuở ấu thơ, tôi đã có tạp chí“Văn tuổi thơ, báo “Nhi đồng” làm bạn đồng hành.</a:t>
            </a:r>
          </a:p>
        </p:txBody>
      </p:sp>
    </p:spTree>
    <p:extLst>
      <p:ext uri="{BB962C8B-B14F-4D97-AF65-F5344CB8AC3E}">
        <p14:creationId xmlns:p14="http://schemas.microsoft.com/office/powerpoint/2010/main" val="1110337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36F6CE8-09FA-2F4B-A3D4-708B37F47DE7}"/>
              </a:ext>
            </a:extLst>
          </p:cNvPr>
          <p:cNvPicPr>
            <a:picLocks noChangeAspect="1"/>
          </p:cNvPicPr>
          <p:nvPr/>
        </p:nvPicPr>
        <p:blipFill>
          <a:blip r:embed="rId2"/>
          <a:stretch>
            <a:fillRect/>
          </a:stretch>
        </p:blipFill>
        <p:spPr>
          <a:xfrm>
            <a:off x="2133600" y="2211535"/>
            <a:ext cx="7924800" cy="2434931"/>
          </a:xfrm>
          <a:prstGeom prst="rect">
            <a:avLst/>
          </a:prstGeom>
        </p:spPr>
      </p:pic>
    </p:spTree>
    <p:extLst>
      <p:ext uri="{BB962C8B-B14F-4D97-AF65-F5344CB8AC3E}">
        <p14:creationId xmlns:p14="http://schemas.microsoft.com/office/powerpoint/2010/main" val="24180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3F6F6CD4-9963-D04C-91A8-8318983A55EB}"/>
              </a:ext>
            </a:extLst>
          </p:cNvPr>
          <p:cNvGrpSpPr/>
          <p:nvPr/>
        </p:nvGrpSpPr>
        <p:grpSpPr>
          <a:xfrm>
            <a:off x="382814" y="196849"/>
            <a:ext cx="11552011" cy="1278468"/>
            <a:chOff x="1755504" y="1200149"/>
            <a:chExt cx="13072385" cy="1917700"/>
          </a:xfrm>
        </p:grpSpPr>
        <p:grpSp>
          <p:nvGrpSpPr>
            <p:cNvPr id="8" name="Group 2">
              <a:extLst>
                <a:ext uri="{FF2B5EF4-FFF2-40B4-BE49-F238E27FC236}">
                  <a16:creationId xmlns:a16="http://schemas.microsoft.com/office/drawing/2014/main" xmlns="" id="{A79ED1A1-FDA6-5148-8547-08275ACEF4D2}"/>
                </a:ext>
              </a:extLst>
            </p:cNvPr>
            <p:cNvGrpSpPr/>
            <p:nvPr/>
          </p:nvGrpSpPr>
          <p:grpSpPr>
            <a:xfrm>
              <a:off x="1755504" y="1200149"/>
              <a:ext cx="13072385" cy="1917700"/>
              <a:chOff x="128930" y="105457"/>
              <a:chExt cx="10132038" cy="1179559"/>
            </a:xfrm>
          </p:grpSpPr>
          <p:sp>
            <p:nvSpPr>
              <p:cNvPr id="10" name="Freeform 3">
                <a:extLst>
                  <a:ext uri="{FF2B5EF4-FFF2-40B4-BE49-F238E27FC236}">
                    <a16:creationId xmlns:a16="http://schemas.microsoft.com/office/drawing/2014/main" xmlns=""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xmlns="" id="{FB249D35-CF9C-BD4E-86D6-DC10CE694B11}"/>
                </a:ext>
              </a:extLst>
            </p:cNvPr>
            <p:cNvSpPr txBox="1"/>
            <p:nvPr/>
          </p:nvSpPr>
          <p:spPr>
            <a:xfrm>
              <a:off x="1987380" y="1367768"/>
              <a:ext cx="12285274" cy="1615825"/>
            </a:xfrm>
            <a:prstGeom prst="rect">
              <a:avLst/>
            </a:prstGeom>
            <a:noFill/>
          </p:spPr>
          <p:txBody>
            <a:bodyPr wrap="square">
              <a:spAutoFit/>
            </a:bodyPr>
            <a:lstStyle/>
            <a:p>
              <a:pPr algn="ctr" defTabSz="609630"/>
              <a:r>
                <a:rPr lang="en-US" sz="3200" b="1" dirty="0">
                  <a:solidFill>
                    <a:srgbClr val="000000"/>
                  </a:solidFill>
                  <a:latin typeface="Cambria" panose="02040503050406030204" pitchFamily="18" charset="0"/>
                </a:rPr>
                <a:t>3. </a:t>
              </a:r>
              <a:r>
                <a:rPr lang="vi-VN" sz="3200" b="1" dirty="0">
                  <a:solidFill>
                    <a:srgbClr val="000000"/>
                  </a:solidFill>
                  <a:latin typeface="Cambria" panose="020405030504060302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xmlns="" id="{7ED688DA-A3EB-2D05-ED71-D39BBF646CA9}"/>
              </a:ext>
            </a:extLst>
          </p:cNvPr>
          <p:cNvSpPr/>
          <p:nvPr/>
        </p:nvSpPr>
        <p:spPr>
          <a:xfrm>
            <a:off x="428625" y="1943100"/>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xmlns="" id="{CB5230B0-71A0-141D-4527-F130F110EB59}"/>
              </a:ext>
            </a:extLst>
          </p:cNvPr>
          <p:cNvSpPr txBox="1"/>
          <p:nvPr/>
        </p:nvSpPr>
        <p:spPr>
          <a:xfrm>
            <a:off x="971550" y="2324100"/>
            <a:ext cx="10467975" cy="3539430"/>
          </a:xfrm>
          <a:prstGeom prst="rect">
            <a:avLst/>
          </a:prstGeom>
          <a:noFill/>
        </p:spPr>
        <p:txBody>
          <a:bodyPr wrap="square" rtlCol="0">
            <a:spAutoFit/>
          </a:bodyPr>
          <a:lstStyle/>
          <a:p>
            <a:pPr algn="just" rtl="0" latinLnBrk="0"/>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là bài thơ do Hoàng Minh Chính sáng tác, được Nhà xuất bản Kim Đồng đưa vào tuyển tập thơ thiếu nhi </a:t>
            </a:r>
            <a:r>
              <a:rPr lang="vi-VN" sz="3200" b="0" i="1" dirty="0">
                <a:solidFill>
                  <a:srgbClr val="000000"/>
                </a:solidFill>
                <a:effectLst/>
                <a:latin typeface="Cambria" panose="02040503050406030204" pitchFamily="18" charset="0"/>
                <a:ea typeface="Cambria" panose="02040503050406030204" pitchFamily="18" charset="0"/>
              </a:rPr>
              <a:t>Mặt trời xanh </a:t>
            </a:r>
            <a:r>
              <a:rPr lang="vi-VN" sz="3200" b="0" i="0" dirty="0">
                <a:solidFill>
                  <a:srgbClr val="000000"/>
                </a:solidFill>
                <a:effectLst/>
                <a:latin typeface="Cambria" panose="02040503050406030204" pitchFamily="18" charset="0"/>
                <a:ea typeface="Cambria" panose="02040503050406030204" pitchFamily="18" charset="0"/>
              </a:rPr>
              <a:t>(năm 1971). Năm 1976, nhạc sĩ Bùi Đình Thảo phổ nhạc cho bài thơ đó bằng một giai điệu mang âm hưởng dân ca Tày, Nùng. Từ đó trở đi, bài hát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gần như đã trở thành “ca khúc của ngày tựu trường".  </a:t>
            </a:r>
          </a:p>
          <a:p>
            <a:pPr algn="r" latinLnBrk="0"/>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7106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3F6F6CD4-9963-D04C-91A8-8318983A55EB}"/>
              </a:ext>
            </a:extLst>
          </p:cNvPr>
          <p:cNvGrpSpPr/>
          <p:nvPr/>
        </p:nvGrpSpPr>
        <p:grpSpPr>
          <a:xfrm>
            <a:off x="3697514" y="634999"/>
            <a:ext cx="8164625" cy="2565401"/>
            <a:chOff x="1755504" y="1200149"/>
            <a:chExt cx="13072385" cy="3848101"/>
          </a:xfrm>
        </p:grpSpPr>
        <p:grpSp>
          <p:nvGrpSpPr>
            <p:cNvPr id="8" name="Group 2">
              <a:extLst>
                <a:ext uri="{FF2B5EF4-FFF2-40B4-BE49-F238E27FC236}">
                  <a16:creationId xmlns:a16="http://schemas.microsoft.com/office/drawing/2014/main" xmlns="" id="{A79ED1A1-FDA6-5148-8547-08275ACEF4D2}"/>
                </a:ext>
              </a:extLst>
            </p:cNvPr>
            <p:cNvGrpSpPr/>
            <p:nvPr/>
          </p:nvGrpSpPr>
          <p:grpSpPr>
            <a:xfrm>
              <a:off x="1755504" y="1200149"/>
              <a:ext cx="13072385" cy="3848101"/>
              <a:chOff x="128930" y="105457"/>
              <a:chExt cx="10132038" cy="2366930"/>
            </a:xfrm>
          </p:grpSpPr>
          <p:sp>
            <p:nvSpPr>
              <p:cNvPr id="10" name="Freeform 3">
                <a:extLst>
                  <a:ext uri="{FF2B5EF4-FFF2-40B4-BE49-F238E27FC236}">
                    <a16:creationId xmlns:a16="http://schemas.microsoft.com/office/drawing/2014/main" xmlns=""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xmlns=""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vi-VN" sz="3600" b="1" dirty="0">
                  <a:solidFill>
                    <a:srgbClr val="C00000"/>
                  </a:solidFill>
                  <a:latin typeface="Cambria" panose="02040503050406030204" pitchFamily="18" charset="0"/>
                </a:rPr>
                <a:t>Viết 1 – 2 câu có sử dụng dấu ngoặc kép để đánh dấu tên tác phẩm mà em yêu thích. </a:t>
              </a:r>
              <a:endParaRPr lang="vi-VN" sz="3600" dirty="0">
                <a:solidFill>
                  <a:srgbClr val="000000"/>
                </a:solidFill>
                <a:latin typeface="Cambria" panose="02040503050406030204" pitchFamily="18" charset="0"/>
              </a:endParaRPr>
            </a:p>
          </p:txBody>
        </p:sp>
      </p:grpSp>
      <p:sp>
        <p:nvSpPr>
          <p:cNvPr id="2" name="Rounded Rectangle 1">
            <a:extLst>
              <a:ext uri="{FF2B5EF4-FFF2-40B4-BE49-F238E27FC236}">
                <a16:creationId xmlns:a16="http://schemas.microsoft.com/office/drawing/2014/main" xmlns="" id="{10A1737E-F4AD-6D47-B4C4-E7930C02847F}"/>
              </a:ext>
            </a:extLst>
          </p:cNvPr>
          <p:cNvSpPr/>
          <p:nvPr/>
        </p:nvSpPr>
        <p:spPr>
          <a:xfrm>
            <a:off x="4686468" y="3873498"/>
            <a:ext cx="6800681" cy="203200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dirty="0">
                <a:solidFill>
                  <a:srgbClr val="002060"/>
                </a:solidFill>
                <a:latin typeface="Cambria" panose="02040503050406030204" pitchFamily="18" charset="0"/>
                <a:ea typeface="Cambria" panose="02040503050406030204" pitchFamily="18" charset="0"/>
              </a:rPr>
              <a:t>VD: Khi còn nhỏ xíu, mình đã thuộc bài thơ “Kể cho bé nghe” của Trần Đăng Khoa.</a:t>
            </a:r>
            <a:endParaRPr lang="x-none"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8C992BA3-9BDB-1D46-BC9E-0406C5C1DC3F}"/>
              </a:ext>
            </a:extLst>
          </p:cNvPr>
          <p:cNvPicPr>
            <a:picLocks noChangeAspect="1"/>
          </p:cNvPicPr>
          <p:nvPr/>
        </p:nvPicPr>
        <p:blipFill>
          <a:blip r:embed="rId2"/>
          <a:stretch>
            <a:fillRect/>
          </a:stretch>
        </p:blipFill>
        <p:spPr>
          <a:xfrm>
            <a:off x="812800" y="1411387"/>
            <a:ext cx="2455333" cy="1278467"/>
          </a:xfrm>
          <a:prstGeom prst="rect">
            <a:avLst/>
          </a:prstGeom>
        </p:spPr>
      </p:pic>
      <p:pic>
        <p:nvPicPr>
          <p:cNvPr id="12" name="Picture 11">
            <a:extLst>
              <a:ext uri="{FF2B5EF4-FFF2-40B4-BE49-F238E27FC236}">
                <a16:creationId xmlns:a16="http://schemas.microsoft.com/office/drawing/2014/main" xmlns=""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extLst>
      <p:ext uri="{BB962C8B-B14F-4D97-AF65-F5344CB8AC3E}">
        <p14:creationId xmlns:p14="http://schemas.microsoft.com/office/powerpoint/2010/main" val="388992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xmlns=""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11" name="Freeform 11"/>
          <p:cNvSpPr/>
          <p:nvPr/>
        </p:nvSpPr>
        <p:spPr>
          <a:xfrm>
            <a:off x="3221396" y="3603580"/>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rot="-490225">
            <a:off x="6268852" y="1150021"/>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xmlns="" id="{AB3B4ADC-CCCF-374B-8164-F5F7AF4E1C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xmlns=""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1A88F14D-C51E-6B41-BA6F-2BAB5F406328}"/>
              </a:ext>
            </a:extLst>
          </p:cNvPr>
          <p:cNvPicPr>
            <a:picLocks noChangeAspect="1"/>
          </p:cNvPicPr>
          <p:nvPr/>
        </p:nvPicPr>
        <p:blipFill>
          <a:blip r:embed="rId10"/>
          <a:stretch>
            <a:fillRect/>
          </a:stretch>
        </p:blipFill>
        <p:spPr>
          <a:xfrm>
            <a:off x="1287193" y="2554426"/>
            <a:ext cx="9617615" cy="1716006"/>
          </a:xfrm>
          <a:prstGeom prst="rect">
            <a:avLst/>
          </a:prstGeom>
        </p:spPr>
      </p:pic>
    </p:spTree>
    <p:extLst>
      <p:ext uri="{BB962C8B-B14F-4D97-AF65-F5344CB8AC3E}">
        <p14:creationId xmlns:p14="http://schemas.microsoft.com/office/powerpoint/2010/main" val="55572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400" b="1">
                <a:solidFill>
                  <a:srgbClr val="FF0000"/>
                </a:solidFill>
                <a:latin typeface="Tahoma" pitchFamily="34" charset="0"/>
                <a:cs typeface="Tahoma" pitchFamily="34" charset="0"/>
              </a:rPr>
              <a:t>Trạng ngữ chỉ phương tiện bổ sung thông tin về phương tiện thực hiện hoạt động được nói đến trong câu; trả lời cho câu hỏi có từ ngữ để hỏi: bằng gì, bằng cái gì, với cái gì,...</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Trạng ngữ chỉ phương tiện bổ sung thông tin gì cho câu?</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Tahoma" pitchFamily="34" charset="0"/>
                <a:cs typeface="Tahoma" pitchFamily="34" charset="0"/>
              </a:rPr>
              <a:t>Ví</a:t>
            </a:r>
            <a:r>
              <a:rPr lang="en-US" sz="3200" b="1" dirty="0">
                <a:solidFill>
                  <a:srgbClr val="FF0000"/>
                </a:solidFill>
                <a:latin typeface="Tahoma" pitchFamily="34" charset="0"/>
                <a:cs typeface="Tahoma" pitchFamily="34" charset="0"/>
              </a:rPr>
              <a:t> </a:t>
            </a:r>
            <a:r>
              <a:rPr lang="en-US" sz="3200" b="1" dirty="0" err="1">
                <a:solidFill>
                  <a:srgbClr val="FF0000"/>
                </a:solidFill>
                <a:latin typeface="Tahoma" pitchFamily="34" charset="0"/>
                <a:cs typeface="Tahoma" pitchFamily="34" charset="0"/>
              </a:rPr>
              <a:t>dụ</a:t>
            </a:r>
            <a:r>
              <a:rPr lang="en-US" sz="3200" b="1" dirty="0">
                <a:solidFill>
                  <a:srgbClr val="FF0000"/>
                </a:solidFill>
                <a:latin typeface="Tahoma" pitchFamily="34" charset="0"/>
                <a:cs typeface="Tahoma" pitchFamily="34" charset="0"/>
              </a:rPr>
              <a:t>: </a:t>
            </a:r>
            <a:r>
              <a:rPr lang="vi-VN" sz="3200" b="1" dirty="0">
                <a:solidFill>
                  <a:srgbClr val="FF0000"/>
                </a:solidFill>
                <a:latin typeface="Tahoma" pitchFamily="34" charset="0"/>
                <a:cs typeface="Tahoma" pitchFamily="34" charset="0"/>
              </a:rPr>
              <a:t>Với việc chăm chỉ học, mà bạn Hân lớp em đứng tốp đầu tiên của trường.</a:t>
            </a:r>
            <a:endParaRPr kumimoji="0" lang="en-US" sz="32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Em hãy đặt một câu có trạng ngữ chỉ phương tiện?</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777004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22872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dirty="0">
                <a:solidFill>
                  <a:srgbClr val="FF0000"/>
                </a:solidFill>
                <a:latin typeface="Tahoma" pitchFamily="34" charset="0"/>
                <a:cs typeface="Tahoma" pitchFamily="34" charset="0"/>
              </a:rPr>
              <a:t>Bằng cái vòi dài, voi có thể dễ dàng kéo lá cây, cành cây từ trên cao xuống. </a:t>
            </a:r>
            <a:endParaRPr kumimoji="0" lang="en-US" sz="28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569660"/>
          </a:xfrm>
          <a:prstGeom prst="rect">
            <a:avLst/>
          </a:prstGeom>
          <a:noFill/>
        </p:spPr>
        <p:txBody>
          <a:bodyPr wrap="square" lIns="91440" tIns="45720" rIns="91440" bIns="45720">
            <a:spAutoFit/>
          </a:bodyPr>
          <a:lstStyle/>
          <a:p>
            <a:pPr lvl="0" algn="ctr"/>
            <a:r>
              <a:rPr lang="vi-VN" sz="3200" b="1" dirty="0">
                <a:ln w="0"/>
                <a:solidFill>
                  <a:srgbClr val="002060"/>
                </a:solidFill>
                <a:latin typeface="Times New Roman" panose="02020603050405020304" pitchFamily="18" charset="0"/>
                <a:cs typeface="Times New Roman" panose="02020603050405020304" pitchFamily="18" charset="0"/>
              </a:rPr>
              <a:t>Tìm từ ngữ thích hợp để hoàn thành câu có trạng ngữ chỉ phương tiện: Bằng..., voi có thể dễ dàng kéo lá cây, cành cây từ trên cao xuống. </a:t>
            </a:r>
            <a:endParaRPr kumimoji="0" lang="en-US" sz="32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883814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xmlns=""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xmlns="" id="{AB3B4ADC-CCCF-374B-8164-F5F7AF4E1C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a:off x="5650271" y="4832305"/>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rot="-490225">
            <a:off x="9269228" y="759496"/>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xmlns=""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5F922905-F623-B540-A6D6-6112437A699C}"/>
              </a:ext>
            </a:extLst>
          </p:cNvPr>
          <p:cNvPicPr>
            <a:picLocks noChangeAspect="1"/>
          </p:cNvPicPr>
          <p:nvPr/>
        </p:nvPicPr>
        <p:blipFill>
          <a:blip r:embed="rId10"/>
          <a:stretch>
            <a:fillRect/>
          </a:stretch>
        </p:blipFill>
        <p:spPr>
          <a:xfrm>
            <a:off x="3682765" y="113582"/>
            <a:ext cx="4920771" cy="1261736"/>
          </a:xfrm>
          <a:prstGeom prst="rect">
            <a:avLst/>
          </a:prstGeom>
        </p:spPr>
      </p:pic>
      <p:pic>
        <p:nvPicPr>
          <p:cNvPr id="4" name="Picture 3">
            <a:extLst>
              <a:ext uri="{FF2B5EF4-FFF2-40B4-BE49-F238E27FC236}">
                <a16:creationId xmlns:a16="http://schemas.microsoft.com/office/drawing/2014/main" xmlns="" id="{0D863E55-3986-72BC-8F43-D3774FA3153E}"/>
              </a:ext>
            </a:extLst>
          </p:cNvPr>
          <p:cNvPicPr>
            <a:picLocks noChangeAspect="1"/>
          </p:cNvPicPr>
          <p:nvPr/>
        </p:nvPicPr>
        <p:blipFill>
          <a:blip r:embed="rId11"/>
          <a:stretch>
            <a:fillRect/>
          </a:stretch>
        </p:blipFill>
        <p:spPr>
          <a:xfrm>
            <a:off x="2918548" y="2027592"/>
            <a:ext cx="6754953" cy="2078916"/>
          </a:xfrm>
          <a:prstGeom prst="rect">
            <a:avLst/>
          </a:prstGeom>
        </p:spPr>
      </p:pic>
      <p:pic>
        <p:nvPicPr>
          <p:cNvPr id="14" name="Picture 13">
            <a:extLst>
              <a:ext uri="{FF2B5EF4-FFF2-40B4-BE49-F238E27FC236}">
                <a16:creationId xmlns:a16="http://schemas.microsoft.com/office/drawing/2014/main" xmlns="" id="{991F498F-4AE5-DEEF-04DC-51BF0BEB2677}"/>
              </a:ext>
            </a:extLst>
          </p:cNvPr>
          <p:cNvPicPr>
            <a:picLocks noChangeAspect="1"/>
          </p:cNvPicPr>
          <p:nvPr/>
        </p:nvPicPr>
        <p:blipFill>
          <a:blip r:embed="rId12"/>
          <a:stretch>
            <a:fillRect/>
          </a:stretch>
        </p:blipFill>
        <p:spPr>
          <a:xfrm>
            <a:off x="387698" y="923118"/>
            <a:ext cx="368230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92A0929-F47F-3EE4-7F9D-FEBDA545B4B4}"/>
              </a:ext>
            </a:extLst>
          </p:cNvPr>
          <p:cNvPicPr>
            <a:picLocks noChangeAspect="1"/>
          </p:cNvPicPr>
          <p:nvPr/>
        </p:nvPicPr>
        <p:blipFill>
          <a:blip r:embed="rId2"/>
          <a:stretch>
            <a:fillRect/>
          </a:stretch>
        </p:blipFill>
        <p:spPr>
          <a:xfrm>
            <a:off x="3117079" y="76200"/>
            <a:ext cx="6944016" cy="1352550"/>
          </a:xfrm>
          <a:prstGeom prst="rect">
            <a:avLst/>
          </a:prstGeom>
        </p:spPr>
      </p:pic>
      <p:grpSp>
        <p:nvGrpSpPr>
          <p:cNvPr id="5" name="Group 4">
            <a:extLst>
              <a:ext uri="{FF2B5EF4-FFF2-40B4-BE49-F238E27FC236}">
                <a16:creationId xmlns:a16="http://schemas.microsoft.com/office/drawing/2014/main" xmlns="" id="{F9649278-44C6-96C8-826C-D5C437F05FAF}"/>
              </a:ext>
            </a:extLst>
          </p:cNvPr>
          <p:cNvGrpSpPr/>
          <p:nvPr/>
        </p:nvGrpSpPr>
        <p:grpSpPr>
          <a:xfrm>
            <a:off x="780678" y="1371600"/>
            <a:ext cx="10830297" cy="3771899"/>
            <a:chOff x="1782505" y="1670742"/>
            <a:chExt cx="13072385" cy="3720409"/>
          </a:xfrm>
        </p:grpSpPr>
        <p:grpSp>
          <p:nvGrpSpPr>
            <p:cNvPr id="6" name="Group 2">
              <a:extLst>
                <a:ext uri="{FF2B5EF4-FFF2-40B4-BE49-F238E27FC236}">
                  <a16:creationId xmlns:a16="http://schemas.microsoft.com/office/drawing/2014/main" xmlns="" id="{020910F5-976C-F77D-70B5-2A697060288E}"/>
                </a:ext>
              </a:extLst>
            </p:cNvPr>
            <p:cNvGrpSpPr/>
            <p:nvPr/>
          </p:nvGrpSpPr>
          <p:grpSpPr>
            <a:xfrm>
              <a:off x="1782505" y="1670742"/>
              <a:ext cx="13072385" cy="3720409"/>
              <a:chOff x="149858" y="394914"/>
              <a:chExt cx="10132038" cy="2288388"/>
            </a:xfrm>
          </p:grpSpPr>
          <p:sp>
            <p:nvSpPr>
              <p:cNvPr id="11" name="Freeform 3">
                <a:extLst>
                  <a:ext uri="{FF2B5EF4-FFF2-40B4-BE49-F238E27FC236}">
                    <a16:creationId xmlns:a16="http://schemas.microsoft.com/office/drawing/2014/main" xmlns="" id="{37ABCD5B-32D9-BD07-298A-3F0D956E451E}"/>
                  </a:ext>
                </a:extLst>
              </p:cNvPr>
              <p:cNvSpPr/>
              <p:nvPr/>
            </p:nvSpPr>
            <p:spPr>
              <a:xfrm>
                <a:off x="149858" y="394914"/>
                <a:ext cx="10132038" cy="2288388"/>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7" name="TextBox 6">
              <a:extLst>
                <a:ext uri="{FF2B5EF4-FFF2-40B4-BE49-F238E27FC236}">
                  <a16:creationId xmlns:a16="http://schemas.microsoft.com/office/drawing/2014/main" xmlns="" id="{E63CF241-50E7-3072-B945-43BFA21030B6}"/>
                </a:ext>
              </a:extLst>
            </p:cNvPr>
            <p:cNvSpPr txBox="1"/>
            <p:nvPr/>
          </p:nvSpPr>
          <p:spPr>
            <a:xfrm>
              <a:off x="2176060" y="1791286"/>
              <a:ext cx="12285274" cy="3309348"/>
            </a:xfrm>
            <a:prstGeom prst="rect">
              <a:avLst/>
            </a:prstGeom>
            <a:noFill/>
          </p:spPr>
          <p:txBody>
            <a:bodyPr wrap="square">
              <a:spAutoFit/>
            </a:bodyPr>
            <a:lstStyle/>
            <a:p>
              <a:pPr marL="571500" marR="0" indent="-571500" algn="just">
                <a:lnSpc>
                  <a:spcPct val="120000"/>
                </a:lnSpc>
                <a:spcBef>
                  <a:spcPts val="0"/>
                </a:spcBef>
                <a:spcAft>
                  <a:spcPts val="0"/>
                </a:spcAft>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Biết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thêm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ngoặc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kép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dùng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phẩm</a:t>
              </a:r>
              <a:r>
                <a:rPr lang="en-US" sz="3600" dirty="0">
                  <a:effectLst/>
                  <a:latin typeface="Cambria" panose="02040503050406030204" pitchFamily="18" charset="0"/>
                  <a:ea typeface="Cambria" panose="02040503050406030204" pitchFamily="18" charset="0"/>
                </a:rPr>
                <a:t> </a:t>
              </a:r>
              <a:r>
                <a:rPr lang="vi-VN" sz="3600" dirty="0">
                  <a:effectLst/>
                  <a:latin typeface="Cambria" panose="02040503050406030204" pitchFamily="18" charset="0"/>
                  <a:ea typeface="Cambria" panose="02040503050406030204" pitchFamily="18" charset="0"/>
                </a:rPr>
                <a:t>(bài thơ, bài văn,...) hoặc tên tài liệu (tạp chí, báo,...)</a:t>
              </a:r>
              <a:endParaRPr lang="en-US" sz="3600" dirty="0">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vi-VN" sz="3600" dirty="0">
                  <a:effectLst/>
                  <a:latin typeface="Cambria" panose="02040503050406030204" pitchFamily="18" charset="0"/>
                  <a:ea typeface="Cambria" panose="02040503050406030204" pitchFamily="18" charset="0"/>
                </a:rPr>
                <a:t>Biết dùng dấu ngoặc kép đánh dấu tên tác phẩm, tài liệu khi viết.</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769589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C06FA80-C22C-5F47-9D6A-95AA6FB7B2BD}"/>
              </a:ext>
            </a:extLst>
          </p:cNvPr>
          <p:cNvPicPr>
            <a:picLocks noChangeAspect="1"/>
          </p:cNvPicPr>
          <p:nvPr/>
        </p:nvPicPr>
        <p:blipFill>
          <a:blip r:embed="rId3"/>
          <a:stretch>
            <a:fillRect/>
          </a:stretch>
        </p:blipFill>
        <p:spPr>
          <a:xfrm>
            <a:off x="2597625" y="1050925"/>
            <a:ext cx="7873050" cy="2336800"/>
          </a:xfrm>
          <a:prstGeom prst="rect">
            <a:avLst/>
          </a:prstGeom>
        </p:spPr>
      </p:pic>
      <p:pic>
        <p:nvPicPr>
          <p:cNvPr id="2" name="Picture 2" descr="Cute girl standing pointing hand to presentation poses logo banner hand drawn cartoon art illustration">
            <a:extLst>
              <a:ext uri="{FF2B5EF4-FFF2-40B4-BE49-F238E27FC236}">
                <a16:creationId xmlns:a16="http://schemas.microsoft.com/office/drawing/2014/main" xmlns="" id="{5B586891-1C6A-84AF-ABC0-FFA353689C8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2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1068</Words>
  <Application>Microsoft Office PowerPoint</Application>
  <PresentationFormat>Custom</PresentationFormat>
  <Paragraphs>150</Paragraphs>
  <Slides>22</Slides>
  <Notes>9</Notes>
  <HiddenSlides>0</HiddenSlides>
  <MMClips>7</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1_Office Theme</vt:lpstr>
      <vt:lpstr>1_Tema de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2023-12-18T11:53:25Z</dcterms:created>
  <dcterms:modified xsi:type="dcterms:W3CDTF">2025-04-08T12:14:33Z</dcterms:modified>
</cp:coreProperties>
</file>