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8" r:id="rId2"/>
    <p:sldId id="260" r:id="rId3"/>
    <p:sldId id="264" r:id="rId4"/>
    <p:sldId id="265" r:id="rId5"/>
    <p:sldId id="266" r:id="rId6"/>
    <p:sldId id="268" r:id="rId7"/>
    <p:sldId id="269" r:id="rId8"/>
    <p:sldId id="271" r:id="rId9"/>
    <p:sldId id="273" r:id="rId10"/>
    <p:sldId id="274" r:id="rId11"/>
    <p:sldId id="277" r:id="rId12"/>
    <p:sldId id="278" r:id="rId13"/>
    <p:sldId id="27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p:scale>
          <a:sx n="33" d="100"/>
          <a:sy n="33" d="100"/>
        </p:scale>
        <p:origin x="1445" y="7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B3ED4F-8263-4F2E-82C1-0E028CD934D4}"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BCD63-5C82-47F3-A6A6-3977E23B5ACE}" type="slidenum">
              <a:rPr lang="en-US" smtClean="0"/>
              <a:t>‹#›</a:t>
            </a:fld>
            <a:endParaRPr lang="en-US"/>
          </a:p>
        </p:txBody>
      </p:sp>
    </p:spTree>
    <p:extLst>
      <p:ext uri="{BB962C8B-B14F-4D97-AF65-F5344CB8AC3E}">
        <p14:creationId xmlns:p14="http://schemas.microsoft.com/office/powerpoint/2010/main" val="1230060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C90F4-280A-47AB-855C-6D76077348B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77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C90F4-280A-47AB-855C-6D76077348B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8574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7A4C2E-0F1E-49A4-AA6C-6D880BFB83B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72A20-1AB4-4B21-948D-D3FF144FBDDA}" type="slidenum">
              <a:rPr lang="en-US" smtClean="0"/>
              <a:t>‹#›</a:t>
            </a:fld>
            <a:endParaRPr lang="en-US"/>
          </a:p>
        </p:txBody>
      </p:sp>
    </p:spTree>
    <p:extLst>
      <p:ext uri="{BB962C8B-B14F-4D97-AF65-F5344CB8AC3E}">
        <p14:creationId xmlns:p14="http://schemas.microsoft.com/office/powerpoint/2010/main" val="3194509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7A4C2E-0F1E-49A4-AA6C-6D880BFB83B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72A20-1AB4-4B21-948D-D3FF144FBDDA}" type="slidenum">
              <a:rPr lang="en-US" smtClean="0"/>
              <a:t>‹#›</a:t>
            </a:fld>
            <a:endParaRPr lang="en-US"/>
          </a:p>
        </p:txBody>
      </p:sp>
    </p:spTree>
    <p:extLst>
      <p:ext uri="{BB962C8B-B14F-4D97-AF65-F5344CB8AC3E}">
        <p14:creationId xmlns:p14="http://schemas.microsoft.com/office/powerpoint/2010/main" val="1388411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7A4C2E-0F1E-49A4-AA6C-6D880BFB83B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72A20-1AB4-4B21-948D-D3FF144FBDDA}" type="slidenum">
              <a:rPr lang="en-US" smtClean="0"/>
              <a:t>‹#›</a:t>
            </a:fld>
            <a:endParaRPr lang="en-US"/>
          </a:p>
        </p:txBody>
      </p:sp>
    </p:spTree>
    <p:extLst>
      <p:ext uri="{BB962C8B-B14F-4D97-AF65-F5344CB8AC3E}">
        <p14:creationId xmlns:p14="http://schemas.microsoft.com/office/powerpoint/2010/main" val="1941496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7A4C2E-0F1E-49A4-AA6C-6D880BFB83B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72A20-1AB4-4B21-948D-D3FF144FBDDA}" type="slidenum">
              <a:rPr lang="en-US" smtClean="0"/>
              <a:t>‹#›</a:t>
            </a:fld>
            <a:endParaRPr lang="en-US"/>
          </a:p>
        </p:txBody>
      </p:sp>
    </p:spTree>
    <p:extLst>
      <p:ext uri="{BB962C8B-B14F-4D97-AF65-F5344CB8AC3E}">
        <p14:creationId xmlns:p14="http://schemas.microsoft.com/office/powerpoint/2010/main" val="2199174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7A4C2E-0F1E-49A4-AA6C-6D880BFB83B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72A20-1AB4-4B21-948D-D3FF144FBDDA}" type="slidenum">
              <a:rPr lang="en-US" smtClean="0"/>
              <a:t>‹#›</a:t>
            </a:fld>
            <a:endParaRPr lang="en-US"/>
          </a:p>
        </p:txBody>
      </p:sp>
    </p:spTree>
    <p:extLst>
      <p:ext uri="{BB962C8B-B14F-4D97-AF65-F5344CB8AC3E}">
        <p14:creationId xmlns:p14="http://schemas.microsoft.com/office/powerpoint/2010/main" val="4218490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7A4C2E-0F1E-49A4-AA6C-6D880BFB83BD}"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772A20-1AB4-4B21-948D-D3FF144FBDDA}" type="slidenum">
              <a:rPr lang="en-US" smtClean="0"/>
              <a:t>‹#›</a:t>
            </a:fld>
            <a:endParaRPr lang="en-US"/>
          </a:p>
        </p:txBody>
      </p:sp>
    </p:spTree>
    <p:extLst>
      <p:ext uri="{BB962C8B-B14F-4D97-AF65-F5344CB8AC3E}">
        <p14:creationId xmlns:p14="http://schemas.microsoft.com/office/powerpoint/2010/main" val="345318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7A4C2E-0F1E-49A4-AA6C-6D880BFB83BD}"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772A20-1AB4-4B21-948D-D3FF144FBDDA}" type="slidenum">
              <a:rPr lang="en-US" smtClean="0"/>
              <a:t>‹#›</a:t>
            </a:fld>
            <a:endParaRPr lang="en-US"/>
          </a:p>
        </p:txBody>
      </p:sp>
    </p:spTree>
    <p:extLst>
      <p:ext uri="{BB962C8B-B14F-4D97-AF65-F5344CB8AC3E}">
        <p14:creationId xmlns:p14="http://schemas.microsoft.com/office/powerpoint/2010/main" val="4055840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7A4C2E-0F1E-49A4-AA6C-6D880BFB83BD}"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772A20-1AB4-4B21-948D-D3FF144FBDDA}" type="slidenum">
              <a:rPr lang="en-US" smtClean="0"/>
              <a:t>‹#›</a:t>
            </a:fld>
            <a:endParaRPr lang="en-US"/>
          </a:p>
        </p:txBody>
      </p:sp>
    </p:spTree>
    <p:extLst>
      <p:ext uri="{BB962C8B-B14F-4D97-AF65-F5344CB8AC3E}">
        <p14:creationId xmlns:p14="http://schemas.microsoft.com/office/powerpoint/2010/main" val="1664550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7A4C2E-0F1E-49A4-AA6C-6D880BFB83BD}"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772A20-1AB4-4B21-948D-D3FF144FBDDA}" type="slidenum">
              <a:rPr lang="en-US" smtClean="0"/>
              <a:t>‹#›</a:t>
            </a:fld>
            <a:endParaRPr lang="en-US"/>
          </a:p>
        </p:txBody>
      </p:sp>
    </p:spTree>
    <p:extLst>
      <p:ext uri="{BB962C8B-B14F-4D97-AF65-F5344CB8AC3E}">
        <p14:creationId xmlns:p14="http://schemas.microsoft.com/office/powerpoint/2010/main" val="1295448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7A4C2E-0F1E-49A4-AA6C-6D880BFB83BD}"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772A20-1AB4-4B21-948D-D3FF144FBDDA}" type="slidenum">
              <a:rPr lang="en-US" smtClean="0"/>
              <a:t>‹#›</a:t>
            </a:fld>
            <a:endParaRPr lang="en-US"/>
          </a:p>
        </p:txBody>
      </p:sp>
    </p:spTree>
    <p:extLst>
      <p:ext uri="{BB962C8B-B14F-4D97-AF65-F5344CB8AC3E}">
        <p14:creationId xmlns:p14="http://schemas.microsoft.com/office/powerpoint/2010/main" val="1476041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7A4C2E-0F1E-49A4-AA6C-6D880BFB83BD}"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772A20-1AB4-4B21-948D-D3FF144FBDDA}" type="slidenum">
              <a:rPr lang="en-US" smtClean="0"/>
              <a:t>‹#›</a:t>
            </a:fld>
            <a:endParaRPr lang="en-US"/>
          </a:p>
        </p:txBody>
      </p:sp>
    </p:spTree>
    <p:extLst>
      <p:ext uri="{BB962C8B-B14F-4D97-AF65-F5344CB8AC3E}">
        <p14:creationId xmlns:p14="http://schemas.microsoft.com/office/powerpoint/2010/main" val="2560008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7A4C2E-0F1E-49A4-AA6C-6D880BFB83BD}" type="datetimeFigureOut">
              <a:rPr lang="en-US" smtClean="0"/>
              <a:t>4/8/2025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72A20-1AB4-4B21-948D-D3FF144FBDDA}" type="slidenum">
              <a:rPr lang="en-US" smtClean="0"/>
              <a:t>‹#›</a:t>
            </a:fld>
            <a:endParaRPr lang="en-US"/>
          </a:p>
        </p:txBody>
      </p:sp>
    </p:spTree>
    <p:extLst>
      <p:ext uri="{BB962C8B-B14F-4D97-AF65-F5344CB8AC3E}">
        <p14:creationId xmlns:p14="http://schemas.microsoft.com/office/powerpoint/2010/main" val="54700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B8DC9010-A59D-63FF-E613-7813CE55B358}"/>
              </a:ext>
            </a:extLst>
          </p:cNvPr>
          <p:cNvSpPr/>
          <p:nvPr/>
        </p:nvSpPr>
        <p:spPr>
          <a:xfrm>
            <a:off x="3162300" y="1152525"/>
            <a:ext cx="9029700" cy="3257550"/>
          </a:xfrm>
          <a:prstGeom prst="roundRect">
            <a:avLst/>
          </a:prstGeom>
          <a:solidFill>
            <a:srgbClr val="FFFFFF">
              <a:alpha val="38824"/>
            </a:srgbClr>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2000" dirty="0"/>
          </a:p>
        </p:txBody>
      </p:sp>
      <p:pic>
        <p:nvPicPr>
          <p:cNvPr id="10" name="Picture 9">
            <a:extLst>
              <a:ext uri="{FF2B5EF4-FFF2-40B4-BE49-F238E27FC236}">
                <a16:creationId xmlns:a16="http://schemas.microsoft.com/office/drawing/2014/main" xmlns="" id="{CEEFA0C2-F226-B15B-498B-1FB433E45B1C}"/>
              </a:ext>
            </a:extLst>
          </p:cNvPr>
          <p:cNvPicPr>
            <a:picLocks noChangeAspect="1"/>
          </p:cNvPicPr>
          <p:nvPr/>
        </p:nvPicPr>
        <p:blipFill>
          <a:blip r:embed="rId3"/>
          <a:stretch>
            <a:fillRect/>
          </a:stretch>
        </p:blipFill>
        <p:spPr>
          <a:xfrm>
            <a:off x="1100423" y="1187647"/>
            <a:ext cx="10599801" cy="2432515"/>
          </a:xfrm>
          <a:prstGeom prst="rect">
            <a:avLst/>
          </a:prstGeom>
        </p:spPr>
      </p:pic>
      <p:pic>
        <p:nvPicPr>
          <p:cNvPr id="12" name="Picture 11">
            <a:extLst>
              <a:ext uri="{FF2B5EF4-FFF2-40B4-BE49-F238E27FC236}">
                <a16:creationId xmlns:a16="http://schemas.microsoft.com/office/drawing/2014/main" xmlns="" id="{DE43A492-2905-F55B-3E75-17B2D1CBFB5E}"/>
              </a:ext>
            </a:extLst>
          </p:cNvPr>
          <p:cNvPicPr>
            <a:picLocks noChangeAspect="1"/>
          </p:cNvPicPr>
          <p:nvPr/>
        </p:nvPicPr>
        <p:blipFill>
          <a:blip r:embed="rId4"/>
          <a:stretch>
            <a:fillRect/>
          </a:stretch>
        </p:blipFill>
        <p:spPr>
          <a:xfrm>
            <a:off x="0" y="308156"/>
            <a:ext cx="2200847" cy="1688738"/>
          </a:xfrm>
          <a:prstGeom prst="rect">
            <a:avLst/>
          </a:prstGeom>
        </p:spPr>
      </p:pic>
      <p:grpSp>
        <p:nvGrpSpPr>
          <p:cNvPr id="5" name="Group 4">
            <a:extLst>
              <a:ext uri="{FF2B5EF4-FFF2-40B4-BE49-F238E27FC236}">
                <a16:creationId xmlns:a16="http://schemas.microsoft.com/office/drawing/2014/main" xmlns="" id="{7DF80B93-9DEC-4629-88E3-0E2930C2DB79}"/>
              </a:ext>
            </a:extLst>
          </p:cNvPr>
          <p:cNvGrpSpPr/>
          <p:nvPr/>
        </p:nvGrpSpPr>
        <p:grpSpPr>
          <a:xfrm>
            <a:off x="8284029" y="2831915"/>
            <a:ext cx="3907971" cy="4318260"/>
            <a:chOff x="8996116" y="2668892"/>
            <a:chExt cx="3684223" cy="4189108"/>
          </a:xfrm>
        </p:grpSpPr>
        <p:pic>
          <p:nvPicPr>
            <p:cNvPr id="7" name="图片 18">
              <a:extLst>
                <a:ext uri="{FF2B5EF4-FFF2-40B4-BE49-F238E27FC236}">
                  <a16:creationId xmlns:a16="http://schemas.microsoft.com/office/drawing/2014/main" xmlns="" id="{F43BEAD1-E873-48A6-BD27-0370A1CCF9D6}"/>
                </a:ext>
              </a:extLst>
            </p:cNvPr>
            <p:cNvPicPr>
              <a:picLocks noChangeAspect="1"/>
            </p:cNvPicPr>
            <p:nvPr/>
          </p:nvPicPr>
          <p:blipFill rotWithShape="1">
            <a:blip r:embed="rId5">
              <a:extLst>
                <a:ext uri="{28A0092B-C50C-407E-A947-70E740481C1C}">
                  <a14:useLocalDpi xmlns:a14="http://schemas.microsoft.com/office/drawing/2010/main" val="0"/>
                </a:ext>
              </a:extLst>
            </a:blip>
            <a:srcRect l="51905" b="40767"/>
            <a:stretch/>
          </p:blipFill>
          <p:spPr>
            <a:xfrm flipH="1">
              <a:off x="8996116" y="5121624"/>
              <a:ext cx="3684223" cy="1736376"/>
            </a:xfrm>
            <a:prstGeom prst="rect">
              <a:avLst/>
            </a:prstGeom>
          </p:spPr>
        </p:pic>
        <p:pic>
          <p:nvPicPr>
            <p:cNvPr id="8" name="图片 17">
              <a:extLst>
                <a:ext uri="{FF2B5EF4-FFF2-40B4-BE49-F238E27FC236}">
                  <a16:creationId xmlns:a16="http://schemas.microsoft.com/office/drawing/2014/main" xmlns="" id="{C1ABA0D6-700C-43CF-AD0F-DCD40FBFAF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135" y="2668892"/>
              <a:ext cx="2814449" cy="3878486"/>
            </a:xfrm>
            <a:prstGeom prst="rect">
              <a:avLst/>
            </a:prstGeom>
          </p:spPr>
        </p:pic>
      </p:grpSp>
    </p:spTree>
    <p:extLst>
      <p:ext uri="{BB962C8B-B14F-4D97-AF65-F5344CB8AC3E}">
        <p14:creationId xmlns:p14="http://schemas.microsoft.com/office/powerpoint/2010/main" val="428365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04494D0-68F8-44EA-8321-1585B2B1B5E4}"/>
              </a:ext>
            </a:extLst>
          </p:cNvPr>
          <p:cNvSpPr/>
          <p:nvPr/>
        </p:nvSpPr>
        <p:spPr>
          <a:xfrm>
            <a:off x="381000" y="304800"/>
            <a:ext cx="115824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ea typeface="字魂95号-手刻宋"/>
              <a:cs typeface="+mn-cs"/>
            </a:endParaRPr>
          </a:p>
        </p:txBody>
      </p:sp>
      <p:pic>
        <p:nvPicPr>
          <p:cNvPr id="3" name="Picture 2">
            <a:extLst>
              <a:ext uri="{FF2B5EF4-FFF2-40B4-BE49-F238E27FC236}">
                <a16:creationId xmlns:a16="http://schemas.microsoft.com/office/drawing/2014/main" xmlns="" id="{C850AB6D-3057-A705-7ACE-78D945F67050}"/>
              </a:ext>
            </a:extLst>
          </p:cNvPr>
          <p:cNvPicPr>
            <a:picLocks noChangeAspect="1"/>
          </p:cNvPicPr>
          <p:nvPr/>
        </p:nvPicPr>
        <p:blipFill>
          <a:blip r:embed="rId2"/>
          <a:stretch>
            <a:fillRect/>
          </a:stretch>
        </p:blipFill>
        <p:spPr>
          <a:xfrm>
            <a:off x="936688" y="445579"/>
            <a:ext cx="790575" cy="809625"/>
          </a:xfrm>
          <a:prstGeom prst="rect">
            <a:avLst/>
          </a:prstGeom>
        </p:spPr>
      </p:pic>
      <p:sp>
        <p:nvSpPr>
          <p:cNvPr id="6" name="TextBox 5">
            <a:extLst>
              <a:ext uri="{FF2B5EF4-FFF2-40B4-BE49-F238E27FC236}">
                <a16:creationId xmlns:a16="http://schemas.microsoft.com/office/drawing/2014/main" xmlns="" id="{1670DCDD-4DC7-2D0F-C000-EB473F23F631}"/>
              </a:ext>
            </a:extLst>
          </p:cNvPr>
          <p:cNvSpPr txBox="1"/>
          <p:nvPr/>
        </p:nvSpPr>
        <p:spPr>
          <a:xfrm>
            <a:off x="1783080" y="530352"/>
            <a:ext cx="9729216" cy="646331"/>
          </a:xfrm>
          <a:prstGeom prst="rect">
            <a:avLst/>
          </a:prstGeom>
          <a:noFill/>
        </p:spPr>
        <p:txBody>
          <a:bodyPr wrap="square" rtlCol="0">
            <a:spAutoFit/>
          </a:bodyPr>
          <a:lstStyle/>
          <a:p>
            <a:r>
              <a:rPr lang="en-US" sz="3600" b="1" dirty="0" err="1">
                <a:solidFill>
                  <a:srgbClr val="002060"/>
                </a:solidFill>
                <a:latin typeface="Calibri" panose="020F0502020204030204" pitchFamily="34" charset="0"/>
                <a:cs typeface="Calibri" panose="020F0502020204030204" pitchFamily="34" charset="0"/>
              </a:rPr>
              <a:t>Trình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vai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trò</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không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khí</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đối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sự</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sống</a:t>
            </a:r>
            <a:r>
              <a:rPr lang="en-US" sz="3600" b="1" dirty="0">
                <a:solidFill>
                  <a:srgbClr val="002060"/>
                </a:solidFill>
                <a:latin typeface="Calibri" panose="020F0502020204030204" pitchFamily="34" charset="0"/>
                <a:cs typeface="Calibri" panose="020F0502020204030204" pitchFamily="34" charset="0"/>
              </a:rPr>
              <a:t>. </a:t>
            </a:r>
          </a:p>
        </p:txBody>
      </p:sp>
      <p:pic>
        <p:nvPicPr>
          <p:cNvPr id="8" name="Picture 7">
            <a:extLst>
              <a:ext uri="{FF2B5EF4-FFF2-40B4-BE49-F238E27FC236}">
                <a16:creationId xmlns:a16="http://schemas.microsoft.com/office/drawing/2014/main" xmlns="" id="{09B85B6D-2CB2-4154-04E7-A85FCBCE7D19}"/>
              </a:ext>
            </a:extLst>
          </p:cNvPr>
          <p:cNvPicPr>
            <a:picLocks noChangeAspect="1"/>
          </p:cNvPicPr>
          <p:nvPr/>
        </p:nvPicPr>
        <p:blipFill>
          <a:blip r:embed="rId3"/>
          <a:stretch>
            <a:fillRect/>
          </a:stretch>
        </p:blipFill>
        <p:spPr>
          <a:xfrm>
            <a:off x="2103120" y="1339934"/>
            <a:ext cx="8221980" cy="4602903"/>
          </a:xfrm>
          <a:prstGeom prst="rect">
            <a:avLst/>
          </a:prstGeom>
        </p:spPr>
      </p:pic>
    </p:spTree>
    <p:extLst>
      <p:ext uri="{BB962C8B-B14F-4D97-AF65-F5344CB8AC3E}">
        <p14:creationId xmlns:p14="http://schemas.microsoft.com/office/powerpoint/2010/main" val="130884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04494D0-68F8-44EA-8321-1585B2B1B5E4}"/>
              </a:ext>
            </a:extLst>
          </p:cNvPr>
          <p:cNvSpPr/>
          <p:nvPr/>
        </p:nvSpPr>
        <p:spPr>
          <a:xfrm>
            <a:off x="381000" y="304800"/>
            <a:ext cx="115824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ea typeface="字魂95号-手刻宋"/>
              <a:cs typeface="+mn-cs"/>
            </a:endParaRPr>
          </a:p>
        </p:txBody>
      </p:sp>
      <p:pic>
        <p:nvPicPr>
          <p:cNvPr id="4" name="Picture 3">
            <a:extLst>
              <a:ext uri="{FF2B5EF4-FFF2-40B4-BE49-F238E27FC236}">
                <a16:creationId xmlns:a16="http://schemas.microsoft.com/office/drawing/2014/main" xmlns="" id="{96F00921-9244-2AF0-6ABF-FD6B0ECAF4FA}"/>
              </a:ext>
            </a:extLst>
          </p:cNvPr>
          <p:cNvPicPr>
            <a:picLocks noChangeAspect="1"/>
          </p:cNvPicPr>
          <p:nvPr/>
        </p:nvPicPr>
        <p:blipFill>
          <a:blip r:embed="rId2"/>
          <a:stretch>
            <a:fillRect/>
          </a:stretch>
        </p:blipFill>
        <p:spPr>
          <a:xfrm>
            <a:off x="1142999" y="526923"/>
            <a:ext cx="10387203" cy="1015558"/>
          </a:xfrm>
          <a:prstGeom prst="rect">
            <a:avLst/>
          </a:prstGeom>
        </p:spPr>
      </p:pic>
      <p:pic>
        <p:nvPicPr>
          <p:cNvPr id="9" name="Picture 8">
            <a:extLst>
              <a:ext uri="{FF2B5EF4-FFF2-40B4-BE49-F238E27FC236}">
                <a16:creationId xmlns:a16="http://schemas.microsoft.com/office/drawing/2014/main" xmlns="" id="{2B7C17BC-B2AF-1212-436B-45033CF18764}"/>
              </a:ext>
            </a:extLst>
          </p:cNvPr>
          <p:cNvPicPr>
            <a:picLocks noChangeAspect="1"/>
          </p:cNvPicPr>
          <p:nvPr/>
        </p:nvPicPr>
        <p:blipFill>
          <a:blip r:embed="rId3"/>
          <a:stretch>
            <a:fillRect/>
          </a:stretch>
        </p:blipFill>
        <p:spPr>
          <a:xfrm>
            <a:off x="1435608" y="1700683"/>
            <a:ext cx="10058400" cy="3962882"/>
          </a:xfrm>
          <a:prstGeom prst="rect">
            <a:avLst/>
          </a:prstGeom>
        </p:spPr>
      </p:pic>
    </p:spTree>
    <p:extLst>
      <p:ext uri="{BB962C8B-B14F-4D97-AF65-F5344CB8AC3E}">
        <p14:creationId xmlns:p14="http://schemas.microsoft.com/office/powerpoint/2010/main" val="396748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04494D0-68F8-44EA-8321-1585B2B1B5E4}"/>
              </a:ext>
            </a:extLst>
          </p:cNvPr>
          <p:cNvSpPr/>
          <p:nvPr/>
        </p:nvSpPr>
        <p:spPr>
          <a:xfrm>
            <a:off x="381000" y="304800"/>
            <a:ext cx="115824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ea typeface="字魂95号-手刻宋"/>
              <a:cs typeface="+mn-cs"/>
            </a:endParaRPr>
          </a:p>
        </p:txBody>
      </p:sp>
      <p:pic>
        <p:nvPicPr>
          <p:cNvPr id="3" name="Picture 2">
            <a:extLst>
              <a:ext uri="{FF2B5EF4-FFF2-40B4-BE49-F238E27FC236}">
                <a16:creationId xmlns:a16="http://schemas.microsoft.com/office/drawing/2014/main" xmlns="" id="{A2D32130-B295-0B01-3934-20D3F03C87F3}"/>
              </a:ext>
            </a:extLst>
          </p:cNvPr>
          <p:cNvPicPr>
            <a:picLocks noChangeAspect="1"/>
          </p:cNvPicPr>
          <p:nvPr/>
        </p:nvPicPr>
        <p:blipFill>
          <a:blip r:embed="rId2"/>
          <a:stretch>
            <a:fillRect/>
          </a:stretch>
        </p:blipFill>
        <p:spPr>
          <a:xfrm>
            <a:off x="729425" y="1676971"/>
            <a:ext cx="4796820" cy="3910013"/>
          </a:xfrm>
          <a:prstGeom prst="rect">
            <a:avLst/>
          </a:prstGeom>
        </p:spPr>
      </p:pic>
      <p:pic>
        <p:nvPicPr>
          <p:cNvPr id="6" name="Picture 5">
            <a:extLst>
              <a:ext uri="{FF2B5EF4-FFF2-40B4-BE49-F238E27FC236}">
                <a16:creationId xmlns:a16="http://schemas.microsoft.com/office/drawing/2014/main" xmlns="" id="{AB6CEB8C-8F77-A3D1-E659-9C70B2C89755}"/>
              </a:ext>
            </a:extLst>
          </p:cNvPr>
          <p:cNvPicPr>
            <a:picLocks noChangeAspect="1"/>
          </p:cNvPicPr>
          <p:nvPr/>
        </p:nvPicPr>
        <p:blipFill>
          <a:blip r:embed="rId3"/>
          <a:stretch>
            <a:fillRect/>
          </a:stretch>
        </p:blipFill>
        <p:spPr>
          <a:xfrm>
            <a:off x="2236524" y="345233"/>
            <a:ext cx="7010400" cy="943704"/>
          </a:xfrm>
          <a:prstGeom prst="rect">
            <a:avLst/>
          </a:prstGeom>
        </p:spPr>
      </p:pic>
      <p:sp>
        <p:nvSpPr>
          <p:cNvPr id="7" name="TextBox 6">
            <a:extLst>
              <a:ext uri="{FF2B5EF4-FFF2-40B4-BE49-F238E27FC236}">
                <a16:creationId xmlns:a16="http://schemas.microsoft.com/office/drawing/2014/main" xmlns="" id="{6AF3B78D-5DA5-542C-6E92-452070CA6648}"/>
              </a:ext>
            </a:extLst>
          </p:cNvPr>
          <p:cNvSpPr txBox="1"/>
          <p:nvPr/>
        </p:nvSpPr>
        <p:spPr>
          <a:xfrm>
            <a:off x="5925312" y="2143399"/>
            <a:ext cx="5861304" cy="3108543"/>
          </a:xfrm>
          <a:custGeom>
            <a:avLst/>
            <a:gdLst>
              <a:gd name="connsiteX0" fmla="*/ 0 w 5861304"/>
              <a:gd name="connsiteY0" fmla="*/ 0 h 3108543"/>
              <a:gd name="connsiteX1" fmla="*/ 5861304 w 5861304"/>
              <a:gd name="connsiteY1" fmla="*/ 0 h 3108543"/>
              <a:gd name="connsiteX2" fmla="*/ 5861304 w 5861304"/>
              <a:gd name="connsiteY2" fmla="*/ 3108543 h 3108543"/>
              <a:gd name="connsiteX3" fmla="*/ 0 w 5861304"/>
              <a:gd name="connsiteY3" fmla="*/ 3108543 h 3108543"/>
              <a:gd name="connsiteX4" fmla="*/ 0 w 5861304"/>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1304" h="3108543" fill="none" extrusionOk="0">
                <a:moveTo>
                  <a:pt x="0" y="0"/>
                </a:moveTo>
                <a:cubicBezTo>
                  <a:pt x="1327174" y="5222"/>
                  <a:pt x="3770256" y="24918"/>
                  <a:pt x="5861304" y="0"/>
                </a:cubicBezTo>
                <a:cubicBezTo>
                  <a:pt x="5700059" y="881063"/>
                  <a:pt x="5817544" y="2152994"/>
                  <a:pt x="5861304" y="3108543"/>
                </a:cubicBezTo>
                <a:cubicBezTo>
                  <a:pt x="4671875" y="2943782"/>
                  <a:pt x="703499" y="3226693"/>
                  <a:pt x="0" y="3108543"/>
                </a:cubicBezTo>
                <a:cubicBezTo>
                  <a:pt x="-55725" y="2246938"/>
                  <a:pt x="17072" y="541625"/>
                  <a:pt x="0" y="0"/>
                </a:cubicBezTo>
                <a:close/>
              </a:path>
              <a:path w="5861304" h="3108543" stroke="0" extrusionOk="0">
                <a:moveTo>
                  <a:pt x="0" y="0"/>
                </a:moveTo>
                <a:cubicBezTo>
                  <a:pt x="988131" y="11849"/>
                  <a:pt x="3261875" y="-161459"/>
                  <a:pt x="5861304" y="0"/>
                </a:cubicBezTo>
                <a:cubicBezTo>
                  <a:pt x="5864434" y="1505838"/>
                  <a:pt x="5760128" y="1841737"/>
                  <a:pt x="5861304" y="3108543"/>
                </a:cubicBezTo>
                <a:cubicBezTo>
                  <a:pt x="4512060" y="2962683"/>
                  <a:pt x="1622298"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2800" b="1" dirty="0">
                <a:solidFill>
                  <a:srgbClr val="002060"/>
                </a:solidFill>
                <a:latin typeface="Calibri" panose="020F0502020204030204" pitchFamily="34" charset="0"/>
                <a:cs typeface="Calibri" panose="020F0502020204030204" pitchFamily="34" charset="0"/>
              </a:rPr>
              <a:t>Việc sử dụng quạt thông gió cho nhà kính là để tạo hiệu ứng làm mới không khí trong nhà kính, đảm bảo không khí từ ngoài có thể vào trong nhà kính và ngược lại. Từ đó cung cấp đủ lượng oxi cho cây phát triển và thải được khí canonic ra bên ngoài. </a:t>
            </a:r>
          </a:p>
        </p:txBody>
      </p:sp>
    </p:spTree>
    <p:extLst>
      <p:ext uri="{BB962C8B-B14F-4D97-AF65-F5344CB8AC3E}">
        <p14:creationId xmlns:p14="http://schemas.microsoft.com/office/powerpoint/2010/main" val="330320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04494D0-68F8-44EA-8321-1585B2B1B5E4}"/>
              </a:ext>
            </a:extLst>
          </p:cNvPr>
          <p:cNvSpPr/>
          <p:nvPr/>
        </p:nvSpPr>
        <p:spPr>
          <a:xfrm>
            <a:off x="381000" y="304800"/>
            <a:ext cx="115824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ea typeface="字魂95号-手刻宋"/>
              <a:cs typeface="+mn-cs"/>
            </a:endParaRPr>
          </a:p>
        </p:txBody>
      </p:sp>
      <p:pic>
        <p:nvPicPr>
          <p:cNvPr id="6" name="Picture 5">
            <a:extLst>
              <a:ext uri="{FF2B5EF4-FFF2-40B4-BE49-F238E27FC236}">
                <a16:creationId xmlns:a16="http://schemas.microsoft.com/office/drawing/2014/main" xmlns="" id="{AB6CEB8C-8F77-A3D1-E659-9C70B2C89755}"/>
              </a:ext>
            </a:extLst>
          </p:cNvPr>
          <p:cNvPicPr>
            <a:picLocks noChangeAspect="1"/>
          </p:cNvPicPr>
          <p:nvPr/>
        </p:nvPicPr>
        <p:blipFill>
          <a:blip r:embed="rId2"/>
          <a:stretch>
            <a:fillRect/>
          </a:stretch>
        </p:blipFill>
        <p:spPr>
          <a:xfrm>
            <a:off x="2236524" y="345233"/>
            <a:ext cx="7010400" cy="943704"/>
          </a:xfrm>
          <a:prstGeom prst="rect">
            <a:avLst/>
          </a:prstGeom>
        </p:spPr>
      </p:pic>
      <p:sp>
        <p:nvSpPr>
          <p:cNvPr id="7" name="TextBox 6">
            <a:extLst>
              <a:ext uri="{FF2B5EF4-FFF2-40B4-BE49-F238E27FC236}">
                <a16:creationId xmlns:a16="http://schemas.microsoft.com/office/drawing/2014/main" xmlns="" id="{6AF3B78D-5DA5-542C-6E92-452070CA6648}"/>
              </a:ext>
            </a:extLst>
          </p:cNvPr>
          <p:cNvSpPr txBox="1"/>
          <p:nvPr/>
        </p:nvSpPr>
        <p:spPr>
          <a:xfrm>
            <a:off x="5641848" y="2399431"/>
            <a:ext cx="6172200" cy="2123658"/>
          </a:xfrm>
          <a:custGeom>
            <a:avLst/>
            <a:gdLst>
              <a:gd name="connsiteX0" fmla="*/ 0 w 6172200"/>
              <a:gd name="connsiteY0" fmla="*/ 0 h 2123658"/>
              <a:gd name="connsiteX1" fmla="*/ 6172200 w 6172200"/>
              <a:gd name="connsiteY1" fmla="*/ 0 h 2123658"/>
              <a:gd name="connsiteX2" fmla="*/ 6172200 w 6172200"/>
              <a:gd name="connsiteY2" fmla="*/ 2123658 h 2123658"/>
              <a:gd name="connsiteX3" fmla="*/ 0 w 6172200"/>
              <a:gd name="connsiteY3" fmla="*/ 2123658 h 2123658"/>
              <a:gd name="connsiteX4" fmla="*/ 0 w 6172200"/>
              <a:gd name="connsiteY4" fmla="*/ 0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0" h="2123658" fill="none" extrusionOk="0">
                <a:moveTo>
                  <a:pt x="0" y="0"/>
                </a:moveTo>
                <a:cubicBezTo>
                  <a:pt x="699932" y="5222"/>
                  <a:pt x="4902352" y="24918"/>
                  <a:pt x="6172200" y="0"/>
                </a:cubicBezTo>
                <a:cubicBezTo>
                  <a:pt x="6010955" y="461505"/>
                  <a:pt x="6128440" y="1389397"/>
                  <a:pt x="6172200" y="2123658"/>
                </a:cubicBezTo>
                <a:cubicBezTo>
                  <a:pt x="3598307" y="1958897"/>
                  <a:pt x="1308787" y="2241808"/>
                  <a:pt x="0" y="2123658"/>
                </a:cubicBezTo>
                <a:cubicBezTo>
                  <a:pt x="-55725" y="1434903"/>
                  <a:pt x="17072" y="221841"/>
                  <a:pt x="0" y="0"/>
                </a:cubicBezTo>
                <a:close/>
              </a:path>
              <a:path w="6172200" h="2123658" stroke="0" extrusionOk="0">
                <a:moveTo>
                  <a:pt x="0" y="0"/>
                </a:moveTo>
                <a:cubicBezTo>
                  <a:pt x="1780007" y="11849"/>
                  <a:pt x="4873118" y="-161459"/>
                  <a:pt x="6172200" y="0"/>
                </a:cubicBezTo>
                <a:cubicBezTo>
                  <a:pt x="6175330" y="976229"/>
                  <a:pt x="6071024" y="1422122"/>
                  <a:pt x="6172200" y="2123658"/>
                </a:cubicBezTo>
                <a:cubicBezTo>
                  <a:pt x="5303902" y="1977798"/>
                  <a:pt x="1945946" y="2045334"/>
                  <a:pt x="0" y="2123658"/>
                </a:cubicBezTo>
                <a:cubicBezTo>
                  <a:pt x="74291" y="1341921"/>
                  <a:pt x="168006" y="76356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400" b="1" dirty="0">
                <a:solidFill>
                  <a:srgbClr val="002060"/>
                </a:solidFill>
                <a:latin typeface="Calibri" panose="020F0502020204030204" pitchFamily="34" charset="0"/>
                <a:cs typeface="Calibri" panose="020F0502020204030204" pitchFamily="34" charset="0"/>
              </a:rPr>
              <a:t>Sự dụng bình oxi khi lặn là để cung cấp oxi cho sự thở của người thợ lặn.</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3F2167BB-73FD-0A1F-5E16-E9E5651FBDD9}"/>
              </a:ext>
            </a:extLst>
          </p:cNvPr>
          <p:cNvPicPr>
            <a:picLocks noChangeAspect="1"/>
          </p:cNvPicPr>
          <p:nvPr/>
        </p:nvPicPr>
        <p:blipFill>
          <a:blip r:embed="rId3"/>
          <a:stretch>
            <a:fillRect/>
          </a:stretch>
        </p:blipFill>
        <p:spPr>
          <a:xfrm>
            <a:off x="915162" y="1969961"/>
            <a:ext cx="4586365" cy="3397568"/>
          </a:xfrm>
          <a:prstGeom prst="rect">
            <a:avLst/>
          </a:prstGeom>
        </p:spPr>
      </p:pic>
    </p:spTree>
    <p:extLst>
      <p:ext uri="{BB962C8B-B14F-4D97-AF65-F5344CB8AC3E}">
        <p14:creationId xmlns:p14="http://schemas.microsoft.com/office/powerpoint/2010/main" val="205794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06" name="Rectangle 86"/>
          <p:cNvSpPr>
            <a:spLocks noChangeArrowheads="1"/>
          </p:cNvSpPr>
          <p:nvPr/>
        </p:nvSpPr>
        <p:spPr bwMode="auto">
          <a:xfrm>
            <a:off x="1597585" y="377103"/>
            <a:ext cx="10461065" cy="1189038"/>
          </a:xfrm>
          <a:custGeom>
            <a:avLst/>
            <a:gdLst>
              <a:gd name="connsiteX0" fmla="*/ 383239 w 10461065"/>
              <a:gd name="connsiteY0" fmla="*/ 0 h 1189038"/>
              <a:gd name="connsiteX1" fmla="*/ 853538 w 10461065"/>
              <a:gd name="connsiteY1" fmla="*/ 0 h 1189038"/>
              <a:gd name="connsiteX2" fmla="*/ 1323836 w 10461065"/>
              <a:gd name="connsiteY2" fmla="*/ 0 h 1189038"/>
              <a:gd name="connsiteX3" fmla="*/ 1794135 w 10461065"/>
              <a:gd name="connsiteY3" fmla="*/ 0 h 1189038"/>
              <a:gd name="connsiteX4" fmla="*/ 2465990 w 10461065"/>
              <a:gd name="connsiteY4" fmla="*/ 0 h 1189038"/>
              <a:gd name="connsiteX5" fmla="*/ 3137845 w 10461065"/>
              <a:gd name="connsiteY5" fmla="*/ 0 h 1189038"/>
              <a:gd name="connsiteX6" fmla="*/ 3910478 w 10461065"/>
              <a:gd name="connsiteY6" fmla="*/ 0 h 1189038"/>
              <a:gd name="connsiteX7" fmla="*/ 4783890 w 10461065"/>
              <a:gd name="connsiteY7" fmla="*/ 0 h 1189038"/>
              <a:gd name="connsiteX8" fmla="*/ 5455745 w 10461065"/>
              <a:gd name="connsiteY8" fmla="*/ 0 h 1189038"/>
              <a:gd name="connsiteX9" fmla="*/ 6329156 w 10461065"/>
              <a:gd name="connsiteY9" fmla="*/ 0 h 1189038"/>
              <a:gd name="connsiteX10" fmla="*/ 6900233 w 10461065"/>
              <a:gd name="connsiteY10" fmla="*/ 0 h 1189038"/>
              <a:gd name="connsiteX11" fmla="*/ 7471310 w 10461065"/>
              <a:gd name="connsiteY11" fmla="*/ 0 h 1189038"/>
              <a:gd name="connsiteX12" fmla="*/ 7941608 w 10461065"/>
              <a:gd name="connsiteY12" fmla="*/ 0 h 1189038"/>
              <a:gd name="connsiteX13" fmla="*/ 8815020 w 10461065"/>
              <a:gd name="connsiteY13" fmla="*/ 0 h 1189038"/>
              <a:gd name="connsiteX14" fmla="*/ 9688432 w 10461065"/>
              <a:gd name="connsiteY14" fmla="*/ 0 h 1189038"/>
              <a:gd name="connsiteX15" fmla="*/ 10461065 w 10461065"/>
              <a:gd name="connsiteY15" fmla="*/ 0 h 1189038"/>
              <a:gd name="connsiteX16" fmla="*/ 10461065 w 10461065"/>
              <a:gd name="connsiteY16" fmla="*/ 0 h 1189038"/>
              <a:gd name="connsiteX17" fmla="*/ 10461065 w 10461065"/>
              <a:gd name="connsiteY17" fmla="*/ 386784 h 1189038"/>
              <a:gd name="connsiteX18" fmla="*/ 10461065 w 10461065"/>
              <a:gd name="connsiteY18" fmla="*/ 805799 h 1189038"/>
              <a:gd name="connsiteX19" fmla="*/ 10077826 w 10461065"/>
              <a:gd name="connsiteY19" fmla="*/ 1189038 h 1189038"/>
              <a:gd name="connsiteX20" fmla="*/ 9708306 w 10461065"/>
              <a:gd name="connsiteY20" fmla="*/ 1189038 h 1189038"/>
              <a:gd name="connsiteX21" fmla="*/ 8834894 w 10461065"/>
              <a:gd name="connsiteY21" fmla="*/ 1189038 h 1189038"/>
              <a:gd name="connsiteX22" fmla="*/ 8163039 w 10461065"/>
              <a:gd name="connsiteY22" fmla="*/ 1189038 h 1189038"/>
              <a:gd name="connsiteX23" fmla="*/ 7692741 w 10461065"/>
              <a:gd name="connsiteY23" fmla="*/ 1189038 h 1189038"/>
              <a:gd name="connsiteX24" fmla="*/ 7323220 w 10461065"/>
              <a:gd name="connsiteY24" fmla="*/ 1189038 h 1189038"/>
              <a:gd name="connsiteX25" fmla="*/ 6752143 w 10461065"/>
              <a:gd name="connsiteY25" fmla="*/ 1189038 h 1189038"/>
              <a:gd name="connsiteX26" fmla="*/ 6181067 w 10461065"/>
              <a:gd name="connsiteY26" fmla="*/ 1189038 h 1189038"/>
              <a:gd name="connsiteX27" fmla="*/ 5609990 w 10461065"/>
              <a:gd name="connsiteY27" fmla="*/ 1189038 h 1189038"/>
              <a:gd name="connsiteX28" fmla="*/ 4837356 w 10461065"/>
              <a:gd name="connsiteY28" fmla="*/ 1189038 h 1189038"/>
              <a:gd name="connsiteX29" fmla="*/ 4165501 w 10461065"/>
              <a:gd name="connsiteY29" fmla="*/ 1189038 h 1189038"/>
              <a:gd name="connsiteX30" fmla="*/ 3695203 w 10461065"/>
              <a:gd name="connsiteY30" fmla="*/ 1189038 h 1189038"/>
              <a:gd name="connsiteX31" fmla="*/ 3325683 w 10461065"/>
              <a:gd name="connsiteY31" fmla="*/ 1189038 h 1189038"/>
              <a:gd name="connsiteX32" fmla="*/ 2956162 w 10461065"/>
              <a:gd name="connsiteY32" fmla="*/ 1189038 h 1189038"/>
              <a:gd name="connsiteX33" fmla="*/ 2385085 w 10461065"/>
              <a:gd name="connsiteY33" fmla="*/ 1189038 h 1189038"/>
              <a:gd name="connsiteX34" fmla="*/ 1713230 w 10461065"/>
              <a:gd name="connsiteY34" fmla="*/ 1189038 h 1189038"/>
              <a:gd name="connsiteX35" fmla="*/ 1242932 w 10461065"/>
              <a:gd name="connsiteY35" fmla="*/ 1189038 h 1189038"/>
              <a:gd name="connsiteX36" fmla="*/ 571077 w 10461065"/>
              <a:gd name="connsiteY36" fmla="*/ 1189038 h 1189038"/>
              <a:gd name="connsiteX37" fmla="*/ 0 w 10461065"/>
              <a:gd name="connsiteY37" fmla="*/ 1189038 h 1189038"/>
              <a:gd name="connsiteX38" fmla="*/ 0 w 10461065"/>
              <a:gd name="connsiteY38" fmla="*/ 1189038 h 1189038"/>
              <a:gd name="connsiteX39" fmla="*/ 0 w 10461065"/>
              <a:gd name="connsiteY39" fmla="*/ 810312 h 1189038"/>
              <a:gd name="connsiteX40" fmla="*/ 0 w 10461065"/>
              <a:gd name="connsiteY40" fmla="*/ 383239 h 1189038"/>
              <a:gd name="connsiteX41" fmla="*/ 383239 w 10461065"/>
              <a:gd name="connsiteY41" fmla="*/ 0 h 118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61065" h="1189038" fill="none" extrusionOk="0">
                <a:moveTo>
                  <a:pt x="383239" y="0"/>
                </a:moveTo>
                <a:cubicBezTo>
                  <a:pt x="613952" y="-18188"/>
                  <a:pt x="698890" y="-21599"/>
                  <a:pt x="853538" y="0"/>
                </a:cubicBezTo>
                <a:cubicBezTo>
                  <a:pt x="1008186" y="21599"/>
                  <a:pt x="1225964" y="-5738"/>
                  <a:pt x="1323836" y="0"/>
                </a:cubicBezTo>
                <a:cubicBezTo>
                  <a:pt x="1421708" y="5738"/>
                  <a:pt x="1662705" y="-42"/>
                  <a:pt x="1794135" y="0"/>
                </a:cubicBezTo>
                <a:cubicBezTo>
                  <a:pt x="1925565" y="42"/>
                  <a:pt x="2196344" y="-20448"/>
                  <a:pt x="2465990" y="0"/>
                </a:cubicBezTo>
                <a:cubicBezTo>
                  <a:pt x="2735636" y="20448"/>
                  <a:pt x="2804887" y="22774"/>
                  <a:pt x="3137845" y="0"/>
                </a:cubicBezTo>
                <a:cubicBezTo>
                  <a:pt x="3470803" y="-22774"/>
                  <a:pt x="3755104" y="-23547"/>
                  <a:pt x="3910478" y="0"/>
                </a:cubicBezTo>
                <a:cubicBezTo>
                  <a:pt x="4065852" y="23547"/>
                  <a:pt x="4509103" y="-28135"/>
                  <a:pt x="4783890" y="0"/>
                </a:cubicBezTo>
                <a:cubicBezTo>
                  <a:pt x="5058677" y="28135"/>
                  <a:pt x="5142521" y="-31950"/>
                  <a:pt x="5455745" y="0"/>
                </a:cubicBezTo>
                <a:cubicBezTo>
                  <a:pt x="5768970" y="31950"/>
                  <a:pt x="5962773" y="-20117"/>
                  <a:pt x="6329156" y="0"/>
                </a:cubicBezTo>
                <a:cubicBezTo>
                  <a:pt x="6695539" y="20117"/>
                  <a:pt x="6739452" y="17769"/>
                  <a:pt x="6900233" y="0"/>
                </a:cubicBezTo>
                <a:cubicBezTo>
                  <a:pt x="7061014" y="-17769"/>
                  <a:pt x="7293052" y="-11329"/>
                  <a:pt x="7471310" y="0"/>
                </a:cubicBezTo>
                <a:cubicBezTo>
                  <a:pt x="7649568" y="11329"/>
                  <a:pt x="7706611" y="-3458"/>
                  <a:pt x="7941608" y="0"/>
                </a:cubicBezTo>
                <a:cubicBezTo>
                  <a:pt x="8176605" y="3458"/>
                  <a:pt x="8486796" y="42968"/>
                  <a:pt x="8815020" y="0"/>
                </a:cubicBezTo>
                <a:cubicBezTo>
                  <a:pt x="9143244" y="-42968"/>
                  <a:pt x="9414213" y="8799"/>
                  <a:pt x="9688432" y="0"/>
                </a:cubicBezTo>
                <a:cubicBezTo>
                  <a:pt x="9962651" y="-8799"/>
                  <a:pt x="10302451" y="20534"/>
                  <a:pt x="10461065" y="0"/>
                </a:cubicBezTo>
                <a:lnTo>
                  <a:pt x="10461065" y="0"/>
                </a:lnTo>
                <a:cubicBezTo>
                  <a:pt x="10467847" y="111277"/>
                  <a:pt x="10453064" y="249960"/>
                  <a:pt x="10461065" y="386784"/>
                </a:cubicBezTo>
                <a:cubicBezTo>
                  <a:pt x="10469066" y="523608"/>
                  <a:pt x="10448233" y="701371"/>
                  <a:pt x="10461065" y="805799"/>
                </a:cubicBezTo>
                <a:cubicBezTo>
                  <a:pt x="10412753" y="1019791"/>
                  <a:pt x="10299119" y="1240171"/>
                  <a:pt x="10077826" y="1189038"/>
                </a:cubicBezTo>
                <a:cubicBezTo>
                  <a:pt x="9966520" y="1201401"/>
                  <a:pt x="9794130" y="1175311"/>
                  <a:pt x="9708306" y="1189038"/>
                </a:cubicBezTo>
                <a:cubicBezTo>
                  <a:pt x="9622482" y="1202765"/>
                  <a:pt x="9093629" y="1215061"/>
                  <a:pt x="8834894" y="1189038"/>
                </a:cubicBezTo>
                <a:cubicBezTo>
                  <a:pt x="8576159" y="1163015"/>
                  <a:pt x="8308656" y="1191585"/>
                  <a:pt x="8163039" y="1189038"/>
                </a:cubicBezTo>
                <a:cubicBezTo>
                  <a:pt x="8017422" y="1186491"/>
                  <a:pt x="7905980" y="1182604"/>
                  <a:pt x="7692741" y="1189038"/>
                </a:cubicBezTo>
                <a:cubicBezTo>
                  <a:pt x="7479502" y="1195472"/>
                  <a:pt x="7414942" y="1188324"/>
                  <a:pt x="7323220" y="1189038"/>
                </a:cubicBezTo>
                <a:cubicBezTo>
                  <a:pt x="7231498" y="1189752"/>
                  <a:pt x="7006630" y="1175750"/>
                  <a:pt x="6752143" y="1189038"/>
                </a:cubicBezTo>
                <a:cubicBezTo>
                  <a:pt x="6497656" y="1202326"/>
                  <a:pt x="6455480" y="1192348"/>
                  <a:pt x="6181067" y="1189038"/>
                </a:cubicBezTo>
                <a:cubicBezTo>
                  <a:pt x="5906654" y="1185728"/>
                  <a:pt x="5840805" y="1200392"/>
                  <a:pt x="5609990" y="1189038"/>
                </a:cubicBezTo>
                <a:cubicBezTo>
                  <a:pt x="5379175" y="1177684"/>
                  <a:pt x="4998054" y="1195861"/>
                  <a:pt x="4837356" y="1189038"/>
                </a:cubicBezTo>
                <a:cubicBezTo>
                  <a:pt x="4676658" y="1182215"/>
                  <a:pt x="4320034" y="1174309"/>
                  <a:pt x="4165501" y="1189038"/>
                </a:cubicBezTo>
                <a:cubicBezTo>
                  <a:pt x="4010969" y="1203767"/>
                  <a:pt x="3912451" y="1209218"/>
                  <a:pt x="3695203" y="1189038"/>
                </a:cubicBezTo>
                <a:cubicBezTo>
                  <a:pt x="3477955" y="1168858"/>
                  <a:pt x="3403599" y="1181351"/>
                  <a:pt x="3325683" y="1189038"/>
                </a:cubicBezTo>
                <a:cubicBezTo>
                  <a:pt x="3247767" y="1196725"/>
                  <a:pt x="3075706" y="1187495"/>
                  <a:pt x="2956162" y="1189038"/>
                </a:cubicBezTo>
                <a:cubicBezTo>
                  <a:pt x="2836618" y="1190581"/>
                  <a:pt x="2543969" y="1163128"/>
                  <a:pt x="2385085" y="1189038"/>
                </a:cubicBezTo>
                <a:cubicBezTo>
                  <a:pt x="2226201" y="1214948"/>
                  <a:pt x="2042214" y="1219318"/>
                  <a:pt x="1713230" y="1189038"/>
                </a:cubicBezTo>
                <a:cubicBezTo>
                  <a:pt x="1384247" y="1158758"/>
                  <a:pt x="1416489" y="1204398"/>
                  <a:pt x="1242932" y="1189038"/>
                </a:cubicBezTo>
                <a:cubicBezTo>
                  <a:pt x="1069375" y="1173678"/>
                  <a:pt x="724066" y="1178729"/>
                  <a:pt x="571077" y="1189038"/>
                </a:cubicBezTo>
                <a:cubicBezTo>
                  <a:pt x="418089" y="1199347"/>
                  <a:pt x="261117" y="1199507"/>
                  <a:pt x="0" y="1189038"/>
                </a:cubicBezTo>
                <a:lnTo>
                  <a:pt x="0" y="1189038"/>
                </a:lnTo>
                <a:cubicBezTo>
                  <a:pt x="498" y="1042590"/>
                  <a:pt x="15739" y="997084"/>
                  <a:pt x="0" y="810312"/>
                </a:cubicBezTo>
                <a:cubicBezTo>
                  <a:pt x="-15739" y="623540"/>
                  <a:pt x="20640" y="520043"/>
                  <a:pt x="0" y="383239"/>
                </a:cubicBezTo>
                <a:cubicBezTo>
                  <a:pt x="1213" y="149846"/>
                  <a:pt x="167654" y="-33846"/>
                  <a:pt x="383239" y="0"/>
                </a:cubicBezTo>
                <a:close/>
              </a:path>
              <a:path w="10461065" h="1189038" stroke="0" extrusionOk="0">
                <a:moveTo>
                  <a:pt x="383239" y="0"/>
                </a:moveTo>
                <a:cubicBezTo>
                  <a:pt x="551827" y="-26518"/>
                  <a:pt x="838639" y="-8805"/>
                  <a:pt x="1155872" y="0"/>
                </a:cubicBezTo>
                <a:cubicBezTo>
                  <a:pt x="1473105" y="8805"/>
                  <a:pt x="1542725" y="-20842"/>
                  <a:pt x="1928506" y="0"/>
                </a:cubicBezTo>
                <a:cubicBezTo>
                  <a:pt x="2314287" y="20842"/>
                  <a:pt x="2236922" y="-4568"/>
                  <a:pt x="2398804" y="0"/>
                </a:cubicBezTo>
                <a:cubicBezTo>
                  <a:pt x="2560686" y="4568"/>
                  <a:pt x="2732140" y="-2612"/>
                  <a:pt x="2869103" y="0"/>
                </a:cubicBezTo>
                <a:cubicBezTo>
                  <a:pt x="3006066" y="2612"/>
                  <a:pt x="3082579" y="-11297"/>
                  <a:pt x="3238623" y="0"/>
                </a:cubicBezTo>
                <a:cubicBezTo>
                  <a:pt x="3394667" y="11297"/>
                  <a:pt x="3541294" y="1948"/>
                  <a:pt x="3708922" y="0"/>
                </a:cubicBezTo>
                <a:cubicBezTo>
                  <a:pt x="3876550" y="-1948"/>
                  <a:pt x="4301314" y="-20653"/>
                  <a:pt x="4582333" y="0"/>
                </a:cubicBezTo>
                <a:cubicBezTo>
                  <a:pt x="4863352" y="20653"/>
                  <a:pt x="4931155" y="-1519"/>
                  <a:pt x="5052632" y="0"/>
                </a:cubicBezTo>
                <a:cubicBezTo>
                  <a:pt x="5174109" y="1519"/>
                  <a:pt x="5678935" y="21533"/>
                  <a:pt x="5926043" y="0"/>
                </a:cubicBezTo>
                <a:cubicBezTo>
                  <a:pt x="6173151" y="-21533"/>
                  <a:pt x="6557214" y="37396"/>
                  <a:pt x="6799455" y="0"/>
                </a:cubicBezTo>
                <a:cubicBezTo>
                  <a:pt x="7041696" y="-37396"/>
                  <a:pt x="7410317" y="6098"/>
                  <a:pt x="7572088" y="0"/>
                </a:cubicBezTo>
                <a:cubicBezTo>
                  <a:pt x="7733859" y="-6098"/>
                  <a:pt x="8043937" y="-21194"/>
                  <a:pt x="8445500" y="0"/>
                </a:cubicBezTo>
                <a:cubicBezTo>
                  <a:pt x="8847063" y="21194"/>
                  <a:pt x="8979532" y="20026"/>
                  <a:pt x="9117355" y="0"/>
                </a:cubicBezTo>
                <a:cubicBezTo>
                  <a:pt x="9255179" y="-20026"/>
                  <a:pt x="9449540" y="-2533"/>
                  <a:pt x="9688432" y="0"/>
                </a:cubicBezTo>
                <a:cubicBezTo>
                  <a:pt x="9927324" y="2533"/>
                  <a:pt x="10160122" y="-32244"/>
                  <a:pt x="10461065" y="0"/>
                </a:cubicBezTo>
                <a:lnTo>
                  <a:pt x="10461065" y="0"/>
                </a:lnTo>
                <a:cubicBezTo>
                  <a:pt x="10446604" y="159343"/>
                  <a:pt x="10440843" y="218417"/>
                  <a:pt x="10461065" y="410957"/>
                </a:cubicBezTo>
                <a:cubicBezTo>
                  <a:pt x="10481287" y="603497"/>
                  <a:pt x="10478374" y="661734"/>
                  <a:pt x="10461065" y="805799"/>
                </a:cubicBezTo>
                <a:cubicBezTo>
                  <a:pt x="10466348" y="1018083"/>
                  <a:pt x="10249475" y="1168200"/>
                  <a:pt x="10077826" y="1189038"/>
                </a:cubicBezTo>
                <a:cubicBezTo>
                  <a:pt x="9952010" y="1189946"/>
                  <a:pt x="9704936" y="1166409"/>
                  <a:pt x="9607527" y="1189038"/>
                </a:cubicBezTo>
                <a:cubicBezTo>
                  <a:pt x="9510118" y="1211667"/>
                  <a:pt x="9147189" y="1226214"/>
                  <a:pt x="8734116" y="1189038"/>
                </a:cubicBezTo>
                <a:cubicBezTo>
                  <a:pt x="8321043" y="1151862"/>
                  <a:pt x="8449094" y="1172698"/>
                  <a:pt x="8364596" y="1189038"/>
                </a:cubicBezTo>
                <a:cubicBezTo>
                  <a:pt x="8280098" y="1205378"/>
                  <a:pt x="8042071" y="1178756"/>
                  <a:pt x="7894297" y="1189038"/>
                </a:cubicBezTo>
                <a:cubicBezTo>
                  <a:pt x="7746523" y="1199320"/>
                  <a:pt x="7500832" y="1190499"/>
                  <a:pt x="7121664" y="1189038"/>
                </a:cubicBezTo>
                <a:cubicBezTo>
                  <a:pt x="6742496" y="1187577"/>
                  <a:pt x="6862413" y="1173631"/>
                  <a:pt x="6752143" y="1189038"/>
                </a:cubicBezTo>
                <a:cubicBezTo>
                  <a:pt x="6641873" y="1204445"/>
                  <a:pt x="6375338" y="1202381"/>
                  <a:pt x="6080288" y="1189038"/>
                </a:cubicBezTo>
                <a:cubicBezTo>
                  <a:pt x="5785239" y="1175695"/>
                  <a:pt x="5816855" y="1192131"/>
                  <a:pt x="5609990" y="1189038"/>
                </a:cubicBezTo>
                <a:cubicBezTo>
                  <a:pt x="5403125" y="1185945"/>
                  <a:pt x="5089408" y="1214131"/>
                  <a:pt x="4938135" y="1189038"/>
                </a:cubicBezTo>
                <a:cubicBezTo>
                  <a:pt x="4786863" y="1163945"/>
                  <a:pt x="4566983" y="1197423"/>
                  <a:pt x="4266280" y="1189038"/>
                </a:cubicBezTo>
                <a:cubicBezTo>
                  <a:pt x="3965578" y="1180653"/>
                  <a:pt x="3880847" y="1207126"/>
                  <a:pt x="3695203" y="1189038"/>
                </a:cubicBezTo>
                <a:cubicBezTo>
                  <a:pt x="3509559" y="1170950"/>
                  <a:pt x="3490885" y="1190738"/>
                  <a:pt x="3325683" y="1189038"/>
                </a:cubicBezTo>
                <a:cubicBezTo>
                  <a:pt x="3160481" y="1187338"/>
                  <a:pt x="3032678" y="1205328"/>
                  <a:pt x="2956162" y="1189038"/>
                </a:cubicBezTo>
                <a:cubicBezTo>
                  <a:pt x="2879646" y="1172748"/>
                  <a:pt x="2717606" y="1194741"/>
                  <a:pt x="2586642" y="1189038"/>
                </a:cubicBezTo>
                <a:cubicBezTo>
                  <a:pt x="2455678" y="1183335"/>
                  <a:pt x="2239509" y="1195922"/>
                  <a:pt x="2116343" y="1189038"/>
                </a:cubicBezTo>
                <a:cubicBezTo>
                  <a:pt x="1993177" y="1182154"/>
                  <a:pt x="1807081" y="1197216"/>
                  <a:pt x="1646045" y="1189038"/>
                </a:cubicBezTo>
                <a:cubicBezTo>
                  <a:pt x="1485009" y="1180860"/>
                  <a:pt x="1315182" y="1181621"/>
                  <a:pt x="1175746" y="1189038"/>
                </a:cubicBezTo>
                <a:cubicBezTo>
                  <a:pt x="1036310" y="1196455"/>
                  <a:pt x="936328" y="1186618"/>
                  <a:pt x="806226" y="1189038"/>
                </a:cubicBezTo>
                <a:cubicBezTo>
                  <a:pt x="676124" y="1191458"/>
                  <a:pt x="162923" y="1175754"/>
                  <a:pt x="0" y="1189038"/>
                </a:cubicBezTo>
                <a:lnTo>
                  <a:pt x="0" y="1189038"/>
                </a:lnTo>
                <a:cubicBezTo>
                  <a:pt x="11973" y="1102066"/>
                  <a:pt x="-10243" y="970327"/>
                  <a:pt x="0" y="778081"/>
                </a:cubicBezTo>
                <a:cubicBezTo>
                  <a:pt x="10243" y="585835"/>
                  <a:pt x="19662" y="512984"/>
                  <a:pt x="0" y="383239"/>
                </a:cubicBezTo>
                <a:cubicBezTo>
                  <a:pt x="31430" y="185973"/>
                  <a:pt x="168448" y="-14694"/>
                  <a:pt x="383239" y="0"/>
                </a:cubicBezTo>
                <a:close/>
              </a:path>
            </a:pathLst>
          </a:custGeom>
          <a:solidFill>
            <a:srgbClr val="FFAFD7"/>
          </a:solidFill>
          <a:ln w="38100">
            <a:solidFill>
              <a:srgbClr val="C00000"/>
            </a:solidFill>
            <a:miter lim="800000"/>
            <a:headEnd/>
            <a:tailEnd/>
            <a:extLst>
              <a:ext uri="{C807C97D-BFC1-408E-A445-0C87EB9F89A2}">
                <ask:lineSketchStyleProps xmlns:ask="http://schemas.microsoft.com/office/drawing/2018/sketchyshapes" xmlns="" sd="3255258792">
                  <a:prstGeom prst="round2DiagRect">
                    <a:avLst>
                      <a:gd name="adj1" fmla="val 32231"/>
                      <a:gd name="adj2" fmla="val 0"/>
                    </a:avLst>
                  </a:prstGeom>
                  <ask:type>
                    <ask:lineSketchFreehand/>
                  </ask:type>
                </ask:lineSketchStyleProps>
              </a:ext>
            </a:extLst>
          </a:ln>
          <a:effectLst/>
        </p:spPr>
        <p:txBody>
          <a:bodyPr wrap="none" anchor="ctr"/>
          <a:lstStyle/>
          <a:p>
            <a:pPr lvl="0" algn="ctr"/>
            <a:r>
              <a:rPr lang="vi-VN" sz="3600" b="1" dirty="0">
                <a:solidFill>
                  <a:srgbClr val="E7E6E6">
                    <a:lumMod val="10000"/>
                  </a:srgbClr>
                </a:solidFill>
                <a:latin typeface="Calibri" panose="020F0502020204030204" pitchFamily="34" charset="0"/>
                <a:cs typeface="Calibri" panose="020F0502020204030204" pitchFamily="34" charset="0"/>
              </a:rPr>
              <a:t>Khi thổi không khí vào bếp than hoặc bếp củi thì lửa</a:t>
            </a:r>
            <a:endParaRPr lang="en-US" sz="3600" b="1" dirty="0">
              <a:solidFill>
                <a:srgbClr val="E7E6E6">
                  <a:lumMod val="10000"/>
                </a:srgbClr>
              </a:solidFill>
              <a:latin typeface="Calibri" panose="020F0502020204030204" pitchFamily="34" charset="0"/>
              <a:cs typeface="Calibri" panose="020F0502020204030204" pitchFamily="34" charset="0"/>
            </a:endParaRPr>
          </a:p>
          <a:p>
            <a:pPr lvl="0" algn="ctr"/>
            <a:r>
              <a:rPr lang="vi-VN" sz="3600" b="1" dirty="0">
                <a:solidFill>
                  <a:srgbClr val="E7E6E6">
                    <a:lumMod val="10000"/>
                  </a:srgbClr>
                </a:solidFill>
                <a:latin typeface="Calibri" panose="020F0502020204030204" pitchFamily="34" charset="0"/>
                <a:cs typeface="Calibri" panose="020F0502020204030204" pitchFamily="34" charset="0"/>
              </a:rPr>
              <a:t> sẽ cháy to lên hay nhỏ đi? Vì sao?</a:t>
            </a:r>
            <a:endParaRPr kumimoji="0" lang="en-US" sz="36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297BBA15-7A1B-452A-BB59-DE133EE553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48" y="304800"/>
            <a:ext cx="1452837" cy="1775540"/>
          </a:xfrm>
          <a:prstGeom prst="rect">
            <a:avLst/>
          </a:prstGeom>
        </p:spPr>
      </p:pic>
      <p:pic>
        <p:nvPicPr>
          <p:cNvPr id="1026" name="Picture 2" descr="Mơ Thấy Lửa Cháy Trong Bếp Là Điềm Báo Gì? Phải Làm Như Thế Nào?">
            <a:extLst>
              <a:ext uri="{FF2B5EF4-FFF2-40B4-BE49-F238E27FC236}">
                <a16:creationId xmlns:a16="http://schemas.microsoft.com/office/drawing/2014/main" xmlns="" id="{E5F89CBA-64C3-0B2F-B801-0CE5A7055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50" y="2000250"/>
            <a:ext cx="5938838" cy="3748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55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7606"/>
                                        </p:tgtEl>
                                        <p:attrNameLst>
                                          <p:attrName>style.visibility</p:attrName>
                                        </p:attrNameLst>
                                      </p:cBhvr>
                                      <p:to>
                                        <p:strVal val="visible"/>
                                      </p:to>
                                    </p:set>
                                    <p:animEffect transition="in" filter="barn(inVertical)">
                                      <p:cBhvr>
                                        <p:cTn id="7" dur="500"/>
                                        <p:tgtEl>
                                          <p:spTgt spid="107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60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04494D0-68F8-44EA-8321-1585B2B1B5E4}"/>
              </a:ext>
            </a:extLst>
          </p:cNvPr>
          <p:cNvSpPr/>
          <p:nvPr/>
        </p:nvSpPr>
        <p:spPr>
          <a:xfrm>
            <a:off x="381000" y="304800"/>
            <a:ext cx="115824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ea typeface="字魂95号-手刻宋"/>
              <a:cs typeface="+mn-cs"/>
            </a:endParaRPr>
          </a:p>
        </p:txBody>
      </p:sp>
      <p:sp>
        <p:nvSpPr>
          <p:cNvPr id="2" name="TextBox 1">
            <a:extLst>
              <a:ext uri="{FF2B5EF4-FFF2-40B4-BE49-F238E27FC236}">
                <a16:creationId xmlns:a16="http://schemas.microsoft.com/office/drawing/2014/main" xmlns="" id="{84720B4C-FFF2-9078-D9B5-CEE3A13BE5BA}"/>
              </a:ext>
            </a:extLst>
          </p:cNvPr>
          <p:cNvSpPr txBox="1"/>
          <p:nvPr/>
        </p:nvSpPr>
        <p:spPr>
          <a:xfrm>
            <a:off x="1416357" y="176270"/>
            <a:ext cx="9919999" cy="954107"/>
          </a:xfrm>
          <a:prstGeom prst="rect">
            <a:avLst/>
          </a:prstGeom>
          <a:solidFill>
            <a:schemeClr val="accent2">
              <a:lumMod val="40000"/>
              <a:lumOff val="60000"/>
            </a:schemeClr>
          </a:solidFill>
        </p:spPr>
        <p:txBody>
          <a:bodyPr wrap="square" rtlCol="0">
            <a:spAutoFit/>
          </a:bodyPr>
          <a:lstStyle/>
          <a:p>
            <a:pPr lvl="0" algn="just" defTabSz="914309">
              <a:defRPr/>
            </a:pPr>
            <a:r>
              <a:rPr lang="vi-VN" sz="2800" b="1" i="1" dirty="0">
                <a:solidFill>
                  <a:prstClr val="black"/>
                </a:solidFill>
                <a:latin typeface="Calibri" panose="020F0502020204030204" pitchFamily="34" charset="0"/>
              </a:rPr>
              <a:t>Chuẩn bị: Ba cây </a:t>
            </a:r>
            <a:r>
              <a:rPr lang="en-US" sz="2800" b="1" i="1" dirty="0" err="1">
                <a:solidFill>
                  <a:prstClr val="black"/>
                </a:solidFill>
                <a:latin typeface="Calibri" panose="020F0502020204030204" pitchFamily="34" charset="0"/>
              </a:rPr>
              <a:t>nế</a:t>
            </a:r>
            <a:r>
              <a:rPr lang="vi-VN" sz="2800" b="1" i="1" dirty="0">
                <a:solidFill>
                  <a:prstClr val="black"/>
                </a:solidFill>
                <a:latin typeface="Calibri" panose="020F0502020204030204" pitchFamily="34" charset="0"/>
              </a:rPr>
              <a:t>n A, B, C giống nhau và hai cốc thuỷ tinh có kích thước khác nhau.</a:t>
            </a:r>
            <a:endPar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7" name="Picture 6">
            <a:extLst>
              <a:ext uri="{FF2B5EF4-FFF2-40B4-BE49-F238E27FC236}">
                <a16:creationId xmlns:a16="http://schemas.microsoft.com/office/drawing/2014/main" xmlns="" id="{47428847-6DAD-85E9-936B-38A59EB5AFC7}"/>
              </a:ext>
            </a:extLst>
          </p:cNvPr>
          <p:cNvPicPr>
            <a:picLocks noChangeAspect="1"/>
          </p:cNvPicPr>
          <p:nvPr/>
        </p:nvPicPr>
        <p:blipFill>
          <a:blip r:embed="rId2"/>
          <a:stretch>
            <a:fillRect/>
          </a:stretch>
        </p:blipFill>
        <p:spPr>
          <a:xfrm>
            <a:off x="5359533" y="1729361"/>
            <a:ext cx="6562725" cy="3267075"/>
          </a:xfrm>
          <a:prstGeom prst="rect">
            <a:avLst/>
          </a:prstGeom>
        </p:spPr>
      </p:pic>
      <p:sp>
        <p:nvSpPr>
          <p:cNvPr id="9" name="TextBox 8">
            <a:extLst>
              <a:ext uri="{FF2B5EF4-FFF2-40B4-BE49-F238E27FC236}">
                <a16:creationId xmlns:a16="http://schemas.microsoft.com/office/drawing/2014/main" xmlns="" id="{255622E4-7763-08F9-7DB8-BFFE4B7E18E4}"/>
              </a:ext>
            </a:extLst>
          </p:cNvPr>
          <p:cNvSpPr txBox="1"/>
          <p:nvPr/>
        </p:nvSpPr>
        <p:spPr>
          <a:xfrm>
            <a:off x="594911" y="1850834"/>
            <a:ext cx="4979623" cy="3416320"/>
          </a:xfrm>
          <a:prstGeom prst="rect">
            <a:avLst/>
          </a:prstGeom>
          <a:noFill/>
        </p:spPr>
        <p:txBody>
          <a:bodyPr wrap="square" rtlCol="0">
            <a:spAutoFit/>
          </a:bodyPr>
          <a:lstStyle/>
          <a:p>
            <a:pPr algn="just"/>
            <a:r>
              <a:rPr lang="en-US" sz="3600" b="1" i="0" dirty="0" err="1">
                <a:solidFill>
                  <a:srgbClr val="002060"/>
                </a:solidFill>
                <a:effectLst/>
                <a:latin typeface="Calibri" panose="020F0502020204030204" pitchFamily="34" charset="0"/>
                <a:cs typeface="Calibri" panose="020F0502020204030204" pitchFamily="34" charset="0"/>
              </a:rPr>
              <a:t>Tiến</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hành</a:t>
            </a:r>
            <a:r>
              <a:rPr lang="en-US" sz="3600" b="1"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Đốt</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cho</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ba</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cây</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nến</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cháy</a:t>
            </a:r>
            <a:r>
              <a:rPr lang="en-US" sz="3600" b="0" i="0" dirty="0">
                <a:solidFill>
                  <a:srgbClr val="002060"/>
                </a:solidFill>
                <a:effectLst/>
                <a:latin typeface="Calibri" panose="020F0502020204030204" pitchFamily="34" charset="0"/>
                <a:cs typeface="Calibri" panose="020F0502020204030204" pitchFamily="34" charset="0"/>
              </a:rPr>
              <a:t>. Sau </a:t>
            </a:r>
            <a:r>
              <a:rPr lang="en-US" sz="3600" b="0" i="0" dirty="0" err="1">
                <a:solidFill>
                  <a:srgbClr val="002060"/>
                </a:solidFill>
                <a:effectLst/>
                <a:latin typeface="Calibri" panose="020F0502020204030204" pitchFamily="34" charset="0"/>
                <a:cs typeface="Calibri" panose="020F0502020204030204" pitchFamily="34" charset="0"/>
              </a:rPr>
              <a:t>đó</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đồng</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thời</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úp</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cốc</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thuỷ</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tinh</a:t>
            </a:r>
            <a:r>
              <a:rPr lang="en-US" sz="3600" b="0" i="0" dirty="0">
                <a:solidFill>
                  <a:srgbClr val="002060"/>
                </a:solidFill>
                <a:effectLst/>
                <a:latin typeface="Calibri" panose="020F0502020204030204" pitchFamily="34" charset="0"/>
                <a:cs typeface="Calibri" panose="020F0502020204030204" pitchFamily="34" charset="0"/>
              </a:rPr>
              <a:t> nhỏ </a:t>
            </a:r>
            <a:r>
              <a:rPr lang="en-US" sz="3600" b="0" i="0" dirty="0" err="1">
                <a:solidFill>
                  <a:srgbClr val="002060"/>
                </a:solidFill>
                <a:effectLst/>
                <a:latin typeface="Calibri" panose="020F0502020204030204" pitchFamily="34" charset="0"/>
                <a:cs typeface="Calibri" panose="020F0502020204030204" pitchFamily="34" charset="0"/>
              </a:rPr>
              <a:t>lên</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cây</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nền</a:t>
            </a:r>
            <a:r>
              <a:rPr lang="en-US" sz="3600" b="0" i="0" dirty="0">
                <a:solidFill>
                  <a:srgbClr val="002060"/>
                </a:solidFill>
                <a:effectLst/>
                <a:latin typeface="Calibri" panose="020F0502020204030204" pitchFamily="34" charset="0"/>
                <a:cs typeface="Calibri" panose="020F0502020204030204" pitchFamily="34" charset="0"/>
              </a:rPr>
              <a:t> B </a:t>
            </a:r>
            <a:r>
              <a:rPr lang="en-US" sz="3600" b="0" i="0" dirty="0" err="1">
                <a:solidFill>
                  <a:srgbClr val="002060"/>
                </a:solidFill>
                <a:effectLst/>
                <a:latin typeface="Calibri" panose="020F0502020204030204" pitchFamily="34" charset="0"/>
                <a:cs typeface="Calibri" panose="020F0502020204030204" pitchFamily="34" charset="0"/>
              </a:rPr>
              <a:t>và</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cốc</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thuỷ</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tinh</a:t>
            </a:r>
            <a:r>
              <a:rPr lang="en-US" sz="3600" b="0" i="0" dirty="0">
                <a:solidFill>
                  <a:srgbClr val="002060"/>
                </a:solidFill>
                <a:effectLst/>
                <a:latin typeface="Calibri" panose="020F0502020204030204" pitchFamily="34" charset="0"/>
                <a:cs typeface="Calibri" panose="020F0502020204030204" pitchFamily="34" charset="0"/>
              </a:rPr>
              <a:t> to </a:t>
            </a:r>
            <a:r>
              <a:rPr lang="en-US" sz="3600" b="0" i="0" dirty="0" err="1">
                <a:solidFill>
                  <a:srgbClr val="002060"/>
                </a:solidFill>
                <a:effectLst/>
                <a:latin typeface="Calibri" panose="020F0502020204030204" pitchFamily="34" charset="0"/>
                <a:cs typeface="Calibri" panose="020F0502020204030204" pitchFamily="34" charset="0"/>
              </a:rPr>
              <a:t>lên</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cây</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nén</a:t>
            </a:r>
            <a:r>
              <a:rPr lang="en-US" sz="3600" b="0" i="0" dirty="0">
                <a:solidFill>
                  <a:srgbClr val="002060"/>
                </a:solidFill>
                <a:effectLst/>
                <a:latin typeface="Calibri" panose="020F0502020204030204" pitchFamily="34" charset="0"/>
                <a:cs typeface="Calibri" panose="020F0502020204030204" pitchFamily="34" charset="0"/>
              </a:rPr>
              <a:t> C (</a:t>
            </a:r>
            <a:r>
              <a:rPr lang="en-US" sz="3600" b="0" i="0" dirty="0" err="1">
                <a:solidFill>
                  <a:srgbClr val="002060"/>
                </a:solidFill>
                <a:effectLst/>
                <a:latin typeface="Calibri" panose="020F0502020204030204" pitchFamily="34" charset="0"/>
                <a:cs typeface="Calibri" panose="020F0502020204030204" pitchFamily="34" charset="0"/>
              </a:rPr>
              <a:t>hình</a:t>
            </a:r>
            <a:r>
              <a:rPr lang="en-US" sz="3600" b="0" i="0" dirty="0">
                <a:solidFill>
                  <a:srgbClr val="002060"/>
                </a:solidFill>
                <a:effectLst/>
                <a:latin typeface="Calibri" panose="020F0502020204030204" pitchFamily="34" charset="0"/>
                <a:cs typeface="Calibri" panose="020F0502020204030204" pitchFamily="34" charset="0"/>
              </a:rPr>
              <a:t> 1). </a:t>
            </a:r>
            <a:endParaRPr lang="en-US" sz="3600" dirty="0">
              <a:solidFill>
                <a:srgbClr val="002060"/>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xmlns="" id="{876D8611-66D5-BD85-50C6-E68F2B18327D}"/>
              </a:ext>
            </a:extLst>
          </p:cNvPr>
          <p:cNvGrpSpPr/>
          <p:nvPr/>
        </p:nvGrpSpPr>
        <p:grpSpPr>
          <a:xfrm>
            <a:off x="3580138" y="5221536"/>
            <a:ext cx="7701134" cy="1388584"/>
            <a:chOff x="220394" y="27442"/>
            <a:chExt cx="4162483" cy="3418448"/>
          </a:xfrm>
          <a:solidFill>
            <a:srgbClr val="CCFFFF"/>
          </a:solidFill>
        </p:grpSpPr>
        <p:sp>
          <p:nvSpPr>
            <p:cNvPr id="11" name="椭圆 31">
              <a:extLst>
                <a:ext uri="{FF2B5EF4-FFF2-40B4-BE49-F238E27FC236}">
                  <a16:creationId xmlns:a16="http://schemas.microsoft.com/office/drawing/2014/main" xmlns="" id="{C007878C-0D31-B05E-7EC6-48CDD66872E1}"/>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2" name="Hộp Văn bản 23">
              <a:extLst>
                <a:ext uri="{FF2B5EF4-FFF2-40B4-BE49-F238E27FC236}">
                  <a16:creationId xmlns:a16="http://schemas.microsoft.com/office/drawing/2014/main" xmlns="" id="{8FF4A3B9-80E0-449D-57C0-6C75F08E2079}"/>
                </a:ext>
              </a:extLst>
            </p:cNvPr>
            <p:cNvSpPr txBox="1"/>
            <p:nvPr/>
          </p:nvSpPr>
          <p:spPr>
            <a:xfrm>
              <a:off x="335010" y="327552"/>
              <a:ext cx="4007496" cy="31183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Quan sát và cho biết cây nến nào cháy lâu hơn. Giải thích kết quả.</a:t>
              </a:r>
            </a:p>
          </p:txBody>
        </p:sp>
      </p:grpSp>
    </p:spTree>
    <p:extLst>
      <p:ext uri="{BB962C8B-B14F-4D97-AF65-F5344CB8AC3E}">
        <p14:creationId xmlns:p14="http://schemas.microsoft.com/office/powerpoint/2010/main" val="120807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04494D0-68F8-44EA-8321-1585B2B1B5E4}"/>
              </a:ext>
            </a:extLst>
          </p:cNvPr>
          <p:cNvSpPr/>
          <p:nvPr/>
        </p:nvSpPr>
        <p:spPr>
          <a:xfrm>
            <a:off x="381000" y="304800"/>
            <a:ext cx="115824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ea typeface="字魂95号-手刻宋"/>
              <a:cs typeface="+mn-cs"/>
            </a:endParaRPr>
          </a:p>
        </p:txBody>
      </p:sp>
      <p:pic>
        <p:nvPicPr>
          <p:cNvPr id="3" name="Picture 2">
            <a:extLst>
              <a:ext uri="{FF2B5EF4-FFF2-40B4-BE49-F238E27FC236}">
                <a16:creationId xmlns:a16="http://schemas.microsoft.com/office/drawing/2014/main" xmlns="" id="{3A03421D-5089-5826-6A1B-FE396A4B6C50}"/>
              </a:ext>
            </a:extLst>
          </p:cNvPr>
          <p:cNvPicPr>
            <a:picLocks noChangeAspect="1"/>
          </p:cNvPicPr>
          <p:nvPr/>
        </p:nvPicPr>
        <p:blipFill>
          <a:blip r:embed="rId2"/>
          <a:stretch>
            <a:fillRect/>
          </a:stretch>
        </p:blipFill>
        <p:spPr>
          <a:xfrm>
            <a:off x="357876" y="2103937"/>
            <a:ext cx="5194625" cy="2787554"/>
          </a:xfrm>
          <a:prstGeom prst="rect">
            <a:avLst/>
          </a:prstGeom>
        </p:spPr>
      </p:pic>
      <p:sp>
        <p:nvSpPr>
          <p:cNvPr id="4" name="TextBox 3">
            <a:extLst>
              <a:ext uri="{FF2B5EF4-FFF2-40B4-BE49-F238E27FC236}">
                <a16:creationId xmlns:a16="http://schemas.microsoft.com/office/drawing/2014/main" xmlns="" id="{33C6A8F0-59A8-18FB-8D4C-47367B5DC807}"/>
              </a:ext>
            </a:extLst>
          </p:cNvPr>
          <p:cNvSpPr txBox="1"/>
          <p:nvPr/>
        </p:nvSpPr>
        <p:spPr>
          <a:xfrm>
            <a:off x="5774903" y="1512278"/>
            <a:ext cx="6002128" cy="4524315"/>
          </a:xfrm>
          <a:custGeom>
            <a:avLst/>
            <a:gdLst>
              <a:gd name="connsiteX0" fmla="*/ 0 w 6002128"/>
              <a:gd name="connsiteY0" fmla="*/ 0 h 4524315"/>
              <a:gd name="connsiteX1" fmla="*/ 6002128 w 6002128"/>
              <a:gd name="connsiteY1" fmla="*/ 0 h 4524315"/>
              <a:gd name="connsiteX2" fmla="*/ 6002128 w 6002128"/>
              <a:gd name="connsiteY2" fmla="*/ 4524315 h 4524315"/>
              <a:gd name="connsiteX3" fmla="*/ 0 w 6002128"/>
              <a:gd name="connsiteY3" fmla="*/ 4524315 h 4524315"/>
              <a:gd name="connsiteX4" fmla="*/ 0 w 6002128"/>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128" h="4524315" fill="none" extrusionOk="0">
                <a:moveTo>
                  <a:pt x="0" y="0"/>
                </a:moveTo>
                <a:cubicBezTo>
                  <a:pt x="1598432" y="5222"/>
                  <a:pt x="3947023" y="24918"/>
                  <a:pt x="6002128" y="0"/>
                </a:cubicBezTo>
                <a:cubicBezTo>
                  <a:pt x="5840883" y="998803"/>
                  <a:pt x="5958368" y="2959617"/>
                  <a:pt x="6002128" y="4524315"/>
                </a:cubicBezTo>
                <a:cubicBezTo>
                  <a:pt x="3896014" y="4359554"/>
                  <a:pt x="883666" y="4642465"/>
                  <a:pt x="0" y="4524315"/>
                </a:cubicBezTo>
                <a:cubicBezTo>
                  <a:pt x="-55725" y="2523541"/>
                  <a:pt x="17072" y="572160"/>
                  <a:pt x="0" y="0"/>
                </a:cubicBezTo>
                <a:close/>
              </a:path>
              <a:path w="6002128" h="4524315" stroke="0" extrusionOk="0">
                <a:moveTo>
                  <a:pt x="0" y="0"/>
                </a:moveTo>
                <a:cubicBezTo>
                  <a:pt x="1839525" y="11849"/>
                  <a:pt x="4938221" y="-161459"/>
                  <a:pt x="6002128" y="0"/>
                </a:cubicBezTo>
                <a:cubicBezTo>
                  <a:pt x="6005258" y="1438314"/>
                  <a:pt x="5900952" y="3436851"/>
                  <a:pt x="6002128" y="4524315"/>
                </a:cubicBezTo>
                <a:cubicBezTo>
                  <a:pt x="4972299" y="4378455"/>
                  <a:pt x="2464732" y="4445991"/>
                  <a:pt x="0" y="4524315"/>
                </a:cubicBezTo>
                <a:cubicBezTo>
                  <a:pt x="74291" y="3833545"/>
                  <a:pt x="168006" y="1851361"/>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libri" panose="020F0502020204030204" pitchFamily="34" charset="0"/>
                <a:cs typeface="Calibri" panose="020F0502020204030204" pitchFamily="34" charset="0"/>
              </a:rPr>
              <a:t>Cây nến A cháy lâu nhất vì không bị úp cốc. </a:t>
            </a:r>
            <a:endParaRPr lang="en-US" sz="3200" b="1" dirty="0">
              <a:solidFill>
                <a:prstClr val="black"/>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3200" b="1" dirty="0">
                <a:solidFill>
                  <a:prstClr val="black"/>
                </a:solidFill>
                <a:latin typeface="Calibri" panose="020F0502020204030204" pitchFamily="34" charset="0"/>
                <a:cs typeface="Calibri" panose="020F0502020204030204" pitchFamily="34" charset="0"/>
              </a:rPr>
              <a:t>Cây nến B tắt nhanh nhất, vì cốc úp cây nến B nhỏ hơn dẫn tới có ít không khí nhất, nghĩa là ô- xi ít nhất.</a:t>
            </a:r>
            <a:endParaRPr lang="en-US" sz="3200" b="1" dirty="0">
              <a:solidFill>
                <a:prstClr val="black"/>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3200" b="1" dirty="0">
                <a:solidFill>
                  <a:prstClr val="black"/>
                </a:solidFill>
                <a:latin typeface="Calibri" panose="020F0502020204030204" pitchFamily="34" charset="0"/>
                <a:cs typeface="Calibri" panose="020F0502020204030204" pitchFamily="34" charset="0"/>
              </a:rPr>
              <a:t>Cây nến C cháy lâu hơn cây nến B, vì cốc úp cây nên C to hơn nên chứa nhiều không khí hơn…</a:t>
            </a:r>
          </a:p>
        </p:txBody>
      </p:sp>
      <p:pic>
        <p:nvPicPr>
          <p:cNvPr id="8" name="Picture 7">
            <a:extLst>
              <a:ext uri="{FF2B5EF4-FFF2-40B4-BE49-F238E27FC236}">
                <a16:creationId xmlns:a16="http://schemas.microsoft.com/office/drawing/2014/main" xmlns="" id="{E3447D4B-7170-B40E-2D4C-2FCB674CD067}"/>
              </a:ext>
            </a:extLst>
          </p:cNvPr>
          <p:cNvPicPr>
            <a:picLocks noChangeAspect="1"/>
          </p:cNvPicPr>
          <p:nvPr/>
        </p:nvPicPr>
        <p:blipFill>
          <a:blip r:embed="rId3"/>
          <a:stretch>
            <a:fillRect/>
          </a:stretch>
        </p:blipFill>
        <p:spPr>
          <a:xfrm>
            <a:off x="3492831" y="490612"/>
            <a:ext cx="4919898" cy="963251"/>
          </a:xfrm>
          <a:prstGeom prst="rect">
            <a:avLst/>
          </a:prstGeom>
        </p:spPr>
      </p:pic>
    </p:spTree>
    <p:extLst>
      <p:ext uri="{BB962C8B-B14F-4D97-AF65-F5344CB8AC3E}">
        <p14:creationId xmlns:p14="http://schemas.microsoft.com/office/powerpoint/2010/main" val="62865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10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1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52">
            <a:extLst>
              <a:ext uri="{FF2B5EF4-FFF2-40B4-BE49-F238E27FC236}">
                <a16:creationId xmlns:a16="http://schemas.microsoft.com/office/drawing/2014/main" xmlns="" id="{DA4E98B0-4B5C-5728-A5C7-919D21CF9067}"/>
              </a:ext>
            </a:extLst>
          </p:cNvPr>
          <p:cNvGrpSpPr/>
          <p:nvPr/>
        </p:nvGrpSpPr>
        <p:grpSpPr>
          <a:xfrm>
            <a:off x="497009" y="367940"/>
            <a:ext cx="7756037" cy="2403176"/>
            <a:chOff x="-2709109" y="150330"/>
            <a:chExt cx="9293463" cy="5102325"/>
          </a:xfrm>
        </p:grpSpPr>
        <p:sp>
          <p:nvSpPr>
            <p:cNvPr id="4" name="Bong bóng Lời nói: Hình bầu dục 53">
              <a:extLst>
                <a:ext uri="{FF2B5EF4-FFF2-40B4-BE49-F238E27FC236}">
                  <a16:creationId xmlns:a16="http://schemas.microsoft.com/office/drawing/2014/main" xmlns="" id="{C08901D7-0721-FB54-9770-B05AE5E4A5E7}"/>
                </a:ext>
              </a:extLst>
            </p:cNvPr>
            <p:cNvSpPr/>
            <p:nvPr/>
          </p:nvSpPr>
          <p:spPr>
            <a:xfrm>
              <a:off x="-2709109" y="150330"/>
              <a:ext cx="9293463" cy="5102325"/>
            </a:xfrm>
            <a:prstGeom prst="wedgeEllipseCallout">
              <a:avLst>
                <a:gd name="adj1" fmla="val 38399"/>
                <a:gd name="adj2" fmla="val 52853"/>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D6F4FF"/>
                </a:solidFill>
                <a:effectLst/>
                <a:uLnTx/>
                <a:uFillTx/>
                <a:latin typeface="Calibri"/>
                <a:ea typeface="+mn-ea"/>
                <a:cs typeface="+mn-cs"/>
                <a:sym typeface="Arial"/>
              </a:endParaRPr>
            </a:p>
          </p:txBody>
        </p:sp>
        <p:sp>
          <p:nvSpPr>
            <p:cNvPr id="5" name="Hộp Văn bản 54">
              <a:extLst>
                <a:ext uri="{FF2B5EF4-FFF2-40B4-BE49-F238E27FC236}">
                  <a16:creationId xmlns:a16="http://schemas.microsoft.com/office/drawing/2014/main" xmlns="" id="{A60C9189-5470-F2EB-D652-74C9883B8296}"/>
                </a:ext>
              </a:extLst>
            </p:cNvPr>
            <p:cNvSpPr txBox="1"/>
            <p:nvPr/>
          </p:nvSpPr>
          <p:spPr>
            <a:xfrm>
              <a:off x="-2038221" y="1393414"/>
              <a:ext cx="8011979" cy="2367698"/>
            </a:xfrm>
            <a:prstGeom prst="rect">
              <a:avLst/>
            </a:prstGeom>
            <a:noFill/>
          </p:spPr>
          <p:txBody>
            <a:bodyPr wrap="square" rtlCol="0">
              <a:spAutoFit/>
            </a:bodyPr>
            <a:lstStyle/>
            <a:p>
              <a:pPr marL="0" marR="0" indent="180340" algn="ctr">
                <a:spcBef>
                  <a:spcPts val="0"/>
                </a:spcBef>
                <a:spcAft>
                  <a:spcPts val="0"/>
                </a:spcAft>
              </a:pPr>
              <a:r>
                <a:rPr lang="en-US" sz="3600" b="1" dirty="0" err="1">
                  <a:solidFill>
                    <a:srgbClr val="002060"/>
                  </a:solidFill>
                  <a:effectLst/>
                  <a:latin typeface="Calibri" panose="020F0502020204030204" pitchFamily="34" charset="0"/>
                  <a:ea typeface="Arial" panose="020B0604020202020204" pitchFamily="34" charset="0"/>
                  <a:cs typeface="Calibri" panose="020F0502020204030204" pitchFamily="34" charset="0"/>
                </a:rPr>
                <a:t>Cần</a:t>
              </a:r>
              <a:r>
                <a:rPr lang="en-US" sz="3600" b="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a:t>
              </a:r>
              <a:r>
                <a:rPr lang="en-US" sz="3600" b="1" dirty="0" err="1">
                  <a:solidFill>
                    <a:srgbClr val="002060"/>
                  </a:solidFill>
                  <a:effectLst/>
                  <a:latin typeface="Calibri" panose="020F0502020204030204" pitchFamily="34" charset="0"/>
                  <a:ea typeface="Arial" panose="020B0604020202020204" pitchFamily="34" charset="0"/>
                  <a:cs typeface="Calibri" panose="020F0502020204030204" pitchFamily="34" charset="0"/>
                </a:rPr>
                <a:t>phải</a:t>
              </a:r>
              <a:r>
                <a:rPr lang="en-US" sz="3600" b="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a:t>
              </a:r>
              <a:r>
                <a:rPr lang="en-US" sz="3600" b="1" dirty="0" err="1">
                  <a:solidFill>
                    <a:srgbClr val="002060"/>
                  </a:solidFill>
                  <a:effectLst/>
                  <a:latin typeface="Calibri" panose="020F0502020204030204" pitchFamily="34" charset="0"/>
                  <a:ea typeface="Arial" panose="020B0604020202020204" pitchFamily="34" charset="0"/>
                  <a:cs typeface="Calibri" panose="020F0502020204030204" pitchFamily="34" charset="0"/>
                </a:rPr>
                <a:t>làm</a:t>
              </a:r>
              <a:r>
                <a:rPr lang="en-US" sz="3600" b="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a:t>
              </a:r>
              <a:r>
                <a:rPr lang="en-US" sz="3600" b="1" dirty="0" err="1">
                  <a:solidFill>
                    <a:srgbClr val="002060"/>
                  </a:solidFill>
                  <a:effectLst/>
                  <a:latin typeface="Calibri" panose="020F0502020204030204" pitchFamily="34" charset="0"/>
                  <a:ea typeface="Arial" panose="020B0604020202020204" pitchFamily="34" charset="0"/>
                  <a:cs typeface="Calibri" panose="020F0502020204030204" pitchFamily="34" charset="0"/>
                </a:rPr>
                <a:t>gì</a:t>
              </a:r>
              <a:r>
                <a:rPr lang="en-US" sz="3600" b="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a:t>
              </a:r>
              <a:r>
                <a:rPr lang="en-US" sz="3600" b="1" dirty="0" err="1">
                  <a:solidFill>
                    <a:srgbClr val="002060"/>
                  </a:solidFill>
                  <a:effectLst/>
                  <a:latin typeface="Calibri" panose="020F0502020204030204" pitchFamily="34" charset="0"/>
                  <a:ea typeface="Arial" panose="020B0604020202020204" pitchFamily="34" charset="0"/>
                  <a:cs typeface="Calibri" panose="020F0502020204030204" pitchFamily="34" charset="0"/>
                </a:rPr>
                <a:t>để</a:t>
              </a:r>
              <a:r>
                <a:rPr lang="en-US" sz="3600" b="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a:t>
              </a:r>
              <a:r>
                <a:rPr lang="en-US" sz="3600" b="1" dirty="0" err="1">
                  <a:solidFill>
                    <a:srgbClr val="002060"/>
                  </a:solidFill>
                  <a:effectLst/>
                  <a:latin typeface="Calibri" panose="020F0502020204030204" pitchFamily="34" charset="0"/>
                  <a:ea typeface="Arial" panose="020B0604020202020204" pitchFamily="34" charset="0"/>
                  <a:cs typeface="Calibri" panose="020F0502020204030204" pitchFamily="34" charset="0"/>
                </a:rPr>
                <a:t>duy</a:t>
              </a:r>
              <a:r>
                <a:rPr lang="en-US" sz="3600" b="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a:t>
              </a:r>
              <a:r>
                <a:rPr lang="en-US" sz="3600" b="1" dirty="0" err="1">
                  <a:solidFill>
                    <a:srgbClr val="002060"/>
                  </a:solidFill>
                  <a:effectLst/>
                  <a:latin typeface="Calibri" panose="020F0502020204030204" pitchFamily="34" charset="0"/>
                  <a:ea typeface="Arial" panose="020B0604020202020204" pitchFamily="34" charset="0"/>
                  <a:cs typeface="Calibri" panose="020F0502020204030204" pitchFamily="34" charset="0"/>
                </a:rPr>
                <a:t>trì</a:t>
              </a:r>
              <a:r>
                <a:rPr lang="en-US" sz="3600" b="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a:t>
              </a:r>
              <a:r>
                <a:rPr lang="en-US" sz="3600" b="1" dirty="0" err="1">
                  <a:solidFill>
                    <a:srgbClr val="002060"/>
                  </a:solidFill>
                  <a:effectLst/>
                  <a:latin typeface="Calibri" panose="020F0502020204030204" pitchFamily="34" charset="0"/>
                  <a:ea typeface="Arial" panose="020B0604020202020204" pitchFamily="34" charset="0"/>
                  <a:cs typeface="Calibri" panose="020F0502020204030204" pitchFamily="34" charset="0"/>
                </a:rPr>
                <a:t>sự</a:t>
              </a:r>
              <a:r>
                <a:rPr lang="en-US" sz="3600" b="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a:t>
              </a:r>
              <a:r>
                <a:rPr lang="en-US" sz="3600" b="1" dirty="0" err="1">
                  <a:solidFill>
                    <a:srgbClr val="002060"/>
                  </a:solidFill>
                  <a:effectLst/>
                  <a:latin typeface="Calibri" panose="020F0502020204030204" pitchFamily="34" charset="0"/>
                  <a:ea typeface="Arial" panose="020B0604020202020204" pitchFamily="34" charset="0"/>
                  <a:cs typeface="Calibri" panose="020F0502020204030204" pitchFamily="34" charset="0"/>
                </a:rPr>
                <a:t>cháy</a:t>
              </a:r>
              <a:r>
                <a:rPr lang="en-US" sz="3600" b="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a:t>
              </a:r>
              <a:r>
                <a:rPr lang="en-US" sz="3600" b="1" dirty="0" err="1">
                  <a:solidFill>
                    <a:srgbClr val="002060"/>
                  </a:solidFill>
                  <a:effectLst/>
                  <a:latin typeface="Calibri" panose="020F0502020204030204" pitchFamily="34" charset="0"/>
                  <a:ea typeface="Arial" panose="020B0604020202020204" pitchFamily="34" charset="0"/>
                  <a:cs typeface="Calibri" panose="020F0502020204030204" pitchFamily="34" charset="0"/>
                </a:rPr>
                <a:t>đối</a:t>
              </a:r>
              <a:r>
                <a:rPr lang="en-US" sz="3600" b="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a:t>
              </a:r>
              <a:r>
                <a:rPr lang="en-US" sz="3600" b="1" dirty="0" err="1">
                  <a:solidFill>
                    <a:srgbClr val="002060"/>
                  </a:solidFill>
                  <a:effectLst/>
                  <a:latin typeface="Calibri" panose="020F0502020204030204" pitchFamily="34" charset="0"/>
                  <a:ea typeface="Arial" panose="020B0604020202020204" pitchFamily="34" charset="0"/>
                  <a:cs typeface="Calibri" panose="020F0502020204030204" pitchFamily="34" charset="0"/>
                </a:rPr>
                <a:t>với</a:t>
              </a:r>
              <a:r>
                <a:rPr lang="en-US" sz="3600" b="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a:t>
              </a:r>
              <a:r>
                <a:rPr lang="en-US" sz="3600" b="1" dirty="0" err="1">
                  <a:solidFill>
                    <a:srgbClr val="002060"/>
                  </a:solidFill>
                  <a:effectLst/>
                  <a:latin typeface="Calibri" panose="020F0502020204030204" pitchFamily="34" charset="0"/>
                  <a:ea typeface="Arial" panose="020B0604020202020204" pitchFamily="34" charset="0"/>
                  <a:cs typeface="Calibri" panose="020F0502020204030204" pitchFamily="34" charset="0"/>
                </a:rPr>
                <a:t>cây</a:t>
              </a:r>
              <a:r>
                <a:rPr lang="en-US" sz="3600" b="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a:t>
              </a:r>
              <a:r>
                <a:rPr lang="en-US" sz="3600" b="1" dirty="0" err="1">
                  <a:solidFill>
                    <a:srgbClr val="002060"/>
                  </a:solidFill>
                  <a:effectLst/>
                  <a:latin typeface="Calibri" panose="020F0502020204030204" pitchFamily="34" charset="0"/>
                  <a:ea typeface="Arial" panose="020B0604020202020204" pitchFamily="34" charset="0"/>
                  <a:cs typeface="Calibri" panose="020F0502020204030204" pitchFamily="34" charset="0"/>
                </a:rPr>
                <a:t>nên</a:t>
              </a:r>
              <a:r>
                <a:rPr lang="en-US" sz="3600" b="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B, C? </a:t>
              </a:r>
              <a:r>
                <a:rPr lang="en-US" sz="3600" b="1" dirty="0" err="1">
                  <a:solidFill>
                    <a:srgbClr val="002060"/>
                  </a:solidFill>
                  <a:effectLst/>
                  <a:latin typeface="Calibri" panose="020F0502020204030204" pitchFamily="34" charset="0"/>
                  <a:ea typeface="Arial" panose="020B0604020202020204" pitchFamily="34" charset="0"/>
                  <a:cs typeface="Calibri" panose="020F0502020204030204" pitchFamily="34" charset="0"/>
                </a:rPr>
                <a:t>Vì</a:t>
              </a:r>
              <a:r>
                <a:rPr lang="en-US" sz="3600" b="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a:t>
              </a:r>
              <a:r>
                <a:rPr lang="en-US" sz="3600" b="1" dirty="0" err="1">
                  <a:solidFill>
                    <a:srgbClr val="002060"/>
                  </a:solidFill>
                  <a:effectLst/>
                  <a:latin typeface="Calibri" panose="020F0502020204030204" pitchFamily="34" charset="0"/>
                  <a:ea typeface="Arial" panose="020B0604020202020204" pitchFamily="34" charset="0"/>
                  <a:cs typeface="Calibri" panose="020F0502020204030204" pitchFamily="34" charset="0"/>
                </a:rPr>
                <a:t>sao</a:t>
              </a:r>
              <a:r>
                <a:rPr lang="en-US" sz="3600" b="1" dirty="0">
                  <a:solidFill>
                    <a:srgbClr val="002060"/>
                  </a:solidFill>
                  <a:effectLst/>
                  <a:latin typeface="Calibri" panose="020F0502020204030204" pitchFamily="34" charset="0"/>
                  <a:ea typeface="Arial" panose="020B0604020202020204" pitchFamily="34" charset="0"/>
                  <a:cs typeface="Calibri" panose="020F0502020204030204" pitchFamily="34" charset="0"/>
                </a:rPr>
                <a:t>?</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8" name="Group 7">
            <a:extLst>
              <a:ext uri="{FF2B5EF4-FFF2-40B4-BE49-F238E27FC236}">
                <a16:creationId xmlns:a16="http://schemas.microsoft.com/office/drawing/2014/main" xmlns="" id="{C6CD96EE-FA4B-F73E-FF2C-461629457594}"/>
              </a:ext>
            </a:extLst>
          </p:cNvPr>
          <p:cNvGrpSpPr/>
          <p:nvPr/>
        </p:nvGrpSpPr>
        <p:grpSpPr>
          <a:xfrm>
            <a:off x="2483880" y="3356604"/>
            <a:ext cx="9166033" cy="3046626"/>
            <a:chOff x="103689" y="27436"/>
            <a:chExt cx="4356991" cy="7897533"/>
          </a:xfrm>
          <a:solidFill>
            <a:srgbClr val="CCFFFF"/>
          </a:solidFill>
        </p:grpSpPr>
        <p:sp>
          <p:nvSpPr>
            <p:cNvPr id="9" name="椭圆 31">
              <a:extLst>
                <a:ext uri="{FF2B5EF4-FFF2-40B4-BE49-F238E27FC236}">
                  <a16:creationId xmlns:a16="http://schemas.microsoft.com/office/drawing/2014/main" xmlns="" id="{3AA3D70E-04B6-E4B5-9A9C-1C1249B46E61}"/>
                </a:ext>
              </a:extLst>
            </p:cNvPr>
            <p:cNvSpPr/>
            <p:nvPr/>
          </p:nvSpPr>
          <p:spPr>
            <a:xfrm rot="10800000" flipH="1">
              <a:off x="103689" y="27436"/>
              <a:ext cx="4356991" cy="789753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0" name="Hộp Văn bản 23">
              <a:extLst>
                <a:ext uri="{FF2B5EF4-FFF2-40B4-BE49-F238E27FC236}">
                  <a16:creationId xmlns:a16="http://schemas.microsoft.com/office/drawing/2014/main" xmlns="" id="{09743FB9-1B44-C6CF-8928-F0A41C200598}"/>
                </a:ext>
              </a:extLst>
            </p:cNvPr>
            <p:cNvSpPr txBox="1"/>
            <p:nvPr/>
          </p:nvSpPr>
          <p:spPr>
            <a:xfrm>
              <a:off x="263690" y="683227"/>
              <a:ext cx="4007496" cy="66219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Muốn các cây nến B, C tiếp tục cháy thì ta phải tiếp tục cung cấp thêm không khí cho nó bằng cách: </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ếu nến đã tắt thì phỉa châm lửa lại, còn nếu sắp tắt thì nhấc cốc lên không khí vào thêm trong cốc.</a:t>
              </a:r>
            </a:p>
          </p:txBody>
        </p:sp>
      </p:grpSp>
    </p:spTree>
    <p:extLst>
      <p:ext uri="{BB962C8B-B14F-4D97-AF65-F5344CB8AC3E}">
        <p14:creationId xmlns:p14="http://schemas.microsoft.com/office/powerpoint/2010/main" val="278922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ACC1489-FD2D-03B8-C9CC-3FF4F3BAC749}"/>
              </a:ext>
            </a:extLst>
          </p:cNvPr>
          <p:cNvSpPr/>
          <p:nvPr/>
        </p:nvSpPr>
        <p:spPr>
          <a:xfrm>
            <a:off x="685800" y="310896"/>
            <a:ext cx="11283696" cy="1216152"/>
          </a:xfrm>
          <a:prstGeom prst="roundRect">
            <a:avLst/>
          </a:prstGeom>
          <a:ln w="7620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vi-VN" sz="2800" b="1" dirty="0">
                <a:solidFill>
                  <a:srgbClr val="002060"/>
                </a:solidFill>
                <a:latin typeface="Calibri" panose="020F0502020204030204" pitchFamily="34" charset="0"/>
                <a:cs typeface="Calibri" panose="020F0502020204030204" pitchFamily="34" charset="0"/>
              </a:rPr>
              <a:t>Trong các buổi diễn tập phòng cháy chữa cháy, người ta sử dụng chăn ướt chụp lên đám cháy để dập lửa. Hãy giải thích vì sao có thể dập lửa như vậy.</a:t>
            </a:r>
            <a:endParaRPr lang="en-US" sz="2800" b="1" dirty="0">
              <a:solidFill>
                <a:srgbClr val="002060"/>
              </a:solidFill>
              <a:latin typeface="Calibri" panose="020F0502020204030204" pitchFamily="34" charset="0"/>
              <a:cs typeface="Calibri" panose="020F0502020204030204" pitchFamily="34" charset="0"/>
            </a:endParaRPr>
          </a:p>
        </p:txBody>
      </p:sp>
      <p:pic>
        <p:nvPicPr>
          <p:cNvPr id="2050" name="Picture 2" descr="Kỹ thuật dập tắt đám cháy bằng chăn, vải">
            <a:extLst>
              <a:ext uri="{FF2B5EF4-FFF2-40B4-BE49-F238E27FC236}">
                <a16:creationId xmlns:a16="http://schemas.microsoft.com/office/drawing/2014/main" xmlns="" id="{6A59DCB6-0A64-5073-2367-5AFC9310E5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670" y="1809750"/>
            <a:ext cx="6798136" cy="40058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0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04494D0-68F8-44EA-8321-1585B2B1B5E4}"/>
              </a:ext>
            </a:extLst>
          </p:cNvPr>
          <p:cNvSpPr/>
          <p:nvPr/>
        </p:nvSpPr>
        <p:spPr>
          <a:xfrm>
            <a:off x="381000" y="304800"/>
            <a:ext cx="115824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ea typeface="字魂95号-手刻宋"/>
              <a:cs typeface="+mn-cs"/>
            </a:endParaRPr>
          </a:p>
        </p:txBody>
      </p:sp>
      <p:pic>
        <p:nvPicPr>
          <p:cNvPr id="2" name="Picture 2" descr="Kỹ thuật dập tắt đám cháy bằng chăn, vải">
            <a:extLst>
              <a:ext uri="{FF2B5EF4-FFF2-40B4-BE49-F238E27FC236}">
                <a16:creationId xmlns:a16="http://schemas.microsoft.com/office/drawing/2014/main" xmlns="" id="{56907028-4669-E598-8F70-B4AEFCF9C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902" y="2257806"/>
            <a:ext cx="4330789" cy="2551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B75FBE6E-9560-4905-17EB-62C5FA73A627}"/>
              </a:ext>
            </a:extLst>
          </p:cNvPr>
          <p:cNvSpPr txBox="1"/>
          <p:nvPr/>
        </p:nvSpPr>
        <p:spPr>
          <a:xfrm>
            <a:off x="5832729" y="1420278"/>
            <a:ext cx="5857876" cy="4031873"/>
          </a:xfrm>
          <a:custGeom>
            <a:avLst/>
            <a:gdLst>
              <a:gd name="connsiteX0" fmla="*/ 0 w 5857876"/>
              <a:gd name="connsiteY0" fmla="*/ 0 h 4031873"/>
              <a:gd name="connsiteX1" fmla="*/ 5857876 w 5857876"/>
              <a:gd name="connsiteY1" fmla="*/ 0 h 4031873"/>
              <a:gd name="connsiteX2" fmla="*/ 5857876 w 5857876"/>
              <a:gd name="connsiteY2" fmla="*/ 4031873 h 4031873"/>
              <a:gd name="connsiteX3" fmla="*/ 0 w 5857876"/>
              <a:gd name="connsiteY3" fmla="*/ 4031873 h 4031873"/>
              <a:gd name="connsiteX4" fmla="*/ 0 w 5857876"/>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7876" h="4031873" fill="none" extrusionOk="0">
                <a:moveTo>
                  <a:pt x="0" y="0"/>
                </a:moveTo>
                <a:cubicBezTo>
                  <a:pt x="2314096" y="5222"/>
                  <a:pt x="3292965" y="24918"/>
                  <a:pt x="5857876" y="0"/>
                </a:cubicBezTo>
                <a:cubicBezTo>
                  <a:pt x="5696631" y="1047517"/>
                  <a:pt x="5814116" y="3144115"/>
                  <a:pt x="5857876" y="4031873"/>
                </a:cubicBezTo>
                <a:cubicBezTo>
                  <a:pt x="2995925" y="3867112"/>
                  <a:pt x="1814970" y="4150023"/>
                  <a:pt x="0" y="4031873"/>
                </a:cubicBezTo>
                <a:cubicBezTo>
                  <a:pt x="-55725" y="2265276"/>
                  <a:pt x="17072" y="646190"/>
                  <a:pt x="0" y="0"/>
                </a:cubicBezTo>
                <a:close/>
              </a:path>
              <a:path w="5857876" h="4031873" stroke="0" extrusionOk="0">
                <a:moveTo>
                  <a:pt x="0" y="0"/>
                </a:moveTo>
                <a:cubicBezTo>
                  <a:pt x="1142733" y="11849"/>
                  <a:pt x="5149675" y="-161459"/>
                  <a:pt x="5857876" y="0"/>
                </a:cubicBezTo>
                <a:cubicBezTo>
                  <a:pt x="5861006" y="601035"/>
                  <a:pt x="5756700" y="2648382"/>
                  <a:pt x="5857876" y="4031873"/>
                </a:cubicBezTo>
                <a:cubicBezTo>
                  <a:pt x="3741102" y="3886013"/>
                  <a:pt x="2600763" y="3953549"/>
                  <a:pt x="0" y="4031873"/>
                </a:cubicBezTo>
                <a:cubicBezTo>
                  <a:pt x="74291" y="3600045"/>
                  <a:pt x="168006" y="768507"/>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libri" panose="020F0502020204030204" pitchFamily="34" charset="0"/>
                <a:cs typeface="Calibri" panose="020F0502020204030204" pitchFamily="34" charset="0"/>
              </a:rPr>
              <a:t>Phải nhúng chăn ướt để chăn không bị cháy.</a:t>
            </a:r>
          </a:p>
          <a:p>
            <a:pPr marL="342900" lvl="0" indent="-342900" algn="just">
              <a:buFont typeface="Arial" panose="020B0604020202020204" pitchFamily="34" charset="0"/>
              <a:buChar char="•"/>
            </a:pPr>
            <a:r>
              <a:rPr lang="vi-VN" sz="3200" b="1" dirty="0">
                <a:solidFill>
                  <a:prstClr val="black"/>
                </a:solidFill>
                <a:latin typeface="Calibri" panose="020F0502020204030204" pitchFamily="34" charset="0"/>
                <a:cs typeface="Calibri" panose="020F0502020204030204" pitchFamily="34" charset="0"/>
              </a:rPr>
              <a:t>Chụp chăn ướt lên đám cháy để ngăn không khí tiếp xúc với vật đang cháy tức là ngăn nguồn cũng cấp ô-xi cho vật đang cháy, khiến đám cháy không còn ô-xi thì sẽ tắt.</a:t>
            </a:r>
          </a:p>
        </p:txBody>
      </p:sp>
    </p:spTree>
    <p:extLst>
      <p:ext uri="{BB962C8B-B14F-4D97-AF65-F5344CB8AC3E}">
        <p14:creationId xmlns:p14="http://schemas.microsoft.com/office/powerpoint/2010/main" val="309043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left)">
                                      <p:cBhvr>
                                        <p:cTn id="7" dur="10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1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ạy Trẻ Thoát Khỏi Đám Cháy">
            <a:hlinkClick r:id="" action="ppaction://media"/>
            <a:extLst>
              <a:ext uri="{FF2B5EF4-FFF2-40B4-BE49-F238E27FC236}">
                <a16:creationId xmlns:a16="http://schemas.microsoft.com/office/drawing/2014/main" xmlns="" id="{5841C45F-8721-2AAD-AA89-E2B939C4B4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3735"/>
            <a:ext cx="12192000" cy="6681407"/>
          </a:xfrm>
          <a:prstGeom prst="rect">
            <a:avLst/>
          </a:prstGeom>
        </p:spPr>
      </p:pic>
    </p:spTree>
    <p:extLst>
      <p:ext uri="{BB962C8B-B14F-4D97-AF65-F5344CB8AC3E}">
        <p14:creationId xmlns:p14="http://schemas.microsoft.com/office/powerpoint/2010/main" val="95942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04494D0-68F8-44EA-8321-1585B2B1B5E4}"/>
              </a:ext>
            </a:extLst>
          </p:cNvPr>
          <p:cNvSpPr/>
          <p:nvPr/>
        </p:nvSpPr>
        <p:spPr>
          <a:xfrm>
            <a:off x="381000" y="304800"/>
            <a:ext cx="115824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ea typeface="字魂95号-手刻宋"/>
              <a:cs typeface="+mn-cs"/>
            </a:endParaRPr>
          </a:p>
        </p:txBody>
      </p:sp>
      <p:pic>
        <p:nvPicPr>
          <p:cNvPr id="4" name="Picture 3">
            <a:extLst>
              <a:ext uri="{FF2B5EF4-FFF2-40B4-BE49-F238E27FC236}">
                <a16:creationId xmlns:a16="http://schemas.microsoft.com/office/drawing/2014/main" xmlns="" id="{32460BE6-D475-B019-09FB-DBE71269C70B}"/>
              </a:ext>
            </a:extLst>
          </p:cNvPr>
          <p:cNvPicPr>
            <a:picLocks noChangeAspect="1"/>
          </p:cNvPicPr>
          <p:nvPr/>
        </p:nvPicPr>
        <p:blipFill>
          <a:blip r:embed="rId2"/>
          <a:stretch>
            <a:fillRect/>
          </a:stretch>
        </p:blipFill>
        <p:spPr>
          <a:xfrm>
            <a:off x="905256" y="2327190"/>
            <a:ext cx="10728960" cy="18739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9020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416</Words>
  <Application>Microsoft Office PowerPoint</Application>
  <PresentationFormat>Widescreen</PresentationFormat>
  <Paragraphs>18</Paragraphs>
  <Slides>13</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宋体</vt:lpstr>
      <vt:lpstr>Arial</vt:lpstr>
      <vt:lpstr>Calibri</vt:lpstr>
      <vt:lpstr>Calibri Light</vt:lpstr>
      <vt:lpstr>等线</vt:lpstr>
      <vt:lpstr>Times New Roman</vt:lpstr>
      <vt:lpstr>字魂95号-手刻宋</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1</cp:revision>
  <dcterms:created xsi:type="dcterms:W3CDTF">2025-04-08T05:10:37Z</dcterms:created>
  <dcterms:modified xsi:type="dcterms:W3CDTF">2025-04-08T05:14:40Z</dcterms:modified>
</cp:coreProperties>
</file>