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Lst>
  <p:notesMasterIdLst>
    <p:notesMasterId r:id="rId22"/>
  </p:notesMasterIdLst>
  <p:sldIdLst>
    <p:sldId id="418" r:id="rId6"/>
    <p:sldId id="257" r:id="rId7"/>
    <p:sldId id="386" r:id="rId8"/>
    <p:sldId id="387" r:id="rId9"/>
    <p:sldId id="388" r:id="rId10"/>
    <p:sldId id="442" r:id="rId11"/>
    <p:sldId id="389" r:id="rId12"/>
    <p:sldId id="426" r:id="rId13"/>
    <p:sldId id="427" r:id="rId14"/>
    <p:sldId id="352" r:id="rId15"/>
    <p:sldId id="443" r:id="rId16"/>
    <p:sldId id="433" r:id="rId17"/>
    <p:sldId id="444" r:id="rId18"/>
    <p:sldId id="445" r:id="rId19"/>
    <p:sldId id="434" r:id="rId20"/>
    <p:sldId id="4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501" y="3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6AC4-5692-45B0-B706-978556AF17FB}"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D107-D494-47E5-BE4D-7FDA61AD681A}" type="slidenum">
              <a:rPr lang="en-US" smtClean="0"/>
              <a:t>‹#›</a:t>
            </a:fld>
            <a:endParaRPr lang="en-US"/>
          </a:p>
        </p:txBody>
      </p:sp>
    </p:spTree>
    <p:extLst>
      <p:ext uri="{BB962C8B-B14F-4D97-AF65-F5344CB8AC3E}">
        <p14:creationId xmlns:p14="http://schemas.microsoft.com/office/powerpoint/2010/main" val="24015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91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78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2301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665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11990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845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D107-D494-47E5-BE4D-7FDA61AD681A}" type="slidenum">
              <a:rPr lang="en-US" smtClean="0"/>
              <a:t>10</a:t>
            </a:fld>
            <a:endParaRPr lang="en-US"/>
          </a:p>
        </p:txBody>
      </p:sp>
    </p:spTree>
    <p:extLst>
      <p:ext uri="{BB962C8B-B14F-4D97-AF65-F5344CB8AC3E}">
        <p14:creationId xmlns:p14="http://schemas.microsoft.com/office/powerpoint/2010/main" val="193957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7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786979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871669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590713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22146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677907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505931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573329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45048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65584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19671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2010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263058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087350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8526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09708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99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6182607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68519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8" name="Picture 7">
            <a:extLst>
              <a:ext uri="{FF2B5EF4-FFF2-40B4-BE49-F238E27FC236}">
                <a16:creationId xmlns:a16="http://schemas.microsoft.com/office/drawing/2014/main" id="{6CC64C91-CB78-423A-AD1D-80716C489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6AA83A0-2A92-4F77-941A-96E476DFD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915CCF05-30A0-4EFC-9DF5-B5D8331BC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058645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40668973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5644524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5" name="Picture 4">
            <a:extLst>
              <a:ext uri="{FF2B5EF4-FFF2-40B4-BE49-F238E27FC236}">
                <a16:creationId xmlns:a16="http://schemas.microsoft.com/office/drawing/2014/main" id="{D04BA777-9C25-40B9-BA03-5EE188C275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B5A29CF1-3ED2-45D9-A4EE-57CD3DC96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CA2F3D90-E967-482C-B37A-2753364E6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1033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40356684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4135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9960199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250238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7" name="Picture 6">
            <a:extLst>
              <a:ext uri="{FF2B5EF4-FFF2-40B4-BE49-F238E27FC236}">
                <a16:creationId xmlns:a16="http://schemas.microsoft.com/office/drawing/2014/main" id="{68940C57-ED83-4C23-94C6-3C6271C4A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0E1DED7-91C7-4609-9B16-BCDB091A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687A751-4192-4305-B3FA-C82CA3307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409527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1578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0303887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249037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990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354541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510518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386697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30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3282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8737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914486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77183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7A825-B0AA-4E78-ACCF-72F420F58B8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9490856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7641531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A7A825-B0AA-4E78-ACCF-72F420F58B8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824525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A7A825-B0AA-4E78-ACCF-72F420F58B8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5212920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7A825-B0AA-4E78-ACCF-72F420F58B8F}"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037174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9029248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A7A825-B0AA-4E78-ACCF-72F420F58B8F}"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0640231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7A825-B0AA-4E78-ACCF-72F420F58B8F}"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173557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611907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22329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1495647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579549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4/8/2025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1527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047112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43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608226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590714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FF0AC9-50B1-4BD3-C925-DEC68A5982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28532" y="312254"/>
            <a:ext cx="1109041" cy="1109041"/>
          </a:xfrm>
          <a:prstGeom prst="rect">
            <a:avLst/>
          </a:prstGeom>
        </p:spPr>
      </p:pic>
    </p:spTree>
    <p:extLst>
      <p:ext uri="{BB962C8B-B14F-4D97-AF65-F5344CB8AC3E}">
        <p14:creationId xmlns:p14="http://schemas.microsoft.com/office/powerpoint/2010/main" val="3735093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09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53C2DB-1177-4B8A-A317-85D8A60899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a:extLst>
              <a:ext uri="{FF2B5EF4-FFF2-40B4-BE49-F238E27FC236}">
                <a16:creationId xmlns:a16="http://schemas.microsoft.com/office/drawing/2014/main" id="{8577235F-0FFC-48C2-BA08-57594706F7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5" name="Picture 14">
            <a:extLst>
              <a:ext uri="{FF2B5EF4-FFF2-40B4-BE49-F238E27FC236}">
                <a16:creationId xmlns:a16="http://schemas.microsoft.com/office/drawing/2014/main" id="{BB9CE1B3-3805-450C-A757-054C0020B5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CB29D90A-8A93-4AE4-8376-E75B318A9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96208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0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CBA7A825-B0AA-4E78-ACCF-72F420F58B8F}" type="datetimeFigureOut">
              <a:rPr lang="en-US" smtClean="0"/>
              <a:t>4/8/2025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E1DFC73-0344-4B36-8C36-54A2CE1504E2}" type="slidenum">
              <a:rPr lang="en-US" smtClean="0"/>
              <a:t>‹#›</a:t>
            </a:fld>
            <a:endParaRPr lang="en-US"/>
          </a:p>
        </p:txBody>
      </p:sp>
    </p:spTree>
    <p:extLst>
      <p:ext uri="{BB962C8B-B14F-4D97-AF65-F5344CB8AC3E}">
        <p14:creationId xmlns:p14="http://schemas.microsoft.com/office/powerpoint/2010/main" val="10919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2DD76B5-FB1B-89F2-CA34-0B863B6DC7BD}"/>
              </a:ext>
            </a:extLst>
          </p:cNvPr>
          <p:cNvPicPr>
            <a:picLocks noChangeAspect="1"/>
          </p:cNvPicPr>
          <p:nvPr/>
        </p:nvPicPr>
        <p:blipFill>
          <a:blip r:embed="rId4"/>
          <a:stretch>
            <a:fillRect/>
          </a:stretch>
        </p:blipFill>
        <p:spPr>
          <a:xfrm>
            <a:off x="5155370" y="2172091"/>
            <a:ext cx="1743607" cy="1176630"/>
          </a:xfrm>
          <a:prstGeom prst="rect">
            <a:avLst/>
          </a:prstGeom>
        </p:spPr>
      </p:pic>
      <p:pic>
        <p:nvPicPr>
          <p:cNvPr id="6" name="Picture 5">
            <a:extLst>
              <a:ext uri="{FF2B5EF4-FFF2-40B4-BE49-F238E27FC236}">
                <a16:creationId xmlns:a16="http://schemas.microsoft.com/office/drawing/2014/main" id="{2B02B46A-906F-8B05-2FB2-FD55E41BDEBE}"/>
              </a:ext>
            </a:extLst>
          </p:cNvPr>
          <p:cNvPicPr>
            <a:picLocks noChangeAspect="1"/>
          </p:cNvPicPr>
          <p:nvPr/>
        </p:nvPicPr>
        <p:blipFill>
          <a:blip r:embed="rId5"/>
          <a:stretch>
            <a:fillRect/>
          </a:stretch>
        </p:blipFill>
        <p:spPr>
          <a:xfrm>
            <a:off x="3864077" y="2778643"/>
            <a:ext cx="3938199" cy="1104062"/>
          </a:xfrm>
          <a:prstGeom prst="rect">
            <a:avLst/>
          </a:prstGeom>
        </p:spPr>
      </p:pic>
      <p:pic>
        <p:nvPicPr>
          <p:cNvPr id="14" name="Picture 13">
            <a:extLst>
              <a:ext uri="{FF2B5EF4-FFF2-40B4-BE49-F238E27FC236}">
                <a16:creationId xmlns:a16="http://schemas.microsoft.com/office/drawing/2014/main" id="{EDE49831-53E2-7F58-7643-30A2CEBD92EB}"/>
              </a:ext>
            </a:extLst>
          </p:cNvPr>
          <p:cNvPicPr>
            <a:picLocks noChangeAspect="1"/>
          </p:cNvPicPr>
          <p:nvPr/>
        </p:nvPicPr>
        <p:blipFill>
          <a:blip r:embed="rId6"/>
          <a:stretch>
            <a:fillRect/>
          </a:stretch>
        </p:blipFill>
        <p:spPr>
          <a:xfrm>
            <a:off x="2136318" y="3706313"/>
            <a:ext cx="7608467" cy="1274174"/>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3592</a:t>
            </a: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105</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192</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170</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22</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2021</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106</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5183862" y="23245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a:t>
            </a:r>
          </a:p>
        </p:txBody>
      </p:sp>
      <p:sp>
        <p:nvSpPr>
          <p:cNvPr id="34" name="TextBox 33">
            <a:extLst>
              <a:ext uri="{FF2B5EF4-FFF2-40B4-BE49-F238E27FC236}">
                <a16:creationId xmlns:a16="http://schemas.microsoft.com/office/drawing/2014/main" id="{6D683784-4DAF-07D0-BBC0-C1578F313706}"/>
              </a:ext>
            </a:extLst>
          </p:cNvPr>
          <p:cNvSpPr txBox="1"/>
          <p:nvPr/>
        </p:nvSpPr>
        <p:spPr>
          <a:xfrm>
            <a:off x="5220438" y="298295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238726" y="372362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121</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266158" y="433627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114</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79920" y="1128831"/>
            <a:ext cx="1129254" cy="1982473"/>
            <a:chOff x="5449206" y="2039211"/>
            <a:chExt cx="1129254"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521422" y="1172446"/>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5426</a:t>
            </a:r>
          </a:p>
        </p:txBody>
      </p:sp>
      <p:sp>
        <p:nvSpPr>
          <p:cNvPr id="45" name="TextBox 44">
            <a:extLst>
              <a:ext uri="{FF2B5EF4-FFF2-40B4-BE49-F238E27FC236}">
                <a16:creationId xmlns:a16="http://schemas.microsoft.com/office/drawing/2014/main" id="{D70D4DC9-CC80-0755-C10E-F5DC7436E4FC}"/>
              </a:ext>
            </a:extLst>
          </p:cNvPr>
          <p:cNvSpPr txBox="1"/>
          <p:nvPr/>
        </p:nvSpPr>
        <p:spPr>
          <a:xfrm>
            <a:off x="10016692" y="1163302"/>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952684" y="1775950"/>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200</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512278" y="17027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cxnSp>
        <p:nvCxnSpPr>
          <p:cNvPr id="48" name="Straight Connector 47">
            <a:extLst>
              <a:ext uri="{FF2B5EF4-FFF2-40B4-BE49-F238E27FC236}">
                <a16:creationId xmlns:a16="http://schemas.microsoft.com/office/drawing/2014/main" id="{EE90E46B-D340-7694-130D-CE0FAD7DC5AB}"/>
              </a:ext>
            </a:extLst>
          </p:cNvPr>
          <p:cNvCxnSpPr/>
          <p:nvPr/>
        </p:nvCxnSpPr>
        <p:spPr>
          <a:xfrm>
            <a:off x="8557998" y="240280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868894" y="23885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02</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905470" y="304696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8A72AD2F-9999-5D87-F0D4-47656CF0AD08}"/>
              </a:ext>
            </a:extLst>
          </p:cNvPr>
          <p:cNvCxnSpPr/>
          <p:nvPr/>
        </p:nvCxnSpPr>
        <p:spPr>
          <a:xfrm>
            <a:off x="8612862" y="380184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9161502" y="3787630"/>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3" name="TextBox 52">
            <a:extLst>
              <a:ext uri="{FF2B5EF4-FFF2-40B4-BE49-F238E27FC236}">
                <a16:creationId xmlns:a16="http://schemas.microsoft.com/office/drawing/2014/main" id="{816F2CEA-02FA-F2C7-FD18-77706CDB285D}"/>
              </a:ext>
            </a:extLst>
          </p:cNvPr>
          <p:cNvSpPr txBox="1"/>
          <p:nvPr/>
        </p:nvSpPr>
        <p:spPr>
          <a:xfrm>
            <a:off x="9188934" y="44002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77454" y="505456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9243798" y="5067790"/>
            <a:ext cx="8961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Tree>
    <p:extLst>
      <p:ext uri="{BB962C8B-B14F-4D97-AF65-F5344CB8AC3E}">
        <p14:creationId xmlns:p14="http://schemas.microsoft.com/office/powerpoint/2010/main" val="3576803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panose="020B0604020202020204" pitchFamily="34" charset="0"/>
                <a:cs typeface="Arial" panose="020B0604020202020204" pitchFamily="34" charset="0"/>
              </a:rPr>
              <a:t>6226</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107</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406</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8750</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4847303" y="2324590"/>
            <a:ext cx="14612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sp>
        <p:nvSpPr>
          <p:cNvPr id="34" name="TextBox 33">
            <a:extLst>
              <a:ext uri="{FF2B5EF4-FFF2-40B4-BE49-F238E27FC236}">
                <a16:creationId xmlns:a16="http://schemas.microsoft.com/office/drawing/2014/main" id="{6D683784-4DAF-07D0-BBC0-C1578F313706}"/>
              </a:ext>
            </a:extLst>
          </p:cNvPr>
          <p:cNvSpPr txBox="1"/>
          <p:nvPr/>
        </p:nvSpPr>
        <p:spPr>
          <a:xfrm>
            <a:off x="4857135" y="2982958"/>
            <a:ext cx="1488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486400" y="3723622"/>
            <a:ext cx="877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476568" y="4336270"/>
            <a:ext cx="914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30759" y="430740"/>
            <a:ext cx="1523822" cy="1982473"/>
            <a:chOff x="5449206" y="2039211"/>
            <a:chExt cx="1523822"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52382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131278" y="474355"/>
            <a:ext cx="1889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86129</a:t>
            </a:r>
          </a:p>
        </p:txBody>
      </p:sp>
      <p:sp>
        <p:nvSpPr>
          <p:cNvPr id="45" name="TextBox 44">
            <a:extLst>
              <a:ext uri="{FF2B5EF4-FFF2-40B4-BE49-F238E27FC236}">
                <a16:creationId xmlns:a16="http://schemas.microsoft.com/office/drawing/2014/main" id="{D70D4DC9-CC80-0755-C10E-F5DC7436E4FC}"/>
              </a:ext>
            </a:extLst>
          </p:cNvPr>
          <p:cNvSpPr txBox="1"/>
          <p:nvPr/>
        </p:nvSpPr>
        <p:spPr>
          <a:xfrm>
            <a:off x="9987196" y="416050"/>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874026" y="1176182"/>
            <a:ext cx="16887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2003</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118987" y="100470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p>
        </p:txBody>
      </p:sp>
      <p:cxnSp>
        <p:nvCxnSpPr>
          <p:cNvPr id="48" name="Straight Connector 47">
            <a:extLst>
              <a:ext uri="{FF2B5EF4-FFF2-40B4-BE49-F238E27FC236}">
                <a16:creationId xmlns:a16="http://schemas.microsoft.com/office/drawing/2014/main" id="{EE90E46B-D340-7694-130D-CE0FAD7DC5AB}"/>
              </a:ext>
            </a:extLst>
          </p:cNvPr>
          <p:cNvCxnSpPr>
            <a:cxnSpLocks/>
          </p:cNvCxnSpPr>
          <p:nvPr/>
        </p:nvCxnSpPr>
        <p:spPr>
          <a:xfrm>
            <a:off x="8145044" y="1694885"/>
            <a:ext cx="15888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475604" y="165117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423690" y="227021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1" name="Straight Connector 50">
            <a:extLst>
              <a:ext uri="{FF2B5EF4-FFF2-40B4-BE49-F238E27FC236}">
                <a16:creationId xmlns:a16="http://schemas.microsoft.com/office/drawing/2014/main" id="{8A72AD2F-9999-5D87-F0D4-47656CF0AD08}"/>
              </a:ext>
            </a:extLst>
          </p:cNvPr>
          <p:cNvCxnSpPr>
            <a:cxnSpLocks/>
          </p:cNvCxnSpPr>
          <p:nvPr/>
        </p:nvCxnSpPr>
        <p:spPr>
          <a:xfrm>
            <a:off x="8229404" y="3015259"/>
            <a:ext cx="1455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8797709" y="30403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53" name="TextBox 52">
            <a:extLst>
              <a:ext uri="{FF2B5EF4-FFF2-40B4-BE49-F238E27FC236}">
                <a16:creationId xmlns:a16="http://schemas.microsoft.com/office/drawing/2014/main" id="{816F2CEA-02FA-F2C7-FD18-77706CDB285D}"/>
              </a:ext>
            </a:extLst>
          </p:cNvPr>
          <p:cNvSpPr txBox="1"/>
          <p:nvPr/>
        </p:nvSpPr>
        <p:spPr>
          <a:xfrm>
            <a:off x="8913631" y="3613697"/>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28293" y="4356477"/>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8839200" y="4369699"/>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sp>
        <p:nvSpPr>
          <p:cNvPr id="11" name="TextBox 10">
            <a:extLst>
              <a:ext uri="{FF2B5EF4-FFF2-40B4-BE49-F238E27FC236}">
                <a16:creationId xmlns:a16="http://schemas.microsoft.com/office/drawing/2014/main" id="{3508FCF4-2DC9-2BCB-E61F-6CD9A861F5E3}"/>
              </a:ext>
            </a:extLst>
          </p:cNvPr>
          <p:cNvSpPr txBox="1"/>
          <p:nvPr/>
        </p:nvSpPr>
        <p:spPr>
          <a:xfrm>
            <a:off x="8839200" y="4920306"/>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cxnSp>
        <p:nvCxnSpPr>
          <p:cNvPr id="15" name="Straight Connector 14">
            <a:extLst>
              <a:ext uri="{FF2B5EF4-FFF2-40B4-BE49-F238E27FC236}">
                <a16:creationId xmlns:a16="http://schemas.microsoft.com/office/drawing/2014/main" id="{DCC05734-B0B0-6827-FF63-45DB37D11006}"/>
              </a:ext>
            </a:extLst>
          </p:cNvPr>
          <p:cNvCxnSpPr/>
          <p:nvPr/>
        </p:nvCxnSpPr>
        <p:spPr>
          <a:xfrm>
            <a:off x="8738125" y="5644503"/>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CF6EB1-4048-54FD-22B9-86D13B0FBAFD}"/>
              </a:ext>
            </a:extLst>
          </p:cNvPr>
          <p:cNvSpPr txBox="1"/>
          <p:nvPr/>
        </p:nvSpPr>
        <p:spPr>
          <a:xfrm>
            <a:off x="9409471" y="5618396"/>
            <a:ext cx="799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Tree>
    <p:extLst>
      <p:ext uri="{BB962C8B-B14F-4D97-AF65-F5344CB8AC3E}">
        <p14:creationId xmlns:p14="http://schemas.microsoft.com/office/powerpoint/2010/main" val="1437495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446550"/>
          </a:xfrm>
          <a:prstGeom prst="rect">
            <a:avLst/>
          </a:prstGeom>
          <a:noFill/>
        </p:spPr>
        <p:txBody>
          <a:bodyPr wrap="square">
            <a:spAutoFit/>
          </a:bodyPr>
          <a:lstStyle/>
          <a:p>
            <a:pPr lvl="0" algn="just">
              <a:defRPr/>
            </a:pPr>
            <a:r>
              <a:rPr lang="vi-VN" sz="2200" b="1" dirty="0">
                <a:solidFill>
                  <a:prstClr val="black"/>
                </a:solidFill>
                <a:cs typeface="Arial" panose="020B0604020202020204" pitchFamily="34" charset="0"/>
              </a:rPr>
              <a:t>Năm nay gia đình bác Minh thu hoạch được 9 690 kg cả thóc và ngô. Bác đóng số thóc vào 42 bao, số ngô vào 53 bao. Hỏi gia đình bác Minh thu hoạch được bao nhiêu ki-lô-gam ngô, bao nhiêu ki-lô-gam thóc?</a:t>
            </a:r>
          </a:p>
          <a:p>
            <a:pPr lvl="0" algn="just">
              <a:defRPr/>
            </a:pPr>
            <a:r>
              <a:rPr lang="vi-VN" sz="2200" b="1" i="1" dirty="0">
                <a:solidFill>
                  <a:prstClr val="black"/>
                </a:solidFill>
                <a:cs typeface="Arial" panose="020B0604020202020204" pitchFamily="34" charset="0"/>
              </a:rPr>
              <a:t>(Biết rằng khối lượng mỗi bao bằng nhau).</a:t>
            </a:r>
            <a:endParaRPr kumimoji="0" lang="en-US" sz="2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 name="Picture 2">
            <a:extLst>
              <a:ext uri="{FF2B5EF4-FFF2-40B4-BE49-F238E27FC236}">
                <a16:creationId xmlns:a16="http://schemas.microsoft.com/office/drawing/2014/main" id="{299EB703-2368-6EBE-3AC7-4B577107D205}"/>
              </a:ext>
            </a:extLst>
          </p:cNvPr>
          <p:cNvPicPr>
            <a:picLocks noChangeAspect="1"/>
          </p:cNvPicPr>
          <p:nvPr/>
        </p:nvPicPr>
        <p:blipFill>
          <a:blip r:embed="rId4"/>
          <a:stretch>
            <a:fillRect/>
          </a:stretch>
        </p:blipFill>
        <p:spPr>
          <a:xfrm>
            <a:off x="6486039" y="1948554"/>
            <a:ext cx="5301862" cy="2186124"/>
          </a:xfrm>
          <a:prstGeom prst="rect">
            <a:avLst/>
          </a:prstGeom>
        </p:spPr>
      </p:pic>
      <p:sp>
        <p:nvSpPr>
          <p:cNvPr id="4" name="TextBox 3">
            <a:extLst>
              <a:ext uri="{FF2B5EF4-FFF2-40B4-BE49-F238E27FC236}">
                <a16:creationId xmlns:a16="http://schemas.microsoft.com/office/drawing/2014/main" id="{E9C48140-A112-735D-81D2-A136C74D90DF}"/>
              </a:ext>
            </a:extLst>
          </p:cNvPr>
          <p:cNvSpPr txBox="1"/>
          <p:nvPr/>
        </p:nvSpPr>
        <p:spPr>
          <a:xfrm>
            <a:off x="298174" y="2325691"/>
            <a:ext cx="7116417" cy="3816429"/>
          </a:xfrm>
          <a:prstGeom prst="rect">
            <a:avLst/>
          </a:prstGeom>
          <a:noFill/>
        </p:spPr>
        <p:txBody>
          <a:bodyPr wrap="square" rtlCol="0">
            <a:spAutoFit/>
          </a:bodyPr>
          <a:lstStyle/>
          <a:p>
            <a:pPr marL="0" marR="0" algn="ctr">
              <a:spcBef>
                <a:spcPts val="0"/>
              </a:spcBef>
              <a:spcAft>
                <a:spcPts val="0"/>
              </a:spcAft>
            </a:pP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giải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Tổng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42 + 53 = 95 (bao)</a:t>
            </a: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Mỗi</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nặng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9 690 : 95 = 102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53 = 5 406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42 = 4 284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Đáp</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5 406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4 284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09598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wipe(down)">
                                      <p:cBhvr>
                                        <p:cTn id="63" dur="500"/>
                                        <p:tgtEl>
                                          <p:spTgt spid="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down)">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200329"/>
          </a:xfrm>
          <a:prstGeom prst="rect">
            <a:avLst/>
          </a:prstGeom>
          <a:noFill/>
        </p:spPr>
        <p:txBody>
          <a:bodyPr wrap="square">
            <a:spAutoFit/>
          </a:bodyPr>
          <a:lstStyle/>
          <a:p>
            <a:pPr lvl="0" algn="just">
              <a:defRPr/>
            </a:pPr>
            <a:r>
              <a:rPr lang="vi-VN" sz="2400" b="1" dirty="0">
                <a:solidFill>
                  <a:prstClr val="black"/>
                </a:solidFill>
                <a:cs typeface="Arial" panose="020B0604020202020204" pitchFamily="34" charset="0"/>
              </a:rPr>
              <a:t>Trong 1 phút, tim người khỏe mạnh bình thường đập (co bóp) khoảng 75 lần và lượng máu được lưu chuyển qua tim là 5 250 (ml). Tính số mi-li-lít máu được lưu chuyển qua tim trong mỗi lần đập của tim.</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 name="TextBox 1">
            <a:extLst>
              <a:ext uri="{FF2B5EF4-FFF2-40B4-BE49-F238E27FC236}">
                <a16:creationId xmlns:a16="http://schemas.microsoft.com/office/drawing/2014/main" id="{C418EB76-7D5B-0BE4-C027-CE00400E0D7C}"/>
              </a:ext>
            </a:extLst>
          </p:cNvPr>
          <p:cNvSpPr txBox="1"/>
          <p:nvPr/>
        </p:nvSpPr>
        <p:spPr>
          <a:xfrm>
            <a:off x="2037522" y="1719470"/>
            <a:ext cx="8328991" cy="2112951"/>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Tóm tắt:</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Tim khoẻ mạnh bình thường đập 1 phút: 75 lần.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Lượng máu chuyển qua tim: 5 250 </a:t>
            </a:r>
            <a:r>
              <a:rPr lang="nl-NL" sz="2800" i="1" dirty="0">
                <a:effectLst/>
                <a:latin typeface="Cambria" panose="02040503050406030204" pitchFamily="18" charset="0"/>
                <a:ea typeface="Cambria" panose="02040503050406030204" pitchFamily="18" charset="0"/>
              </a:rPr>
              <a:t>ml</a:t>
            </a:r>
            <a:r>
              <a:rPr lang="nl-NL"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Số </a:t>
            </a:r>
            <a:r>
              <a:rPr lang="vi-VN" sz="2800" i="1" dirty="0">
                <a:effectLst/>
                <a:latin typeface="Cambria" panose="02040503050406030204" pitchFamily="18" charset="0"/>
                <a:ea typeface="Cambria" panose="02040503050406030204" pitchFamily="18" charset="0"/>
              </a:rPr>
              <a:t>mi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-lít</a:t>
            </a:r>
            <a:r>
              <a:rPr lang="nl-NL" sz="2800" i="1" dirty="0">
                <a:effectLst/>
                <a:latin typeface="Cambria" panose="02040503050406030204" pitchFamily="18" charset="0"/>
                <a:ea typeface="Cambria" panose="02040503050406030204" pitchFamily="18" charset="0"/>
              </a:rPr>
              <a:t> máu</a:t>
            </a:r>
            <a:r>
              <a:rPr lang="nl-NL" sz="2800" dirty="0">
                <a:effectLst/>
                <a:latin typeface="Cambria" panose="02040503050406030204" pitchFamily="18" charset="0"/>
                <a:ea typeface="Cambria" panose="02040503050406030204" pitchFamily="18" charset="0"/>
              </a:rPr>
              <a:t> : ...?... lưu chuyển qua tim mỗi lần.</a:t>
            </a:r>
            <a:endParaRPr lang="en-US" sz="280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4EDB2B-9F5B-0429-0841-C460DDD75691}"/>
              </a:ext>
            </a:extLst>
          </p:cNvPr>
          <p:cNvSpPr txBox="1"/>
          <p:nvPr/>
        </p:nvSpPr>
        <p:spPr>
          <a:xfrm>
            <a:off x="2017643" y="3796748"/>
            <a:ext cx="8328991" cy="2630015"/>
          </a:xfrm>
          <a:prstGeom prst="rect">
            <a:avLst/>
          </a:prstGeom>
          <a:noFill/>
        </p:spPr>
        <p:txBody>
          <a:bodyPr wrap="square" rtlCol="0">
            <a:spAutoFit/>
          </a:bodyPr>
          <a:lstStyle/>
          <a:p>
            <a:pPr algn="ctr">
              <a:lnSpc>
                <a:spcPct val="120000"/>
              </a:lnSpc>
            </a:pPr>
            <a:r>
              <a:rPr lang="vi-VN" sz="2800" b="1" dirty="0">
                <a:solidFill>
                  <a:srgbClr val="FF0000"/>
                </a:solidFill>
                <a:latin typeface="Cambria" panose="02040503050406030204" pitchFamily="18" charset="0"/>
                <a:ea typeface="Cambria" panose="02040503050406030204" pitchFamily="18" charset="0"/>
              </a:rPr>
              <a:t>Bài giải</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Số mi-li-lít máu được lưu chuyển qua tim trong mỗi lần tập của tim là:</a:t>
            </a: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5 250 : 75 = 70 (ml)</a:t>
            </a:r>
          </a:p>
          <a:p>
            <a:pPr algn="r">
              <a:lnSpc>
                <a:spcPct val="120000"/>
              </a:lnSpc>
            </a:pPr>
            <a:r>
              <a:rPr lang="vi-VN" sz="2800" b="1" dirty="0">
                <a:solidFill>
                  <a:srgbClr val="FF0000"/>
                </a:solidFill>
                <a:latin typeface="Cambria" panose="02040503050406030204" pitchFamily="18" charset="0"/>
                <a:ea typeface="Cambria" panose="02040503050406030204" pitchFamily="18" charset="0"/>
              </a:rPr>
              <a:t>Đáp số: 70 mi-li-lít</a:t>
            </a:r>
          </a:p>
        </p:txBody>
      </p:sp>
    </p:spTree>
    <p:extLst>
      <p:ext uri="{BB962C8B-B14F-4D97-AF65-F5344CB8AC3E}">
        <p14:creationId xmlns:p14="http://schemas.microsoft.com/office/powerpoint/2010/main" val="4247825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Nhịp tim bao nhiêu là bình thường_">
            <a:hlinkClick r:id="" action="ppaction://media"/>
            <a:extLst>
              <a:ext uri="{FF2B5EF4-FFF2-40B4-BE49-F238E27FC236}">
                <a16:creationId xmlns:a16="http://schemas.microsoft.com/office/drawing/2014/main" id="{45CEB0D8-8E04-F7F7-CF2D-0706A7D92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487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65BE62A-5C5E-C4BA-609C-FB560A5E2F9E}"/>
              </a:ext>
            </a:extLst>
          </p:cNvPr>
          <p:cNvPicPr>
            <a:picLocks noChangeAspect="1"/>
          </p:cNvPicPr>
          <p:nvPr/>
        </p:nvPicPr>
        <p:blipFill>
          <a:blip r:embed="rId5"/>
          <a:stretch>
            <a:fillRect/>
          </a:stretch>
        </p:blipFill>
        <p:spPr>
          <a:xfrm>
            <a:off x="4577279" y="2565765"/>
            <a:ext cx="3554276" cy="278001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pic>
        <p:nvPicPr>
          <p:cNvPr id="3" name="图片 5">
            <a:extLst>
              <a:ext uri="{FF2B5EF4-FFF2-40B4-BE49-F238E27FC236}">
                <a16:creationId xmlns:a16="http://schemas.microsoft.com/office/drawing/2014/main" id="{8D0225B6-D242-B2BB-3C4A-2149AFEE7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97" y="3796747"/>
            <a:ext cx="4459545" cy="2261825"/>
          </a:xfrm>
          <a:prstGeom prst="rect">
            <a:avLst/>
          </a:prstGeom>
        </p:spPr>
      </p:pic>
      <p:sp>
        <p:nvSpPr>
          <p:cNvPr id="4" name="Speech Bubble: Rectangle with Corners Rounded 3">
            <a:extLst>
              <a:ext uri="{FF2B5EF4-FFF2-40B4-BE49-F238E27FC236}">
                <a16:creationId xmlns:a16="http://schemas.microsoft.com/office/drawing/2014/main" id="{886C0E36-1428-FC3D-FE2F-870893541B81}"/>
              </a:ext>
            </a:extLst>
          </p:cNvPr>
          <p:cNvSpPr/>
          <p:nvPr/>
        </p:nvSpPr>
        <p:spPr>
          <a:xfrm>
            <a:off x="983975" y="1103243"/>
            <a:ext cx="5824330" cy="1858616"/>
          </a:xfrm>
          <a:prstGeom prst="wedgeRoundRectCallout">
            <a:avLst>
              <a:gd name="adj1" fmla="val -42799"/>
              <a:gd name="adj2" fmla="val 882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0 ở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thương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6" name="Rounded Rectangle 10">
            <a:extLst>
              <a:ext uri="{FF2B5EF4-FFF2-40B4-BE49-F238E27FC236}">
                <a16:creationId xmlns:a16="http://schemas.microsoft.com/office/drawing/2014/main" id="{C61799BD-F61F-56E2-C9D8-E82F4C535126}"/>
              </a:ext>
            </a:extLst>
          </p:cNvPr>
          <p:cNvSpPr/>
          <p:nvPr/>
        </p:nvSpPr>
        <p:spPr>
          <a:xfrm>
            <a:off x="5088836" y="3317526"/>
            <a:ext cx="6758608" cy="31727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900" lvl="0" indent="-342900" algn="just">
              <a:buFont typeface="Arial" panose="020B0604020202020204" pitchFamily="34" charset="0"/>
              <a:buChar char="•"/>
              <a:defRPr/>
            </a:pPr>
            <a:r>
              <a:rPr lang="vi-VN" sz="2400" dirty="0"/>
              <a:t>Trong phép chia có chữ số 0 ở thương, ta vẫn thực hiện các thao tác chia, nhân, trừ, hạ giống như các phép chia khác.</a:t>
            </a:r>
            <a:endParaRPr lang="en-US" sz="2400" dirty="0"/>
          </a:p>
          <a:p>
            <a:pPr marL="342900" lvl="0" indent="-342900" algn="just">
              <a:buFont typeface="Arial" panose="020B0604020202020204" pitchFamily="34" charset="0"/>
              <a:buChar char="•"/>
              <a:defRPr/>
            </a:pPr>
            <a:r>
              <a:rPr lang="vi-VN" sz="2400" dirty="0"/>
              <a:t>Trong từng lượt chia cần nắm chắc đâu là số bị chia, thương, số dư và nắm chắc cách chia, cách xử lí trong những lượt chia có số bị chia bé hơn số chia (hoặc số bị chia bằng 0) thì thương bằng 0.</a:t>
            </a:r>
          </a:p>
        </p:txBody>
      </p:sp>
    </p:spTree>
    <p:extLst>
      <p:ext uri="{BB962C8B-B14F-4D97-AF65-F5344CB8AC3E}">
        <p14:creationId xmlns:p14="http://schemas.microsoft.com/office/powerpoint/2010/main" val="3477663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2295455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3" y="459284"/>
            <a:ext cx="2744725" cy="817338"/>
            <a:chOff x="8422160" y="1489938"/>
            <a:chExt cx="3336739" cy="99363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624620" y="1489938"/>
              <a:ext cx="2134279"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205</a:t>
              </a:r>
            </a:p>
          </p:txBody>
        </p:sp>
      </p:grpSp>
      <p:grpSp>
        <p:nvGrpSpPr>
          <p:cNvPr id="23" name="B"/>
          <p:cNvGrpSpPr/>
          <p:nvPr/>
        </p:nvGrpSpPr>
        <p:grpSpPr>
          <a:xfrm>
            <a:off x="7829983" y="1938632"/>
            <a:ext cx="3932370" cy="784830"/>
            <a:chOff x="8422168" y="2846690"/>
            <a:chExt cx="4780544"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95177" y="2846690"/>
              <a:ext cx="3607535"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205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C"/>
          <p:cNvGrpSpPr/>
          <p:nvPr/>
        </p:nvGrpSpPr>
        <p:grpSpPr>
          <a:xfrm>
            <a:off x="7829976" y="3367660"/>
            <a:ext cx="3948407" cy="799636"/>
            <a:chOff x="8422168" y="3702145"/>
            <a:chExt cx="4800044"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9"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206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5" name="D"/>
          <p:cNvGrpSpPr/>
          <p:nvPr/>
        </p:nvGrpSpPr>
        <p:grpSpPr>
          <a:xfrm>
            <a:off x="7829971" y="4840938"/>
            <a:ext cx="2736026" cy="784830"/>
            <a:chOff x="8469285" y="4670840"/>
            <a:chExt cx="332616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61169" y="4670840"/>
              <a:ext cx="2134279"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206</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767328" y="2686886"/>
            <a:ext cx="2163009" cy="1724657"/>
            <a:chOff x="2192743" y="2331994"/>
            <a:chExt cx="2163009"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2192743" y="2331994"/>
              <a:ext cx="2163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738  23</a:t>
              </a:r>
            </a:p>
          </p:txBody>
        </p:sp>
      </p:grpSp>
    </p:spTree>
    <p:extLst>
      <p:ext uri="{BB962C8B-B14F-4D97-AF65-F5344CB8AC3E}">
        <p14:creationId xmlns:p14="http://schemas.microsoft.com/office/powerpoint/2010/main" val="4819551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85" y="422247"/>
            <a:ext cx="4072147" cy="861774"/>
            <a:chOff x="8422160" y="1444912"/>
            <a:chExt cx="4950464" cy="1047649"/>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46111" y="1444912"/>
              <a:ext cx="4026513" cy="10476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grpSp>
      <p:grpSp>
        <p:nvGrpSpPr>
          <p:cNvPr id="23" name="B"/>
          <p:cNvGrpSpPr/>
          <p:nvPr/>
        </p:nvGrpSpPr>
        <p:grpSpPr>
          <a:xfrm>
            <a:off x="7829971" y="1906783"/>
            <a:ext cx="4054521" cy="861774"/>
            <a:chOff x="8422168" y="2807976"/>
            <a:chExt cx="4929047" cy="1047652"/>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67565" y="2807976"/>
              <a:ext cx="3983650" cy="1047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pSp>
      <p:grpSp>
        <p:nvGrpSpPr>
          <p:cNvPr id="24" name="C"/>
          <p:cNvGrpSpPr/>
          <p:nvPr/>
        </p:nvGrpSpPr>
        <p:grpSpPr>
          <a:xfrm>
            <a:off x="7829986" y="3395426"/>
            <a:ext cx="4067080" cy="861774"/>
            <a:chOff x="8422168" y="3735900"/>
            <a:chExt cx="4944305" cy="104765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39959" y="3735900"/>
              <a:ext cx="4026514" cy="10476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grpSp>
      <p:grpSp>
        <p:nvGrpSpPr>
          <p:cNvPr id="25" name="D"/>
          <p:cNvGrpSpPr/>
          <p:nvPr/>
        </p:nvGrpSpPr>
        <p:grpSpPr>
          <a:xfrm>
            <a:off x="7829962" y="4816636"/>
            <a:ext cx="3434521" cy="861774"/>
            <a:chOff x="8469285" y="4641292"/>
            <a:chExt cx="4175321" cy="104765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8677215" y="4641292"/>
              <a:ext cx="3967391" cy="1047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203</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860D2A99-66F7-4B56-8E66-F88B364C7D8D}"/>
              </a:ext>
            </a:extLst>
          </p:cNvPr>
          <p:cNvGrpSpPr/>
          <p:nvPr/>
        </p:nvGrpSpPr>
        <p:grpSpPr>
          <a:xfrm>
            <a:off x="3218688" y="2705174"/>
            <a:ext cx="2675073" cy="1706368"/>
            <a:chOff x="1644103" y="2350282"/>
            <a:chExt cx="2675073" cy="1706368"/>
          </a:xfrm>
        </p:grpSpPr>
        <p:grpSp>
          <p:nvGrpSpPr>
            <p:cNvPr id="46" name="Group 45">
              <a:extLst>
                <a:ext uri="{FF2B5EF4-FFF2-40B4-BE49-F238E27FC236}">
                  <a16:creationId xmlns:a16="http://schemas.microsoft.com/office/drawing/2014/main" id="{0AC3474D-FA2F-482C-843E-53332F2986C8}"/>
                </a:ext>
              </a:extLst>
            </p:cNvPr>
            <p:cNvGrpSpPr/>
            <p:nvPr/>
          </p:nvGrpSpPr>
          <p:grpSpPr>
            <a:xfrm>
              <a:off x="3336255" y="2488891"/>
              <a:ext cx="923032" cy="1567759"/>
              <a:chOff x="5449206" y="1857490"/>
              <a:chExt cx="923032" cy="1600800"/>
            </a:xfrm>
          </p:grpSpPr>
          <p:cxnSp>
            <p:nvCxnSpPr>
              <p:cNvPr id="48" name="Straight Connector 47">
                <a:extLst>
                  <a:ext uri="{FF2B5EF4-FFF2-40B4-BE49-F238E27FC236}">
                    <a16:creationId xmlns:a16="http://schemas.microsoft.com/office/drawing/2014/main" id="{FBE507B4-016C-43E7-BAFA-B988E90B079F}"/>
                  </a:ext>
                </a:extLst>
              </p:cNvPr>
              <p:cNvCxnSpPr>
                <a:cxnSpLocks/>
              </p:cNvCxnSpPr>
              <p:nvPr/>
            </p:nvCxnSpPr>
            <p:spPr>
              <a:xfrm>
                <a:off x="5449206" y="1857490"/>
                <a:ext cx="0" cy="160080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4017B25-0521-431C-813A-FC10A76F823D}"/>
                  </a:ext>
                </a:extLst>
              </p:cNvPr>
              <p:cNvCxnSpPr>
                <a:cxnSpLocks/>
              </p:cNvCxnSpPr>
              <p:nvPr/>
            </p:nvCxnSpPr>
            <p:spPr>
              <a:xfrm>
                <a:off x="5449206" y="2390482"/>
                <a:ext cx="92303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69E7BB7F-BFCE-4D2D-A31B-424BF6A1271E}"/>
                </a:ext>
              </a:extLst>
            </p:cNvPr>
            <p:cNvSpPr txBox="1"/>
            <p:nvPr/>
          </p:nvSpPr>
          <p:spPr>
            <a:xfrm>
              <a:off x="1644103" y="2350282"/>
              <a:ext cx="26750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8 325  41</a:t>
              </a:r>
            </a:p>
          </p:txBody>
        </p:sp>
      </p:grpSp>
    </p:spTree>
    <p:extLst>
      <p:ext uri="{BB962C8B-B14F-4D97-AF65-F5344CB8AC3E}">
        <p14:creationId xmlns:p14="http://schemas.microsoft.com/office/powerpoint/2010/main" val="7729330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grpId="1" nodeType="withEffect">
                                  <p:stCondLst>
                                    <p:cond delay="100"/>
                                  </p:stCondLst>
                                  <p:childTnLst>
                                    <p:set>
                                      <p:cBhvr>
                                        <p:cTn id="94" dur="indefinite"/>
                                        <p:tgtEl>
                                          <p:spTgt spid="43"/>
                                        </p:tgtEl>
                                        <p:attrNameLst>
                                          <p:attrName>style.opacity</p:attrName>
                                        </p:attrNameLst>
                                      </p:cBhvr>
                                      <p:to>
                                        <p:strVal val="0.25"/>
                                      </p:to>
                                    </p:set>
                                    <p:animEffect filter="image" prLst="opacity: 0.25">
                                      <p:cBhvr rctx="IE">
                                        <p:cTn id="95" dur="indefinite"/>
                                        <p:tgtEl>
                                          <p:spTgt spid="43"/>
                                        </p:tgtEl>
                                      </p:cBhvr>
                                    </p:animEffect>
                                  </p:childTnLst>
                                </p:cTn>
                              </p:par>
                              <p:par>
                                <p:cTn id="96" presetID="9" presetClass="emph" presetSubtype="0" grpId="1" nodeType="withEffect">
                                  <p:stCondLst>
                                    <p:cond delay="100"/>
                                  </p:stCondLst>
                                  <p:childTnLst>
                                    <p:set>
                                      <p:cBhvr>
                                        <p:cTn id="97" dur="indefinite"/>
                                        <p:tgtEl>
                                          <p:spTgt spid="44"/>
                                        </p:tgtEl>
                                        <p:attrNameLst>
                                          <p:attrName>style.opacity</p:attrName>
                                        </p:attrNameLst>
                                      </p:cBhvr>
                                      <p:to>
                                        <p:strVal val="0.25"/>
                                      </p:to>
                                    </p:set>
                                    <p:animEffect filter="image" prLst="opacity: 0.25">
                                      <p:cBhvr rctx="IE">
                                        <p:cTn id="98" dur="indefinite"/>
                                        <p:tgtEl>
                                          <p:spTgt spid="44"/>
                                        </p:tgtEl>
                                      </p:cBhvr>
                                    </p:animEffect>
                                  </p:childTnLst>
                                </p:cTn>
                              </p:par>
                              <p:par>
                                <p:cTn id="99" presetID="9" presetClass="emph" presetSubtype="0" nodeType="withEffect">
                                  <p:stCondLst>
                                    <p:cond delay="0"/>
                                  </p:stCondLst>
                                  <p:childTnLst>
                                    <p:set>
                                      <p:cBhvr rctx="PPT">
                                        <p:cTn id="100" dur="indefinite"/>
                                        <p:tgtEl>
                                          <p:spTgt spid="25"/>
                                        </p:tgtEl>
                                        <p:attrNameLst>
                                          <p:attrName>style.opacity</p:attrName>
                                        </p:attrNameLst>
                                      </p:cBhvr>
                                      <p:to>
                                        <p:strVal val="0.05"/>
                                      </p:to>
                                    </p:set>
                                    <p:animEffect filter="image" prLst="opacity: 0.05">
                                      <p:cBhvr rctx="IE">
                                        <p:cTn id="101" dur="indefinite"/>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5" name="WIN WIN.wav"/>
                                        </p:tgtEl>
                                      </p:cMediaNode>
                                    </p:audio>
                                  </p:sub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1" y="505003"/>
            <a:ext cx="3869609" cy="784831"/>
            <a:chOff x="8422160" y="1545519"/>
            <a:chExt cx="4704252" cy="95411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479898" y="1545519"/>
              <a:ext cx="3646514" cy="95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grpSp>
      <p:grpSp>
        <p:nvGrpSpPr>
          <p:cNvPr id="23" name="B"/>
          <p:cNvGrpSpPr/>
          <p:nvPr/>
        </p:nvGrpSpPr>
        <p:grpSpPr>
          <a:xfrm>
            <a:off x="7829983" y="1938632"/>
            <a:ext cx="3948401" cy="784830"/>
            <a:chOff x="8422168" y="2846690"/>
            <a:chExt cx="4800033"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75689" y="2846690"/>
              <a:ext cx="3646512"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p>
          </p:txBody>
        </p:sp>
      </p:grpSp>
      <p:grpSp>
        <p:nvGrpSpPr>
          <p:cNvPr id="24" name="C"/>
          <p:cNvGrpSpPr/>
          <p:nvPr/>
        </p:nvGrpSpPr>
        <p:grpSpPr>
          <a:xfrm>
            <a:off x="7829978" y="3367660"/>
            <a:ext cx="3948407" cy="799636"/>
            <a:chOff x="8422168" y="3702145"/>
            <a:chExt cx="4800043"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8"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Times New Roman" panose="02020603050405020304" pitchFamily="18" charset="0"/>
                  <a:cs typeface="Times New Roman" panose="02020603050405020304" pitchFamily="18" charset="0"/>
                </a:rPr>
                <a:t>C</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grpSp>
      <p:grpSp>
        <p:nvGrpSpPr>
          <p:cNvPr id="25" name="D"/>
          <p:cNvGrpSpPr/>
          <p:nvPr/>
        </p:nvGrpSpPr>
        <p:grpSpPr>
          <a:xfrm>
            <a:off x="7829971" y="4840938"/>
            <a:ext cx="3824337" cy="784830"/>
            <a:chOff x="8469285" y="4670840"/>
            <a:chExt cx="464921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1985" y="4670840"/>
              <a:ext cx="3646513"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209544" y="2686886"/>
            <a:ext cx="2720793" cy="1724657"/>
            <a:chOff x="1634959" y="2331994"/>
            <a:chExt cx="2720793"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1634959" y="2331994"/>
              <a:ext cx="2720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5 767  36</a:t>
              </a:r>
            </a:p>
          </p:txBody>
        </p:sp>
      </p:grpSp>
    </p:spTree>
    <p:extLst>
      <p:ext uri="{BB962C8B-B14F-4D97-AF65-F5344CB8AC3E}">
        <p14:creationId xmlns:p14="http://schemas.microsoft.com/office/powerpoint/2010/main" val="3709463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8769110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814932A-2B2D-14D2-1E00-AE6FEA659E81}"/>
              </a:ext>
            </a:extLst>
          </p:cNvPr>
          <p:cNvPicPr>
            <a:picLocks noChangeAspect="1"/>
          </p:cNvPicPr>
          <p:nvPr/>
        </p:nvPicPr>
        <p:blipFill>
          <a:blip r:embed="rId5"/>
          <a:stretch>
            <a:fillRect/>
          </a:stretch>
        </p:blipFill>
        <p:spPr>
          <a:xfrm>
            <a:off x="4239570" y="2450454"/>
            <a:ext cx="4572396" cy="3182388"/>
          </a:xfrm>
          <a:prstGeom prst="rect">
            <a:avLst/>
          </a:prstGeom>
        </p:spPr>
      </p:pic>
    </p:spTree>
    <p:extLst>
      <p:ext uri="{BB962C8B-B14F-4D97-AF65-F5344CB8AC3E}">
        <p14:creationId xmlns:p14="http://schemas.microsoft.com/office/powerpoint/2010/main" val="40026290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759984" y="605435"/>
            <a:ext cx="44487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68C5A0A-BBC2-9E70-8FCB-A28DBEBD4990}"/>
              </a:ext>
            </a:extLst>
          </p:cNvPr>
          <p:cNvPicPr>
            <a:picLocks noChangeAspect="1"/>
          </p:cNvPicPr>
          <p:nvPr/>
        </p:nvPicPr>
        <p:blipFill>
          <a:blip r:embed="rId4"/>
          <a:stretch>
            <a:fillRect/>
          </a:stretch>
        </p:blipFill>
        <p:spPr>
          <a:xfrm>
            <a:off x="566928" y="2121364"/>
            <a:ext cx="11076432" cy="1932031"/>
          </a:xfrm>
          <a:prstGeom prst="rect">
            <a:avLst/>
          </a:prstGeom>
        </p:spPr>
      </p:pic>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536</Words>
  <Application>Microsoft Office PowerPoint</Application>
  <PresentationFormat>Widescreen</PresentationFormat>
  <Paragraphs>116</Paragraphs>
  <Slides>16</Slides>
  <Notes>12</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16</vt:i4>
      </vt:variant>
    </vt:vector>
  </HeadingPairs>
  <TitlesOfParts>
    <vt:vector size="29" baseType="lpstr">
      <vt:lpstr>Arial</vt:lpstr>
      <vt:lpstr>Calibri</vt:lpstr>
      <vt:lpstr>Calibri Light</vt:lpstr>
      <vt:lpstr>Cambria</vt:lpstr>
      <vt:lpstr>等线</vt:lpstr>
      <vt:lpstr>等线 Light</vt:lpstr>
      <vt:lpstr>Times New Roman</vt:lpstr>
      <vt:lpstr>UTM Showcard</vt:lpstr>
      <vt:lpstr>1_Office 主题​​</vt:lpstr>
      <vt:lpstr>2_Office 主题​​</vt:lpstr>
      <vt:lpstr>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37</cp:revision>
  <dcterms:created xsi:type="dcterms:W3CDTF">2023-11-17T07:04:11Z</dcterms:created>
  <dcterms:modified xsi:type="dcterms:W3CDTF">2025-04-08T13:03:49Z</dcterms:modified>
</cp:coreProperties>
</file>