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8" r:id="rId3"/>
    <p:sldId id="303" r:id="rId4"/>
    <p:sldId id="260" r:id="rId5"/>
    <p:sldId id="261" r:id="rId6"/>
    <p:sldId id="262" r:id="rId7"/>
    <p:sldId id="263" r:id="rId8"/>
    <p:sldId id="264" r:id="rId9"/>
    <p:sldId id="304" r:id="rId10"/>
    <p:sldId id="265" r:id="rId11"/>
    <p:sldId id="277" r:id="rId12"/>
    <p:sldId id="305" r:id="rId13"/>
    <p:sldId id="266" r:id="rId14"/>
    <p:sldId id="302" r:id="rId15"/>
    <p:sldId id="278" r:id="rId16"/>
    <p:sldId id="306" r:id="rId17"/>
    <p:sldId id="274"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501" y="3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4C747-E45D-4986-97A9-FA9C51710428}"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DE52B-1133-46C2-9C38-D7B04C047AB7}" type="slidenum">
              <a:rPr lang="en-US" smtClean="0"/>
              <a:t>‹#›</a:t>
            </a:fld>
            <a:endParaRPr lang="en-US"/>
          </a:p>
        </p:txBody>
      </p:sp>
    </p:spTree>
    <p:extLst>
      <p:ext uri="{BB962C8B-B14F-4D97-AF65-F5344CB8AC3E}">
        <p14:creationId xmlns:p14="http://schemas.microsoft.com/office/powerpoint/2010/main" val="164269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fld id="{F66DE52B-1133-46C2-9C38-D7B04C047AB7}" type="slidenum">
              <a:rPr lang="en-US" smtClean="0"/>
              <a:t>11</a:t>
            </a:fld>
            <a:endParaRPr lang="en-US"/>
          </a:p>
        </p:txBody>
      </p:sp>
    </p:spTree>
    <p:extLst>
      <p:ext uri="{BB962C8B-B14F-4D97-AF65-F5344CB8AC3E}">
        <p14:creationId xmlns:p14="http://schemas.microsoft.com/office/powerpoint/2010/main" val="247120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5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791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a:p>
            <a:endParaRPr lang="en-US" dirty="0"/>
          </a:p>
          <a:p>
            <a:endParaRPr lang="en-US" dirty="0"/>
          </a:p>
        </p:txBody>
      </p:sp>
      <p:sp>
        <p:nvSpPr>
          <p:cNvPr id="4" name="Slide Number Placeholder 3"/>
          <p:cNvSpPr>
            <a:spLocks noGrp="1"/>
          </p:cNvSpPr>
          <p:nvPr>
            <p:ph type="sldNum" sz="quarter" idx="5"/>
          </p:nvPr>
        </p:nvSpPr>
        <p:spPr/>
        <p:txBody>
          <a:bodyPr/>
          <a:lstStyle/>
          <a:p>
            <a:fld id="{F66DE52B-1133-46C2-9C38-D7B04C047AB7}" type="slidenum">
              <a:rPr lang="en-US" smtClean="0"/>
              <a:t>15</a:t>
            </a:fld>
            <a:endParaRPr lang="en-US"/>
          </a:p>
        </p:txBody>
      </p:sp>
    </p:spTree>
    <p:extLst>
      <p:ext uri="{BB962C8B-B14F-4D97-AF65-F5344CB8AC3E}">
        <p14:creationId xmlns:p14="http://schemas.microsoft.com/office/powerpoint/2010/main" val="3826638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3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07544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058949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65383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910440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551538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41201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2ED85D-F71A-4CD6-B145-791801CB30C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177579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2ED85D-F71A-4CD6-B145-791801CB30CA}"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85205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2ED85D-F71A-4CD6-B145-791801CB30CA}"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13523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D85D-F71A-4CD6-B145-791801CB30CA}"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850056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164873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535371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030232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33967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452518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ED85D-F71A-4CD6-B145-791801CB30C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57276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2ED85D-F71A-4CD6-B145-791801CB30C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50259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2ED85D-F71A-4CD6-B145-791801CB30CA}"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62312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2ED85D-F71A-4CD6-B145-791801CB30CA}"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95836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ED85D-F71A-4CD6-B145-791801CB30CA}"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49197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95127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ED85D-F71A-4CD6-B145-791801CB30C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529002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D85D-F71A-4CD6-B145-791801CB30CA}"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1DC3E-BBBD-4D49-9B4F-69C25DBC4787}"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B48FF82-A9D5-40B9-B32D-E79B8875C40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7228" y="152204"/>
            <a:ext cx="1280671" cy="1280671"/>
          </a:xfrm>
          <a:prstGeom prst="rect">
            <a:avLst/>
          </a:prstGeom>
        </p:spPr>
      </p:pic>
    </p:spTree>
    <p:extLst>
      <p:ext uri="{BB962C8B-B14F-4D97-AF65-F5344CB8AC3E}">
        <p14:creationId xmlns:p14="http://schemas.microsoft.com/office/powerpoint/2010/main" val="278389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ED85D-F71A-4CD6-B145-791801CB30CA}"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1DC3E-BBBD-4D49-9B4F-69C25DBC4787}" type="slidenum">
              <a:rPr lang="en-US" smtClean="0"/>
              <a:t>‹#›</a:t>
            </a:fld>
            <a:endParaRPr lang="en-US"/>
          </a:p>
        </p:txBody>
      </p:sp>
    </p:spTree>
    <p:extLst>
      <p:ext uri="{BB962C8B-B14F-4D97-AF65-F5344CB8AC3E}">
        <p14:creationId xmlns:p14="http://schemas.microsoft.com/office/powerpoint/2010/main" val="2497672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20.gif"/><Relationship Id="rId4" Type="http://schemas.openxmlformats.org/officeDocument/2006/relationships/image" Target="../media/image17.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17.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12D76B74-A659-5B5F-C6CA-E6A1070539BE}"/>
              </a:ext>
            </a:extLst>
          </p:cNvPr>
          <p:cNvPicPr>
            <a:picLocks noChangeAspect="1"/>
          </p:cNvPicPr>
          <p:nvPr/>
        </p:nvPicPr>
        <p:blipFill>
          <a:blip r:embed="rId5"/>
          <a:stretch>
            <a:fillRect/>
          </a:stretch>
        </p:blipFill>
        <p:spPr>
          <a:xfrm>
            <a:off x="2743200" y="1120549"/>
            <a:ext cx="3258102" cy="1022248"/>
          </a:xfrm>
          <a:prstGeom prst="rect">
            <a:avLst/>
          </a:prstGeom>
        </p:spPr>
      </p:pic>
      <p:pic>
        <p:nvPicPr>
          <p:cNvPr id="6" name="Picture 5">
            <a:extLst>
              <a:ext uri="{FF2B5EF4-FFF2-40B4-BE49-F238E27FC236}">
                <a16:creationId xmlns:a16="http://schemas.microsoft.com/office/drawing/2014/main" id="{0BBB0F32-C80C-3C2F-6CF1-AF5F6CAF887F}"/>
              </a:ext>
            </a:extLst>
          </p:cNvPr>
          <p:cNvPicPr>
            <a:picLocks noChangeAspect="1"/>
          </p:cNvPicPr>
          <p:nvPr/>
        </p:nvPicPr>
        <p:blipFill>
          <a:blip r:embed="rId6"/>
          <a:stretch>
            <a:fillRect/>
          </a:stretch>
        </p:blipFill>
        <p:spPr>
          <a:xfrm>
            <a:off x="495343" y="2084755"/>
            <a:ext cx="7791363" cy="1774090"/>
          </a:xfrm>
          <a:prstGeom prst="rect">
            <a:avLst/>
          </a:prstGeom>
        </p:spPr>
      </p:pic>
      <p:pic>
        <p:nvPicPr>
          <p:cNvPr id="10" name="Picture 9">
            <a:extLst>
              <a:ext uri="{FF2B5EF4-FFF2-40B4-BE49-F238E27FC236}">
                <a16:creationId xmlns:a16="http://schemas.microsoft.com/office/drawing/2014/main" id="{5A7241A1-C913-75BB-C5F5-71BF6567E4F1}"/>
              </a:ext>
            </a:extLst>
          </p:cNvPr>
          <p:cNvPicPr>
            <a:picLocks noChangeAspect="1"/>
          </p:cNvPicPr>
          <p:nvPr/>
        </p:nvPicPr>
        <p:blipFill>
          <a:blip r:embed="rId7"/>
          <a:stretch>
            <a:fillRect/>
          </a:stretch>
        </p:blipFill>
        <p:spPr>
          <a:xfrm>
            <a:off x="3413286" y="3351619"/>
            <a:ext cx="2145978" cy="859611"/>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562"/>
                <a:gd name="adj2" fmla="val 66447"/>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tuyệt</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sẽ</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quay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lại</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quán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của</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nữa</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đấy</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
        <p:nvSpPr>
          <p:cNvPr id="3" name="TextBox 2">
            <a:extLst>
              <a:ext uri="{FF2B5EF4-FFF2-40B4-BE49-F238E27FC236}">
                <a16:creationId xmlns:a16="http://schemas.microsoft.com/office/drawing/2014/main" id="{EB81644F-8064-4642-8C18-FF7C027248F9}"/>
              </a:ext>
            </a:extLst>
          </p:cNvPr>
          <p:cNvSpPr txBox="1"/>
          <p:nvPr/>
        </p:nvSpPr>
        <p:spPr>
          <a:xfrm>
            <a:off x="8791575" y="0"/>
            <a:ext cx="4076700" cy="371475"/>
          </a:xfrm>
          <a:prstGeom prst="rect">
            <a:avLst/>
          </a:prstGeom>
          <a:noFill/>
        </p:spPr>
        <p:txBody>
          <a:bodyPr wrap="square" rtlCol="0">
            <a:spAutoFit/>
          </a:bodyPr>
          <a:lstStyle/>
          <a:p>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60291" y="1672007"/>
            <a:ext cx="59121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
              </a:rPr>
              <a:t>Tiếp</a:t>
            </a:r>
            <a:r>
              <a:rPr kumimoji="0" lang="en-US" sz="4000" b="1" i="0" u="none" strike="noStrike" kern="1200" cap="none" spc="0" normalizeH="0" baseline="0" noProof="0" dirty="0">
                <a:ln>
                  <a:noFill/>
                </a:ln>
                <a:solidFill>
                  <a:srgbClr val="002060"/>
                </a:solidFill>
                <a:effectLst/>
                <a:uLnTx/>
                <a:uFillTx/>
                <a:latin typeface="Calibri "/>
              </a:rPr>
              <a:t> </a:t>
            </a:r>
            <a:r>
              <a:rPr kumimoji="0" lang="en-US" sz="4000" b="1" i="0" u="none" strike="noStrike" kern="1200" cap="none" spc="0" normalizeH="0" baseline="0" noProof="0" dirty="0" err="1">
                <a:ln>
                  <a:noFill/>
                </a:ln>
                <a:solidFill>
                  <a:srgbClr val="002060"/>
                </a:solidFill>
                <a:effectLst/>
                <a:uLnTx/>
                <a:uFillTx/>
                <a:latin typeface="Calibri "/>
              </a:rPr>
              <a:t>tục</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hoàn</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thành</a:t>
            </a:r>
            <a:r>
              <a:rPr kumimoji="0" lang="en-US" sz="4000" b="1" i="0" u="none" strike="noStrike" kern="1200" cap="none" spc="0" normalizeH="0" noProof="0" dirty="0">
                <a:ln>
                  <a:noFill/>
                </a:ln>
                <a:solidFill>
                  <a:srgbClr val="002060"/>
                </a:solidFill>
                <a:effectLst/>
                <a:uLnTx/>
                <a:uFillTx/>
                <a:latin typeface="Calibri "/>
              </a:rPr>
              <a:t> BT4 </a:t>
            </a:r>
            <a:r>
              <a:rPr kumimoji="0" lang="en-US" sz="4000" b="1" i="0" u="none" strike="noStrike" kern="1200" cap="none" spc="0" normalizeH="0" noProof="0" dirty="0" err="1">
                <a:ln>
                  <a:noFill/>
                </a:ln>
                <a:solidFill>
                  <a:srgbClr val="002060"/>
                </a:solidFill>
                <a:effectLst/>
                <a:uLnTx/>
                <a:uFillTx/>
                <a:latin typeface="Calibri "/>
              </a:rPr>
              <a:t>để</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phục</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vụ</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cho</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vị</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khách</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thứ</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hai</a:t>
            </a:r>
            <a:r>
              <a:rPr kumimoji="0" lang="en-US" sz="4000" b="1" i="0" u="none" strike="noStrike" kern="1200" cap="none" spc="0" normalizeH="0" noProof="0" dirty="0">
                <a:ln>
                  <a:noFill/>
                </a:ln>
                <a:solidFill>
                  <a:srgbClr val="002060"/>
                </a:solidFill>
                <a:effectLst/>
                <a:uLnTx/>
                <a:uFillTx/>
                <a:latin typeface="Calibri "/>
              </a:rPr>
              <a:t> </a:t>
            </a:r>
            <a:r>
              <a:rPr kumimoji="0" lang="en-US" sz="4000" b="1" i="0" u="none" strike="noStrike" kern="1200" cap="none" spc="0" normalizeH="0" noProof="0" dirty="0" err="1">
                <a:ln>
                  <a:noFill/>
                </a:ln>
                <a:solidFill>
                  <a:srgbClr val="002060"/>
                </a:solidFill>
                <a:effectLst/>
                <a:uLnTx/>
                <a:uFillTx/>
                <a:latin typeface="Calibri "/>
              </a:rPr>
              <a:t>nào</a:t>
            </a:r>
            <a:r>
              <a:rPr lang="en-US" sz="4000" b="1" dirty="0">
                <a:solidFill>
                  <a:srgbClr val="002060"/>
                </a:solidFill>
                <a:latin typeface="Calibri "/>
              </a:rPr>
              <a:t>!</a:t>
            </a:r>
            <a:endParaRPr kumimoji="0" lang="en-US" sz="4000" b="1" i="0" u="none" strike="noStrike" kern="1200" cap="none" spc="0" normalizeH="0" baseline="0" noProof="0" dirty="0">
              <a:ln>
                <a:noFill/>
              </a:ln>
              <a:solidFill>
                <a:srgbClr val="002060"/>
              </a:solidFill>
              <a:effectLst/>
              <a:uLnTx/>
              <a:uFillTx/>
              <a:latin typeface="Calibri "/>
            </a:endParaRP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35590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p:cNvGrpSpPr/>
          <p:nvPr/>
        </p:nvGrpSpPr>
        <p:grpSpPr>
          <a:xfrm>
            <a:off x="678426" y="445800"/>
            <a:ext cx="10975093" cy="2677656"/>
            <a:chOff x="678426" y="445800"/>
            <a:chExt cx="10975093" cy="2677656"/>
          </a:xfrm>
        </p:grpSpPr>
        <p:grpSp>
          <p:nvGrpSpPr>
            <p:cNvPr id="22"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34"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3" name="TextBox 22">
              <a:extLst>
                <a:ext uri="{FF2B5EF4-FFF2-40B4-BE49-F238E27FC236}">
                  <a16:creationId xmlns:a16="http://schemas.microsoft.com/office/drawing/2014/main" id="{234B22C0-B9C3-AB33-E036-F58F1DD43359}"/>
                </a:ext>
              </a:extLst>
            </p:cNvPr>
            <p:cNvSpPr txBox="1"/>
            <p:nvPr/>
          </p:nvSpPr>
          <p:spPr>
            <a:xfrm>
              <a:off x="1447800" y="445800"/>
              <a:ext cx="10205719" cy="267765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Cuộc thi Marathon quốc tế đầu tiên của Việt Nam được tổ chức tại Thành phố Hồ Chí Minh vào tháng 2 năm 1992. Năm 2021, cuộc thi thu hút khoảng 10 000 vận động viên tham gia. Biết rằng, năm 2021 có số vận động viên tham gia tăng gấp 40 lần so với năm 1992.</a:t>
              </a:r>
            </a:p>
            <a:p>
              <a:pPr marL="0" marR="0" lvl="0" indent="0" algn="r" defTabSz="914400" rtl="0" eaLnBrk="1" fontAlgn="auto" latinLnBrk="0" hangingPunct="1">
                <a:lnSpc>
                  <a:spcPct val="100000"/>
                </a:lnSpc>
                <a:spcBef>
                  <a:spcPts val="0"/>
                </a:spcBef>
                <a:spcAft>
                  <a:spcPts val="0"/>
                </a:spcAft>
                <a:buClr>
                  <a:srgbClr val="FC786A"/>
                </a:buClr>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(Nguồn: https//zingnews.vn)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
                  <a:srgbClr val="FC786A"/>
                </a:buClr>
                <a:buSzTx/>
                <a:buFontTx/>
                <a:buNone/>
                <a:tabLst/>
                <a:defRPr/>
              </a:pP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1992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nhiêu</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vận</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tham</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gia</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thi</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a:extLst>
              <a:ext uri="{FF2B5EF4-FFF2-40B4-BE49-F238E27FC236}">
                <a16:creationId xmlns:a16="http://schemas.microsoft.com/office/drawing/2014/main" id="{2507E710-74B9-B74B-E8AE-84B3A16CB0B1}"/>
              </a:ext>
            </a:extLst>
          </p:cNvPr>
          <p:cNvPicPr>
            <a:picLocks noChangeAspect="1"/>
          </p:cNvPicPr>
          <p:nvPr/>
        </p:nvPicPr>
        <p:blipFill>
          <a:blip r:embed="rId4"/>
          <a:stretch>
            <a:fillRect/>
          </a:stretch>
        </p:blipFill>
        <p:spPr>
          <a:xfrm>
            <a:off x="8618855" y="3413125"/>
            <a:ext cx="3143250" cy="2571750"/>
          </a:xfrm>
          <a:prstGeom prst="rect">
            <a:avLst/>
          </a:prstGeom>
        </p:spPr>
      </p:pic>
      <p:sp>
        <p:nvSpPr>
          <p:cNvPr id="5" name="TextBox 4">
            <a:extLst>
              <a:ext uri="{FF2B5EF4-FFF2-40B4-BE49-F238E27FC236}">
                <a16:creationId xmlns:a16="http://schemas.microsoft.com/office/drawing/2014/main" id="{8D56DD1B-8129-CAB4-89C7-3EE368EBDBE7}"/>
              </a:ext>
            </a:extLst>
          </p:cNvPr>
          <p:cNvSpPr txBox="1"/>
          <p:nvPr/>
        </p:nvSpPr>
        <p:spPr>
          <a:xfrm>
            <a:off x="873760" y="3718560"/>
            <a:ext cx="7254240" cy="2640403"/>
          </a:xfrm>
          <a:prstGeom prst="rect">
            <a:avLst/>
          </a:prstGeom>
          <a:noFill/>
        </p:spPr>
        <p:txBody>
          <a:bodyPr wrap="square" rtlCol="0">
            <a:spAutoFit/>
          </a:bodyPr>
          <a:lstStyle/>
          <a:p>
            <a:pPr marL="0" marR="0" algn="ctr">
              <a:lnSpc>
                <a:spcPct val="120000"/>
              </a:lnSpc>
              <a:spcBef>
                <a:spcPts val="0"/>
              </a:spcBef>
              <a:spcAft>
                <a:spcPts val="0"/>
              </a:spcAft>
            </a:pPr>
            <a:r>
              <a:rPr lang="nl-NL" sz="2800" b="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Bài giải:</a:t>
            </a:r>
            <a:endParaRPr lang="en-US" sz="2800" b="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20000"/>
              </a:lnSpc>
              <a:spcBef>
                <a:spcPts val="0"/>
              </a:spcBef>
              <a:spcAft>
                <a:spcPts val="0"/>
              </a:spcAft>
            </a:pPr>
            <a:r>
              <a:rPr lang="vi-VN"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Số vận động viên tham gia cuộc thi marathon quốc tế </a:t>
            </a:r>
            <a:r>
              <a:rPr lang="nl-NL"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năm 1992 </a:t>
            </a:r>
            <a:r>
              <a:rPr lang="vi-VN"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 khoảng</a:t>
            </a:r>
            <a:r>
              <a:rPr lang="nl-NL"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20000"/>
              </a:lnSpc>
              <a:spcBef>
                <a:spcPts val="0"/>
              </a:spcBef>
              <a:spcAft>
                <a:spcPts val="0"/>
              </a:spcAft>
            </a:pPr>
            <a:r>
              <a:rPr lang="nl-NL"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10 000 : 40 = 250 (</a:t>
            </a:r>
            <a:r>
              <a:rPr lang="vi-VN"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vận động viên</a:t>
            </a:r>
            <a:r>
              <a:rPr lang="nl-NL"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r">
              <a:lnSpc>
                <a:spcPct val="120000"/>
              </a:lnSpc>
              <a:spcBef>
                <a:spcPts val="0"/>
              </a:spcBef>
              <a:spcAft>
                <a:spcPts val="0"/>
              </a:spcAft>
            </a:pPr>
            <a:r>
              <a:rPr lang="nl-NL"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a:t>
            </a:r>
            <a:r>
              <a:rPr lang="vi-VN"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áp số</a:t>
            </a:r>
            <a:r>
              <a:rPr lang="nl-NL"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250 </a:t>
            </a:r>
            <a:r>
              <a:rPr lang="en-US" sz="2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viên</a:t>
            </a:r>
            <a:endParaRPr lang="en-US" sz="2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55680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down)">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502D4D7-A7AC-3A66-3FEE-38F39ADD0A79}"/>
              </a:ext>
            </a:extLst>
          </p:cNvPr>
          <p:cNvSpPr txBox="1"/>
          <p:nvPr/>
        </p:nvSpPr>
        <p:spPr>
          <a:xfrm>
            <a:off x="721360" y="477520"/>
            <a:ext cx="10942320" cy="2246769"/>
          </a:xfrm>
          <a:prstGeom prst="rect">
            <a:avLst/>
          </a:prstGeom>
          <a:noFill/>
        </p:spPr>
        <p:txBody>
          <a:bodyPr wrap="square" rtlCol="0">
            <a:spAutoFit/>
          </a:bodyPr>
          <a:lstStyle/>
          <a:p>
            <a:pPr algn="just"/>
            <a:r>
              <a:rPr lang="en-US" sz="2800" i="1" dirty="0">
                <a:latin typeface="Cambria" panose="02040503050406030204" pitchFamily="18" charset="0"/>
                <a:ea typeface="Cambria" panose="02040503050406030204" pitchFamily="18" charset="0"/>
              </a:rPr>
              <a:t>C</a:t>
            </a:r>
            <a:r>
              <a:rPr lang="vi-VN" sz="2800" i="1" dirty="0">
                <a:effectLst/>
                <a:latin typeface="Cambria" panose="02040503050406030204" pitchFamily="18" charset="0"/>
                <a:ea typeface="Cambria" panose="02040503050406030204" pitchFamily="18" charset="0"/>
              </a:rPr>
              <a:t>hạy Marathon là một cuộc chạy bộ đường trường không có chướng ngại vật với chiều dài 42km. Tuy nhiên, tùy cuộc đua mà các cự ly marathon này có thể có sự thay đổi nhất định như cự ly 10</a:t>
            </a:r>
            <a:r>
              <a:rPr lang="en-US" sz="2800" i="1" dirty="0">
                <a:effectLst/>
                <a:latin typeface="Cambria" panose="02040503050406030204" pitchFamily="18" charset="0"/>
                <a:ea typeface="Cambria" panose="02040503050406030204" pitchFamily="18" charset="0"/>
              </a:rPr>
              <a:t> </a:t>
            </a:r>
            <a:r>
              <a:rPr lang="vi-VN" sz="2800" i="1" dirty="0">
                <a:effectLst/>
                <a:latin typeface="Cambria" panose="02040503050406030204" pitchFamily="18" charset="0"/>
                <a:ea typeface="Cambria" panose="02040503050406030204" pitchFamily="18" charset="0"/>
              </a:rPr>
              <a:t>km hay cự ly 21</a:t>
            </a:r>
            <a:r>
              <a:rPr lang="en-US" sz="2800" i="1" dirty="0">
                <a:effectLst/>
                <a:latin typeface="Cambria" panose="02040503050406030204" pitchFamily="18" charset="0"/>
                <a:ea typeface="Cambria" panose="02040503050406030204" pitchFamily="18" charset="0"/>
              </a:rPr>
              <a:t> </a:t>
            </a:r>
            <a:r>
              <a:rPr lang="vi-VN" sz="2800" i="1" dirty="0">
                <a:effectLst/>
                <a:latin typeface="Cambria" panose="02040503050406030204" pitchFamily="18" charset="0"/>
                <a:ea typeface="Cambria" panose="02040503050406030204" pitchFamily="18" charset="0"/>
              </a:rPr>
              <a:t>km. Đây là đặc điểm để bạn phân biệt chạy Marathon với các hình thức chạy khác. </a:t>
            </a:r>
            <a:endParaRPr lang="en-US" sz="2800" dirty="0">
              <a:effectLst/>
              <a:latin typeface="Cambria" panose="02040503050406030204" pitchFamily="18" charset="0"/>
              <a:ea typeface="Cambria" panose="02040503050406030204" pitchFamily="18" charset="0"/>
            </a:endParaRPr>
          </a:p>
        </p:txBody>
      </p:sp>
      <p:pic>
        <p:nvPicPr>
          <p:cNvPr id="2050" name="Picture 2" descr="Gần 13.000 vận động viên chạy marathon qua nhiều điểm du lịch của TP.HCM">
            <a:extLst>
              <a:ext uri="{FF2B5EF4-FFF2-40B4-BE49-F238E27FC236}">
                <a16:creationId xmlns:a16="http://schemas.microsoft.com/office/drawing/2014/main" id="{AA383A7C-7B52-F336-1D7A-33A16E03F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9" y="2420253"/>
            <a:ext cx="5930265" cy="395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25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52858"/>
                <a:gd name="adj2" fmla="val 70645"/>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Tiệm</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cháu</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rất</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Bà</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thích</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lắm</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9E673672-695E-8832-D0AB-1C21A9B01BDC}"/>
              </a:ext>
            </a:extLst>
          </p:cNvPr>
          <p:cNvSpPr txBox="1"/>
          <p:nvPr/>
        </p:nvSpPr>
        <p:spPr>
          <a:xfrm>
            <a:off x="0" y="6486525"/>
            <a:ext cx="4076700" cy="371475"/>
          </a:xfrm>
          <a:prstGeom prst="rect">
            <a:avLst/>
          </a:prstGeom>
          <a:noFill/>
        </p:spPr>
        <p:txBody>
          <a:bodyPr wrap="square" rtlCol="0">
            <a:spAutoFit/>
          </a:bodyPr>
          <a:lstStyle/>
          <a:p>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4"/>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079976" y="1419912"/>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giỏi</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quá</a:t>
            </a:r>
            <a:r>
              <a:rPr kumimoji="0" lang="en-US" sz="40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Giúp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thành</a:t>
            </a:r>
            <a:r>
              <a:rPr lang="en-US" sz="4000" b="1" dirty="0">
                <a:solidFill>
                  <a:srgbClr val="002060"/>
                </a:solidFill>
                <a:latin typeface="Calibri" panose="020F0502020204030204" pitchFamily="34" charset="0"/>
                <a:cs typeface="Calibri" panose="020F0502020204030204" pitchFamily="34" charset="0"/>
              </a:rPr>
              <a:t> BT5 </a:t>
            </a:r>
            <a:r>
              <a:rPr lang="en-US" sz="4000" b="1" dirty="0" err="1">
                <a:solidFill>
                  <a:srgbClr val="002060"/>
                </a:solidFill>
                <a:latin typeface="Calibri" panose="020F0502020204030204" pitchFamily="34" charset="0"/>
                <a:cs typeface="Calibri" panose="020F0502020204030204" pitchFamily="34" charset="0"/>
              </a:rPr>
              <a:t>để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phục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cuối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cùng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nhé</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8893622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652825" y="587183"/>
            <a:ext cx="10543495" cy="1169551"/>
            <a:chOff x="678426" y="387158"/>
            <a:chExt cx="10543495" cy="1169551"/>
          </a:xfrm>
        </p:grpSpPr>
        <p:grpSp>
          <p:nvGrpSpPr>
            <p:cNvPr id="5" name="Nhóm 15">
              <a:extLst>
                <a:ext uri="{FF2B5EF4-FFF2-40B4-BE49-F238E27FC236}">
                  <a16:creationId xmlns:a16="http://schemas.microsoft.com/office/drawing/2014/main" id="{AB08A7EB-D9BF-43D6-0179-D18FDBAF267D}"/>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5</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455472" y="387158"/>
              <a:ext cx="9766449" cy="116955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a:ea typeface="+mn-ea"/>
                  <a:cs typeface="+mn-cs"/>
                </a:rPr>
                <a:t>Kể một tình huống thực tế sử dụng phép chia cho số có 2 chữ số rồi đấu bạn thực hiện các chia đó?</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 name="Rectangle: Rounded Corners 3">
            <a:extLst>
              <a:ext uri="{FF2B5EF4-FFF2-40B4-BE49-F238E27FC236}">
                <a16:creationId xmlns:a16="http://schemas.microsoft.com/office/drawing/2014/main" id="{6F0D3601-81F3-CA36-9F41-09F0D2B79D2C}"/>
              </a:ext>
            </a:extLst>
          </p:cNvPr>
          <p:cNvSpPr/>
          <p:nvPr/>
        </p:nvSpPr>
        <p:spPr>
          <a:xfrm>
            <a:off x="1264882" y="2077644"/>
            <a:ext cx="9941598" cy="3744035"/>
          </a:xfrm>
          <a:prstGeom prst="roundRect">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chemeClr val="tx1"/>
                </a:solidFill>
                <a:cs typeface="Times New Roman" panose="02020603050405020304" pitchFamily="18" charset="0"/>
              </a:rPr>
              <a:t>Ví</a:t>
            </a:r>
            <a:r>
              <a:rPr lang="en-US" sz="3600" b="1" dirty="0">
                <a:solidFill>
                  <a:schemeClr val="tx1"/>
                </a:solidFill>
                <a:cs typeface="Times New Roman" panose="02020603050405020304" pitchFamily="18" charset="0"/>
              </a:rPr>
              <a:t> </a:t>
            </a:r>
            <a:r>
              <a:rPr lang="en-US" sz="3600" b="1" dirty="0" err="1">
                <a:solidFill>
                  <a:schemeClr val="tx1"/>
                </a:solidFill>
                <a:cs typeface="Times New Roman" panose="02020603050405020304" pitchFamily="18" charset="0"/>
              </a:rPr>
              <a:t>dụ</a:t>
            </a:r>
            <a:r>
              <a:rPr lang="en-US" sz="3600" b="1" dirty="0">
                <a:solidFill>
                  <a:schemeClr val="tx1"/>
                </a:solidFill>
                <a:cs typeface="Times New Roman" panose="02020603050405020304" pitchFamily="18" charset="0"/>
              </a:rPr>
              <a:t>: </a:t>
            </a:r>
            <a:r>
              <a:rPr lang="en-US" sz="3600" b="1" dirty="0" err="1">
                <a:solidFill>
                  <a:schemeClr val="tx1"/>
                </a:solidFill>
                <a:cs typeface="Times New Roman" panose="02020603050405020304" pitchFamily="18" charset="0"/>
              </a:rPr>
              <a:t>Xếp</a:t>
            </a:r>
            <a:r>
              <a:rPr lang="en-US" sz="3600" b="1" dirty="0">
                <a:solidFill>
                  <a:schemeClr val="tx1"/>
                </a:solidFill>
                <a:cs typeface="Times New Roman" panose="02020603050405020304" pitchFamily="18" charset="0"/>
              </a:rPr>
              <a:t> </a:t>
            </a:r>
            <a:r>
              <a:rPr lang="en-US" sz="3600" b="1" dirty="0" err="1">
                <a:solidFill>
                  <a:schemeClr val="tx1"/>
                </a:solidFill>
                <a:cs typeface="Times New Roman" panose="02020603050405020304" pitchFamily="18" charset="0"/>
              </a:rPr>
              <a:t>đều</a:t>
            </a:r>
            <a:r>
              <a:rPr lang="en-US" sz="3600" b="1" dirty="0">
                <a:solidFill>
                  <a:schemeClr val="tx1"/>
                </a:solidFill>
                <a:cs typeface="Times New Roman" panose="02020603050405020304" pitchFamily="18" charset="0"/>
              </a:rPr>
              <a:t> 216 </a:t>
            </a:r>
            <a:r>
              <a:rPr lang="en-US" sz="3600" b="1" dirty="0" err="1">
                <a:solidFill>
                  <a:schemeClr val="tx1"/>
                </a:solidFill>
                <a:cs typeface="Times New Roman" panose="02020603050405020304" pitchFamily="18" charset="0"/>
              </a:rPr>
              <a:t>khách</a:t>
            </a:r>
            <a:r>
              <a:rPr lang="en-US" sz="3600" b="1" dirty="0">
                <a:solidFill>
                  <a:schemeClr val="tx1"/>
                </a:solidFill>
                <a:cs typeface="Times New Roman" panose="02020603050405020304" pitchFamily="18" charset="0"/>
              </a:rPr>
              <a:t> du </a:t>
            </a:r>
            <a:r>
              <a:rPr lang="en-US" sz="3600" b="1" dirty="0" err="1">
                <a:solidFill>
                  <a:schemeClr val="tx1"/>
                </a:solidFill>
                <a:cs typeface="Times New Roman" panose="02020603050405020304" pitchFamily="18" charset="0"/>
              </a:rPr>
              <a:t>lịch</a:t>
            </a:r>
            <a:r>
              <a:rPr lang="en-US" sz="3600" b="1" dirty="0">
                <a:solidFill>
                  <a:schemeClr val="tx1"/>
                </a:solidFill>
                <a:cs typeface="Times New Roman" panose="02020603050405020304" pitchFamily="18" charset="0"/>
              </a:rPr>
              <a:t> </a:t>
            </a:r>
            <a:r>
              <a:rPr lang="en-US" sz="3600" b="1" dirty="0" err="1">
                <a:solidFill>
                  <a:schemeClr val="tx1"/>
                </a:solidFill>
                <a:cs typeface="Times New Roman" panose="02020603050405020304" pitchFamily="18" charset="0"/>
              </a:rPr>
              <a:t>lên</a:t>
            </a:r>
            <a:r>
              <a:rPr lang="en-US" sz="3600" b="1" dirty="0">
                <a:solidFill>
                  <a:schemeClr val="tx1"/>
                </a:solidFill>
                <a:cs typeface="Times New Roman" panose="02020603050405020304" pitchFamily="18" charset="0"/>
              </a:rPr>
              <a:t> 12 </a:t>
            </a:r>
            <a:r>
              <a:rPr lang="en-US" sz="3600" b="1" dirty="0" err="1">
                <a:solidFill>
                  <a:schemeClr val="tx1"/>
                </a:solidFill>
                <a:cs typeface="Times New Roman" panose="02020603050405020304" pitchFamily="18" charset="0"/>
              </a:rPr>
              <a:t>thuyền</a:t>
            </a:r>
            <a:r>
              <a:rPr lang="en-US" sz="3600" b="1" dirty="0">
                <a:solidFill>
                  <a:schemeClr val="tx1"/>
                </a:solidFill>
                <a:cs typeface="Times New Roman" panose="02020603050405020304" pitchFamily="18" charset="0"/>
              </a:rPr>
              <a:t>. </a:t>
            </a:r>
            <a:r>
              <a:rPr lang="en-US" sz="3600" b="1" dirty="0" err="1">
                <a:solidFill>
                  <a:schemeClr val="tx1"/>
                </a:solidFill>
                <a:cs typeface="Times New Roman" panose="02020603050405020304" pitchFamily="18" charset="0"/>
              </a:rPr>
              <a:t>Hỏi</a:t>
            </a:r>
            <a:r>
              <a:rPr lang="en-US" sz="3600" b="1" dirty="0">
                <a:solidFill>
                  <a:schemeClr val="tx1"/>
                </a:solidFill>
                <a:cs typeface="Times New Roman" panose="02020603050405020304" pitchFamily="18" charset="0"/>
              </a:rPr>
              <a:t> </a:t>
            </a:r>
            <a:r>
              <a:rPr lang="en-US" sz="3600" b="1" dirty="0" err="1">
                <a:solidFill>
                  <a:schemeClr val="tx1"/>
                </a:solidFill>
                <a:cs typeface="Times New Roman" panose="02020603050405020304" pitchFamily="18" charset="0"/>
              </a:rPr>
              <a:t>mỗi</a:t>
            </a:r>
            <a:r>
              <a:rPr lang="en-US" sz="3600" b="1" dirty="0">
                <a:solidFill>
                  <a:schemeClr val="tx1"/>
                </a:solidFill>
                <a:cs typeface="Times New Roman" panose="02020603050405020304" pitchFamily="18" charset="0"/>
              </a:rPr>
              <a:t> </a:t>
            </a:r>
            <a:r>
              <a:rPr lang="en-US" sz="3600" b="1" dirty="0" err="1">
                <a:solidFill>
                  <a:schemeClr val="tx1"/>
                </a:solidFill>
                <a:cs typeface="Times New Roman" panose="02020603050405020304" pitchFamily="18" charset="0"/>
              </a:rPr>
              <a:t>thuyền</a:t>
            </a:r>
            <a:r>
              <a:rPr lang="en-US" sz="3600" b="1" dirty="0">
                <a:solidFill>
                  <a:schemeClr val="tx1"/>
                </a:solidFill>
                <a:cs typeface="Times New Roman" panose="02020603050405020304" pitchFamily="18" charset="0"/>
              </a:rPr>
              <a:t> </a:t>
            </a:r>
            <a:r>
              <a:rPr lang="en-US" sz="3600" b="1" dirty="0" err="1">
                <a:solidFill>
                  <a:schemeClr val="tx1"/>
                </a:solidFill>
                <a:cs typeface="Times New Roman" panose="02020603050405020304" pitchFamily="18" charset="0"/>
              </a:rPr>
              <a:t>có</a:t>
            </a:r>
            <a:r>
              <a:rPr lang="en-US" sz="3600" b="1" dirty="0">
                <a:solidFill>
                  <a:schemeClr val="tx1"/>
                </a:solidFill>
                <a:cs typeface="Times New Roman" panose="02020603050405020304" pitchFamily="18" charset="0"/>
              </a:rPr>
              <a:t> bao </a:t>
            </a:r>
            <a:r>
              <a:rPr lang="en-US" sz="3600" b="1" dirty="0" err="1">
                <a:solidFill>
                  <a:schemeClr val="tx1"/>
                </a:solidFill>
                <a:cs typeface="Times New Roman" panose="02020603050405020304" pitchFamily="18" charset="0"/>
              </a:rPr>
              <a:t>nhiêu</a:t>
            </a:r>
            <a:r>
              <a:rPr lang="en-US" sz="3600" b="1" dirty="0">
                <a:solidFill>
                  <a:schemeClr val="tx1"/>
                </a:solidFill>
                <a:cs typeface="Times New Roman" panose="02020603050405020304" pitchFamily="18" charset="0"/>
              </a:rPr>
              <a:t> </a:t>
            </a:r>
            <a:r>
              <a:rPr lang="en-US" sz="3600" b="1" dirty="0" err="1">
                <a:solidFill>
                  <a:schemeClr val="tx1"/>
                </a:solidFill>
                <a:cs typeface="Times New Roman" panose="02020603050405020304" pitchFamily="18" charset="0"/>
              </a:rPr>
              <a:t>khách</a:t>
            </a:r>
            <a:r>
              <a:rPr lang="en-US" sz="3600" b="1" dirty="0">
                <a:solidFill>
                  <a:schemeClr val="tx1"/>
                </a:solidFill>
                <a:cs typeface="Times New Roman" panose="02020603050405020304" pitchFamily="18" charset="0"/>
              </a:rPr>
              <a:t> du </a:t>
            </a:r>
            <a:r>
              <a:rPr lang="en-US" sz="3600" b="1" dirty="0" err="1">
                <a:solidFill>
                  <a:schemeClr val="tx1"/>
                </a:solidFill>
                <a:cs typeface="Times New Roman" panose="02020603050405020304" pitchFamily="18" charset="0"/>
              </a:rPr>
              <a:t>lịch</a:t>
            </a:r>
            <a:r>
              <a:rPr lang="en-US" sz="3600" b="1" dirty="0">
                <a:solidFill>
                  <a:schemeClr val="tx1"/>
                </a:solidFill>
                <a:cs typeface="Times New Roman" panose="02020603050405020304" pitchFamily="18" charset="0"/>
              </a:rPr>
              <a:t>?</a:t>
            </a:r>
          </a:p>
          <a:p>
            <a:pPr algn="ctr"/>
            <a:r>
              <a:rPr lang="en-US" sz="3600" b="1" u="sng" dirty="0" err="1">
                <a:solidFill>
                  <a:srgbClr val="FF0000"/>
                </a:solidFill>
                <a:cs typeface="Times New Roman" panose="02020603050405020304" pitchFamily="18" charset="0"/>
              </a:rPr>
              <a:t>Bài</a:t>
            </a:r>
            <a:r>
              <a:rPr lang="en-US" sz="3600" b="1" u="sng" dirty="0">
                <a:solidFill>
                  <a:srgbClr val="FF0000"/>
                </a:solidFill>
                <a:cs typeface="Times New Roman" panose="02020603050405020304" pitchFamily="18" charset="0"/>
              </a:rPr>
              <a:t> </a:t>
            </a:r>
            <a:r>
              <a:rPr lang="en-US" sz="3600" b="1" u="sng" dirty="0" err="1">
                <a:solidFill>
                  <a:srgbClr val="FF0000"/>
                </a:solidFill>
                <a:cs typeface="Times New Roman" panose="02020603050405020304" pitchFamily="18" charset="0"/>
              </a:rPr>
              <a:t>giải</a:t>
            </a:r>
            <a:r>
              <a:rPr lang="en-US" sz="3600" b="1" u="sng" dirty="0">
                <a:solidFill>
                  <a:srgbClr val="FF0000"/>
                </a:solidFill>
                <a:cs typeface="Times New Roman" panose="02020603050405020304" pitchFamily="18" charset="0"/>
              </a:rPr>
              <a:t>:</a:t>
            </a:r>
          </a:p>
          <a:p>
            <a:pPr algn="ctr"/>
            <a:r>
              <a:rPr lang="en-US" sz="3600" b="1" dirty="0" err="1">
                <a:solidFill>
                  <a:srgbClr val="FF0000"/>
                </a:solidFill>
                <a:cs typeface="Times New Roman" panose="02020603050405020304" pitchFamily="18" charset="0"/>
              </a:rPr>
              <a:t>Mỗi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thuyền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có</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khách</a:t>
            </a:r>
            <a:r>
              <a:rPr lang="en-US" sz="3600" b="1" dirty="0">
                <a:solidFill>
                  <a:srgbClr val="FF0000"/>
                </a:solidFill>
                <a:cs typeface="Times New Roman" panose="02020603050405020304" pitchFamily="18" charset="0"/>
              </a:rPr>
              <a:t> du </a:t>
            </a:r>
            <a:r>
              <a:rPr lang="en-US" sz="3600" b="1" dirty="0" err="1">
                <a:solidFill>
                  <a:srgbClr val="FF0000"/>
                </a:solidFill>
                <a:cs typeface="Times New Roman" panose="02020603050405020304" pitchFamily="18" charset="0"/>
              </a:rPr>
              <a:t>lịch</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là</a:t>
            </a:r>
            <a:r>
              <a:rPr lang="en-US" sz="3600" b="1" dirty="0">
                <a:solidFill>
                  <a:srgbClr val="FF0000"/>
                </a:solidFill>
                <a:cs typeface="Times New Roman" panose="02020603050405020304" pitchFamily="18" charset="0"/>
              </a:rPr>
              <a:t>:</a:t>
            </a:r>
          </a:p>
          <a:p>
            <a:pPr algn="ctr"/>
            <a:r>
              <a:rPr lang="en-US" sz="3600" b="1" dirty="0">
                <a:solidFill>
                  <a:srgbClr val="FF0000"/>
                </a:solidFill>
                <a:cs typeface="Times New Roman" panose="02020603050405020304" pitchFamily="18" charset="0"/>
              </a:rPr>
              <a:t>216 : 12 = 18 (</a:t>
            </a:r>
            <a:r>
              <a:rPr lang="en-US" sz="3600" b="1" dirty="0" err="1">
                <a:solidFill>
                  <a:srgbClr val="FF0000"/>
                </a:solidFill>
                <a:cs typeface="Times New Roman" panose="02020603050405020304" pitchFamily="18" charset="0"/>
              </a:rPr>
              <a:t>khách</a:t>
            </a:r>
            <a:r>
              <a:rPr lang="en-US" sz="3600" b="1" dirty="0">
                <a:solidFill>
                  <a:srgbClr val="FF0000"/>
                </a:solidFill>
                <a:cs typeface="Times New Roman" panose="02020603050405020304" pitchFamily="18" charset="0"/>
              </a:rPr>
              <a:t>)</a:t>
            </a:r>
          </a:p>
          <a:p>
            <a:pPr algn="r"/>
            <a:r>
              <a:rPr lang="en-US" sz="3600" b="1" dirty="0" err="1">
                <a:solidFill>
                  <a:srgbClr val="FF0000"/>
                </a:solidFill>
                <a:cs typeface="Times New Roman" panose="02020603050405020304" pitchFamily="18" charset="0"/>
              </a:rPr>
              <a:t>Đáp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18 </a:t>
            </a:r>
            <a:r>
              <a:rPr lang="en-US" sz="3600" b="1" dirty="0" err="1">
                <a:solidFill>
                  <a:srgbClr val="FF0000"/>
                </a:solidFill>
                <a:cs typeface="Times New Roman" panose="02020603050405020304" pitchFamily="18" charset="0"/>
              </a:rPr>
              <a:t>khách</a:t>
            </a:r>
            <a:r>
              <a:rPr lang="en-US" sz="3600" b="1" dirty="0">
                <a:solidFill>
                  <a:srgbClr val="FF0000"/>
                </a:solidFill>
                <a:cs typeface="Times New Roman" panose="02020603050405020304" pitchFamily="18" charset="0"/>
              </a:rPr>
              <a:t> du </a:t>
            </a:r>
            <a:r>
              <a:rPr lang="en-US" sz="3600" b="1" dirty="0" err="1">
                <a:solidFill>
                  <a:srgbClr val="FF0000"/>
                </a:solidFill>
                <a:cs typeface="Times New Roman" panose="02020603050405020304" pitchFamily="18" charset="0"/>
              </a:rPr>
              <a:t>lịch</a:t>
            </a:r>
            <a:endParaRPr lang="en-US" sz="36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3028574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48971"/>
                <a:gd name="adj2" fmla="val 74134"/>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quá</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Cảm</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ơn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các</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206976" y="1623747"/>
            <a:ext cx="5778784" cy="2123658"/>
          </a:xfrm>
          <a:prstGeom prst="rect">
            <a:avLst/>
          </a:prstGeom>
          <a:noFill/>
        </p:spPr>
        <p:txBody>
          <a:bodyPr wrap="square" rtlCol="0">
            <a:spAutoFit/>
          </a:bodyPr>
          <a:lstStyle/>
          <a:p>
            <a:pPr algn="ctr"/>
            <a:r>
              <a:rPr lang="en-US" sz="4400" b="1" dirty="0" err="1">
                <a:solidFill>
                  <a:srgbClr val="002060"/>
                </a:solidFill>
                <a:latin typeface="+mj-lt"/>
              </a:rPr>
              <a:t>Chào</a:t>
            </a:r>
            <a:r>
              <a:rPr lang="en-US" sz="4400" b="1" dirty="0">
                <a:solidFill>
                  <a:srgbClr val="002060"/>
                </a:solidFill>
                <a:latin typeface="+mj-lt"/>
              </a:rPr>
              <a:t> </a:t>
            </a:r>
            <a:r>
              <a:rPr lang="en-US" sz="4400" b="1" dirty="0" err="1">
                <a:solidFill>
                  <a:srgbClr val="002060"/>
                </a:solidFill>
                <a:latin typeface="+mj-lt"/>
              </a:rPr>
              <a:t>mừng</a:t>
            </a:r>
            <a:r>
              <a:rPr lang="en-US" sz="4400" b="1" dirty="0">
                <a:solidFill>
                  <a:srgbClr val="002060"/>
                </a:solidFill>
                <a:latin typeface="+mj-lt"/>
              </a:rPr>
              <a:t> </a:t>
            </a:r>
            <a:r>
              <a:rPr lang="en-US" sz="4400" b="1" dirty="0" err="1">
                <a:solidFill>
                  <a:srgbClr val="002060"/>
                </a:solidFill>
                <a:latin typeface="+mj-lt"/>
              </a:rPr>
              <a:t>các</a:t>
            </a:r>
            <a:r>
              <a:rPr lang="en-US" sz="4400" b="1" dirty="0">
                <a:solidFill>
                  <a:srgbClr val="002060"/>
                </a:solidFill>
                <a:latin typeface="+mj-lt"/>
              </a:rPr>
              <a:t> </a:t>
            </a:r>
            <a:r>
              <a:rPr lang="en-US" sz="4400" b="1" dirty="0" err="1">
                <a:solidFill>
                  <a:srgbClr val="002060"/>
                </a:solidFill>
                <a:latin typeface="+mj-lt"/>
              </a:rPr>
              <a:t>bạn</a:t>
            </a:r>
            <a:r>
              <a:rPr lang="en-US" sz="4400" b="1" dirty="0">
                <a:solidFill>
                  <a:srgbClr val="002060"/>
                </a:solidFill>
                <a:latin typeface="+mj-lt"/>
              </a:rPr>
              <a:t> </a:t>
            </a:r>
            <a:r>
              <a:rPr lang="en-US" sz="4400" b="1" dirty="0" err="1">
                <a:solidFill>
                  <a:srgbClr val="002060"/>
                </a:solidFill>
                <a:latin typeface="+mj-lt"/>
              </a:rPr>
              <a:t>đến</a:t>
            </a:r>
            <a:r>
              <a:rPr lang="en-US" sz="4400" b="1" dirty="0">
                <a:solidFill>
                  <a:srgbClr val="002060"/>
                </a:solidFill>
                <a:latin typeface="+mj-lt"/>
              </a:rPr>
              <a:t> </a:t>
            </a:r>
            <a:r>
              <a:rPr lang="en-US" sz="4400" b="1" dirty="0" err="1">
                <a:solidFill>
                  <a:srgbClr val="002060"/>
                </a:solidFill>
                <a:latin typeface="+mj-lt"/>
              </a:rPr>
              <a:t>với</a:t>
            </a:r>
            <a:r>
              <a:rPr lang="en-US" sz="4400" b="1" dirty="0">
                <a:solidFill>
                  <a:srgbClr val="002060"/>
                </a:solidFill>
                <a:latin typeface="+mj-lt"/>
              </a:rPr>
              <a:t> </a:t>
            </a:r>
            <a:r>
              <a:rPr lang="en-US" sz="4400" b="1" dirty="0" err="1">
                <a:solidFill>
                  <a:srgbClr val="002060"/>
                </a:solidFill>
                <a:latin typeface="+mj-lt"/>
              </a:rPr>
              <a:t>Tiệm</a:t>
            </a:r>
            <a:r>
              <a:rPr lang="en-US" sz="4400" b="1" dirty="0">
                <a:solidFill>
                  <a:srgbClr val="002060"/>
                </a:solidFill>
                <a:latin typeface="+mj-lt"/>
              </a:rPr>
              <a:t> </a:t>
            </a:r>
            <a:r>
              <a:rPr lang="en-US" sz="4400" b="1" dirty="0" err="1">
                <a:solidFill>
                  <a:srgbClr val="002060"/>
                </a:solidFill>
                <a:latin typeface="+mj-lt"/>
              </a:rPr>
              <a:t>kem</a:t>
            </a:r>
            <a:r>
              <a:rPr lang="en-US" sz="4400" b="1" dirty="0">
                <a:solidFill>
                  <a:srgbClr val="002060"/>
                </a:solidFill>
                <a:latin typeface="+mj-lt"/>
              </a:rPr>
              <a:t> </a:t>
            </a:r>
            <a:r>
              <a:rPr lang="en-US" sz="4400" b="1" dirty="0" err="1">
                <a:solidFill>
                  <a:srgbClr val="002060"/>
                </a:solidFill>
                <a:latin typeface="+mj-lt"/>
              </a:rPr>
              <a:t>vui</a:t>
            </a:r>
            <a:r>
              <a:rPr lang="en-US" sz="4400" b="1" dirty="0">
                <a:solidFill>
                  <a:srgbClr val="002060"/>
                </a:solidFill>
                <a:latin typeface="+mj-lt"/>
              </a:rPr>
              <a:t> </a:t>
            </a:r>
            <a:r>
              <a:rPr lang="en-US" sz="4400" b="1" dirty="0" err="1">
                <a:solidFill>
                  <a:srgbClr val="002060"/>
                </a:solidFill>
                <a:latin typeface="+mj-lt"/>
              </a:rPr>
              <a:t>vẻ</a:t>
            </a:r>
            <a:r>
              <a:rPr lang="en-US" sz="4400" b="1" dirty="0">
                <a:solidFill>
                  <a:srgbClr val="002060"/>
                </a:solidFill>
                <a:latin typeface="+mj-lt"/>
              </a:rPr>
              <a:t> </a:t>
            </a:r>
          </a:p>
          <a:p>
            <a:pPr algn="ctr"/>
            <a:r>
              <a:rPr lang="en-US" sz="4400" b="1" dirty="0" err="1">
                <a:solidFill>
                  <a:srgbClr val="002060"/>
                </a:solidFill>
                <a:latin typeface="+mj-lt"/>
              </a:rPr>
              <a:t>của</a:t>
            </a:r>
            <a:r>
              <a:rPr lang="en-US" sz="4400" b="1" dirty="0">
                <a:solidFill>
                  <a:srgbClr val="002060"/>
                </a:solidFill>
                <a:latin typeface="+mj-lt"/>
              </a:rPr>
              <a:t> </a:t>
            </a:r>
            <a:r>
              <a:rPr lang="en-US" sz="4400" b="1" dirty="0" err="1">
                <a:solidFill>
                  <a:srgbClr val="002060"/>
                </a:solidFill>
                <a:latin typeface="+mj-lt"/>
              </a:rPr>
              <a:t>chúng</a:t>
            </a:r>
            <a:r>
              <a:rPr lang="en-US" sz="4400" b="1" dirty="0">
                <a:solidFill>
                  <a:srgbClr val="002060"/>
                </a:solidFill>
                <a:latin typeface="+mj-lt"/>
              </a:rPr>
              <a:t> </a:t>
            </a:r>
            <a:r>
              <a:rPr lang="en-US" sz="4400" b="1" dirty="0" err="1">
                <a:solidFill>
                  <a:srgbClr val="002060"/>
                </a:solidFill>
                <a:latin typeface="+mj-lt"/>
              </a:rPr>
              <a:t>mình</a:t>
            </a:r>
            <a:r>
              <a:rPr lang="en-US" sz="4400" b="1" dirty="0">
                <a:solidFill>
                  <a:srgbClr val="002060"/>
                </a:solidFill>
                <a:latin typeface="+mj-lt"/>
              </a:rPr>
              <a:t>.</a:t>
            </a: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3798944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7A9E68CC-155A-D47D-239D-2467E32CD410}"/>
              </a:ext>
            </a:extLst>
          </p:cNvPr>
          <p:cNvPicPr>
            <a:picLocks noChangeAspect="1"/>
          </p:cNvPicPr>
          <p:nvPr/>
        </p:nvPicPr>
        <p:blipFill>
          <a:blip r:embed="rId4"/>
          <a:stretch>
            <a:fillRect/>
          </a:stretch>
        </p:blipFill>
        <p:spPr>
          <a:xfrm>
            <a:off x="598609" y="-485775"/>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Trước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khi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giúp</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mình</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bán</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cùng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nhảy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và</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một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bài</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hát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sau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nhiều</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trong</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tiết</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học</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này</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b="0" i="0" u="none" strike="noStrike" kern="1200" cap="none" spc="0" normalizeH="0" baseline="0" noProof="0" dirty="0" err="1">
                  <a:ln>
                    <a:noFill/>
                  </a:ln>
                  <a:solidFill>
                    <a:srgbClr val="002060"/>
                  </a:solidFill>
                  <a:effectLst/>
                  <a:uLnTx/>
                  <a:uFillTx/>
                  <a:latin typeface="Calibri" panose="020F0502020204030204"/>
                  <a:ea typeface="+mn-ea"/>
                </a:rPr>
                <a:t>nhé</a:t>
              </a:r>
              <a:r>
                <a:rPr kumimoji="0" lang="en-US" sz="3000" b="0" i="0" u="none" strike="noStrike" kern="1200" cap="none" spc="0" normalizeH="0" baseline="0" noProof="0" dirty="0">
                  <a:ln>
                    <a:noFill/>
                  </a:ln>
                  <a:solidFill>
                    <a:srgbClr val="002060"/>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4" name="Bingo Assa">
            <a:hlinkClick r:id="" action="ppaction://media"/>
            <a:extLst>
              <a:ext uri="{FF2B5EF4-FFF2-40B4-BE49-F238E27FC236}">
                <a16:creationId xmlns:a16="http://schemas.microsoft.com/office/drawing/2014/main" id="{77950F40-8E81-30DC-6465-8DB25ABCAF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20" y="0"/>
            <a:ext cx="12263120" cy="68580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i="0" u="none" strike="noStrike" kern="1200" cap="none" spc="0" normalizeH="0" baseline="0" noProof="0" dirty="0">
                  <a:ln>
                    <a:noFill/>
                  </a:ln>
                  <a:solidFill>
                    <a:srgbClr val="002060"/>
                  </a:solidFill>
                  <a:effectLst/>
                  <a:uLnTx/>
                  <a:uFillTx/>
                  <a:latin typeface="Calibri" panose="020F0502020204030204"/>
                  <a:ea typeface="+mn-ea"/>
                </a:rPr>
                <a:t>Các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bạn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thật</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đáng</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yêu</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Chúng</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ta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đã</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có</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năng</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lượng</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để</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mang</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những</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vị</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kem</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ngon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nhất</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đến</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khách</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hàng</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rPr>
                <a:t>rồi</a:t>
              </a:r>
              <a:r>
                <a:rPr kumimoji="0" lang="en-US" sz="3000" i="0" u="none" strike="noStrike" kern="1200" cap="none" spc="0" normalizeH="0" baseline="0" noProof="0" dirty="0">
                  <a:ln>
                    <a:noFill/>
                  </a:ln>
                  <a:solidFill>
                    <a:srgbClr val="002060"/>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2" name="TextBox 1">
            <a:extLst>
              <a:ext uri="{FF2B5EF4-FFF2-40B4-BE49-F238E27FC236}">
                <a16:creationId xmlns:a16="http://schemas.microsoft.com/office/drawing/2014/main" id="{D7D94705-3091-7D27-AA01-99F103C5733D}"/>
              </a:ext>
            </a:extLst>
          </p:cNvPr>
          <p:cNvSpPr txBox="1"/>
          <p:nvPr/>
        </p:nvSpPr>
        <p:spPr>
          <a:xfrm>
            <a:off x="8362950" y="6486525"/>
            <a:ext cx="4076700" cy="371475"/>
          </a:xfrm>
          <a:prstGeom prst="rect">
            <a:avLst/>
          </a:prstGeom>
          <a:noFill/>
        </p:spPr>
        <p:txBody>
          <a:bodyPr wrap="square" rtlCol="0">
            <a:spAutoFit/>
          </a:bodyPr>
          <a:lstStyle/>
          <a:p>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CB76056F-7B14-8631-675D-D962D57C0BB1}"/>
              </a:ext>
            </a:extLst>
          </p:cNvPr>
          <p:cNvPicPr>
            <a:picLocks noChangeAspect="1"/>
          </p:cNvPicPr>
          <p:nvPr/>
        </p:nvPicPr>
        <p:blipFill>
          <a:blip r:embed="rId4"/>
          <a:stretch>
            <a:fillRect/>
          </a:stretch>
        </p:blipFill>
        <p:spPr>
          <a:xfrm>
            <a:off x="111136" y="-10201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51738D8-527F-95E7-BC06-C095CA6A096F}"/>
              </a:ext>
            </a:extLst>
          </p:cNvPr>
          <p:cNvPicPr>
            <a:picLocks noChangeAspect="1"/>
          </p:cNvPicPr>
          <p:nvPr/>
        </p:nvPicPr>
        <p:blipFill>
          <a:blip r:embed="rId3"/>
          <a:stretch>
            <a:fillRect/>
          </a:stretch>
        </p:blipFill>
        <p:spPr>
          <a:xfrm rot="175581">
            <a:off x="1732897" y="1114502"/>
            <a:ext cx="6666246" cy="3003627"/>
          </a:xfrm>
          <a:prstGeom prst="rect">
            <a:avLst/>
          </a:prstGeom>
        </p:spPr>
      </p:pic>
      <p:sp>
        <p:nvSpPr>
          <p:cNvPr id="4" name="TextBox 3">
            <a:extLst>
              <a:ext uri="{FF2B5EF4-FFF2-40B4-BE49-F238E27FC236}">
                <a16:creationId xmlns:a16="http://schemas.microsoft.com/office/drawing/2014/main" id="{A4C06B3A-F11B-F041-DF5F-7110BB0D3AF5}"/>
              </a:ext>
            </a:extLst>
          </p:cNvPr>
          <p:cNvSpPr txBox="1"/>
          <p:nvPr/>
        </p:nvSpPr>
        <p:spPr>
          <a:xfrm>
            <a:off x="2146016" y="1367207"/>
            <a:ext cx="59121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rPr>
              <a:t>Để</a:t>
            </a:r>
            <a:r>
              <a:rPr lang="en-US" sz="4000" b="1" dirty="0">
                <a:solidFill>
                  <a:srgbClr val="002060"/>
                </a:solidFill>
              </a:rPr>
              <a:t> </a:t>
            </a:r>
            <a:r>
              <a:rPr lang="en-US" sz="4000" b="1" dirty="0" err="1">
                <a:solidFill>
                  <a:srgbClr val="002060"/>
                </a:solidFill>
              </a:rPr>
              <a:t>đem</a:t>
            </a:r>
            <a:r>
              <a:rPr lang="en-US" sz="4000" b="1" dirty="0">
                <a:solidFill>
                  <a:srgbClr val="002060"/>
                </a:solidFill>
              </a:rPr>
              <a:t> </a:t>
            </a:r>
            <a:r>
              <a:rPr lang="en-US" sz="4000" b="1" dirty="0" err="1">
                <a:solidFill>
                  <a:srgbClr val="002060"/>
                </a:solidFill>
              </a:rPr>
              <a:t>được</a:t>
            </a:r>
            <a:r>
              <a:rPr lang="en-US" sz="4000" b="1" dirty="0">
                <a:solidFill>
                  <a:srgbClr val="002060"/>
                </a:solidFill>
              </a:rPr>
              <a:t> </a:t>
            </a:r>
            <a:r>
              <a:rPr lang="en-US" sz="4000" b="1" dirty="0" err="1">
                <a:solidFill>
                  <a:srgbClr val="002060"/>
                </a:solidFill>
              </a:rPr>
              <a:t>ly</a:t>
            </a:r>
            <a:r>
              <a:rPr lang="en-US" sz="4000" b="1" dirty="0">
                <a:solidFill>
                  <a:srgbClr val="002060"/>
                </a:solidFill>
              </a:rPr>
              <a:t> </a:t>
            </a:r>
            <a:r>
              <a:rPr lang="en-US" sz="4000" b="1" dirty="0" err="1">
                <a:solidFill>
                  <a:srgbClr val="002060"/>
                </a:solidFill>
              </a:rPr>
              <a:t>kem</a:t>
            </a:r>
            <a:r>
              <a:rPr lang="en-US" sz="4000" b="1" dirty="0">
                <a:solidFill>
                  <a:srgbClr val="002060"/>
                </a:solidFill>
              </a:rPr>
              <a:t> </a:t>
            </a:r>
            <a:r>
              <a:rPr lang="en-US" sz="4000" b="1" dirty="0" err="1">
                <a:solidFill>
                  <a:srgbClr val="002060"/>
                </a:solidFill>
              </a:rPr>
              <a:t>mát</a:t>
            </a:r>
            <a:r>
              <a:rPr lang="en-US" sz="4000" b="1" dirty="0">
                <a:solidFill>
                  <a:srgbClr val="002060"/>
                </a:solidFill>
              </a:rPr>
              <a:t> </a:t>
            </a:r>
            <a:r>
              <a:rPr lang="en-US" sz="4000" b="1" dirty="0" err="1">
                <a:solidFill>
                  <a:srgbClr val="002060"/>
                </a:solidFill>
              </a:rPr>
              <a:t>lạnh</a:t>
            </a:r>
            <a:r>
              <a:rPr lang="en-US" sz="4000" b="1" dirty="0">
                <a:solidFill>
                  <a:srgbClr val="002060"/>
                </a:solidFill>
              </a:rPr>
              <a:t> </a:t>
            </a:r>
            <a:r>
              <a:rPr lang="en-US" sz="4000" b="1" dirty="0" err="1">
                <a:solidFill>
                  <a:srgbClr val="002060"/>
                </a:solidFill>
              </a:rPr>
              <a:t>đến</a:t>
            </a:r>
            <a:r>
              <a:rPr lang="en-US" sz="4000" b="1" dirty="0">
                <a:solidFill>
                  <a:srgbClr val="002060"/>
                </a:solidFill>
              </a:rPr>
              <a:t> </a:t>
            </a:r>
            <a:r>
              <a:rPr lang="en-US" sz="4000" b="1" dirty="0" err="1">
                <a:solidFill>
                  <a:srgbClr val="002060"/>
                </a:solidFill>
              </a:rPr>
              <a:t>tay</a:t>
            </a:r>
            <a:r>
              <a:rPr lang="en-US" sz="4000" b="1" dirty="0">
                <a:solidFill>
                  <a:srgbClr val="002060"/>
                </a:solidFill>
              </a:rPr>
              <a:t> </a:t>
            </a:r>
            <a:r>
              <a:rPr lang="en-US" sz="4000" b="1" dirty="0" err="1">
                <a:solidFill>
                  <a:srgbClr val="002060"/>
                </a:solidFill>
              </a:rPr>
              <a:t>vị</a:t>
            </a:r>
            <a:r>
              <a:rPr lang="en-US" sz="4000" b="1" dirty="0">
                <a:solidFill>
                  <a:srgbClr val="002060"/>
                </a:solidFill>
              </a:rPr>
              <a:t> </a:t>
            </a:r>
            <a:r>
              <a:rPr lang="en-US" sz="4000" b="1" dirty="0" err="1">
                <a:solidFill>
                  <a:srgbClr val="002060"/>
                </a:solidFill>
              </a:rPr>
              <a:t>khách</a:t>
            </a:r>
            <a:r>
              <a:rPr lang="en-US" sz="4000" b="1" dirty="0">
                <a:solidFill>
                  <a:srgbClr val="002060"/>
                </a:solidFill>
              </a:rPr>
              <a:t> </a:t>
            </a:r>
            <a:r>
              <a:rPr lang="en-US" sz="4000" b="1" dirty="0" err="1">
                <a:solidFill>
                  <a:srgbClr val="002060"/>
                </a:solidFill>
              </a:rPr>
              <a:t>đầu</a:t>
            </a:r>
            <a:r>
              <a:rPr lang="en-US" sz="4000" b="1" dirty="0">
                <a:solidFill>
                  <a:srgbClr val="002060"/>
                </a:solidFill>
              </a:rPr>
              <a:t> </a:t>
            </a:r>
            <a:r>
              <a:rPr lang="en-US" sz="4000" b="1" dirty="0" err="1">
                <a:solidFill>
                  <a:srgbClr val="002060"/>
                </a:solidFill>
              </a:rPr>
              <a:t>tiên</a:t>
            </a:r>
            <a:r>
              <a:rPr lang="en-US" sz="4000" b="1" dirty="0">
                <a:solidFill>
                  <a:srgbClr val="002060"/>
                </a:solidFill>
              </a:rPr>
              <a:t>. </a:t>
            </a:r>
            <a:r>
              <a:rPr lang="en-US" sz="4000" b="1" dirty="0" err="1">
                <a:solidFill>
                  <a:srgbClr val="002060"/>
                </a:solidFill>
              </a:rPr>
              <a:t>Chúng</a:t>
            </a:r>
            <a:r>
              <a:rPr lang="en-US" sz="4000" b="1" dirty="0">
                <a:solidFill>
                  <a:srgbClr val="002060"/>
                </a:solidFill>
              </a:rPr>
              <a:t> ta </a:t>
            </a:r>
            <a:r>
              <a:rPr lang="en-US" sz="4000" b="1" dirty="0" err="1">
                <a:solidFill>
                  <a:srgbClr val="002060"/>
                </a:solidFill>
              </a:rPr>
              <a:t>hãy</a:t>
            </a:r>
            <a:r>
              <a:rPr lang="en-US" sz="4000" b="1" dirty="0">
                <a:solidFill>
                  <a:srgbClr val="002060"/>
                </a:solidFill>
              </a:rPr>
              <a:t> </a:t>
            </a:r>
            <a:r>
              <a:rPr lang="en-US" sz="4000" b="1" dirty="0" err="1">
                <a:solidFill>
                  <a:srgbClr val="002060"/>
                </a:solidFill>
              </a:rPr>
              <a:t>cùng</a:t>
            </a:r>
            <a:r>
              <a:rPr lang="en-US" sz="4000" b="1" dirty="0">
                <a:solidFill>
                  <a:srgbClr val="002060"/>
                </a:solidFill>
              </a:rPr>
              <a:t> </a:t>
            </a:r>
            <a:r>
              <a:rPr lang="en-US" sz="4000" b="1" dirty="0" err="1">
                <a:solidFill>
                  <a:srgbClr val="002060"/>
                </a:solidFill>
              </a:rPr>
              <a:t>nhau</a:t>
            </a:r>
            <a:r>
              <a:rPr lang="en-US" sz="4000" b="1" dirty="0">
                <a:solidFill>
                  <a:srgbClr val="002060"/>
                </a:solidFill>
              </a:rPr>
              <a:t> </a:t>
            </a:r>
            <a:r>
              <a:rPr lang="en-US" sz="4000" b="1" dirty="0" err="1">
                <a:solidFill>
                  <a:srgbClr val="002060"/>
                </a:solidFill>
              </a:rPr>
              <a:t>hoàn</a:t>
            </a:r>
            <a:r>
              <a:rPr lang="en-US" sz="4000" b="1" dirty="0">
                <a:solidFill>
                  <a:srgbClr val="002060"/>
                </a:solidFill>
              </a:rPr>
              <a:t> </a:t>
            </a:r>
            <a:r>
              <a:rPr lang="en-US" sz="4000" b="1" dirty="0" err="1">
                <a:solidFill>
                  <a:srgbClr val="002060"/>
                </a:solidFill>
              </a:rPr>
              <a:t>thành</a:t>
            </a:r>
            <a:r>
              <a:rPr lang="en-US" sz="4000" b="1" dirty="0">
                <a:solidFill>
                  <a:srgbClr val="002060"/>
                </a:solidFill>
              </a:rPr>
              <a:t> BT 3 </a:t>
            </a:r>
            <a:r>
              <a:rPr lang="en-US" sz="4000" b="1" dirty="0" err="1">
                <a:solidFill>
                  <a:srgbClr val="002060"/>
                </a:solidFill>
              </a:rPr>
              <a:t>nhé</a:t>
            </a:r>
            <a:r>
              <a:rPr lang="en-US" sz="4000" b="1" dirty="0">
                <a:solidFill>
                  <a:srgbClr val="002060"/>
                </a:solidFill>
              </a:rPr>
              <a:t>!</a:t>
            </a:r>
            <a:endParaRPr kumimoji="0" lang="en-US" sz="4000" b="1" i="0" u="none" strike="noStrike" kern="1200" cap="none" spc="0" normalizeH="0" baseline="0" noProof="0" dirty="0">
              <a:ln>
                <a:noFill/>
              </a:ln>
              <a:solidFill>
                <a:srgbClr val="002060"/>
              </a:solidFill>
              <a:effectLst/>
              <a:uLnTx/>
              <a:uFillTx/>
            </a:endParaRPr>
          </a:p>
        </p:txBody>
      </p:sp>
      <p:pic>
        <p:nvPicPr>
          <p:cNvPr id="5" name="Picture 4">
            <a:extLst>
              <a:ext uri="{FF2B5EF4-FFF2-40B4-BE49-F238E27FC236}">
                <a16:creationId xmlns:a16="http://schemas.microsoft.com/office/drawing/2014/main" id="{022260EF-9973-1593-34AB-6A154C860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134" y="2259154"/>
            <a:ext cx="3064783" cy="4137036"/>
          </a:xfrm>
          <a:prstGeom prst="rect">
            <a:avLst/>
          </a:prstGeom>
        </p:spPr>
      </p:pic>
    </p:spTree>
    <p:extLst>
      <p:ext uri="{BB962C8B-B14F-4D97-AF65-F5344CB8AC3E}">
        <p14:creationId xmlns:p14="http://schemas.microsoft.com/office/powerpoint/2010/main" val="1960800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325150"/>
            <a:ext cx="10646799" cy="1384995"/>
            <a:chOff x="678426" y="325150"/>
            <a:chExt cx="10646799" cy="1384995"/>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543049" y="325150"/>
              <a:ext cx="9782176" cy="138499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2800" b="0" i="0" dirty="0">
                  <a:solidFill>
                    <a:srgbClr val="000000"/>
                  </a:solidFill>
                  <a:effectLst/>
                  <a:latin typeface="Calibri" panose="020F0502020204030204" pitchFamily="34" charset="0"/>
                  <a:cs typeface="Calibri" panose="020F0502020204030204" pitchFamily="34" charset="0"/>
                </a:rPr>
                <a:t>Một trường tiểu học thuê ô tô chở 135 học sinh đi trải nghiệm thực tế. Mỗi chiếc ô tô chở được 45 học sinh. Hỏi nhà trường cần thuê bao nhiêu chiếc ô tô?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85DBF598-9346-1F97-7FCC-546EFFC94AB8}"/>
              </a:ext>
            </a:extLst>
          </p:cNvPr>
          <p:cNvPicPr>
            <a:picLocks noChangeAspect="1"/>
          </p:cNvPicPr>
          <p:nvPr/>
        </p:nvPicPr>
        <p:blipFill>
          <a:blip r:embed="rId4"/>
          <a:stretch>
            <a:fillRect/>
          </a:stretch>
        </p:blipFill>
        <p:spPr>
          <a:xfrm>
            <a:off x="6238875" y="2484672"/>
            <a:ext cx="5295900" cy="2796940"/>
          </a:xfrm>
          <a:prstGeom prst="rect">
            <a:avLst/>
          </a:prstGeom>
        </p:spPr>
      </p:pic>
      <p:sp>
        <p:nvSpPr>
          <p:cNvPr id="8" name="TextBox 7">
            <a:extLst>
              <a:ext uri="{FF2B5EF4-FFF2-40B4-BE49-F238E27FC236}">
                <a16:creationId xmlns:a16="http://schemas.microsoft.com/office/drawing/2014/main" id="{8D230EC4-B887-AA8C-FAAC-A3C4F5A7E2AF}"/>
              </a:ext>
            </a:extLst>
          </p:cNvPr>
          <p:cNvSpPr txBox="1"/>
          <p:nvPr/>
        </p:nvSpPr>
        <p:spPr>
          <a:xfrm>
            <a:off x="711200" y="1767840"/>
            <a:ext cx="5791200" cy="2062103"/>
          </a:xfrm>
          <a:prstGeom prst="rect">
            <a:avLst/>
          </a:prstGeom>
          <a:noFill/>
        </p:spPr>
        <p:txBody>
          <a:bodyPr wrap="square" rtlCol="0">
            <a:spAutoFit/>
          </a:bodyPr>
          <a:lstStyle/>
          <a:p>
            <a:pPr algn="ctr"/>
            <a:r>
              <a:rPr lang="vi-VN" sz="3200" b="1" dirty="0">
                <a:solidFill>
                  <a:srgbClr val="002060"/>
                </a:solidFill>
                <a:latin typeface="Calibri" panose="020F0502020204030204" pitchFamily="34" charset="0"/>
                <a:cs typeface="Calibri" panose="020F0502020204030204" pitchFamily="34" charset="0"/>
              </a:rPr>
              <a:t>Tóm tắt:</a:t>
            </a:r>
          </a:p>
          <a:p>
            <a:pPr algn="just"/>
            <a:r>
              <a:rPr lang="vi-VN" sz="3200" dirty="0">
                <a:solidFill>
                  <a:srgbClr val="002060"/>
                </a:solidFill>
                <a:latin typeface="Calibri" panose="020F0502020204030204" pitchFamily="34" charset="0"/>
                <a:cs typeface="Calibri" panose="020F0502020204030204" pitchFamily="34" charset="0"/>
              </a:rPr>
              <a:t>Trường tiểu học: 135 học sinh.</a:t>
            </a:r>
          </a:p>
          <a:p>
            <a:pPr algn="just"/>
            <a:r>
              <a:rPr lang="vi-VN" sz="3200" dirty="0">
                <a:solidFill>
                  <a:srgbClr val="002060"/>
                </a:solidFill>
                <a:latin typeface="Calibri" panose="020F0502020204030204" pitchFamily="34" charset="0"/>
                <a:cs typeface="Calibri" panose="020F0502020204030204" pitchFamily="34" charset="0"/>
              </a:rPr>
              <a:t>Mỗi ô</a:t>
            </a:r>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tô chở: 45 học sinh.</a:t>
            </a:r>
          </a:p>
          <a:p>
            <a:pPr algn="just"/>
            <a:r>
              <a:rPr lang="vi-VN" sz="3200" dirty="0">
                <a:solidFill>
                  <a:srgbClr val="002060"/>
                </a:solidFill>
                <a:latin typeface="Calibri" panose="020F0502020204030204" pitchFamily="34" charset="0"/>
                <a:cs typeface="Calibri" panose="020F0502020204030204" pitchFamily="34" charset="0"/>
              </a:rPr>
              <a:t>Nhà trường cần thuê</a:t>
            </a:r>
            <a:r>
              <a:rPr lang="en-US" sz="3200" dirty="0">
                <a:solidFill>
                  <a:srgbClr val="002060"/>
                </a:solidFill>
                <a:latin typeface="Calibri" panose="020F0502020204030204" pitchFamily="34" charset="0"/>
                <a:cs typeface="Calibri" panose="020F0502020204030204" pitchFamily="34" charset="0"/>
              </a:rPr>
              <a:t>:</a:t>
            </a:r>
            <a:r>
              <a:rPr lang="vi-VN" sz="3200" dirty="0">
                <a:solidFill>
                  <a:srgbClr val="002060"/>
                </a:solidFill>
                <a:latin typeface="Calibri" panose="020F0502020204030204" pitchFamily="34" charset="0"/>
                <a:cs typeface="Calibri" panose="020F0502020204030204" pitchFamily="34" charset="0"/>
              </a:rPr>
              <a:t> </a:t>
            </a:r>
            <a:r>
              <a:rPr lang="en-US" sz="3200" dirty="0">
                <a:solidFill>
                  <a:srgbClr val="002060"/>
                </a:solidFill>
                <a:latin typeface="Calibri" panose="020F0502020204030204" pitchFamily="34" charset="0"/>
                <a:cs typeface="Calibri" panose="020F0502020204030204" pitchFamily="34" charset="0"/>
              </a:rPr>
              <a:t>…</a:t>
            </a:r>
            <a:r>
              <a:rPr lang="vi-VN" sz="3200" dirty="0">
                <a:solidFill>
                  <a:srgbClr val="002060"/>
                </a:solidFill>
                <a:latin typeface="Calibri" panose="020F0502020204030204" pitchFamily="34" charset="0"/>
                <a:cs typeface="Calibri" panose="020F0502020204030204" pitchFamily="34" charset="0"/>
              </a:rPr>
              <a:t>ô tô</a:t>
            </a:r>
            <a:r>
              <a:rPr lang="en-US" sz="3200" dirty="0">
                <a:solidFill>
                  <a:srgbClr val="002060"/>
                </a:solidFill>
                <a:latin typeface="Calibri" panose="020F0502020204030204" pitchFamily="34" charset="0"/>
                <a:cs typeface="Calibri" panose="020F0502020204030204" pitchFamily="34" charset="0"/>
              </a:rPr>
              <a:t>?</a:t>
            </a:r>
            <a:r>
              <a:rPr lang="vi-VN" sz="3200" dirty="0">
                <a:solidFill>
                  <a:srgbClr val="002060"/>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7B2937DE-C042-8FBF-EAB5-F2225F899FCF}"/>
              </a:ext>
            </a:extLst>
          </p:cNvPr>
          <p:cNvSpPr txBox="1"/>
          <p:nvPr/>
        </p:nvSpPr>
        <p:spPr>
          <a:xfrm>
            <a:off x="457200" y="4257040"/>
            <a:ext cx="6238240" cy="2062103"/>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p>
          <a:p>
            <a:pPr algn="ctr"/>
            <a:r>
              <a:rPr lang="vi-VN" sz="3200" b="1" dirty="0">
                <a:solidFill>
                  <a:srgbClr val="FF0000"/>
                </a:solidFill>
                <a:latin typeface="Calibri" panose="020F0502020204030204" pitchFamily="34" charset="0"/>
                <a:cs typeface="Calibri" panose="020F0502020204030204" pitchFamily="34" charset="0"/>
              </a:rPr>
              <a:t>Nhà trường cần thuê số xe ô tô là:</a:t>
            </a:r>
          </a:p>
          <a:p>
            <a:pPr algn="ctr"/>
            <a:r>
              <a:rPr lang="vi-VN" sz="3200" b="1" dirty="0">
                <a:solidFill>
                  <a:srgbClr val="FF0000"/>
                </a:solidFill>
                <a:latin typeface="Calibri" panose="020F0502020204030204" pitchFamily="34" charset="0"/>
                <a:cs typeface="Calibri" panose="020F0502020204030204" pitchFamily="34" charset="0"/>
              </a:rPr>
              <a:t>135 : 45= 3 (xe)</a:t>
            </a:r>
          </a:p>
          <a:p>
            <a:pPr algn="r"/>
            <a:r>
              <a:rPr lang="vi-VN" sz="3200" b="1" dirty="0">
                <a:solidFill>
                  <a:srgbClr val="FF0000"/>
                </a:solidFill>
                <a:latin typeface="Calibri" panose="020F0502020204030204" pitchFamily="34" charset="0"/>
                <a:cs typeface="Calibri" panose="020F0502020204030204" pitchFamily="34" charset="0"/>
              </a:rPr>
              <a:t>Đáp số: 3 xe ô tô</a:t>
            </a: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570</Words>
  <Application>Microsoft Office PowerPoint</Application>
  <PresentationFormat>Widescreen</PresentationFormat>
  <Paragraphs>50</Paragraphs>
  <Slides>17</Slides>
  <Notes>9</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vt:lpstr>
      <vt:lpstr>Calibri Light</vt:lpstr>
      <vt:lpstr>Cambria</vt:lpstr>
      <vt:lpstr>Lato Regular</vt:lpstr>
      <vt:lpstr>Times New Roman</vt:lpstr>
      <vt:lpstr>UTM Cookies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nguyenthituyet</cp:lastModifiedBy>
  <cp:revision>43</cp:revision>
  <dcterms:created xsi:type="dcterms:W3CDTF">2023-11-17T03:02:51Z</dcterms:created>
  <dcterms:modified xsi:type="dcterms:W3CDTF">2025-04-08T13:01:42Z</dcterms:modified>
</cp:coreProperties>
</file>