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1" r:id="rId3"/>
    <p:sldMasterId id="2147483724" r:id="rId4"/>
  </p:sldMasterIdLst>
  <p:notesMasterIdLst>
    <p:notesMasterId r:id="rId34"/>
  </p:notesMasterIdLst>
  <p:sldIdLst>
    <p:sldId id="4412" r:id="rId5"/>
    <p:sldId id="4427" r:id="rId6"/>
    <p:sldId id="303" r:id="rId7"/>
    <p:sldId id="264" r:id="rId8"/>
    <p:sldId id="337" r:id="rId9"/>
    <p:sldId id="4411" r:id="rId10"/>
    <p:sldId id="257" r:id="rId11"/>
    <p:sldId id="310" r:id="rId12"/>
    <p:sldId id="311" r:id="rId13"/>
    <p:sldId id="312" r:id="rId14"/>
    <p:sldId id="4413" r:id="rId15"/>
    <p:sldId id="321" r:id="rId16"/>
    <p:sldId id="4414" r:id="rId17"/>
    <p:sldId id="4415" r:id="rId18"/>
    <p:sldId id="294" r:id="rId19"/>
    <p:sldId id="329" r:id="rId20"/>
    <p:sldId id="4416" r:id="rId21"/>
    <p:sldId id="4417" r:id="rId22"/>
    <p:sldId id="4418" r:id="rId23"/>
    <p:sldId id="4419" r:id="rId24"/>
    <p:sldId id="4420" r:id="rId25"/>
    <p:sldId id="4421" r:id="rId26"/>
    <p:sldId id="4422" r:id="rId27"/>
    <p:sldId id="4423" r:id="rId28"/>
    <p:sldId id="4424" r:id="rId29"/>
    <p:sldId id="4425" r:id="rId30"/>
    <p:sldId id="4426" r:id="rId31"/>
    <p:sldId id="291" r:id="rId32"/>
    <p:sldId id="3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54" autoAdjust="0"/>
    <p:restoredTop sz="79331" autoAdjust="0"/>
  </p:normalViewPr>
  <p:slideViewPr>
    <p:cSldViewPr snapToGrid="0">
      <p:cViewPr>
        <p:scale>
          <a:sx n="70" d="100"/>
          <a:sy n="70" d="100"/>
        </p:scale>
        <p:origin x="28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5F6CE-7528-41F8-B87A-AC16A21E0479}"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159E3-F5E2-4E47-BAD5-E69D1BA064A8}" type="slidenum">
              <a:rPr lang="en-US" smtClean="0"/>
              <a:t>‹#›</a:t>
            </a:fld>
            <a:endParaRPr lang="en-US"/>
          </a:p>
        </p:txBody>
      </p:sp>
    </p:spTree>
    <p:extLst>
      <p:ext uri="{BB962C8B-B14F-4D97-AF65-F5344CB8AC3E}">
        <p14:creationId xmlns:p14="http://schemas.microsoft.com/office/powerpoint/2010/main" val="393108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79487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Tây Nguyên được biết đến là xứ sở của không gian văn hóa cồng chiêng đậm đà bản sắc. Vậy ai là chủ nhân của Không gian văn hóa Cồng chiêng Tây Nguyên? , Cồng chiêng có vai trò như thế nào trong đời sống tinh thần của đồng bào các dân tộc Tây Nguyên, mời các em cùng học bài </a:t>
            </a:r>
            <a:r>
              <a:rPr lang="nl-NL" sz="1800" b="1" dirty="0">
                <a:effectLst/>
                <a:latin typeface="Times New Roman" panose="02020603050405020304" pitchFamily="18" charset="0"/>
                <a:ea typeface="Calibri" panose="020F0502020204030204" pitchFamily="34" charset="0"/>
              </a:rPr>
              <a:t>“Lễ hội cồng chiêng Tây Nguyên</a:t>
            </a:r>
            <a:r>
              <a:rPr lang="nl-NL" sz="1800" b="1" dirty="0">
                <a:effectLst/>
                <a:latin typeface="Times New Roman" panose="02020603050405020304" pitchFamily="18" charset="0"/>
                <a:ea typeface="Times New Roman" panose="02020603050405020304" pitchFamily="18" charset="0"/>
              </a:rPr>
              <a:t> (T1)” </a:t>
            </a:r>
            <a:endParaRPr lang="en-US" dirty="0"/>
          </a:p>
        </p:txBody>
      </p:sp>
      <p:sp>
        <p:nvSpPr>
          <p:cNvPr id="4" name="Slide Number Placeholder 3"/>
          <p:cNvSpPr>
            <a:spLocks noGrp="1"/>
          </p:cNvSpPr>
          <p:nvPr>
            <p:ph type="sldNum" sz="quarter" idx="5"/>
          </p:nvPr>
        </p:nvSpPr>
        <p:spPr/>
        <p:txBody>
          <a:bodyPr/>
          <a:lstStyle/>
          <a:p>
            <a:fld id="{974159E3-F5E2-4E47-BAD5-E69D1BA064A8}" type="slidenum">
              <a:rPr lang="en-US" smtClean="0"/>
              <a:t>5</a:t>
            </a:fld>
            <a:endParaRPr lang="en-US"/>
          </a:p>
        </p:txBody>
      </p:sp>
    </p:spTree>
    <p:extLst>
      <p:ext uri="{BB962C8B-B14F-4D97-AF65-F5344CB8AC3E}">
        <p14:creationId xmlns:p14="http://schemas.microsoft.com/office/powerpoint/2010/main" val="3599250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4/8/2025</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876309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4/8/2025</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68944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4/8/2025</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628262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8FACB34-427C-482F-997F-91098EC54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8551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0C267C2-B1B8-4B8B-867F-6BF320A651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1128AFA3-DF3F-4121-93D9-F3D13223CE31}"/>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196881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EB8E1E-A490-4229-817D-E85A8BD008D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F5E21A8-F462-4015-88B7-9B226479D0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7C27EA-AF47-40C9-91D7-5CC0518FDA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CDECE7-A648-456D-AED4-A18B6B920D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643B1E4-8756-41E5-8AD8-26063227FE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570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3F2FC0-DB9E-410F-9C40-472D6453C6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E64810D-9D20-4774-864D-0E5597F8582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7C7132C-A46E-45CA-A18A-440E7472A47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CE2A3E3-E2D9-410F-8FA7-EA31533FF2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2AA0DBA-3984-463E-9D01-240EAA9763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13F0B5F-79D8-47D2-AC5D-9AA25B9656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12846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FB62C-112C-4066-9805-1BF69350FF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B9D3AF4-0856-4F48-98A4-28FB266BC2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8F8BE6-4D68-4506-A699-38653DAEFB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D419AF9-6207-4B1B-B5C4-7CC9D516DC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1DA5221-4784-43A8-B136-684645A9C411}"/>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6C9858C-7E98-4D3C-8744-37DE7ED520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F90807E-CD89-4F3A-A591-C2FE3B63DA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4D43797-AF23-4BA6-B67C-976EFA26917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80691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C855E7-B7B0-4A9F-B3FF-FCDFD7CD1B3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97FA7A-4009-4D9D-86D3-9D40B03BF2F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B9EE373-6CF1-46CB-B4F1-70CA1582C62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AAA9489-9255-451D-A119-65ED16F4B4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9458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B33A492-2A1A-4CAE-8671-56BA4D358B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C3720DC-82A8-4516-9AA1-1D6CC3AD62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7F2A752-39C4-4E9E-A7F0-88491CF1767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56671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CE621-4297-4478-9EC9-FFDB0A1911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449F177-9C0D-4464-B1D4-40F148AEE8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1798A8-17EA-44EC-B6A1-0E8CABDBBB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878167-7C04-4DBB-848B-78EBA746D33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A07A9889-7C27-4BD4-AA0A-98BBAFABE4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FC8438A-DBD8-4C9B-9A90-0C4D3AFD96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3053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4/8/2025</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471117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B9259A-7A9A-49E5-AEC2-E2D8A3E003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076255-7624-4752-ACE2-E90C2D7A96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8D17E3A-6AA8-455C-88BA-930AE7603E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17318B-3955-4D5D-9D4A-0CDAF1089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B4C4436-1FD4-4F8B-8F4E-48F5E111037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5EFDBC9-B3D0-4CCD-B23C-48D13AD1673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046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30DA53-80D8-42BC-AE22-060DD09D2C3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F096F00-109D-4577-8A52-B1C290E262B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624FC9-E3A9-44F1-AE7A-2AE99BE4B2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79CF61D-3036-46A7-9261-0A1E959360C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845206-4FE7-47F8-9902-6DFDA30CC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28481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A00E836-187A-4749-941D-FF171C042F9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F4CE634-9F4E-4B0A-B581-F8DD0A3A88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F14B4B-3D93-4808-A7E5-10AB1D1393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E1588-E626-47DB-9C8B-C15EEDA9C8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649EB4-BEAE-4982-B8A6-3751275FD5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5EC7B33-4335-4FD7-A1D5-28E2B7F57C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A92F1-E83E-4630-BCC7-BA8148956F0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18431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050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766778"/>
      </p:ext>
    </p:extLst>
  </p:cSld>
  <p:clrMapOvr>
    <a:masterClrMapping/>
  </p:clrMapOvr>
  <mc:AlternateContent xmlns:mc="http://schemas.openxmlformats.org/markup-compatibility/2006" xmlns:p14="http://schemas.microsoft.com/office/powerpoint/2010/main">
    <mc:Choice Requires="p14">
      <p:transition spd="slow" p14:dur="1600" advClick="0" advTm="5000">
        <p14:prism dir="u" isInverted="1"/>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1301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2213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0950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96092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9135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4/8/2025</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176206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26860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7717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35553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24480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0510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71983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46838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472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29981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4/8/2025</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816857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4/8/2025</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52069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4/8/2025</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8604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4/8/2025</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67048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4/8/2025</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50295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4/8/2025</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259516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3084D74-66DC-046A-5C75-6D04B51879C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4360" y="180484"/>
            <a:ext cx="1318378" cy="1318378"/>
          </a:xfrm>
          <a:prstGeom prst="rect">
            <a:avLst/>
          </a:prstGeom>
        </p:spPr>
      </p:pic>
    </p:spTree>
    <p:extLst>
      <p:ext uri="{BB962C8B-B14F-4D97-AF65-F5344CB8AC3E}">
        <p14:creationId xmlns:p14="http://schemas.microsoft.com/office/powerpoint/2010/main" val="156322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9450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517319"/>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9425"/>
      </p:ext>
    </p:extLst>
  </p:cSld>
  <p:clrMap bg1="lt1" tx1="dk1" bg2="lt2" tx2="dk2" accent1="accent1" accent2="accent2" accent3="accent3" accent4="accent4" accent5="accent5" accent6="accent6" hlink="hlink" folHlink="folHlink"/>
  <p:sldLayoutIdLst>
    <p:sldLayoutId id="2147483725" r:id="rId1"/>
    <p:sldLayoutId id="2147483726"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audio" Target="NULL"/><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gif"/><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audio" Target="NULL"/><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gif"/><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52.jpeg"/><Relationship Id="rId7" Type="http://schemas.openxmlformats.org/officeDocument/2006/relationships/audio" Target="NULL"/><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gif"/><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audio" Target="NULL"/><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7818F7-16F0-4B3F-AFAB-3D5ACEF85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56472">
            <a:off x="-160240" y="-351401"/>
            <a:ext cx="3706255" cy="2506776"/>
          </a:xfrm>
          <a:prstGeom prst="rect">
            <a:avLst/>
          </a:prstGeom>
        </p:spPr>
      </p:pic>
      <p:pic>
        <p:nvPicPr>
          <p:cNvPr id="3" name="Picture 2">
            <a:extLst>
              <a:ext uri="{FF2B5EF4-FFF2-40B4-BE49-F238E27FC236}">
                <a16:creationId xmlns:a16="http://schemas.microsoft.com/office/drawing/2014/main" id="{94522E7B-1B94-6852-1533-23ED592510A9}"/>
              </a:ext>
            </a:extLst>
          </p:cNvPr>
          <p:cNvPicPr>
            <a:picLocks noChangeAspect="1"/>
          </p:cNvPicPr>
          <p:nvPr/>
        </p:nvPicPr>
        <p:blipFill>
          <a:blip r:embed="rId3"/>
          <a:stretch>
            <a:fillRect/>
          </a:stretch>
        </p:blipFill>
        <p:spPr>
          <a:xfrm>
            <a:off x="2984748" y="1045594"/>
            <a:ext cx="7069801" cy="4263468"/>
          </a:xfrm>
          <a:prstGeom prst="rect">
            <a:avLst/>
          </a:prstGeom>
        </p:spPr>
      </p:pic>
    </p:spTree>
    <p:extLst>
      <p:ext uri="{BB962C8B-B14F-4D97-AF65-F5344CB8AC3E}">
        <p14:creationId xmlns:p14="http://schemas.microsoft.com/office/powerpoint/2010/main" val="1139574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6096000" y="0"/>
            <a:ext cx="5950050" cy="3143892"/>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44546A">
                    <a:lumMod val="75000"/>
                  </a:srgbClr>
                </a:solidFill>
                <a:latin typeface="Calibri" panose="020F0502020204030204"/>
              </a:rPr>
              <a:t>Không gian văn hóa Cồng chiêng Tây Nguyên là cư dân của các dân tộc như: Ba Na, Gié Triêng, Xơ Đăng, Rơ Măm, Mnông, Cơ Ho, Mạ, Brâu, Ê Đê, Gia Rai, Chu Ru.</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a:extLst>
              <a:ext uri="{FF2B5EF4-FFF2-40B4-BE49-F238E27FC236}">
                <a16:creationId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02393A83-95E3-8B7D-9FA2-3AF12D61BD4C}"/>
              </a:ext>
            </a:extLst>
          </p:cNvPr>
          <p:cNvPicPr>
            <a:picLocks noChangeAspect="1"/>
          </p:cNvPicPr>
          <p:nvPr/>
        </p:nvPicPr>
        <p:blipFill>
          <a:blip r:embed="rId4"/>
          <a:stretch>
            <a:fillRect/>
          </a:stretch>
        </p:blipFill>
        <p:spPr>
          <a:xfrm>
            <a:off x="333375" y="2383763"/>
            <a:ext cx="5554792" cy="3778911"/>
          </a:xfrm>
          <a:prstGeom prst="rect">
            <a:avLst/>
          </a:prstGeom>
        </p:spPr>
      </p:pic>
    </p:spTree>
    <p:extLst>
      <p:ext uri="{BB962C8B-B14F-4D97-AF65-F5344CB8AC3E}">
        <p14:creationId xmlns:p14="http://schemas.microsoft.com/office/powerpoint/2010/main" val="3168334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ìm Hiểu Về Văn Hóa Cồng Chiêng Tây Nguyên">
            <a:hlinkClick r:id="" action="ppaction://media"/>
            <a:extLst>
              <a:ext uri="{FF2B5EF4-FFF2-40B4-BE49-F238E27FC236}">
                <a16:creationId xmlns:a16="http://schemas.microsoft.com/office/drawing/2014/main" id="{D13469EF-2934-26E0-E4FC-6BC26032C7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7229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268817" y="440619"/>
            <a:ext cx="11842044" cy="62554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9021D37-D1E7-40EB-1649-5FA5B3DB4F9E}"/>
              </a:ext>
            </a:extLst>
          </p:cNvPr>
          <p:cNvPicPr>
            <a:picLocks noChangeAspect="1"/>
          </p:cNvPicPr>
          <p:nvPr/>
        </p:nvPicPr>
        <p:blipFill>
          <a:blip r:embed="rId3"/>
          <a:stretch>
            <a:fillRect/>
          </a:stretch>
        </p:blipFill>
        <p:spPr>
          <a:xfrm>
            <a:off x="616449" y="1212760"/>
            <a:ext cx="11370067" cy="4201981"/>
          </a:xfrm>
          <a:prstGeom prst="rect">
            <a:avLst/>
          </a:prstGeom>
        </p:spPr>
      </p:pic>
    </p:spTree>
    <p:extLst>
      <p:ext uri="{BB962C8B-B14F-4D97-AF65-F5344CB8AC3E}">
        <p14:creationId xmlns:p14="http://schemas.microsoft.com/office/powerpoint/2010/main" val="3474121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37487DC-0613-049E-994F-B7AC132F8353}"/>
              </a:ext>
            </a:extLst>
          </p:cNvPr>
          <p:cNvGrpSpPr/>
          <p:nvPr/>
        </p:nvGrpSpPr>
        <p:grpSpPr>
          <a:xfrm>
            <a:off x="473328" y="1593427"/>
            <a:ext cx="11581180" cy="2577881"/>
            <a:chOff x="369797" y="4363029"/>
            <a:chExt cx="11581180" cy="2577881"/>
          </a:xfrm>
        </p:grpSpPr>
        <p:sp>
          <p:nvSpPr>
            <p:cNvPr id="6" name="Rectangle: Rounded Corners 5">
              <a:extLst>
                <a:ext uri="{FF2B5EF4-FFF2-40B4-BE49-F238E27FC236}">
                  <a16:creationId xmlns:a16="http://schemas.microsoft.com/office/drawing/2014/main" id="{25195130-E5E1-815C-CC49-6F9A0C8D82B8}"/>
                </a:ext>
              </a:extLst>
            </p:cNvPr>
            <p:cNvSpPr/>
            <p:nvPr/>
          </p:nvSpPr>
          <p:spPr>
            <a:xfrm>
              <a:off x="2063333" y="4923742"/>
              <a:ext cx="8148480" cy="2017168"/>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Hoạt động 2: Tìm hiểu vai trò của cồng chiêng trong đời sống tinh thần của đồng bào các dân tộc Tây Nguyên.</a:t>
              </a:r>
              <a:endParaRPr kumimoji="0" lang="en-US" sz="36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27" name="Picture 3">
              <a:extLst>
                <a:ext uri="{FF2B5EF4-FFF2-40B4-BE49-F238E27FC236}">
                  <a16:creationId xmlns:a16="http://schemas.microsoft.com/office/drawing/2014/main" id="{0F443BD8-3A4F-FAE2-2CB0-DD3E3DB6BA42}"/>
                </a:ext>
              </a:extLst>
            </p:cNvPr>
            <p:cNvPicPr>
              <a:picLocks noChangeAspect="1"/>
            </p:cNvPicPr>
            <p:nvPr/>
          </p:nvPicPr>
          <p:blipFill>
            <a:blip r:embed="rId4"/>
            <a:srcRect/>
            <a:stretch>
              <a:fillRect/>
            </a:stretch>
          </p:blipFill>
          <p:spPr>
            <a:xfrm>
              <a:off x="10503778" y="4363029"/>
              <a:ext cx="1447199" cy="2230749"/>
            </a:xfrm>
            <a:prstGeom prst="rect">
              <a:avLst/>
            </a:prstGeom>
          </p:spPr>
        </p:pic>
        <p:pic>
          <p:nvPicPr>
            <p:cNvPr id="38" name="Picture 4">
              <a:extLst>
                <a:ext uri="{FF2B5EF4-FFF2-40B4-BE49-F238E27FC236}">
                  <a16:creationId xmlns:a16="http://schemas.microsoft.com/office/drawing/2014/main" id="{E13DA7C1-2390-D8D0-6CF6-299B0D120E2C}"/>
                </a:ext>
              </a:extLst>
            </p:cNvPr>
            <p:cNvPicPr>
              <a:picLocks noChangeAspect="1"/>
            </p:cNvPicPr>
            <p:nvPr/>
          </p:nvPicPr>
          <p:blipFill>
            <a:blip r:embed="rId5"/>
            <a:srcRect/>
            <a:stretch>
              <a:fillRect/>
            </a:stretch>
          </p:blipFill>
          <p:spPr>
            <a:xfrm>
              <a:off x="369797" y="4392118"/>
              <a:ext cx="1323739" cy="2184989"/>
            </a:xfrm>
            <a:prstGeom prst="rect">
              <a:avLst/>
            </a:prstGeom>
          </p:spPr>
        </p:pic>
      </p:grpSp>
    </p:spTree>
    <p:extLst>
      <p:ext uri="{BB962C8B-B14F-4D97-AF65-F5344CB8AC3E}">
        <p14:creationId xmlns:p14="http://schemas.microsoft.com/office/powerpoint/2010/main" val="117767984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391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3B5B0E1-2843-43C8-9010-30A25F45CCA9}"/>
              </a:ext>
            </a:extLst>
          </p:cNvPr>
          <p:cNvSpPr/>
          <p:nvPr/>
        </p:nvSpPr>
        <p:spPr>
          <a:xfrm>
            <a:off x="561975" y="0"/>
            <a:ext cx="11210925" cy="1438382"/>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a:rPr>
              <a:t>Cồng chiêng có vai trò như thế nào trong đời sống tinh thần của đồng bào các dân tộc Tây Nguyên?</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4">
            <a:extLst>
              <a:ext uri="{FF2B5EF4-FFF2-40B4-BE49-F238E27FC236}">
                <a16:creationId xmlns:a16="http://schemas.microsoft.com/office/drawing/2014/main" id="{99E3FEE7-FA27-BDFE-646C-F4480CA65188}"/>
              </a:ext>
            </a:extLst>
          </p:cNvPr>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a:extLst>
              <a:ext uri="{FF2B5EF4-FFF2-40B4-BE49-F238E27FC236}">
                <a16:creationId xmlns:a16="http://schemas.microsoft.com/office/drawing/2014/main" id="{8787A1F6-D236-51D4-5155-83826E27CCAE}"/>
              </a:ext>
            </a:extLst>
          </p:cNvPr>
          <p:cNvPicPr>
            <a:picLocks noChangeAspect="1"/>
          </p:cNvPicPr>
          <p:nvPr/>
        </p:nvPicPr>
        <p:blipFill>
          <a:blip r:embed="rId3"/>
          <a:stretch>
            <a:fillRect/>
          </a:stretch>
        </p:blipFill>
        <p:spPr>
          <a:xfrm>
            <a:off x="3146513" y="1699515"/>
            <a:ext cx="6295997" cy="4762929"/>
          </a:xfrm>
          <a:prstGeom prst="rect">
            <a:avLst/>
          </a:prstGeom>
        </p:spPr>
      </p:pic>
    </p:spTree>
    <p:extLst>
      <p:ext uri="{BB962C8B-B14F-4D97-AF65-F5344CB8AC3E}">
        <p14:creationId xmlns:p14="http://schemas.microsoft.com/office/powerpoint/2010/main" val="94714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16201" y="20507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289497" y="1460297"/>
            <a:ext cx="6244868" cy="4149394"/>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2060"/>
                </a:solidFill>
                <a:latin typeface="Cambria" panose="02040503050406030204" pitchFamily="18" charset="0"/>
                <a:ea typeface="Cambria" panose="02040503050406030204" pitchFamily="18" charset="0"/>
              </a:rPr>
              <a:t>Trong </a:t>
            </a:r>
            <a:r>
              <a:rPr lang="en-US" sz="3600" b="1" dirty="0" err="1">
                <a:solidFill>
                  <a:srgbClr val="002060"/>
                </a:solidFill>
                <a:latin typeface="Cambria" panose="02040503050406030204" pitchFamily="18" charset="0"/>
                <a:ea typeface="Cambria" panose="02040503050406030204" pitchFamily="18" charset="0"/>
              </a:rPr>
              <a:t>cuộc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hàng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ngày</a:t>
            </a:r>
            <a:r>
              <a:rPr lang="en-US" sz="3600" b="1"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Đồng bào Tây Nguyên sử dụng cồng chiêng trong các hoạt động vui chơi, giải trí hoặc đón tiếp khách, thể hiện sự giàu có của chủ nhà.</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Cồng chiêng Tây Nguyên - điểm nhấn về văn hóa, du lịch giữa đại ngàn - Báo  Quảng Ninh điện tử">
            <a:extLst>
              <a:ext uri="{FF2B5EF4-FFF2-40B4-BE49-F238E27FC236}">
                <a16:creationId xmlns:a16="http://schemas.microsoft.com/office/drawing/2014/main" id="{8CD896FD-A794-405E-9385-83BAA05A0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67031">
            <a:off x="6949226" y="592754"/>
            <a:ext cx="4505028" cy="2883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ẮM MÌNH VÀO KHÔNG GIAN VĂN HÓA CỒNG CHIÊNG TÂY NGUYÊN | Antamtour.vn">
            <a:extLst>
              <a:ext uri="{FF2B5EF4-FFF2-40B4-BE49-F238E27FC236}">
                <a16:creationId xmlns:a16="http://schemas.microsoft.com/office/drawing/2014/main" id="{D80BC200-D54B-A627-8EEE-64537F292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8783">
            <a:off x="7370698" y="3750067"/>
            <a:ext cx="3670489" cy="2606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7490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289497" y="1460297"/>
            <a:ext cx="6244868" cy="4149394"/>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2060"/>
                </a:solidFill>
                <a:latin typeface="Cambria" panose="02040503050406030204" pitchFamily="18" charset="0"/>
                <a:ea typeface="Cambria" panose="02040503050406030204" pitchFamily="18" charset="0"/>
              </a:rPr>
              <a:t>Trong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lễ</a:t>
            </a:r>
            <a:r>
              <a:rPr lang="en-US" sz="3600" b="1"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Cồng chiêng cũng được sử dụng trong các nghi lễ như: lễ Cắt rốn của trẻ sơ sinh, lễ Trưởng thành, lễ Tiễn linh hồn người chết, lễ Mừng lúa mới, lễ Xuống đồng,..</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1858DDF-434F-65AA-59DF-CC005227FA83}"/>
              </a:ext>
            </a:extLst>
          </p:cNvPr>
          <p:cNvPicPr>
            <a:picLocks noChangeAspect="1"/>
          </p:cNvPicPr>
          <p:nvPr/>
        </p:nvPicPr>
        <p:blipFill>
          <a:blip r:embed="rId3"/>
          <a:stretch>
            <a:fillRect/>
          </a:stretch>
        </p:blipFill>
        <p:spPr>
          <a:xfrm rot="378241">
            <a:off x="6843709" y="261984"/>
            <a:ext cx="4929726" cy="2867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847F31B-47CA-10DB-ABED-0DAB660863AB}"/>
              </a:ext>
            </a:extLst>
          </p:cNvPr>
          <p:cNvPicPr>
            <a:picLocks noChangeAspect="1"/>
          </p:cNvPicPr>
          <p:nvPr/>
        </p:nvPicPr>
        <p:blipFill>
          <a:blip r:embed="rId4"/>
          <a:stretch>
            <a:fillRect/>
          </a:stretch>
        </p:blipFill>
        <p:spPr>
          <a:xfrm rot="21112833">
            <a:off x="6915233" y="3498916"/>
            <a:ext cx="4774749" cy="2964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5158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7818F7-16F0-4B3F-AFAB-3D5ACEF85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56472">
            <a:off x="-160240" y="-351401"/>
            <a:ext cx="3706255" cy="2506776"/>
          </a:xfrm>
          <a:prstGeom prst="rect">
            <a:avLst/>
          </a:prstGeom>
        </p:spPr>
      </p:pic>
      <p:pic>
        <p:nvPicPr>
          <p:cNvPr id="2" name="Picture 1">
            <a:extLst>
              <a:ext uri="{FF2B5EF4-FFF2-40B4-BE49-F238E27FC236}">
                <a16:creationId xmlns:a16="http://schemas.microsoft.com/office/drawing/2014/main" id="{A32F8B04-75F6-F833-D6BF-00BCE68C3996}"/>
              </a:ext>
            </a:extLst>
          </p:cNvPr>
          <p:cNvPicPr>
            <a:picLocks noChangeAspect="1"/>
          </p:cNvPicPr>
          <p:nvPr/>
        </p:nvPicPr>
        <p:blipFill>
          <a:blip r:embed="rId3"/>
          <a:stretch>
            <a:fillRect/>
          </a:stretch>
        </p:blipFill>
        <p:spPr>
          <a:xfrm>
            <a:off x="2320755" y="1428109"/>
            <a:ext cx="10063665" cy="4144294"/>
          </a:xfrm>
          <a:prstGeom prst="rect">
            <a:avLst/>
          </a:prstGeom>
        </p:spPr>
      </p:pic>
    </p:spTree>
    <p:extLst>
      <p:ext uri="{BB962C8B-B14F-4D97-AF65-F5344CB8AC3E}">
        <p14:creationId xmlns:p14="http://schemas.microsoft.com/office/powerpoint/2010/main" val="27635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37487DC-0613-049E-994F-B7AC132F8353}"/>
              </a:ext>
            </a:extLst>
          </p:cNvPr>
          <p:cNvGrpSpPr/>
          <p:nvPr/>
        </p:nvGrpSpPr>
        <p:grpSpPr>
          <a:xfrm>
            <a:off x="473328" y="1593427"/>
            <a:ext cx="11581180" cy="2762815"/>
            <a:chOff x="369797" y="4363029"/>
            <a:chExt cx="11581180" cy="2762815"/>
          </a:xfrm>
        </p:grpSpPr>
        <p:sp>
          <p:nvSpPr>
            <p:cNvPr id="6" name="Rectangle: Rounded Corners 5">
              <a:extLst>
                <a:ext uri="{FF2B5EF4-FFF2-40B4-BE49-F238E27FC236}">
                  <a16:creationId xmlns:a16="http://schemas.microsoft.com/office/drawing/2014/main" id="{25195130-E5E1-815C-CC49-6F9A0C8D82B8}"/>
                </a:ext>
              </a:extLst>
            </p:cNvPr>
            <p:cNvSpPr/>
            <p:nvPr/>
          </p:nvSpPr>
          <p:spPr>
            <a:xfrm>
              <a:off x="2063333" y="4923741"/>
              <a:ext cx="8148480" cy="2202103"/>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Hoạt động 3: Chia sẻ thông tin về lễ hội của đồng bào các dân tộc Tây Nguyên</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27" name="Picture 3">
              <a:extLst>
                <a:ext uri="{FF2B5EF4-FFF2-40B4-BE49-F238E27FC236}">
                  <a16:creationId xmlns:a16="http://schemas.microsoft.com/office/drawing/2014/main" id="{0F443BD8-3A4F-FAE2-2CB0-DD3E3DB6BA42}"/>
                </a:ext>
              </a:extLst>
            </p:cNvPr>
            <p:cNvPicPr>
              <a:picLocks noChangeAspect="1"/>
            </p:cNvPicPr>
            <p:nvPr/>
          </p:nvPicPr>
          <p:blipFill>
            <a:blip r:embed="rId4"/>
            <a:srcRect/>
            <a:stretch>
              <a:fillRect/>
            </a:stretch>
          </p:blipFill>
          <p:spPr>
            <a:xfrm>
              <a:off x="10503778" y="4363029"/>
              <a:ext cx="1447199" cy="2230749"/>
            </a:xfrm>
            <a:prstGeom prst="rect">
              <a:avLst/>
            </a:prstGeom>
          </p:spPr>
        </p:pic>
        <p:pic>
          <p:nvPicPr>
            <p:cNvPr id="38" name="Picture 4">
              <a:extLst>
                <a:ext uri="{FF2B5EF4-FFF2-40B4-BE49-F238E27FC236}">
                  <a16:creationId xmlns:a16="http://schemas.microsoft.com/office/drawing/2014/main" id="{E13DA7C1-2390-D8D0-6CF6-299B0D120E2C}"/>
                </a:ext>
              </a:extLst>
            </p:cNvPr>
            <p:cNvPicPr>
              <a:picLocks noChangeAspect="1"/>
            </p:cNvPicPr>
            <p:nvPr/>
          </p:nvPicPr>
          <p:blipFill>
            <a:blip r:embed="rId5"/>
            <a:srcRect/>
            <a:stretch>
              <a:fillRect/>
            </a:stretch>
          </p:blipFill>
          <p:spPr>
            <a:xfrm>
              <a:off x="369797" y="4392118"/>
              <a:ext cx="1323739" cy="2184989"/>
            </a:xfrm>
            <a:prstGeom prst="rect">
              <a:avLst/>
            </a:prstGeom>
          </p:spPr>
        </p:pic>
      </p:grpSp>
    </p:spTree>
    <p:extLst>
      <p:ext uri="{BB962C8B-B14F-4D97-AF65-F5344CB8AC3E}">
        <p14:creationId xmlns:p14="http://schemas.microsoft.com/office/powerpoint/2010/main" val="76450648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A0D601-D21E-9D1D-70A8-258ED699DE3F}"/>
              </a:ext>
            </a:extLst>
          </p:cNvPr>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Google Shape;807;p11">
            <a:extLst>
              <a:ext uri="{FF2B5EF4-FFF2-40B4-BE49-F238E27FC236}">
                <a16:creationId xmlns:a16="http://schemas.microsoft.com/office/drawing/2014/main" id="{36D6999C-49A8-9D02-1918-E52A9911CC1D}"/>
              </a:ext>
            </a:extLst>
          </p:cNvPr>
          <p:cNvSpPr txBox="1">
            <a:spLocks/>
          </p:cNvSpPr>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0"/>
              </a:spcBef>
              <a:spcAft>
                <a:spcPts val="0"/>
              </a:spcAft>
              <a:buClr>
                <a:prstClr val="black"/>
              </a:buClr>
              <a:buSzPts val="1100"/>
              <a:buFont typeface="Arial"/>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chơi</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Thử</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tài</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dự</a:t>
            </a: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đoán</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2" descr="C:\Users\HP\Desktop\20988209.jpg">
            <a:extLst>
              <a:ext uri="{FF2B5EF4-FFF2-40B4-BE49-F238E27FC236}">
                <a16:creationId xmlns:a16="http://schemas.microsoft.com/office/drawing/2014/main" id="{17F63590-1DD7-22C5-2F29-9AF5C4D5BD2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0A66587-37BF-F8F4-5A2A-055CAF783A68}"/>
              </a:ext>
            </a:extLst>
          </p:cNvPr>
          <p:cNvPicPr>
            <a:picLocks noChangeAspect="1"/>
          </p:cNvPicPr>
          <p:nvPr/>
        </p:nvPicPr>
        <p:blipFill>
          <a:blip r:embed="rId4"/>
          <a:stretch>
            <a:fillRect/>
          </a:stretch>
        </p:blipFill>
        <p:spPr>
          <a:xfrm>
            <a:off x="3298113" y="543252"/>
            <a:ext cx="6148718" cy="1618923"/>
          </a:xfrm>
          <a:prstGeom prst="rect">
            <a:avLst/>
          </a:prstGeom>
        </p:spPr>
      </p:pic>
      <p:sp>
        <p:nvSpPr>
          <p:cNvPr id="8" name="TextBox 7">
            <a:extLst>
              <a:ext uri="{FF2B5EF4-FFF2-40B4-BE49-F238E27FC236}">
                <a16:creationId xmlns:a16="http://schemas.microsoft.com/office/drawing/2014/main" id="{E9097CE1-1863-EFDB-E19D-0C62A39C3C3E}"/>
              </a:ext>
            </a:extLst>
          </p:cNvPr>
          <p:cNvSpPr txBox="1"/>
          <p:nvPr/>
        </p:nvSpPr>
        <p:spPr>
          <a:xfrm>
            <a:off x="1095374" y="4238625"/>
            <a:ext cx="724852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lật</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mảnh</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ghép</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đoán</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loại</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nhạc</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cụ</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ẩn</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627080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ppt_w</p:attrName>
                                        </p:attrNameLst>
                                      </p:cBhvr>
                                      <p:tavLst>
                                        <p:tav tm="0">
                                          <p:val>
                                            <p:fltVal val="0"/>
                                          </p:val>
                                        </p:tav>
                                        <p:tav tm="100000">
                                          <p:val>
                                            <p:strVal val="#ppt_w"/>
                                          </p:val>
                                        </p:tav>
                                      </p:tavLst>
                                    </p:anim>
                                    <p:anim calcmode="lin" valueType="num">
                                      <p:cBhvr>
                                        <p:cTn id="8" dur="1000" fill="hold"/>
                                        <p:tgtEl>
                                          <p:spTgt spid="4">
                                            <p:bg/>
                                          </p:spTgt>
                                        </p:tgtEl>
                                        <p:attrNameLst>
                                          <p:attrName>ppt_h</p:attrName>
                                        </p:attrNameLst>
                                      </p:cBhvr>
                                      <p:tavLst>
                                        <p:tav tm="0">
                                          <p:val>
                                            <p:fltVal val="0"/>
                                          </p:val>
                                        </p:tav>
                                        <p:tav tm="100000">
                                          <p:val>
                                            <p:strVal val="#ppt_h"/>
                                          </p:val>
                                        </p:tav>
                                      </p:tavLst>
                                    </p:anim>
                                    <p:anim calcmode="lin" valueType="num">
                                      <p:cBhvr>
                                        <p:cTn id="9" dur="1000" fill="hold"/>
                                        <p:tgtEl>
                                          <p:spTgt spid="4">
                                            <p:bg/>
                                          </p:spTgt>
                                        </p:tgtEl>
                                        <p:attrNameLst>
                                          <p:attrName>style.rotation</p:attrName>
                                        </p:attrNameLst>
                                      </p:cBhvr>
                                      <p:tavLst>
                                        <p:tav tm="0">
                                          <p:val>
                                            <p:fltVal val="90"/>
                                          </p:val>
                                        </p:tav>
                                        <p:tav tm="100000">
                                          <p:val>
                                            <p:fltVal val="0"/>
                                          </p:val>
                                        </p:tav>
                                      </p:tavLst>
                                    </p:anim>
                                    <p:animEffect transition="in" filter="fade">
                                      <p:cBhvr>
                                        <p:cTn id="10" dur="1000"/>
                                        <p:tgtEl>
                                          <p:spTgt spid="4">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Đồ họa 2">
            <a:extLst>
              <a:ext uri="{FF2B5EF4-FFF2-40B4-BE49-F238E27FC236}">
                <a16:creationId xmlns:a16="http://schemas.microsoft.com/office/drawing/2014/main" id="{1FD64159-8762-C56C-9D2F-ED9BF670ECF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76408" y="3580308"/>
            <a:ext cx="7039183" cy="2924949"/>
          </a:xfrm>
          <a:prstGeom prst="rect">
            <a:avLst/>
          </a:prstGeom>
        </p:spPr>
      </p:pic>
      <p:grpSp>
        <p:nvGrpSpPr>
          <p:cNvPr id="7" name="Nhóm 170">
            <a:extLst>
              <a:ext uri="{FF2B5EF4-FFF2-40B4-BE49-F238E27FC236}">
                <a16:creationId xmlns:a16="http://schemas.microsoft.com/office/drawing/2014/main" id="{7D73AC46-FC23-507C-F61D-45E81EBA2521}"/>
              </a:ext>
            </a:extLst>
          </p:cNvPr>
          <p:cNvGrpSpPr/>
          <p:nvPr/>
        </p:nvGrpSpPr>
        <p:grpSpPr>
          <a:xfrm>
            <a:off x="760288" y="1006868"/>
            <a:ext cx="10644027" cy="2059678"/>
            <a:chOff x="1160316" y="350502"/>
            <a:chExt cx="9743212" cy="1675725"/>
          </a:xfrm>
        </p:grpSpPr>
        <p:sp>
          <p:nvSpPr>
            <p:cNvPr id="8" name="Hình chữ nhật: Góc Tròn 5">
              <a:extLst>
                <a:ext uri="{FF2B5EF4-FFF2-40B4-BE49-F238E27FC236}">
                  <a16:creationId xmlns:a16="http://schemas.microsoft.com/office/drawing/2014/main" id="{92FFCFB8-E08F-9F17-C903-CFC5E0E8BF6C}"/>
                </a:ext>
              </a:extLst>
            </p:cNvPr>
            <p:cNvSpPr/>
            <p:nvPr/>
          </p:nvSpPr>
          <p:spPr>
            <a:xfrm>
              <a:off x="1160316" y="450947"/>
              <a:ext cx="9615056" cy="1575280"/>
            </a:xfrm>
            <a:prstGeom prst="roundRect">
              <a:avLst/>
            </a:prstGeom>
            <a:solidFill>
              <a:srgbClr val="FAB8C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tên một số lễ hội của đồng bào các dân tộc Tây Nguyên có sử dụng cồng chiêng.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Hình chữ nhật: Góc Tròn 3">
              <a:extLst>
                <a:ext uri="{FF2B5EF4-FFF2-40B4-BE49-F238E27FC236}">
                  <a16:creationId xmlns:a16="http://schemas.microsoft.com/office/drawing/2014/main" id="{B52631F3-DDA7-9BF5-AE1C-7536C31FC073}"/>
                </a:ext>
              </a:extLst>
            </p:cNvPr>
            <p:cNvSpPr/>
            <p:nvPr/>
          </p:nvSpPr>
          <p:spPr>
            <a:xfrm>
              <a:off x="1288472" y="350502"/>
              <a:ext cx="9615056" cy="1575280"/>
            </a:xfrm>
            <a:prstGeom prst="roundRect">
              <a:avLst/>
            </a:prstGeom>
            <a:noFill/>
            <a:ln w="19050">
              <a:solidFill>
                <a:srgbClr val="F45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466885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Những đội cồng chiêng “nhí” trên đất Tây Nguyên">
            <a:extLst>
              <a:ext uri="{FF2B5EF4-FFF2-40B4-BE49-F238E27FC236}">
                <a16:creationId xmlns:a16="http://schemas.microsoft.com/office/drawing/2014/main" id="{C0ED2C73-754B-F5B5-3F22-14180DA19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582" y="621907"/>
            <a:ext cx="6824467" cy="42994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7CED937-9F06-96A9-C0EE-F8A38A23FF50}"/>
              </a:ext>
            </a:extLst>
          </p:cNvPr>
          <p:cNvSpPr/>
          <p:nvPr/>
        </p:nvSpPr>
        <p:spPr>
          <a:xfrm>
            <a:off x="2526459" y="5308305"/>
            <a:ext cx="6956588" cy="948657"/>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Lễ cắt rốn của trẻ sơ sinh</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3378729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7CED937-9F06-96A9-C0EE-F8A38A23FF50}"/>
              </a:ext>
            </a:extLst>
          </p:cNvPr>
          <p:cNvSpPr/>
          <p:nvPr/>
        </p:nvSpPr>
        <p:spPr>
          <a:xfrm>
            <a:off x="3678148" y="5339128"/>
            <a:ext cx="4828854" cy="948657"/>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a:ea typeface="Times New Roman" panose="02020603050405020304" pitchFamily="18" charset="0"/>
              </a:rPr>
              <a:t>L</a:t>
            </a:r>
            <a:r>
              <a:rPr lang="vi-VN" sz="4400" b="1" dirty="0">
                <a:solidFill>
                  <a:srgbClr val="002060"/>
                </a:solidFill>
                <a:latin typeface="Calibri" panose="020F0502020204030204"/>
                <a:ea typeface="Times New Roman" panose="02020603050405020304" pitchFamily="18" charset="0"/>
              </a:rPr>
              <a:t>ễ Trưởng thành</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5122" name="Picture 2" descr="Cách vẽ Vẽ lễ hội cồng chiêng phong cách và độc đáo">
            <a:extLst>
              <a:ext uri="{FF2B5EF4-FFF2-40B4-BE49-F238E27FC236}">
                <a16:creationId xmlns:a16="http://schemas.microsoft.com/office/drawing/2014/main" id="{C411CE54-153F-4D12-2EEF-C69685F23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235" y="797317"/>
            <a:ext cx="7563279" cy="410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484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7CED937-9F06-96A9-C0EE-F8A38A23FF50}"/>
              </a:ext>
            </a:extLst>
          </p:cNvPr>
          <p:cNvSpPr/>
          <p:nvPr/>
        </p:nvSpPr>
        <p:spPr>
          <a:xfrm>
            <a:off x="2445249" y="5328854"/>
            <a:ext cx="7006975" cy="948657"/>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a:ea typeface="Times New Roman" panose="02020603050405020304" pitchFamily="18" charset="0"/>
              </a:rPr>
              <a:t>L</a:t>
            </a:r>
            <a:r>
              <a:rPr lang="vi-VN" sz="4400" b="1" dirty="0">
                <a:solidFill>
                  <a:srgbClr val="002060"/>
                </a:solidFill>
                <a:latin typeface="Calibri" panose="020F0502020204030204"/>
                <a:ea typeface="Times New Roman" panose="02020603050405020304" pitchFamily="18" charset="0"/>
              </a:rPr>
              <a:t>ễ Tiễn linh hồn người chết</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6146" name="Picture 2" descr="Đến Tây Nguyên, tìm hiểu lễ hội bỏ mả - VOV Du lịch - Trang tin tức của  Truyền hình VOVTV">
            <a:extLst>
              <a:ext uri="{FF2B5EF4-FFF2-40B4-BE49-F238E27FC236}">
                <a16:creationId xmlns:a16="http://schemas.microsoft.com/office/drawing/2014/main" id="{B5E011A1-F5EF-8571-AFC2-5CCB2014E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024" y="433797"/>
            <a:ext cx="7604833" cy="443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690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7CED937-9F06-96A9-C0EE-F8A38A23FF50}"/>
              </a:ext>
            </a:extLst>
          </p:cNvPr>
          <p:cNvSpPr/>
          <p:nvPr/>
        </p:nvSpPr>
        <p:spPr>
          <a:xfrm>
            <a:off x="3082248" y="5267209"/>
            <a:ext cx="5609690" cy="948657"/>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L</a:t>
            </a:r>
            <a:r>
              <a:rPr kumimoji="0" lang="vi-VN"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ễ </a:t>
            </a:r>
            <a:r>
              <a:rPr kumimoji="0" lang="en-US" sz="44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mn-cs"/>
              </a:rPr>
              <a:t>mừng</a:t>
            </a:r>
            <a:r>
              <a:rPr kumimoji="0" lang="en-US" sz="4400" b="1" i="0" u="none" strike="noStrike" kern="1200" cap="none" spc="0" normalizeH="0" noProof="0" dirty="0">
                <a:ln>
                  <a:noFill/>
                </a:ln>
                <a:solidFill>
                  <a:srgbClr val="002060"/>
                </a:solidFill>
                <a:effectLst/>
                <a:uLnTx/>
                <a:uFillTx/>
                <a:latin typeface="Calibri" panose="020F0502020204030204"/>
                <a:ea typeface="Times New Roman" panose="02020603050405020304" pitchFamily="18" charset="0"/>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Times New Roman" panose="02020603050405020304" pitchFamily="18" charset="0"/>
                <a:cs typeface="+mn-cs"/>
              </a:rPr>
              <a:t>lúa</a:t>
            </a:r>
            <a:r>
              <a:rPr kumimoji="0" lang="en-US" sz="4400" b="1" i="0" u="none" strike="noStrike" kern="1200" cap="none" spc="0" normalizeH="0" noProof="0" dirty="0">
                <a:ln>
                  <a:noFill/>
                </a:ln>
                <a:solidFill>
                  <a:srgbClr val="002060"/>
                </a:solidFill>
                <a:effectLst/>
                <a:uLnTx/>
                <a:uFillTx/>
                <a:latin typeface="Calibri" panose="020F0502020204030204"/>
                <a:ea typeface="Times New Roman" panose="02020603050405020304" pitchFamily="18" charset="0"/>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Times New Roman" panose="02020603050405020304" pitchFamily="18" charset="0"/>
                <a:cs typeface="+mn-cs"/>
              </a:rPr>
              <a:t>mới</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7170" name="Picture 2" descr="Lễ hội mừng lúa mới ở Tây Nguyên">
            <a:extLst>
              <a:ext uri="{FF2B5EF4-FFF2-40B4-BE49-F238E27FC236}">
                <a16:creationId xmlns:a16="http://schemas.microsoft.com/office/drawing/2014/main" id="{68CE5AA3-D36B-1FD8-281D-8C3433A09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477" y="464425"/>
            <a:ext cx="6874910" cy="456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13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7CED937-9F06-96A9-C0EE-F8A38A23FF50}"/>
              </a:ext>
            </a:extLst>
          </p:cNvPr>
          <p:cNvSpPr/>
          <p:nvPr/>
        </p:nvSpPr>
        <p:spPr>
          <a:xfrm>
            <a:off x="3750069" y="5359675"/>
            <a:ext cx="4767208" cy="948657"/>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ea typeface="Times New Roman" panose="02020603050405020304" pitchFamily="18" charset="0"/>
              </a:rPr>
              <a:t>Lễ</a:t>
            </a:r>
            <a:r>
              <a:rPr lang="en-US" sz="4400" b="1" dirty="0">
                <a:solidFill>
                  <a:srgbClr val="002060"/>
                </a:solidFill>
                <a:ea typeface="Times New Roman" panose="02020603050405020304" pitchFamily="18" charset="0"/>
              </a:rPr>
              <a:t> </a:t>
            </a:r>
            <a:r>
              <a:rPr lang="en-US" sz="4400" b="1" dirty="0" err="1">
                <a:solidFill>
                  <a:srgbClr val="002060"/>
                </a:solidFill>
                <a:ea typeface="Times New Roman" panose="02020603050405020304" pitchFamily="18" charset="0"/>
              </a:rPr>
              <a:t>Xuống</a:t>
            </a:r>
            <a:r>
              <a:rPr lang="en-US" sz="4400" b="1" dirty="0">
                <a:solidFill>
                  <a:srgbClr val="002060"/>
                </a:solidFill>
                <a:ea typeface="Times New Roman" panose="02020603050405020304" pitchFamily="18" charset="0"/>
              </a:rPr>
              <a:t> </a:t>
            </a:r>
            <a:r>
              <a:rPr lang="en-US" sz="4400" b="1" dirty="0" err="1">
                <a:solidFill>
                  <a:srgbClr val="002060"/>
                </a:solidFill>
                <a:ea typeface="Times New Roman" panose="02020603050405020304" pitchFamily="18" charset="0"/>
              </a:rPr>
              <a:t>đồng</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8194" name="Picture 2" descr="Lễ hội cồng chiêng Tây Nguyên - Giá trị văn hóa ngàn đời">
            <a:extLst>
              <a:ext uri="{FF2B5EF4-FFF2-40B4-BE49-F238E27FC236}">
                <a16:creationId xmlns:a16="http://schemas.microsoft.com/office/drawing/2014/main" id="{8E45E77D-2E69-35E7-B08A-10566BAA1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087" y="398253"/>
            <a:ext cx="6893959" cy="467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008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170">
            <a:extLst>
              <a:ext uri="{FF2B5EF4-FFF2-40B4-BE49-F238E27FC236}">
                <a16:creationId xmlns:a16="http://schemas.microsoft.com/office/drawing/2014/main" id="{7D73AC46-FC23-507C-F61D-45E81EBA2521}"/>
              </a:ext>
            </a:extLst>
          </p:cNvPr>
          <p:cNvGrpSpPr/>
          <p:nvPr/>
        </p:nvGrpSpPr>
        <p:grpSpPr>
          <a:xfrm>
            <a:off x="708917" y="544531"/>
            <a:ext cx="10644027" cy="1936218"/>
            <a:chOff x="1160316" y="350502"/>
            <a:chExt cx="9743212" cy="1575280"/>
          </a:xfrm>
        </p:grpSpPr>
        <p:sp>
          <p:nvSpPr>
            <p:cNvPr id="8" name="Hình chữ nhật: Góc Tròn 5">
              <a:extLst>
                <a:ext uri="{FF2B5EF4-FFF2-40B4-BE49-F238E27FC236}">
                  <a16:creationId xmlns:a16="http://schemas.microsoft.com/office/drawing/2014/main" id="{92FFCFB8-E08F-9F17-C903-CFC5E0E8BF6C}"/>
                </a:ext>
              </a:extLst>
            </p:cNvPr>
            <p:cNvSpPr/>
            <p:nvPr/>
          </p:nvSpPr>
          <p:spPr>
            <a:xfrm>
              <a:off x="1160316" y="450947"/>
              <a:ext cx="9615056" cy="1320569"/>
            </a:xfrm>
            <a:prstGeom prst="roundRect">
              <a:avLst/>
            </a:prstGeom>
            <a:solidFill>
              <a:srgbClr val="FAB8C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các dân tộc ở Tây Nguyên còn có dân tộc nào khác trên đất nước ta sử dụng cồng chiêng?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Hình chữ nhật: Góc Tròn 3">
              <a:extLst>
                <a:ext uri="{FF2B5EF4-FFF2-40B4-BE49-F238E27FC236}">
                  <a16:creationId xmlns:a16="http://schemas.microsoft.com/office/drawing/2014/main" id="{B52631F3-DDA7-9BF5-AE1C-7536C31FC073}"/>
                </a:ext>
              </a:extLst>
            </p:cNvPr>
            <p:cNvSpPr/>
            <p:nvPr/>
          </p:nvSpPr>
          <p:spPr>
            <a:xfrm>
              <a:off x="1288472" y="350502"/>
              <a:ext cx="9615056" cy="1575280"/>
            </a:xfrm>
            <a:prstGeom prst="roundRect">
              <a:avLst/>
            </a:prstGeom>
            <a:noFill/>
            <a:ln w="19050">
              <a:solidFill>
                <a:srgbClr val="F45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Hình ảnh 17">
            <a:extLst>
              <a:ext uri="{FF2B5EF4-FFF2-40B4-BE49-F238E27FC236}">
                <a16:creationId xmlns:a16="http://schemas.microsoft.com/office/drawing/2014/main" id="{C04CF4EE-D054-1AC8-7284-25A274442727}"/>
              </a:ext>
            </a:extLst>
          </p:cNvPr>
          <p:cNvPicPr>
            <a:picLocks noChangeAspect="1"/>
          </p:cNvPicPr>
          <p:nvPr/>
        </p:nvPicPr>
        <p:blipFill>
          <a:blip r:embed="rId3"/>
          <a:stretch>
            <a:fillRect/>
          </a:stretch>
        </p:blipFill>
        <p:spPr>
          <a:xfrm>
            <a:off x="9596274" y="2344059"/>
            <a:ext cx="1900160" cy="4416135"/>
          </a:xfrm>
          <a:prstGeom prst="rect">
            <a:avLst/>
          </a:prstGeom>
        </p:spPr>
      </p:pic>
      <p:sp>
        <p:nvSpPr>
          <p:cNvPr id="4" name="Rectangle: Rounded Corners 3">
            <a:extLst>
              <a:ext uri="{FF2B5EF4-FFF2-40B4-BE49-F238E27FC236}">
                <a16:creationId xmlns:a16="http://schemas.microsoft.com/office/drawing/2014/main" id="{FFF6A063-C220-D64B-9809-1A889D28728E}"/>
              </a:ext>
            </a:extLst>
          </p:cNvPr>
          <p:cNvSpPr/>
          <p:nvPr/>
        </p:nvSpPr>
        <p:spPr>
          <a:xfrm>
            <a:off x="1335640" y="3623344"/>
            <a:ext cx="7006975" cy="1472638"/>
          </a:xfrm>
          <a:prstGeom prst="roundRect">
            <a:avLst>
              <a:gd name="adj" fmla="val 18702"/>
            </a:avLst>
          </a:prstGeom>
          <a:solidFill>
            <a:schemeClr val="accent4">
              <a:lumMod val="20000"/>
              <a:lumOff val="80000"/>
            </a:schemeClr>
          </a:solidFill>
          <a:ln w="57150" cap="rnd" cmpd="thinThick">
            <a:solidFill>
              <a:srgbClr val="00B05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a:solidFill>
                  <a:srgbClr val="002060"/>
                </a:solidFill>
                <a:latin typeface="Calibri" panose="020F0502020204030204"/>
                <a:ea typeface="Times New Roman" panose="02020603050405020304" pitchFamily="18" charset="0"/>
              </a:rPr>
              <a:t>Người Mường, người Thái, người Thổ,…</a:t>
            </a:r>
            <a:endParaRPr kumimoji="0" lang="en-US" sz="4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356077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7818F7-16F0-4B3F-AFAB-3D5ACEF85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56472">
            <a:off x="-160240" y="-351401"/>
            <a:ext cx="3706255" cy="2506776"/>
          </a:xfrm>
          <a:prstGeom prst="rect">
            <a:avLst/>
          </a:prstGeom>
        </p:spPr>
      </p:pic>
      <p:pic>
        <p:nvPicPr>
          <p:cNvPr id="3" name="Picture 2">
            <a:extLst>
              <a:ext uri="{FF2B5EF4-FFF2-40B4-BE49-F238E27FC236}">
                <a16:creationId xmlns:a16="http://schemas.microsoft.com/office/drawing/2014/main" id="{2EB4EFFD-A972-EA31-D11F-CDDDE3AEE3EB}"/>
              </a:ext>
            </a:extLst>
          </p:cNvPr>
          <p:cNvPicPr>
            <a:picLocks noChangeAspect="1"/>
          </p:cNvPicPr>
          <p:nvPr/>
        </p:nvPicPr>
        <p:blipFill>
          <a:blip r:embed="rId3"/>
          <a:stretch>
            <a:fillRect/>
          </a:stretch>
        </p:blipFill>
        <p:spPr>
          <a:xfrm>
            <a:off x="3720529" y="670758"/>
            <a:ext cx="6394633" cy="4817725"/>
          </a:xfrm>
          <a:prstGeom prst="rect">
            <a:avLst/>
          </a:prstGeom>
        </p:spPr>
      </p:pic>
    </p:spTree>
    <p:extLst>
      <p:ext uri="{BB962C8B-B14F-4D97-AF65-F5344CB8AC3E}">
        <p14:creationId xmlns:p14="http://schemas.microsoft.com/office/powerpoint/2010/main" val="3907692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Phong Nha Kẻ Bàng - Khám phá kỳ quan đệ nhất động ở Quảng Bình">
            <a:extLst>
              <a:ext uri="{FF2B5EF4-FFF2-40B4-BE49-F238E27FC236}">
                <a16:creationId xmlns:a16="http://schemas.microsoft.com/office/drawing/2014/main" id="{9ADFB49A-7FD4-4813-9B4A-1865F0E31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B3CB8F-5CC6-1D70-157E-4A2224D3BA63}"/>
              </a:ext>
            </a:extLst>
          </p:cNvPr>
          <p:cNvPicPr>
            <a:picLocks noChangeAspect="1"/>
          </p:cNvPicPr>
          <p:nvPr/>
        </p:nvPicPr>
        <p:blipFill>
          <a:blip r:embed="rId4"/>
          <a:stretch>
            <a:fillRect/>
          </a:stretch>
        </p:blipFill>
        <p:spPr>
          <a:xfrm>
            <a:off x="54811" y="1584403"/>
            <a:ext cx="4862371" cy="5470167"/>
          </a:xfrm>
          <a:prstGeom prst="rect">
            <a:avLst/>
          </a:prstGeom>
        </p:spPr>
      </p:pic>
      <p:grpSp>
        <p:nvGrpSpPr>
          <p:cNvPr id="20" name="Group 19">
            <a:extLst>
              <a:ext uri="{FF2B5EF4-FFF2-40B4-BE49-F238E27FC236}">
                <a16:creationId xmlns:a16="http://schemas.microsoft.com/office/drawing/2014/main" id="{44F8B5CE-E72F-4CF4-83BE-D93D92E91D83}"/>
              </a:ext>
            </a:extLst>
          </p:cNvPr>
          <p:cNvGrpSpPr/>
          <p:nvPr/>
        </p:nvGrpSpPr>
        <p:grpSpPr>
          <a:xfrm>
            <a:off x="4789301" y="1413811"/>
            <a:ext cx="7190365" cy="3349126"/>
            <a:chOff x="4971993" y="3327760"/>
            <a:chExt cx="6869794" cy="3349126"/>
          </a:xfrm>
        </p:grpSpPr>
        <p:sp>
          <p:nvSpPr>
            <p:cNvPr id="19" name="Hình chữ nhật: Góc Tròn 6">
              <a:extLst>
                <a:ext uri="{FF2B5EF4-FFF2-40B4-BE49-F238E27FC236}">
                  <a16:creationId xmlns:a16="http://schemas.microsoft.com/office/drawing/2014/main" id="{77F1AAA8-209C-177B-DAA1-A6A8D3828917}"/>
                </a:ext>
              </a:extLst>
            </p:cNvPr>
            <p:cNvSpPr/>
            <p:nvPr/>
          </p:nvSpPr>
          <p:spPr>
            <a:xfrm>
              <a:off x="4971993" y="3327760"/>
              <a:ext cx="6869794" cy="3349126"/>
            </a:xfrm>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89556" y="255394"/>
                    <a:pt x="266504" y="95513"/>
                    <a:pt x="635537" y="0"/>
                  </a:cubicBezTo>
                  <a:cubicBezTo>
                    <a:pt x="1751187" y="132432"/>
                    <a:pt x="5180140" y="-419323"/>
                    <a:pt x="6234256" y="0"/>
                  </a:cubicBezTo>
                  <a:cubicBezTo>
                    <a:pt x="6664323" y="-97565"/>
                    <a:pt x="6996729" y="284949"/>
                    <a:pt x="6869793" y="558198"/>
                  </a:cubicBezTo>
                  <a:cubicBezTo>
                    <a:pt x="6847735" y="1454987"/>
                    <a:pt x="6906368" y="2318703"/>
                    <a:pt x="6869793" y="2790927"/>
                  </a:cubicBezTo>
                  <a:cubicBezTo>
                    <a:pt x="6817418" y="3079059"/>
                    <a:pt x="6466309" y="3399386"/>
                    <a:pt x="6234256" y="3349126"/>
                  </a:cubicBezTo>
                  <a:cubicBezTo>
                    <a:pt x="3568369" y="3736280"/>
                    <a:pt x="1803694" y="3234984"/>
                    <a:pt x="635537" y="3349126"/>
                  </a:cubicBezTo>
                  <a:cubicBezTo>
                    <a:pt x="272516" y="3437322"/>
                    <a:pt x="-97346" y="3178718"/>
                    <a:pt x="0" y="2790927"/>
                  </a:cubicBezTo>
                  <a:cubicBezTo>
                    <a:pt x="54243" y="2213922"/>
                    <a:pt x="-36177" y="1098560"/>
                    <a:pt x="0" y="558198"/>
                  </a:cubicBezTo>
                  <a:close/>
                </a:path>
                <a:path w="6869794" h="3349126" stroke="0" extrusionOk="0">
                  <a:moveTo>
                    <a:pt x="0" y="558198"/>
                  </a:moveTo>
                  <a:cubicBezTo>
                    <a:pt x="42365" y="323013"/>
                    <a:pt x="377186" y="25316"/>
                    <a:pt x="635537" y="0"/>
                  </a:cubicBezTo>
                  <a:cubicBezTo>
                    <a:pt x="1993482" y="-224709"/>
                    <a:pt x="4507424" y="56886"/>
                    <a:pt x="6234256" y="0"/>
                  </a:cubicBezTo>
                  <a:cubicBezTo>
                    <a:pt x="6615884" y="58003"/>
                    <a:pt x="6830715" y="299758"/>
                    <a:pt x="6869793" y="558198"/>
                  </a:cubicBezTo>
                  <a:cubicBezTo>
                    <a:pt x="6860741" y="602984"/>
                    <a:pt x="6925545" y="2019315"/>
                    <a:pt x="6869793" y="2790927"/>
                  </a:cubicBezTo>
                  <a:cubicBezTo>
                    <a:pt x="6929545" y="3229127"/>
                    <a:pt x="6599881" y="3236604"/>
                    <a:pt x="6234256" y="3349126"/>
                  </a:cubicBezTo>
                  <a:cubicBezTo>
                    <a:pt x="4798966" y="3666185"/>
                    <a:pt x="2428908" y="3229872"/>
                    <a:pt x="635537" y="3349126"/>
                  </a:cubicBezTo>
                  <a:cubicBezTo>
                    <a:pt x="214325" y="3369406"/>
                    <a:pt x="-137584" y="3077044"/>
                    <a:pt x="0" y="2790927"/>
                  </a:cubicBezTo>
                  <a:cubicBezTo>
                    <a:pt x="-84706" y="1768880"/>
                    <a:pt x="-167443" y="1163288"/>
                    <a:pt x="0" y="558198"/>
                  </a:cubicBezTo>
                  <a:close/>
                </a:path>
                <a:path w="6869794" h="3349126" fill="none" stroke="0" extrusionOk="0">
                  <a:moveTo>
                    <a:pt x="0" y="558198"/>
                  </a:moveTo>
                  <a:cubicBezTo>
                    <a:pt x="7157" y="191737"/>
                    <a:pt x="324178" y="42649"/>
                    <a:pt x="635537" y="0"/>
                  </a:cubicBezTo>
                  <a:cubicBezTo>
                    <a:pt x="1904612" y="33780"/>
                    <a:pt x="5524332" y="167887"/>
                    <a:pt x="6234256" y="0"/>
                  </a:cubicBezTo>
                  <a:cubicBezTo>
                    <a:pt x="6595335" y="-81287"/>
                    <a:pt x="6963406" y="330076"/>
                    <a:pt x="6869793" y="558198"/>
                  </a:cubicBezTo>
                  <a:cubicBezTo>
                    <a:pt x="6914166" y="1171909"/>
                    <a:pt x="6834368" y="2223910"/>
                    <a:pt x="6869793" y="2790927"/>
                  </a:cubicBezTo>
                  <a:cubicBezTo>
                    <a:pt x="6889380" y="3130849"/>
                    <a:pt x="6503329" y="3408786"/>
                    <a:pt x="6234256" y="3349126"/>
                  </a:cubicBezTo>
                  <a:cubicBezTo>
                    <a:pt x="3708678" y="3236603"/>
                    <a:pt x="1960002" y="3033845"/>
                    <a:pt x="635537" y="3349126"/>
                  </a:cubicBezTo>
                  <a:cubicBezTo>
                    <a:pt x="261829" y="3295350"/>
                    <a:pt x="-78249" y="3126612"/>
                    <a:pt x="0" y="2790927"/>
                  </a:cubicBezTo>
                  <a:cubicBezTo>
                    <a:pt x="16446" y="2058319"/>
                    <a:pt x="18416" y="1284400"/>
                    <a:pt x="0" y="558198"/>
                  </a:cubicBezTo>
                  <a:close/>
                </a:path>
                <a:path w="6869794" h="3349126" fill="none" stroke="0" extrusionOk="0">
                  <a:moveTo>
                    <a:pt x="0" y="558198"/>
                  </a:moveTo>
                  <a:cubicBezTo>
                    <a:pt x="-30939" y="250070"/>
                    <a:pt x="329243" y="71921"/>
                    <a:pt x="635537" y="0"/>
                  </a:cubicBezTo>
                  <a:cubicBezTo>
                    <a:pt x="1817463" y="-9202"/>
                    <a:pt x="5266538" y="-210698"/>
                    <a:pt x="6234256" y="0"/>
                  </a:cubicBezTo>
                  <a:cubicBezTo>
                    <a:pt x="6634096" y="-125105"/>
                    <a:pt x="6949184" y="279943"/>
                    <a:pt x="6869793" y="558198"/>
                  </a:cubicBezTo>
                  <a:cubicBezTo>
                    <a:pt x="6904804" y="1295951"/>
                    <a:pt x="6850508" y="2240176"/>
                    <a:pt x="6869793" y="2790927"/>
                  </a:cubicBezTo>
                  <a:cubicBezTo>
                    <a:pt x="6835151" y="3103084"/>
                    <a:pt x="6487830" y="3386906"/>
                    <a:pt x="6234256" y="3349126"/>
                  </a:cubicBezTo>
                  <a:cubicBezTo>
                    <a:pt x="3675062" y="3427239"/>
                    <a:pt x="1862205" y="3204430"/>
                    <a:pt x="635537" y="3349126"/>
                  </a:cubicBezTo>
                  <a:cubicBezTo>
                    <a:pt x="276347" y="3373055"/>
                    <a:pt x="-138343" y="3147796"/>
                    <a:pt x="0" y="2790927"/>
                  </a:cubicBezTo>
                  <a:cubicBezTo>
                    <a:pt x="26322" y="2145376"/>
                    <a:pt x="-127608" y="1109161"/>
                    <a:pt x="0" y="558198"/>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xmlns="" sd="2925326911">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63150" y="253752"/>
                            <a:pt x="269962" y="75877"/>
                            <a:pt x="635537" y="0"/>
                          </a:cubicBezTo>
                          <a:cubicBezTo>
                            <a:pt x="1772806" y="54918"/>
                            <a:pt x="5121797" y="-227254"/>
                            <a:pt x="6234256" y="0"/>
                          </a:cubicBezTo>
                          <a:cubicBezTo>
                            <a:pt x="6649053" y="-77421"/>
                            <a:pt x="6950667" y="271389"/>
                            <a:pt x="6869793" y="558198"/>
                          </a:cubicBezTo>
                          <a:cubicBezTo>
                            <a:pt x="6899806" y="1376650"/>
                            <a:pt x="6854766" y="2290493"/>
                            <a:pt x="6869793" y="2790927"/>
                          </a:cubicBezTo>
                          <a:cubicBezTo>
                            <a:pt x="6825203" y="3082104"/>
                            <a:pt x="6517372" y="3376866"/>
                            <a:pt x="6234256" y="3349126"/>
                          </a:cubicBezTo>
                          <a:cubicBezTo>
                            <a:pt x="3603636" y="3528578"/>
                            <a:pt x="1906247" y="3258342"/>
                            <a:pt x="635537" y="3349126"/>
                          </a:cubicBezTo>
                          <a:cubicBezTo>
                            <a:pt x="279371" y="3384673"/>
                            <a:pt x="-77709" y="3161810"/>
                            <a:pt x="0" y="2790927"/>
                          </a:cubicBezTo>
                          <a:cubicBezTo>
                            <a:pt x="46490" y="2165164"/>
                            <a:pt x="-27207" y="1107527"/>
                            <a:pt x="0" y="558198"/>
                          </a:cubicBezTo>
                          <a:close/>
                        </a:path>
                        <a:path w="6869794" h="3349126" stroke="0" extrusionOk="0">
                          <a:moveTo>
                            <a:pt x="0" y="558198"/>
                          </a:moveTo>
                          <a:cubicBezTo>
                            <a:pt x="31875" y="289031"/>
                            <a:pt x="328605" y="5724"/>
                            <a:pt x="635537" y="0"/>
                          </a:cubicBezTo>
                          <a:cubicBezTo>
                            <a:pt x="2111423" y="-110098"/>
                            <a:pt x="4634464" y="-626"/>
                            <a:pt x="6234256" y="0"/>
                          </a:cubicBezTo>
                          <a:cubicBezTo>
                            <a:pt x="6595620" y="14933"/>
                            <a:pt x="6852696" y="297919"/>
                            <a:pt x="6869793" y="558198"/>
                          </a:cubicBezTo>
                          <a:cubicBezTo>
                            <a:pt x="6878666" y="666032"/>
                            <a:pt x="6953199" y="1950799"/>
                            <a:pt x="6869793" y="2790927"/>
                          </a:cubicBezTo>
                          <a:cubicBezTo>
                            <a:pt x="6922230" y="3211173"/>
                            <a:pt x="6582320" y="3298792"/>
                            <a:pt x="6234256" y="3349126"/>
                          </a:cubicBezTo>
                          <a:cubicBezTo>
                            <a:pt x="5122758" y="3457315"/>
                            <a:pt x="2675335" y="3316679"/>
                            <a:pt x="635537" y="3349126"/>
                          </a:cubicBezTo>
                          <a:cubicBezTo>
                            <a:pt x="228428" y="3363871"/>
                            <a:pt x="-90142" y="3083828"/>
                            <a:pt x="0" y="2790927"/>
                          </a:cubicBezTo>
                          <a:cubicBezTo>
                            <a:pt x="-94057" y="1873559"/>
                            <a:pt x="-81891" y="1158000"/>
                            <a:pt x="0" y="558198"/>
                          </a:cubicBezTo>
                          <a:close/>
                        </a:path>
                        <a:path w="6869794" h="3349126" fill="none" stroke="0" extrusionOk="0">
                          <a:moveTo>
                            <a:pt x="0" y="558198"/>
                          </a:moveTo>
                          <a:cubicBezTo>
                            <a:pt x="31058" y="245670"/>
                            <a:pt x="342277" y="45278"/>
                            <a:pt x="635537" y="0"/>
                          </a:cubicBezTo>
                          <a:cubicBezTo>
                            <a:pt x="1803049" y="2861"/>
                            <a:pt x="5257746" y="8713"/>
                            <a:pt x="6234256" y="0"/>
                          </a:cubicBezTo>
                          <a:cubicBezTo>
                            <a:pt x="6619621" y="-72937"/>
                            <a:pt x="6929162" y="300059"/>
                            <a:pt x="6869793" y="558198"/>
                          </a:cubicBezTo>
                          <a:cubicBezTo>
                            <a:pt x="6939775" y="1240617"/>
                            <a:pt x="6820322" y="2238080"/>
                            <a:pt x="6869793" y="2790927"/>
                          </a:cubicBezTo>
                          <a:cubicBezTo>
                            <a:pt x="6886297" y="3146468"/>
                            <a:pt x="6524826" y="3371608"/>
                            <a:pt x="6234256" y="3349126"/>
                          </a:cubicBezTo>
                          <a:cubicBezTo>
                            <a:pt x="3760681" y="3189034"/>
                            <a:pt x="1936993" y="3179100"/>
                            <a:pt x="635537" y="3349126"/>
                          </a:cubicBezTo>
                          <a:cubicBezTo>
                            <a:pt x="263045" y="3313488"/>
                            <a:pt x="-84504" y="3120290"/>
                            <a:pt x="0" y="2790927"/>
                          </a:cubicBezTo>
                          <a:cubicBezTo>
                            <a:pt x="10268" y="2031233"/>
                            <a:pt x="-6610" y="1197982"/>
                            <a:pt x="0" y="55819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5C5C328-9F4B-7781-81E2-8EA2DA1ACB53}"/>
                </a:ext>
              </a:extLst>
            </p:cNvPr>
            <p:cNvSpPr txBox="1"/>
            <p:nvPr/>
          </p:nvSpPr>
          <p:spPr>
            <a:xfrm>
              <a:off x="5210481" y="3367896"/>
              <a:ext cx="6506147" cy="32676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cần làm gì để giữ gìn và phát huy các giá trị của lễ hội Cồng chiêng Tây Nguyên?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552942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4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4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par>
                              <p:cTn id="16" fill="hold">
                                <p:stCondLst>
                                  <p:cond delay="750"/>
                                </p:stCondLst>
                                <p:childTnLst>
                                  <p:par>
                                    <p:cTn id="17" presetID="6" presetClass="emph" presetSubtype="0" fill="hold" nodeType="afterEffect">
                                      <p:stCondLst>
                                        <p:cond delay="0"/>
                                      </p:stCondLst>
                                      <p:childTnLst>
                                        <p:animScale>
                                          <p:cBhvr>
                                            <p:cTn id="18" dur="2000" fill="hold"/>
                                            <p:tgtEl>
                                              <p:spTgt spid="9"/>
                                            </p:tgtEl>
                                          </p:cBhvr>
                                          <p:by x="101000" y="101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8" name="arrow.wav"/>
                                            </p:tgtEl>
                                          </p:cMediaNode>
                                        </p:audio>
                                      </p:sub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1292CAF-04A3-DE02-C6D6-63CAA2C19715}"/>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6C85220-CE67-0355-B168-4B035FAFC97E}"/>
              </a:ext>
            </a:extLst>
          </p:cNvPr>
          <p:cNvSpPr txBox="1"/>
          <p:nvPr/>
        </p:nvSpPr>
        <p:spPr>
          <a:xfrm>
            <a:off x="1115344" y="549246"/>
            <a:ext cx="977132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ctr" defTabSz="457200"/>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Một</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việc</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làm</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để</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giữ</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gìn</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và</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phát</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huy</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các</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giá</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trị</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Cồng</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chiêng</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Tây</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Nguyên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14" name="Straight Connector 13">
            <a:extLst>
              <a:ext uri="{FF2B5EF4-FFF2-40B4-BE49-F238E27FC236}">
                <a16:creationId xmlns:a16="http://schemas.microsoft.com/office/drawing/2014/main" id="{794F757A-2861-61AF-41BC-2827A81285DC}"/>
              </a:ext>
            </a:extLst>
          </p:cNvPr>
          <p:cNvCxnSpPr>
            <a:cxnSpLocks/>
          </p:cNvCxnSpPr>
          <p:nvPr/>
        </p:nvCxnSpPr>
        <p:spPr>
          <a:xfrm flipH="1">
            <a:off x="1596317" y="1633352"/>
            <a:ext cx="4210493" cy="65921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FEB224-7573-A849-A32E-669BE3BABAA9}"/>
              </a:ext>
            </a:extLst>
          </p:cNvPr>
          <p:cNvSpPr txBox="1"/>
          <p:nvPr/>
        </p:nvSpPr>
        <p:spPr>
          <a:xfrm>
            <a:off x="585147" y="2281761"/>
            <a:ext cx="2651213" cy="234957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r>
              <a:rPr lang="en-US" sz="4400" b="1" dirty="0" err="1">
                <a:solidFill>
                  <a:srgbClr val="FF0000"/>
                </a:solidFill>
                <a:latin typeface="Calibri" panose="020F0502020204030204" pitchFamily="34" charset="0"/>
                <a:ea typeface="Roboto" panose="02000000000000000000" pitchFamily="2" charset="0"/>
                <a:cs typeface="Calibri" panose="020F0502020204030204" pitchFamily="34" charset="0"/>
              </a:rPr>
              <a:t>Tìm</a:t>
            </a:r>
            <a:r>
              <a:rPr lang="en-US" sz="44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srgbClr val="FF0000"/>
                </a:solidFill>
                <a:latin typeface="Calibri" panose="020F0502020204030204" pitchFamily="34" charset="0"/>
                <a:ea typeface="Roboto" panose="02000000000000000000" pitchFamily="2" charset="0"/>
                <a:cs typeface="Calibri" panose="020F0502020204030204" pitchFamily="34" charset="0"/>
              </a:rPr>
              <a:t>hiểu</a:t>
            </a:r>
            <a:r>
              <a:rPr lang="en-US" sz="44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srgbClr val="FF0000"/>
                </a:solidFill>
                <a:latin typeface="Calibri" panose="020F0502020204030204" pitchFamily="34" charset="0"/>
                <a:ea typeface="Roboto" panose="02000000000000000000" pitchFamily="2" charset="0"/>
                <a:cs typeface="Calibri" panose="020F0502020204030204" pitchFamily="34" charset="0"/>
              </a:rPr>
              <a:t>về</a:t>
            </a:r>
            <a:r>
              <a:rPr lang="en-US" sz="44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srgbClr val="FF0000"/>
                </a:solidFill>
                <a:latin typeface="Calibri" panose="020F0502020204030204" pitchFamily="34" charset="0"/>
                <a:ea typeface="Roboto" panose="02000000000000000000" pitchFamily="2" charset="0"/>
                <a:cs typeface="Calibri" panose="020F0502020204030204" pitchFamily="34" charset="0"/>
              </a:rPr>
              <a:t>các</a:t>
            </a:r>
            <a:r>
              <a:rPr lang="en-US" sz="44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srgbClr val="FF0000"/>
                </a:solidFill>
                <a:latin typeface="Calibri" panose="020F0502020204030204" pitchFamily="34" charset="0"/>
                <a:ea typeface="Roboto" panose="02000000000000000000" pitchFamily="2" charset="0"/>
                <a:cs typeface="Calibri" panose="020F0502020204030204" pitchFamily="34" charset="0"/>
              </a:rPr>
              <a:t>lễ</a:t>
            </a:r>
            <a:r>
              <a:rPr lang="en-US" sz="44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srgbClr val="FF0000"/>
                </a:solidFill>
                <a:latin typeface="Calibri" panose="020F0502020204030204" pitchFamily="34" charset="0"/>
                <a:ea typeface="Roboto" panose="02000000000000000000" pitchFamily="2" charset="0"/>
                <a:cs typeface="Calibri" panose="020F0502020204030204" pitchFamily="34" charset="0"/>
              </a:rPr>
              <a:t>hội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A4C9A58A-6B7A-584F-8859-ED37B59E8F44}"/>
              </a:ext>
            </a:extLst>
          </p:cNvPr>
          <p:cNvCxnSpPr>
            <a:cxnSpLocks/>
          </p:cNvCxnSpPr>
          <p:nvPr/>
        </p:nvCxnSpPr>
        <p:spPr>
          <a:xfrm flipH="1">
            <a:off x="5636689" y="1665249"/>
            <a:ext cx="180754" cy="63795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4B05174-4C02-0B28-E851-0C42F4ACC84D}"/>
              </a:ext>
            </a:extLst>
          </p:cNvPr>
          <p:cNvSpPr txBox="1"/>
          <p:nvPr/>
        </p:nvSpPr>
        <p:spPr>
          <a:xfrm>
            <a:off x="3955551" y="2345197"/>
            <a:ext cx="3123343" cy="344602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T</a:t>
            </a:r>
            <a:r>
              <a:rPr lang="vi-VN" sz="4000" b="1" dirty="0">
                <a:solidFill>
                  <a:srgbClr val="FF0000"/>
                </a:solidFill>
                <a:latin typeface="Calibri" panose="020F0502020204030204" pitchFamily="34" charset="0"/>
                <a:ea typeface="Roboto" panose="02000000000000000000" pitchFamily="2" charset="0"/>
                <a:cs typeface="Calibri" panose="020F0502020204030204" pitchFamily="34" charset="0"/>
              </a:rPr>
              <a:t>uyên truyền cho người thân xung quanh em về lễ hội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BCFE3724-831A-3D12-AAC8-DBFC33D04FA6}"/>
              </a:ext>
            </a:extLst>
          </p:cNvPr>
          <p:cNvCxnSpPr>
            <a:cxnSpLocks/>
            <a:endCxn id="19" idx="0"/>
          </p:cNvCxnSpPr>
          <p:nvPr/>
        </p:nvCxnSpPr>
        <p:spPr>
          <a:xfrm>
            <a:off x="5806810" y="1622719"/>
            <a:ext cx="3838771" cy="72247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F182AE1-5FC5-593B-3F86-62C6CB642078}"/>
              </a:ext>
            </a:extLst>
          </p:cNvPr>
          <p:cNvSpPr txBox="1"/>
          <p:nvPr/>
        </p:nvSpPr>
        <p:spPr>
          <a:xfrm>
            <a:off x="7859729" y="2345197"/>
            <a:ext cx="3571703" cy="4115157"/>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Tổ</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chức</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các</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buổi</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biểu</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diễn</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liên</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quan</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đến</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lễ</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hội</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cồng</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chiêng</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Tây</a:t>
            </a:r>
            <a:r>
              <a:rPr lang="en-US" sz="40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srgbClr val="FF0000"/>
                </a:solidFill>
                <a:latin typeface="Calibri" panose="020F0502020204030204" pitchFamily="34" charset="0"/>
                <a:ea typeface="Roboto" panose="02000000000000000000" pitchFamily="2" charset="0"/>
                <a:cs typeface="Calibri" panose="020F0502020204030204" pitchFamily="34" charset="0"/>
              </a:rPr>
              <a:t>Nguyên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6064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p:blipFill>
        <p:spPr>
          <a:xfrm>
            <a:off x="2506894" y="675543"/>
            <a:ext cx="7274103" cy="4798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67677" y="665269"/>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Cồng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chiêng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Tây</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Nguyên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6690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3877E2-88C8-40A4-89C2-9C4BC63B0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E301237-4B86-4183-354C-68F0EC6F83D2}"/>
              </a:ext>
            </a:extLst>
          </p:cNvPr>
          <p:cNvSpPr txBox="1"/>
          <p:nvPr/>
        </p:nvSpPr>
        <p:spPr>
          <a:xfrm>
            <a:off x="375920" y="319853"/>
            <a:ext cx="11419840" cy="3520627"/>
          </a:xfrm>
          <a:custGeom>
            <a:avLst/>
            <a:gdLst>
              <a:gd name="connsiteX0" fmla="*/ 0 w 10501183"/>
              <a:gd name="connsiteY0" fmla="*/ 222966 h 1337770"/>
              <a:gd name="connsiteX1" fmla="*/ 222966 w 10501183"/>
              <a:gd name="connsiteY1" fmla="*/ 0 h 1337770"/>
              <a:gd name="connsiteX2" fmla="*/ 762588 w 10501183"/>
              <a:gd name="connsiteY2" fmla="*/ 0 h 1337770"/>
              <a:gd name="connsiteX3" fmla="*/ 1286937 w 10501183"/>
              <a:gd name="connsiteY3" fmla="*/ 0 h 1337770"/>
              <a:gd name="connsiteX4" fmla="*/ 1750197 w 10501183"/>
              <a:gd name="connsiteY4" fmla="*/ 0 h 1337770"/>
              <a:gd name="connsiteX5" fmla="*/ 1750197 w 10501183"/>
              <a:gd name="connsiteY5" fmla="*/ 0 h 1337770"/>
              <a:gd name="connsiteX6" fmla="*/ 2406521 w 10501183"/>
              <a:gd name="connsiteY6" fmla="*/ 0 h 1337770"/>
              <a:gd name="connsiteX7" fmla="*/ 3089098 w 10501183"/>
              <a:gd name="connsiteY7" fmla="*/ 0 h 1337770"/>
              <a:gd name="connsiteX8" fmla="*/ 3745422 w 10501183"/>
              <a:gd name="connsiteY8" fmla="*/ 0 h 1337770"/>
              <a:gd name="connsiteX9" fmla="*/ 4375493 w 10501183"/>
              <a:gd name="connsiteY9" fmla="*/ 0 h 1337770"/>
              <a:gd name="connsiteX10" fmla="*/ 4854270 w 10501183"/>
              <a:gd name="connsiteY10" fmla="*/ 0 h 1337770"/>
              <a:gd name="connsiteX11" fmla="*/ 5510128 w 10501183"/>
              <a:gd name="connsiteY11" fmla="*/ 0 h 1337770"/>
              <a:gd name="connsiteX12" fmla="*/ 5988904 w 10501183"/>
              <a:gd name="connsiteY12" fmla="*/ 0 h 1337770"/>
              <a:gd name="connsiteX13" fmla="*/ 6762817 w 10501183"/>
              <a:gd name="connsiteY13" fmla="*/ 0 h 1337770"/>
              <a:gd name="connsiteX14" fmla="*/ 7477702 w 10501183"/>
              <a:gd name="connsiteY14" fmla="*/ 0 h 1337770"/>
              <a:gd name="connsiteX15" fmla="*/ 7956479 w 10501183"/>
              <a:gd name="connsiteY15" fmla="*/ 0 h 1337770"/>
              <a:gd name="connsiteX16" fmla="*/ 8494283 w 10501183"/>
              <a:gd name="connsiteY16" fmla="*/ 0 h 1337770"/>
              <a:gd name="connsiteX17" fmla="*/ 9209168 w 10501183"/>
              <a:gd name="connsiteY17" fmla="*/ 0 h 1337770"/>
              <a:gd name="connsiteX18" fmla="*/ 10278217 w 10501183"/>
              <a:gd name="connsiteY18" fmla="*/ 0 h 1337770"/>
              <a:gd name="connsiteX19" fmla="*/ 10501183 w 10501183"/>
              <a:gd name="connsiteY19" fmla="*/ 222966 h 1337770"/>
              <a:gd name="connsiteX20" fmla="*/ 10501183 w 10501183"/>
              <a:gd name="connsiteY20" fmla="*/ 222962 h 1337770"/>
              <a:gd name="connsiteX21" fmla="*/ 10501183 w 10501183"/>
              <a:gd name="connsiteY21" fmla="*/ 222962 h 1337770"/>
              <a:gd name="connsiteX22" fmla="*/ 10501183 w 10501183"/>
              <a:gd name="connsiteY22" fmla="*/ 557404 h 1337770"/>
              <a:gd name="connsiteX23" fmla="*/ 10501183 w 10501183"/>
              <a:gd name="connsiteY23" fmla="*/ 1114804 h 1337770"/>
              <a:gd name="connsiteX24" fmla="*/ 10278217 w 10501183"/>
              <a:gd name="connsiteY24" fmla="*/ 1337770 h 1337770"/>
              <a:gd name="connsiteX25" fmla="*/ 9504304 w 10501183"/>
              <a:gd name="connsiteY25" fmla="*/ 1337770 h 1337770"/>
              <a:gd name="connsiteX26" fmla="*/ 8966501 w 10501183"/>
              <a:gd name="connsiteY26" fmla="*/ 1337770 h 1337770"/>
              <a:gd name="connsiteX27" fmla="*/ 8369670 w 10501183"/>
              <a:gd name="connsiteY27" fmla="*/ 1337770 h 1337770"/>
              <a:gd name="connsiteX28" fmla="*/ 7831866 w 10501183"/>
              <a:gd name="connsiteY28" fmla="*/ 1337770 h 1337770"/>
              <a:gd name="connsiteX29" fmla="*/ 7235035 w 10501183"/>
              <a:gd name="connsiteY29" fmla="*/ 1337770 h 1337770"/>
              <a:gd name="connsiteX30" fmla="*/ 6638204 w 10501183"/>
              <a:gd name="connsiteY30" fmla="*/ 1337770 h 1337770"/>
              <a:gd name="connsiteX31" fmla="*/ 6159427 w 10501183"/>
              <a:gd name="connsiteY31" fmla="*/ 1337770 h 1337770"/>
              <a:gd name="connsiteX32" fmla="*/ 5503569 w 10501183"/>
              <a:gd name="connsiteY32" fmla="*/ 1337770 h 1337770"/>
              <a:gd name="connsiteX33" fmla="*/ 5024793 w 10501183"/>
              <a:gd name="connsiteY33" fmla="*/ 1337770 h 1337770"/>
              <a:gd name="connsiteX34" fmla="*/ 4375493 w 10501183"/>
              <a:gd name="connsiteY34" fmla="*/ 1337770 h 1337770"/>
              <a:gd name="connsiteX35" fmla="*/ 3692916 w 10501183"/>
              <a:gd name="connsiteY35" fmla="*/ 1337770 h 1337770"/>
              <a:gd name="connsiteX36" fmla="*/ 3115351 w 10501183"/>
              <a:gd name="connsiteY36" fmla="*/ 1337770 h 1337770"/>
              <a:gd name="connsiteX37" fmla="*/ 2432774 w 10501183"/>
              <a:gd name="connsiteY37" fmla="*/ 1337770 h 1337770"/>
              <a:gd name="connsiteX38" fmla="*/ 1750197 w 10501183"/>
              <a:gd name="connsiteY38" fmla="*/ 1337770 h 1337770"/>
              <a:gd name="connsiteX39" fmla="*/ 1750197 w 10501183"/>
              <a:gd name="connsiteY39" fmla="*/ 1337770 h 1337770"/>
              <a:gd name="connsiteX40" fmla="*/ 1271665 w 10501183"/>
              <a:gd name="connsiteY40" fmla="*/ 1337770 h 1337770"/>
              <a:gd name="connsiteX41" fmla="*/ 793132 w 10501183"/>
              <a:gd name="connsiteY41" fmla="*/ 1337770 h 1337770"/>
              <a:gd name="connsiteX42" fmla="*/ 222966 w 10501183"/>
              <a:gd name="connsiteY42" fmla="*/ 1337770 h 1337770"/>
              <a:gd name="connsiteX43" fmla="*/ 0 w 10501183"/>
              <a:gd name="connsiteY43" fmla="*/ 1114804 h 1337770"/>
              <a:gd name="connsiteX44" fmla="*/ 0 w 10501183"/>
              <a:gd name="connsiteY44" fmla="*/ 557404 h 1337770"/>
              <a:gd name="connsiteX45" fmla="*/ 0 w 10501183"/>
              <a:gd name="connsiteY45" fmla="*/ 431993 h 1337770"/>
              <a:gd name="connsiteX46" fmla="*/ 0 w 10501183"/>
              <a:gd name="connsiteY46" fmla="*/ 222962 h 1337770"/>
              <a:gd name="connsiteX47" fmla="*/ 0 w 10501183"/>
              <a:gd name="connsiteY47" fmla="*/ 222966 h 133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01183" h="1337770" fill="none" extrusionOk="0">
                <a:moveTo>
                  <a:pt x="0" y="222966"/>
                </a:moveTo>
                <a:cubicBezTo>
                  <a:pt x="1513" y="95614"/>
                  <a:pt x="91394" y="-18629"/>
                  <a:pt x="222966" y="0"/>
                </a:cubicBezTo>
                <a:cubicBezTo>
                  <a:pt x="437311" y="-4606"/>
                  <a:pt x="571951" y="17032"/>
                  <a:pt x="762588" y="0"/>
                </a:cubicBezTo>
                <a:cubicBezTo>
                  <a:pt x="953225" y="-17032"/>
                  <a:pt x="1039698" y="16747"/>
                  <a:pt x="1286937" y="0"/>
                </a:cubicBezTo>
                <a:cubicBezTo>
                  <a:pt x="1534176" y="-16747"/>
                  <a:pt x="1522394" y="-9954"/>
                  <a:pt x="1750197" y="0"/>
                </a:cubicBezTo>
                <a:lnTo>
                  <a:pt x="1750197" y="0"/>
                </a:lnTo>
                <a:cubicBezTo>
                  <a:pt x="1904885" y="-22329"/>
                  <a:pt x="2207821" y="-9932"/>
                  <a:pt x="2406521" y="0"/>
                </a:cubicBezTo>
                <a:cubicBezTo>
                  <a:pt x="2605221" y="9932"/>
                  <a:pt x="2863641" y="11539"/>
                  <a:pt x="3089098" y="0"/>
                </a:cubicBezTo>
                <a:cubicBezTo>
                  <a:pt x="3314555" y="-11539"/>
                  <a:pt x="3547632" y="12455"/>
                  <a:pt x="3745422" y="0"/>
                </a:cubicBezTo>
                <a:cubicBezTo>
                  <a:pt x="3943212" y="-12455"/>
                  <a:pt x="4194805" y="-29210"/>
                  <a:pt x="4375493" y="0"/>
                </a:cubicBezTo>
                <a:cubicBezTo>
                  <a:pt x="4496256" y="-15346"/>
                  <a:pt x="4652720" y="-17168"/>
                  <a:pt x="4854270" y="0"/>
                </a:cubicBezTo>
                <a:cubicBezTo>
                  <a:pt x="5055820" y="17168"/>
                  <a:pt x="5366731" y="21558"/>
                  <a:pt x="5510128" y="0"/>
                </a:cubicBezTo>
                <a:cubicBezTo>
                  <a:pt x="5653525" y="-21558"/>
                  <a:pt x="5814141" y="-7574"/>
                  <a:pt x="5988904" y="0"/>
                </a:cubicBezTo>
                <a:cubicBezTo>
                  <a:pt x="6163667" y="7574"/>
                  <a:pt x="6445840" y="-2167"/>
                  <a:pt x="6762817" y="0"/>
                </a:cubicBezTo>
                <a:cubicBezTo>
                  <a:pt x="7079794" y="2167"/>
                  <a:pt x="7321933" y="-20457"/>
                  <a:pt x="7477702" y="0"/>
                </a:cubicBezTo>
                <a:cubicBezTo>
                  <a:pt x="7633471" y="20457"/>
                  <a:pt x="7823318" y="-1803"/>
                  <a:pt x="7956479" y="0"/>
                </a:cubicBezTo>
                <a:cubicBezTo>
                  <a:pt x="8089640" y="1803"/>
                  <a:pt x="8329334" y="-26303"/>
                  <a:pt x="8494283" y="0"/>
                </a:cubicBezTo>
                <a:cubicBezTo>
                  <a:pt x="8659232" y="26303"/>
                  <a:pt x="8932773" y="18576"/>
                  <a:pt x="9209168" y="0"/>
                </a:cubicBezTo>
                <a:cubicBezTo>
                  <a:pt x="9485564" y="-18576"/>
                  <a:pt x="9755498" y="-30358"/>
                  <a:pt x="10278217" y="0"/>
                </a:cubicBezTo>
                <a:cubicBezTo>
                  <a:pt x="10402057" y="3977"/>
                  <a:pt x="10499722" y="119602"/>
                  <a:pt x="10501183" y="222966"/>
                </a:cubicBezTo>
                <a:lnTo>
                  <a:pt x="10501183" y="222962"/>
                </a:lnTo>
                <a:lnTo>
                  <a:pt x="10501183" y="222962"/>
                </a:lnTo>
                <a:cubicBezTo>
                  <a:pt x="10505561" y="325309"/>
                  <a:pt x="10511946" y="418233"/>
                  <a:pt x="10501183" y="557404"/>
                </a:cubicBezTo>
                <a:cubicBezTo>
                  <a:pt x="10491120" y="733955"/>
                  <a:pt x="10487749" y="936949"/>
                  <a:pt x="10501183" y="1114804"/>
                </a:cubicBezTo>
                <a:cubicBezTo>
                  <a:pt x="10514818" y="1245010"/>
                  <a:pt x="10422034" y="1354476"/>
                  <a:pt x="10278217" y="1337770"/>
                </a:cubicBezTo>
                <a:cubicBezTo>
                  <a:pt x="9939353" y="1359009"/>
                  <a:pt x="9774063" y="1310487"/>
                  <a:pt x="9504304" y="1337770"/>
                </a:cubicBezTo>
                <a:cubicBezTo>
                  <a:pt x="9234545" y="1365053"/>
                  <a:pt x="9223680" y="1343447"/>
                  <a:pt x="8966501" y="1337770"/>
                </a:cubicBezTo>
                <a:cubicBezTo>
                  <a:pt x="8709322" y="1332093"/>
                  <a:pt x="8504869" y="1356271"/>
                  <a:pt x="8369670" y="1337770"/>
                </a:cubicBezTo>
                <a:cubicBezTo>
                  <a:pt x="8234471" y="1319269"/>
                  <a:pt x="8018926" y="1333524"/>
                  <a:pt x="7831866" y="1337770"/>
                </a:cubicBezTo>
                <a:cubicBezTo>
                  <a:pt x="7644806" y="1342016"/>
                  <a:pt x="7459479" y="1349343"/>
                  <a:pt x="7235035" y="1337770"/>
                </a:cubicBezTo>
                <a:cubicBezTo>
                  <a:pt x="7010591" y="1326197"/>
                  <a:pt x="6861659" y="1310903"/>
                  <a:pt x="6638204" y="1337770"/>
                </a:cubicBezTo>
                <a:cubicBezTo>
                  <a:pt x="6414749" y="1364637"/>
                  <a:pt x="6357323" y="1315243"/>
                  <a:pt x="6159427" y="1337770"/>
                </a:cubicBezTo>
                <a:cubicBezTo>
                  <a:pt x="5961531" y="1360297"/>
                  <a:pt x="5698249" y="1326338"/>
                  <a:pt x="5503569" y="1337770"/>
                </a:cubicBezTo>
                <a:cubicBezTo>
                  <a:pt x="5308889" y="1349202"/>
                  <a:pt x="5189449" y="1343686"/>
                  <a:pt x="5024793" y="1337770"/>
                </a:cubicBezTo>
                <a:cubicBezTo>
                  <a:pt x="4860137" y="1331854"/>
                  <a:pt x="4573033" y="1312253"/>
                  <a:pt x="4375493" y="1337770"/>
                </a:cubicBezTo>
                <a:cubicBezTo>
                  <a:pt x="4206619" y="1345283"/>
                  <a:pt x="3835016" y="1365681"/>
                  <a:pt x="3692916" y="1337770"/>
                </a:cubicBezTo>
                <a:cubicBezTo>
                  <a:pt x="3550816" y="1309859"/>
                  <a:pt x="3302925" y="1317897"/>
                  <a:pt x="3115351" y="1337770"/>
                </a:cubicBezTo>
                <a:cubicBezTo>
                  <a:pt x="2927778" y="1357643"/>
                  <a:pt x="2583106" y="1341917"/>
                  <a:pt x="2432774" y="1337770"/>
                </a:cubicBezTo>
                <a:cubicBezTo>
                  <a:pt x="2282442" y="1333623"/>
                  <a:pt x="1960675" y="1307515"/>
                  <a:pt x="1750197" y="1337770"/>
                </a:cubicBezTo>
                <a:lnTo>
                  <a:pt x="1750197" y="1337770"/>
                </a:lnTo>
                <a:cubicBezTo>
                  <a:pt x="1574975" y="1323683"/>
                  <a:pt x="1437548" y="1350221"/>
                  <a:pt x="1271665" y="1337770"/>
                </a:cubicBezTo>
                <a:cubicBezTo>
                  <a:pt x="1105782" y="1325319"/>
                  <a:pt x="920488" y="1358430"/>
                  <a:pt x="793132" y="1337770"/>
                </a:cubicBezTo>
                <a:cubicBezTo>
                  <a:pt x="665776" y="1317110"/>
                  <a:pt x="430667" y="1314218"/>
                  <a:pt x="222966" y="1337770"/>
                </a:cubicBezTo>
                <a:cubicBezTo>
                  <a:pt x="95766" y="1343384"/>
                  <a:pt x="-19927" y="1251524"/>
                  <a:pt x="0" y="1114804"/>
                </a:cubicBezTo>
                <a:cubicBezTo>
                  <a:pt x="-3510" y="911981"/>
                  <a:pt x="15986" y="713672"/>
                  <a:pt x="0" y="557404"/>
                </a:cubicBezTo>
                <a:cubicBezTo>
                  <a:pt x="1747" y="512120"/>
                  <a:pt x="-3010" y="475697"/>
                  <a:pt x="0" y="431993"/>
                </a:cubicBezTo>
                <a:cubicBezTo>
                  <a:pt x="-3479" y="379201"/>
                  <a:pt x="4449" y="316071"/>
                  <a:pt x="0" y="222962"/>
                </a:cubicBezTo>
                <a:lnTo>
                  <a:pt x="0" y="222966"/>
                </a:lnTo>
                <a:close/>
              </a:path>
              <a:path w="10501183" h="1337770" stroke="0" extrusionOk="0">
                <a:moveTo>
                  <a:pt x="0" y="222966"/>
                </a:moveTo>
                <a:cubicBezTo>
                  <a:pt x="8476" y="78204"/>
                  <a:pt x="112133" y="-19602"/>
                  <a:pt x="222966" y="0"/>
                </a:cubicBezTo>
                <a:cubicBezTo>
                  <a:pt x="441744" y="1991"/>
                  <a:pt x="598957" y="20352"/>
                  <a:pt x="716771" y="0"/>
                </a:cubicBezTo>
                <a:cubicBezTo>
                  <a:pt x="834585" y="-20352"/>
                  <a:pt x="1052618" y="-10748"/>
                  <a:pt x="1210575" y="0"/>
                </a:cubicBezTo>
                <a:cubicBezTo>
                  <a:pt x="1368532" y="10748"/>
                  <a:pt x="1539852" y="-8659"/>
                  <a:pt x="1750197" y="0"/>
                </a:cubicBezTo>
                <a:lnTo>
                  <a:pt x="1750197" y="0"/>
                </a:lnTo>
                <a:cubicBezTo>
                  <a:pt x="2055992" y="-28827"/>
                  <a:pt x="2253022" y="8626"/>
                  <a:pt x="2380268" y="0"/>
                </a:cubicBezTo>
                <a:cubicBezTo>
                  <a:pt x="2507514" y="-8626"/>
                  <a:pt x="2688240" y="15175"/>
                  <a:pt x="2984086" y="0"/>
                </a:cubicBezTo>
                <a:cubicBezTo>
                  <a:pt x="3279932" y="-15175"/>
                  <a:pt x="3321744" y="28197"/>
                  <a:pt x="3614157" y="0"/>
                </a:cubicBezTo>
                <a:cubicBezTo>
                  <a:pt x="3906570" y="-28197"/>
                  <a:pt x="4054002" y="-8345"/>
                  <a:pt x="4375493" y="0"/>
                </a:cubicBezTo>
                <a:cubicBezTo>
                  <a:pt x="4553674" y="32614"/>
                  <a:pt x="4954975" y="-3168"/>
                  <a:pt x="5149406" y="0"/>
                </a:cubicBezTo>
                <a:cubicBezTo>
                  <a:pt x="5343837" y="3168"/>
                  <a:pt x="5536262" y="-7145"/>
                  <a:pt x="5687209" y="0"/>
                </a:cubicBezTo>
                <a:cubicBezTo>
                  <a:pt x="5838156" y="7145"/>
                  <a:pt x="6021585" y="-195"/>
                  <a:pt x="6165986" y="0"/>
                </a:cubicBezTo>
                <a:cubicBezTo>
                  <a:pt x="6310387" y="195"/>
                  <a:pt x="6411246" y="10843"/>
                  <a:pt x="6644762" y="0"/>
                </a:cubicBezTo>
                <a:cubicBezTo>
                  <a:pt x="6878278" y="-10843"/>
                  <a:pt x="7058197" y="-6057"/>
                  <a:pt x="7182566" y="0"/>
                </a:cubicBezTo>
                <a:cubicBezTo>
                  <a:pt x="7306935" y="6057"/>
                  <a:pt x="7567165" y="11594"/>
                  <a:pt x="7720370" y="0"/>
                </a:cubicBezTo>
                <a:cubicBezTo>
                  <a:pt x="7873575" y="-11594"/>
                  <a:pt x="8099761" y="5373"/>
                  <a:pt x="8376228" y="0"/>
                </a:cubicBezTo>
                <a:cubicBezTo>
                  <a:pt x="8652695" y="-5373"/>
                  <a:pt x="8934244" y="-2427"/>
                  <a:pt x="9091114" y="0"/>
                </a:cubicBezTo>
                <a:cubicBezTo>
                  <a:pt x="9247984" y="2427"/>
                  <a:pt x="9351022" y="-16555"/>
                  <a:pt x="9569890" y="0"/>
                </a:cubicBezTo>
                <a:cubicBezTo>
                  <a:pt x="9788758" y="16555"/>
                  <a:pt x="10025259" y="16388"/>
                  <a:pt x="10278217" y="0"/>
                </a:cubicBezTo>
                <a:cubicBezTo>
                  <a:pt x="10405886" y="-1815"/>
                  <a:pt x="10506250" y="100259"/>
                  <a:pt x="10501183" y="222966"/>
                </a:cubicBezTo>
                <a:lnTo>
                  <a:pt x="10501183" y="222962"/>
                </a:lnTo>
                <a:lnTo>
                  <a:pt x="10501183" y="222962"/>
                </a:lnTo>
                <a:cubicBezTo>
                  <a:pt x="10503073" y="383247"/>
                  <a:pt x="10508254" y="470861"/>
                  <a:pt x="10501183" y="557404"/>
                </a:cubicBezTo>
                <a:cubicBezTo>
                  <a:pt x="10515277" y="760970"/>
                  <a:pt x="10501385" y="895018"/>
                  <a:pt x="10501183" y="1114804"/>
                </a:cubicBezTo>
                <a:cubicBezTo>
                  <a:pt x="10497878" y="1241365"/>
                  <a:pt x="10405631" y="1323310"/>
                  <a:pt x="10278217" y="1337770"/>
                </a:cubicBezTo>
                <a:cubicBezTo>
                  <a:pt x="9997829" y="1360477"/>
                  <a:pt x="9786990" y="1331015"/>
                  <a:pt x="9504304" y="1337770"/>
                </a:cubicBezTo>
                <a:cubicBezTo>
                  <a:pt x="9221618" y="1344525"/>
                  <a:pt x="9055235" y="1308393"/>
                  <a:pt x="8848446" y="1337770"/>
                </a:cubicBezTo>
                <a:cubicBezTo>
                  <a:pt x="8641657" y="1367147"/>
                  <a:pt x="8457978" y="1354239"/>
                  <a:pt x="8192588" y="1337770"/>
                </a:cubicBezTo>
                <a:cubicBezTo>
                  <a:pt x="7927198" y="1321301"/>
                  <a:pt x="7835478" y="1327410"/>
                  <a:pt x="7713811" y="1337770"/>
                </a:cubicBezTo>
                <a:cubicBezTo>
                  <a:pt x="7592144" y="1348130"/>
                  <a:pt x="7372897" y="1348776"/>
                  <a:pt x="7235035" y="1337770"/>
                </a:cubicBezTo>
                <a:cubicBezTo>
                  <a:pt x="7097173" y="1326764"/>
                  <a:pt x="6822757" y="1328184"/>
                  <a:pt x="6579177" y="1337770"/>
                </a:cubicBezTo>
                <a:cubicBezTo>
                  <a:pt x="6335597" y="1347356"/>
                  <a:pt x="6056726" y="1315345"/>
                  <a:pt x="5923318" y="1337770"/>
                </a:cubicBezTo>
                <a:cubicBezTo>
                  <a:pt x="5789910" y="1360195"/>
                  <a:pt x="5510665" y="1370554"/>
                  <a:pt x="5208433" y="1337770"/>
                </a:cubicBezTo>
                <a:cubicBezTo>
                  <a:pt x="4906201" y="1304986"/>
                  <a:pt x="4681474" y="1302736"/>
                  <a:pt x="4375493" y="1337770"/>
                </a:cubicBezTo>
                <a:cubicBezTo>
                  <a:pt x="4165653" y="1347687"/>
                  <a:pt x="4012967" y="1366960"/>
                  <a:pt x="3745422" y="1337770"/>
                </a:cubicBezTo>
                <a:cubicBezTo>
                  <a:pt x="3477877" y="1308580"/>
                  <a:pt x="3272712" y="1337827"/>
                  <a:pt x="3115351" y="1337770"/>
                </a:cubicBezTo>
                <a:cubicBezTo>
                  <a:pt x="2957990" y="1337713"/>
                  <a:pt x="2580585" y="1349716"/>
                  <a:pt x="2432774" y="1337770"/>
                </a:cubicBezTo>
                <a:cubicBezTo>
                  <a:pt x="2284963" y="1325824"/>
                  <a:pt x="1946609" y="1368742"/>
                  <a:pt x="1750197" y="1337770"/>
                </a:cubicBezTo>
                <a:lnTo>
                  <a:pt x="1750197" y="1337770"/>
                </a:lnTo>
                <a:cubicBezTo>
                  <a:pt x="1522876" y="1339249"/>
                  <a:pt x="1489784" y="1340782"/>
                  <a:pt x="1286937" y="1337770"/>
                </a:cubicBezTo>
                <a:cubicBezTo>
                  <a:pt x="1084090" y="1334758"/>
                  <a:pt x="1010852" y="1325345"/>
                  <a:pt x="793132" y="1337770"/>
                </a:cubicBezTo>
                <a:cubicBezTo>
                  <a:pt x="575412" y="1350195"/>
                  <a:pt x="369594" y="1362519"/>
                  <a:pt x="222966" y="1337770"/>
                </a:cubicBezTo>
                <a:cubicBezTo>
                  <a:pt x="96210" y="1341179"/>
                  <a:pt x="16212" y="1240754"/>
                  <a:pt x="0" y="1114804"/>
                </a:cubicBezTo>
                <a:cubicBezTo>
                  <a:pt x="-23717" y="985161"/>
                  <a:pt x="-3716" y="791815"/>
                  <a:pt x="0" y="557404"/>
                </a:cubicBezTo>
                <a:cubicBezTo>
                  <a:pt x="4210" y="508834"/>
                  <a:pt x="6267" y="488695"/>
                  <a:pt x="0" y="431993"/>
                </a:cubicBezTo>
                <a:cubicBezTo>
                  <a:pt x="3804" y="349118"/>
                  <a:pt x="-8976" y="301857"/>
                  <a:pt x="0" y="222962"/>
                </a:cubicBezTo>
                <a:lnTo>
                  <a:pt x="0" y="222966"/>
                </a:lnTo>
                <a:close/>
              </a:path>
            </a:pathLst>
          </a:custGeom>
          <a:solidFill>
            <a:srgbClr val="FFEFFF"/>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17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just">
              <a:defRPr/>
            </a:pPr>
            <a:r>
              <a:rPr lang="en-US" sz="3600" dirty="0">
                <a:solidFill>
                  <a:prstClr val="black"/>
                </a:solidFill>
                <a:latin typeface="Calibri" panose="020F0502020204030204"/>
              </a:rPr>
              <a:t>   </a:t>
            </a:r>
            <a:r>
              <a:rPr lang="vi-VN" sz="3600" dirty="0">
                <a:solidFill>
                  <a:prstClr val="black"/>
                </a:solidFill>
                <a:latin typeface="Calibri" panose="020F0502020204030204"/>
              </a:rPr>
              <a:t>Năm 2005, Không gian văn hoá Cồng chiêng Tây Nguyên ở Việt Nam đã được UNESCO ghi danh là Kiệt tác truyền khẩu và di sản văn hoá phi vật thể của nhân loại.</a:t>
            </a:r>
          </a:p>
          <a:p>
            <a:pPr lvl="0" algn="just">
              <a:defRPr/>
            </a:pPr>
            <a:r>
              <a:rPr lang="en-US" sz="3600" b="1" i="1" dirty="0">
                <a:solidFill>
                  <a:prstClr val="black"/>
                </a:solidFill>
                <a:latin typeface="Calibri" panose="020F0502020204030204"/>
              </a:rPr>
              <a:t>   </a:t>
            </a:r>
            <a:r>
              <a:rPr lang="vi-VN" sz="3600" b="1" i="1" dirty="0">
                <a:solidFill>
                  <a:prstClr val="black"/>
                </a:solidFill>
                <a:latin typeface="Calibri" panose="020F0502020204030204"/>
              </a:rPr>
              <a:t>Vậy ai là chủ nhân của Không gian văn hoá Cồng chiêng Tây Nguyên? Cồng chiêng có vai trò như thế nào trong đời sống tinh thần của đồng bào các dân tộc Tây Nguyên?</a:t>
            </a:r>
          </a:p>
        </p:txBody>
      </p:sp>
    </p:spTree>
    <p:extLst>
      <p:ext uri="{BB962C8B-B14F-4D97-AF65-F5344CB8AC3E}">
        <p14:creationId xmlns:p14="http://schemas.microsoft.com/office/powerpoint/2010/main" val="521238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ồng chiêng Tây Nguyên - Kiệt tác văn hóa của nhân dân | Resource | Câu lạc  bộ lữ hành Unesco Hà Nội - HUTC">
            <a:extLst>
              <a:ext uri="{FF2B5EF4-FFF2-40B4-BE49-F238E27FC236}">
                <a16:creationId xmlns:a16="http://schemas.microsoft.com/office/drawing/2014/main" id="{CBCB2817-7AC5-FA19-DD55-350265B31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CD8C0D2-4744-5E98-98F8-ED066A9E17A0}"/>
              </a:ext>
            </a:extLst>
          </p:cNvPr>
          <p:cNvSpPr/>
          <p:nvPr/>
        </p:nvSpPr>
        <p:spPr>
          <a:xfrm>
            <a:off x="342900" y="342901"/>
            <a:ext cx="11153775" cy="6057900"/>
          </a:xfrm>
          <a:prstGeom prst="roundRect">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63A2C6E-A627-2FDB-7A30-E3108A9451A3}"/>
              </a:ext>
            </a:extLst>
          </p:cNvPr>
          <p:cNvSpPr txBox="1"/>
          <p:nvPr/>
        </p:nvSpPr>
        <p:spPr>
          <a:xfrm>
            <a:off x="1120776" y="489846"/>
            <a:ext cx="105562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Thứ</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ngày</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tháng</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năm</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Calibri Light" panose="020F0302020204030204"/>
                <a:ea typeface="+mn-ea"/>
                <a:cs typeface="+mn-cs"/>
              </a:rPr>
              <a:t> ...</a:t>
            </a:r>
            <a:endParaRPr kumimoji="0" lang="vi-VN"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E47A1E66-766F-FC56-1E9F-8E4FC97F24AB}"/>
              </a:ext>
            </a:extLst>
          </p:cNvPr>
          <p:cNvPicPr>
            <a:picLocks noChangeAspect="1"/>
          </p:cNvPicPr>
          <p:nvPr/>
        </p:nvPicPr>
        <p:blipFill>
          <a:blip r:embed="rId5"/>
          <a:stretch>
            <a:fillRect/>
          </a:stretch>
        </p:blipFill>
        <p:spPr>
          <a:xfrm>
            <a:off x="2183556" y="970330"/>
            <a:ext cx="7748688" cy="1774090"/>
          </a:xfrm>
          <a:prstGeom prst="rect">
            <a:avLst/>
          </a:prstGeom>
        </p:spPr>
      </p:pic>
      <p:pic>
        <p:nvPicPr>
          <p:cNvPr id="3" name="Picture 2">
            <a:extLst>
              <a:ext uri="{FF2B5EF4-FFF2-40B4-BE49-F238E27FC236}">
                <a16:creationId xmlns:a16="http://schemas.microsoft.com/office/drawing/2014/main" id="{11002358-2945-FDEF-C391-4D56C8F9C9E4}"/>
              </a:ext>
            </a:extLst>
          </p:cNvPr>
          <p:cNvPicPr>
            <a:picLocks noChangeAspect="1"/>
          </p:cNvPicPr>
          <p:nvPr/>
        </p:nvPicPr>
        <p:blipFill>
          <a:blip r:embed="rId6"/>
          <a:stretch>
            <a:fillRect/>
          </a:stretch>
        </p:blipFill>
        <p:spPr>
          <a:xfrm>
            <a:off x="3838770" y="2228777"/>
            <a:ext cx="4285859" cy="1676545"/>
          </a:xfrm>
          <a:prstGeom prst="rect">
            <a:avLst/>
          </a:prstGeom>
        </p:spPr>
      </p:pic>
      <p:sp>
        <p:nvSpPr>
          <p:cNvPr id="9" name="TextBox 8">
            <a:extLst>
              <a:ext uri="{FF2B5EF4-FFF2-40B4-BE49-F238E27FC236}">
                <a16:creationId xmlns:a16="http://schemas.microsoft.com/office/drawing/2014/main" id="{53E2AF40-D21E-1875-6112-E7806DD9B782}"/>
              </a:ext>
            </a:extLst>
          </p:cNvPr>
          <p:cNvSpPr txBox="1"/>
          <p:nvPr/>
        </p:nvSpPr>
        <p:spPr>
          <a:xfrm>
            <a:off x="1885950" y="4152900"/>
            <a:ext cx="7829550" cy="1343025"/>
          </a:xfrm>
          <a:prstGeom prst="rect">
            <a:avLst/>
          </a:prstGeom>
          <a:noFill/>
        </p:spPr>
        <p:txBody>
          <a:bodyPr wrap="square" rtlCol="0">
            <a:spAutoFit/>
          </a:bodyPr>
          <a:lstStyle/>
          <a:p>
            <a:endParaRPr lang="en-US" dirty="0"/>
          </a:p>
        </p:txBody>
      </p:sp>
      <p:pic>
        <p:nvPicPr>
          <p:cNvPr id="13" name="Picture 12">
            <a:extLst>
              <a:ext uri="{FF2B5EF4-FFF2-40B4-BE49-F238E27FC236}">
                <a16:creationId xmlns:a16="http://schemas.microsoft.com/office/drawing/2014/main" id="{18F7B094-610E-76A6-49D0-854392377BAD}"/>
              </a:ext>
            </a:extLst>
          </p:cNvPr>
          <p:cNvPicPr>
            <a:picLocks noChangeAspect="1"/>
          </p:cNvPicPr>
          <p:nvPr/>
        </p:nvPicPr>
        <p:blipFill>
          <a:blip r:embed="rId7"/>
          <a:stretch>
            <a:fillRect/>
          </a:stretch>
        </p:blipFill>
        <p:spPr>
          <a:xfrm>
            <a:off x="633163" y="3204076"/>
            <a:ext cx="10144623" cy="3078747"/>
          </a:xfrm>
          <a:prstGeom prst="rect">
            <a:avLst/>
          </a:prstGeom>
        </p:spPr>
      </p:pic>
    </p:spTree>
    <p:extLst>
      <p:ext uri="{BB962C8B-B14F-4D97-AF65-F5344CB8AC3E}">
        <p14:creationId xmlns:p14="http://schemas.microsoft.com/office/powerpoint/2010/main" val="14668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206587" y="249484"/>
            <a:ext cx="11842044" cy="6293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4">
            <a:extLst>
              <a:ext uri="{FF2B5EF4-FFF2-40B4-BE49-F238E27FC236}">
                <a16:creationId xmlns:a16="http://schemas.microsoft.com/office/drawing/2014/main" id="{99E3FEE7-FA27-BDFE-646C-F4480CA65188}"/>
              </a:ext>
            </a:extLst>
          </p:cNvPr>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4" name="图片 19">
            <a:extLst>
              <a:ext uri="{FF2B5EF4-FFF2-40B4-BE49-F238E27FC236}">
                <a16:creationId xmlns:a16="http://schemas.microsoft.com/office/drawing/2014/main" id="{74FEBC8D-B5CB-EB47-8D79-EBA3CD747A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15" name="图片 30">
            <a:extLst>
              <a:ext uri="{FF2B5EF4-FFF2-40B4-BE49-F238E27FC236}">
                <a16:creationId xmlns:a16="http://schemas.microsoft.com/office/drawing/2014/main" id="{C30AF237-C7D4-645F-A02D-C17B2D2373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sp>
        <p:nvSpPr>
          <p:cNvPr id="16" name="Rectangle: Rounded Corners 1">
            <a:extLst>
              <a:ext uri="{FF2B5EF4-FFF2-40B4-BE49-F238E27FC236}">
                <a16:creationId xmlns:a16="http://schemas.microsoft.com/office/drawing/2014/main" id="{439255AB-B5B3-7CC0-CEB5-EDD114B4A4FA}"/>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Kể được tên một số dân tộc là chủ nhân của Không gian văn hóa Cồng chiêng Tây Nguyên.</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Nêu được vai trò của cồng chiêng trong đời sống tinh thần của đồng bào các dân tộc Tây Nguyên.</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những nét chính về lễ hội Cồng chiêng Tây Nguyên.</a:t>
            </a:r>
          </a:p>
        </p:txBody>
      </p:sp>
      <p:pic>
        <p:nvPicPr>
          <p:cNvPr id="17" name="Picture 16">
            <a:extLst>
              <a:ext uri="{FF2B5EF4-FFF2-40B4-BE49-F238E27FC236}">
                <a16:creationId xmlns:a16="http://schemas.microsoft.com/office/drawing/2014/main" id="{11E24175-D496-FA48-6B53-BA322E591000}"/>
              </a:ext>
            </a:extLst>
          </p:cNvPr>
          <p:cNvPicPr>
            <a:picLocks noChangeAspect="1"/>
          </p:cNvPicPr>
          <p:nvPr/>
        </p:nvPicPr>
        <p:blipFill>
          <a:blip r:embed="rId5"/>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2774012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7818F7-16F0-4B3F-AFAB-3D5ACEF85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56472">
            <a:off x="-160240" y="-351401"/>
            <a:ext cx="3706255" cy="2506776"/>
          </a:xfrm>
          <a:prstGeom prst="rect">
            <a:avLst/>
          </a:prstGeom>
        </p:spPr>
      </p:pic>
      <p:pic>
        <p:nvPicPr>
          <p:cNvPr id="2" name="Picture 1">
            <a:extLst>
              <a:ext uri="{FF2B5EF4-FFF2-40B4-BE49-F238E27FC236}">
                <a16:creationId xmlns:a16="http://schemas.microsoft.com/office/drawing/2014/main" id="{E3694FDB-CD9C-725E-F6DC-F6E4F0A6B97B}"/>
              </a:ext>
            </a:extLst>
          </p:cNvPr>
          <p:cNvPicPr>
            <a:picLocks noChangeAspect="1"/>
          </p:cNvPicPr>
          <p:nvPr/>
        </p:nvPicPr>
        <p:blipFill>
          <a:blip r:embed="rId3"/>
          <a:stretch>
            <a:fillRect/>
          </a:stretch>
        </p:blipFill>
        <p:spPr>
          <a:xfrm>
            <a:off x="3559996" y="1096426"/>
            <a:ext cx="6047158" cy="4532766"/>
          </a:xfrm>
          <a:prstGeom prst="rect">
            <a:avLst/>
          </a:prstGeom>
        </p:spPr>
      </p:pic>
    </p:spTree>
    <p:extLst>
      <p:ext uri="{BB962C8B-B14F-4D97-AF65-F5344CB8AC3E}">
        <p14:creationId xmlns:p14="http://schemas.microsoft.com/office/powerpoint/2010/main" val="1194888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37487DC-0613-049E-994F-B7AC132F8353}"/>
              </a:ext>
            </a:extLst>
          </p:cNvPr>
          <p:cNvGrpSpPr/>
          <p:nvPr/>
        </p:nvGrpSpPr>
        <p:grpSpPr>
          <a:xfrm>
            <a:off x="473328" y="1593427"/>
            <a:ext cx="11581180" cy="2230749"/>
            <a:chOff x="369797" y="4363029"/>
            <a:chExt cx="11581180" cy="2230749"/>
          </a:xfrm>
        </p:grpSpPr>
        <p:sp>
          <p:nvSpPr>
            <p:cNvPr id="6" name="Rectangle: Rounded Corners 5">
              <a:extLst>
                <a:ext uri="{FF2B5EF4-FFF2-40B4-BE49-F238E27FC236}">
                  <a16:creationId xmlns:a16="http://schemas.microsoft.com/office/drawing/2014/main" id="{25195130-E5E1-815C-CC49-6F9A0C8D82B8}"/>
                </a:ext>
              </a:extLst>
            </p:cNvPr>
            <p:cNvSpPr/>
            <p:nvPr/>
          </p:nvSpPr>
          <p:spPr>
            <a:xfrm>
              <a:off x="2063333" y="4923742"/>
              <a:ext cx="8148480" cy="1653365"/>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Hoạt động 1: Chủ nhân của Không gian văn hóa Cồng chiêng Tây Nguyên. </a:t>
              </a:r>
              <a:endParaRPr kumimoji="0" lang="en-US" sz="36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pic>
          <p:nvPicPr>
            <p:cNvPr id="27" name="Picture 3">
              <a:extLst>
                <a:ext uri="{FF2B5EF4-FFF2-40B4-BE49-F238E27FC236}">
                  <a16:creationId xmlns:a16="http://schemas.microsoft.com/office/drawing/2014/main" id="{0F443BD8-3A4F-FAE2-2CB0-DD3E3DB6BA42}"/>
                </a:ext>
              </a:extLst>
            </p:cNvPr>
            <p:cNvPicPr>
              <a:picLocks noChangeAspect="1"/>
            </p:cNvPicPr>
            <p:nvPr/>
          </p:nvPicPr>
          <p:blipFill>
            <a:blip r:embed="rId4"/>
            <a:srcRect/>
            <a:stretch>
              <a:fillRect/>
            </a:stretch>
          </p:blipFill>
          <p:spPr>
            <a:xfrm>
              <a:off x="10503778" y="4363029"/>
              <a:ext cx="1447199" cy="2230749"/>
            </a:xfrm>
            <a:prstGeom prst="rect">
              <a:avLst/>
            </a:prstGeom>
          </p:spPr>
        </p:pic>
        <p:pic>
          <p:nvPicPr>
            <p:cNvPr id="38" name="Picture 4">
              <a:extLst>
                <a:ext uri="{FF2B5EF4-FFF2-40B4-BE49-F238E27FC236}">
                  <a16:creationId xmlns:a16="http://schemas.microsoft.com/office/drawing/2014/main" id="{E13DA7C1-2390-D8D0-6CF6-299B0D120E2C}"/>
                </a:ext>
              </a:extLst>
            </p:cNvPr>
            <p:cNvPicPr>
              <a:picLocks noChangeAspect="1"/>
            </p:cNvPicPr>
            <p:nvPr/>
          </p:nvPicPr>
          <p:blipFill>
            <a:blip r:embed="rId5"/>
            <a:srcRect/>
            <a:stretch>
              <a:fillRect/>
            </a:stretch>
          </p:blipFill>
          <p:spPr>
            <a:xfrm>
              <a:off x="369797" y="4392118"/>
              <a:ext cx="1323739" cy="2184989"/>
            </a:xfrm>
            <a:prstGeom prst="rect">
              <a:avLst/>
            </a:prstGeom>
          </p:spPr>
        </p:pic>
      </p:grpSp>
    </p:spTree>
    <p:extLst>
      <p:ext uri="{BB962C8B-B14F-4D97-AF65-F5344CB8AC3E}">
        <p14:creationId xmlns:p14="http://schemas.microsoft.com/office/powerpoint/2010/main" val="152747517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391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3B5B0E1-2843-43C8-9010-30A25F45CCA9}"/>
              </a:ext>
            </a:extLst>
          </p:cNvPr>
          <p:cNvSpPr/>
          <p:nvPr/>
        </p:nvSpPr>
        <p:spPr>
          <a:xfrm>
            <a:off x="561975" y="0"/>
            <a:ext cx="11210925" cy="1438382"/>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rPr>
              <a:t>Kể</a:t>
            </a:r>
            <a:r>
              <a:rPr lang="en-US" sz="4000" b="1" dirty="0">
                <a:solidFill>
                  <a:srgbClr val="002060"/>
                </a:solidFill>
              </a:rPr>
              <a:t> </a:t>
            </a:r>
            <a:r>
              <a:rPr lang="en-US" sz="4000" b="1" dirty="0" err="1">
                <a:solidFill>
                  <a:srgbClr val="002060"/>
                </a:solidFill>
              </a:rPr>
              <a:t>tên</a:t>
            </a:r>
            <a:r>
              <a:rPr lang="en-US" sz="4000" b="1" dirty="0">
                <a:solidFill>
                  <a:srgbClr val="002060"/>
                </a:solidFill>
              </a:rPr>
              <a:t> </a:t>
            </a:r>
            <a:r>
              <a:rPr lang="en-US" sz="4000" b="1" dirty="0" err="1">
                <a:solidFill>
                  <a:srgbClr val="002060"/>
                </a:solidFill>
              </a:rPr>
              <a:t>một</a:t>
            </a:r>
            <a:r>
              <a:rPr lang="en-US" sz="4000" b="1" dirty="0">
                <a:solidFill>
                  <a:srgbClr val="002060"/>
                </a:solidFill>
              </a:rPr>
              <a:t> </a:t>
            </a:r>
            <a:r>
              <a:rPr lang="en-US" sz="4000" b="1" dirty="0" err="1">
                <a:solidFill>
                  <a:srgbClr val="002060"/>
                </a:solidFill>
              </a:rPr>
              <a:t>số</a:t>
            </a:r>
            <a:r>
              <a:rPr lang="en-US" sz="4000" b="1" dirty="0">
                <a:solidFill>
                  <a:srgbClr val="002060"/>
                </a:solidFill>
              </a:rPr>
              <a:t> </a:t>
            </a:r>
            <a:r>
              <a:rPr lang="en-US" sz="4000" b="1" dirty="0" err="1">
                <a:solidFill>
                  <a:srgbClr val="002060"/>
                </a:solidFill>
              </a:rPr>
              <a:t>dân</a:t>
            </a:r>
            <a:r>
              <a:rPr lang="en-US" sz="4000" b="1" dirty="0">
                <a:solidFill>
                  <a:srgbClr val="002060"/>
                </a:solidFill>
              </a:rPr>
              <a:t> </a:t>
            </a:r>
            <a:r>
              <a:rPr lang="en-US" sz="4000" b="1" dirty="0" err="1">
                <a:solidFill>
                  <a:srgbClr val="002060"/>
                </a:solidFill>
              </a:rPr>
              <a:t>tộc</a:t>
            </a:r>
            <a:r>
              <a:rPr lang="en-US" sz="4000" b="1" dirty="0">
                <a:solidFill>
                  <a:srgbClr val="002060"/>
                </a:solidFill>
              </a:rPr>
              <a:t> </a:t>
            </a:r>
            <a:r>
              <a:rPr lang="en-US" sz="4000" b="1" dirty="0" err="1">
                <a:solidFill>
                  <a:srgbClr val="002060"/>
                </a:solidFill>
              </a:rPr>
              <a:t>là</a:t>
            </a:r>
            <a:r>
              <a:rPr lang="en-US" sz="4000" b="1" dirty="0">
                <a:solidFill>
                  <a:srgbClr val="002060"/>
                </a:solidFill>
              </a:rPr>
              <a:t> </a:t>
            </a:r>
            <a:r>
              <a:rPr lang="en-US" sz="4000" b="1" dirty="0" err="1">
                <a:solidFill>
                  <a:srgbClr val="002060"/>
                </a:solidFill>
              </a:rPr>
              <a:t>chủ</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Không</a:t>
            </a:r>
            <a:r>
              <a:rPr lang="en-US" sz="4000" b="1" dirty="0">
                <a:solidFill>
                  <a:srgbClr val="002060"/>
                </a:solidFill>
              </a:rPr>
              <a:t> </a:t>
            </a:r>
            <a:r>
              <a:rPr lang="en-US" sz="4000" b="1" dirty="0" err="1">
                <a:solidFill>
                  <a:srgbClr val="002060"/>
                </a:solidFill>
              </a:rPr>
              <a:t>gian</a:t>
            </a:r>
            <a:r>
              <a:rPr lang="en-US" sz="4000" b="1" dirty="0">
                <a:solidFill>
                  <a:srgbClr val="002060"/>
                </a:solidFill>
              </a:rPr>
              <a:t> </a:t>
            </a:r>
            <a:r>
              <a:rPr lang="en-US" sz="4000" b="1" dirty="0" err="1">
                <a:solidFill>
                  <a:srgbClr val="002060"/>
                </a:solidFill>
              </a:rPr>
              <a:t>văn</a:t>
            </a:r>
            <a:r>
              <a:rPr lang="en-US" sz="4000" b="1" dirty="0">
                <a:solidFill>
                  <a:srgbClr val="002060"/>
                </a:solidFill>
              </a:rPr>
              <a:t> </a:t>
            </a:r>
            <a:r>
              <a:rPr lang="en-US" sz="4000" b="1" dirty="0" err="1">
                <a:solidFill>
                  <a:srgbClr val="002060"/>
                </a:solidFill>
              </a:rPr>
              <a:t>hóa</a:t>
            </a:r>
            <a:r>
              <a:rPr lang="en-US" sz="4000" b="1" dirty="0">
                <a:solidFill>
                  <a:srgbClr val="002060"/>
                </a:solidFill>
              </a:rPr>
              <a:t> </a:t>
            </a:r>
            <a:r>
              <a:rPr lang="en-US" sz="4000" b="1" dirty="0" err="1">
                <a:solidFill>
                  <a:srgbClr val="002060"/>
                </a:solidFill>
              </a:rPr>
              <a:t>Cồng</a:t>
            </a:r>
            <a:r>
              <a:rPr lang="en-US" sz="4000" b="1" dirty="0">
                <a:solidFill>
                  <a:srgbClr val="002060"/>
                </a:solidFill>
              </a:rPr>
              <a:t> </a:t>
            </a:r>
            <a:r>
              <a:rPr lang="en-US" sz="4000" b="1" dirty="0" err="1">
                <a:solidFill>
                  <a:srgbClr val="002060"/>
                </a:solidFill>
              </a:rPr>
              <a:t>chiêng</a:t>
            </a:r>
            <a:r>
              <a:rPr lang="en-US" sz="4000" b="1" dirty="0">
                <a:solidFill>
                  <a:srgbClr val="002060"/>
                </a:solidFill>
              </a:rPr>
              <a:t> </a:t>
            </a:r>
            <a:r>
              <a:rPr lang="en-US" sz="4000" b="1" dirty="0" err="1">
                <a:solidFill>
                  <a:srgbClr val="002060"/>
                </a:solidFill>
              </a:rPr>
              <a:t>Tây</a:t>
            </a:r>
            <a:r>
              <a:rPr lang="en-US" sz="4000" b="1" dirty="0">
                <a:solidFill>
                  <a:srgbClr val="002060"/>
                </a:solidFill>
              </a:rPr>
              <a:t> </a:t>
            </a:r>
            <a:r>
              <a:rPr lang="en-US" sz="4000" b="1" dirty="0" err="1">
                <a:solidFill>
                  <a:srgbClr val="002060"/>
                </a:solidFill>
              </a:rPr>
              <a:t>Nguyên</a:t>
            </a:r>
            <a:r>
              <a:rPr lang="en-US" sz="4000" b="1" dirty="0">
                <a:solidFill>
                  <a:srgbClr val="002060"/>
                </a:solidFill>
              </a:rPr>
              <a:t>.</a:t>
            </a:r>
            <a:endParaRPr kumimoji="0" lang="en-US" sz="4000" b="0" i="0" u="none" strike="noStrike" kern="1200" cap="none" spc="0" normalizeH="0" baseline="0" noProof="0" dirty="0">
              <a:ln>
                <a:noFill/>
              </a:ln>
              <a:solidFill>
                <a:srgbClr val="002060"/>
              </a:solidFill>
              <a:effectLst/>
              <a:uLnTx/>
              <a:uFillTx/>
              <a:latin typeface="Calibri" panose="020F0502020204030204"/>
            </a:endParaRPr>
          </a:p>
        </p:txBody>
      </p:sp>
      <p:sp>
        <p:nvSpPr>
          <p:cNvPr id="3" name="TextBox 4">
            <a:extLst>
              <a:ext uri="{FF2B5EF4-FFF2-40B4-BE49-F238E27FC236}">
                <a16:creationId xmlns:a16="http://schemas.microsoft.com/office/drawing/2014/main" id="{99E3FEE7-FA27-BDFE-646C-F4480CA65188}"/>
              </a:ext>
            </a:extLst>
          </p:cNvPr>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5" name="Picture 4">
            <a:extLst>
              <a:ext uri="{FF2B5EF4-FFF2-40B4-BE49-F238E27FC236}">
                <a16:creationId xmlns:a16="http://schemas.microsoft.com/office/drawing/2014/main" id="{6EDB86B5-0E6B-343D-1B90-131CDDE245B3}"/>
              </a:ext>
            </a:extLst>
          </p:cNvPr>
          <p:cNvPicPr>
            <a:picLocks noChangeAspect="1"/>
          </p:cNvPicPr>
          <p:nvPr/>
        </p:nvPicPr>
        <p:blipFill>
          <a:blip r:embed="rId3"/>
          <a:stretch>
            <a:fillRect/>
          </a:stretch>
        </p:blipFill>
        <p:spPr>
          <a:xfrm>
            <a:off x="3163423" y="1657991"/>
            <a:ext cx="5384676" cy="4694861"/>
          </a:xfrm>
          <a:prstGeom prst="rect">
            <a:avLst/>
          </a:prstGeom>
        </p:spPr>
      </p:pic>
    </p:spTree>
    <p:extLst>
      <p:ext uri="{BB962C8B-B14F-4D97-AF65-F5344CB8AC3E}">
        <p14:creationId xmlns:p14="http://schemas.microsoft.com/office/powerpoint/2010/main" val="49950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1162</Words>
  <Application>Microsoft Office PowerPoint</Application>
  <PresentationFormat>Widescreen</PresentationFormat>
  <Paragraphs>48</Paragraphs>
  <Slides>29</Slides>
  <Notes>3</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29</vt:i4>
      </vt:variant>
    </vt:vector>
  </HeadingPairs>
  <TitlesOfParts>
    <vt:vector size="46" baseType="lpstr">
      <vt:lpstr>Arial</vt:lpstr>
      <vt:lpstr>Calibri</vt:lpstr>
      <vt:lpstr>Calibri Light</vt:lpstr>
      <vt:lpstr>Cambria</vt:lpstr>
      <vt:lpstr>等线</vt:lpstr>
      <vt:lpstr>等线 Light</vt:lpstr>
      <vt:lpstr>Georgia</vt:lpstr>
      <vt:lpstr>Roboto</vt:lpstr>
      <vt:lpstr>Tahoma</vt:lpstr>
      <vt:lpstr>Times New Roman</vt:lpstr>
      <vt:lpstr>Wingdings</vt:lpstr>
      <vt:lpstr>字魂105号-简雅黑</vt:lpstr>
      <vt:lpstr>方正黑体简体</vt:lpstr>
      <vt:lpstr>Custom Design</vt:lpstr>
      <vt:lpstr>Office 主题​​</vt:lpstr>
      <vt:lpstr>1_Simple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nguyenthituyet</cp:lastModifiedBy>
  <cp:revision>29</cp:revision>
  <dcterms:created xsi:type="dcterms:W3CDTF">2024-02-23T08:08:35Z</dcterms:created>
  <dcterms:modified xsi:type="dcterms:W3CDTF">2025-04-08T13:39:03Z</dcterms:modified>
</cp:coreProperties>
</file>