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 id="2147483710" r:id="rId4"/>
    <p:sldMasterId id="2147483716" r:id="rId5"/>
    <p:sldMasterId id="2147483731" r:id="rId6"/>
  </p:sldMasterIdLst>
  <p:notesMasterIdLst>
    <p:notesMasterId r:id="rId28"/>
  </p:notesMasterIdLst>
  <p:sldIdLst>
    <p:sldId id="257" r:id="rId7"/>
    <p:sldId id="335" r:id="rId8"/>
    <p:sldId id="336" r:id="rId9"/>
    <p:sldId id="2007577508" r:id="rId10"/>
    <p:sldId id="2007577509" r:id="rId11"/>
    <p:sldId id="2007577510" r:id="rId12"/>
    <p:sldId id="262" r:id="rId13"/>
    <p:sldId id="6466" r:id="rId14"/>
    <p:sldId id="6467" r:id="rId15"/>
    <p:sldId id="272" r:id="rId16"/>
    <p:sldId id="6468" r:id="rId17"/>
    <p:sldId id="2007577511" r:id="rId18"/>
    <p:sldId id="2007577513" r:id="rId19"/>
    <p:sldId id="2007577499" r:id="rId20"/>
    <p:sldId id="2007577512" r:id="rId21"/>
    <p:sldId id="327" r:id="rId22"/>
    <p:sldId id="394" r:id="rId23"/>
    <p:sldId id="2007577514" r:id="rId24"/>
    <p:sldId id="2007577505" r:id="rId25"/>
    <p:sldId id="365"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255" autoAdjust="0"/>
  </p:normalViewPr>
  <p:slideViewPr>
    <p:cSldViewPr snapToGrid="0">
      <p:cViewPr>
        <p:scale>
          <a:sx n="70" d="100"/>
          <a:sy n="70" d="100"/>
        </p:scale>
        <p:origin x="501"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56FE2-A8B7-47B7-890B-3DE89F3A8431}"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D632C4-07BC-4115-A856-D9E4A2C64730}" type="slidenum">
              <a:rPr lang="en-US" smtClean="0"/>
              <a:t>‹#›</a:t>
            </a:fld>
            <a:endParaRPr lang="en-US"/>
          </a:p>
        </p:txBody>
      </p:sp>
    </p:spTree>
    <p:extLst>
      <p:ext uri="{BB962C8B-B14F-4D97-AF65-F5344CB8AC3E}">
        <p14:creationId xmlns:p14="http://schemas.microsoft.com/office/powerpoint/2010/main" val="554522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2911664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48641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13560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2429354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394847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84158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3163918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741385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73838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5" cy="3721059"/>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9" y="3717195"/>
            <a:ext cx="2206171" cy="3140805"/>
          </a:xfrm>
          <a:prstGeom prst="rect">
            <a:avLst/>
          </a:prstGeom>
        </p:spPr>
      </p:pic>
      <p:pic>
        <p:nvPicPr>
          <p:cNvPr id="18" name="图片 17">
            <a:extLst>
              <a:ext uri="{FF2B5EF4-FFF2-40B4-BE49-F238E27FC236}">
                <a16:creationId xmlns:a16="http://schemas.microsoft.com/office/drawing/2014/main"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1"/>
            <a:ext cx="5800232" cy="5454981"/>
          </a:xfrm>
          <a:prstGeom prst="rect">
            <a:avLst/>
          </a:prstGeom>
        </p:spPr>
      </p:pic>
    </p:spTree>
    <p:extLst>
      <p:ext uri="{BB962C8B-B14F-4D97-AF65-F5344CB8AC3E}">
        <p14:creationId xmlns:p14="http://schemas.microsoft.com/office/powerpoint/2010/main" val="349176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601217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172191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9"/>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2"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endParaRPr lang="zh-CN" altLang="en-US" sz="7200" dirty="0"/>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4" y="6021040"/>
            <a:ext cx="12472915"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3" cy="1355063"/>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4" y="180385"/>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073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29277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00206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79118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28157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2765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77702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44628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spTree>
    <p:extLst>
      <p:ext uri="{BB962C8B-B14F-4D97-AF65-F5344CB8AC3E}">
        <p14:creationId xmlns:p14="http://schemas.microsoft.com/office/powerpoint/2010/main" val="3409817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1424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16432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60386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56343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503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4/8/2025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986708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4/8/2025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927370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52142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A6D33B-ADB6-4A96-A365-9485CC16BE37}"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AA2C77-EFB6-4EA6-8E8B-64E39C73F38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2111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810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522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4/8/2025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799077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4/8/2025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040436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3344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A6D33B-ADB6-4A96-A365-9485CC16BE37}"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AA2C77-EFB6-4EA6-8E8B-64E39C73F38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336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964768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95185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998008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92550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54680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91120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257124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26531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20A9150-B01C-4199-AD0F-3275964595A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00120" y="-557742"/>
            <a:ext cx="3605741" cy="3605741"/>
          </a:xfrm>
          <a:prstGeom prst="rect">
            <a:avLst/>
          </a:prstGeom>
        </p:spPr>
      </p:pic>
    </p:spTree>
    <p:extLst>
      <p:ext uri="{BB962C8B-B14F-4D97-AF65-F5344CB8AC3E}">
        <p14:creationId xmlns:p14="http://schemas.microsoft.com/office/powerpoint/2010/main" val="4250500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23612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96200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09061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78588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15805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4/8/2025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20821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96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4/8/2025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13637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2025/4/8</a:t>
            </a:fld>
            <a:endParaRPr lang="zh-CN" altLang="en-US"/>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17082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4/8/2025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72339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9588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A6D33B-ADB6-4A96-A365-9485CC16BE37}"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AA2C77-EFB6-4EA6-8E8B-64E39C73F38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499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2025/4/8</a:t>
            </a:fld>
            <a:endParaRPr lang="zh-CN" altLang="en-US"/>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793984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82190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701101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35901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5.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7CBB461E-81B4-83D0-A436-5D52FD3FB6C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564849" y="218411"/>
            <a:ext cx="1174546" cy="1174546"/>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D52EC028-8615-20A4-7E0E-AE5A3887933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623392" y="-4715096"/>
            <a:ext cx="1514696" cy="1514696"/>
          </a:xfrm>
          <a:prstGeom prst="rect">
            <a:avLst/>
          </a:prstGeom>
        </p:spPr>
      </p:pic>
    </p:spTree>
    <p:extLst>
      <p:ext uri="{BB962C8B-B14F-4D97-AF65-F5344CB8AC3E}">
        <p14:creationId xmlns:p14="http://schemas.microsoft.com/office/powerpoint/2010/main" val="940851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4992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99498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21446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4569ABF8-383C-A446-5673-995E8209111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19520" y="340740"/>
            <a:ext cx="1271244" cy="1271244"/>
          </a:xfrm>
          <a:prstGeom prst="rect">
            <a:avLst/>
          </a:prstGeom>
        </p:spPr>
      </p:pic>
    </p:spTree>
    <p:extLst>
      <p:ext uri="{BB962C8B-B14F-4D97-AF65-F5344CB8AC3E}">
        <p14:creationId xmlns:p14="http://schemas.microsoft.com/office/powerpoint/2010/main" val="19318259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71376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4.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43.xml"/><Relationship Id="rId6" Type="http://schemas.openxmlformats.org/officeDocument/2006/relationships/image" Target="../media/image54.png"/><Relationship Id="rId5" Type="http://schemas.microsoft.com/office/2007/relationships/hdphoto" Target="../media/hdphoto5.wdp"/><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4.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 Id="rId5" Type="http://schemas.openxmlformats.org/officeDocument/2006/relationships/image" Target="../media/image29.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 Id="rId5" Type="http://schemas.openxmlformats.org/officeDocument/2006/relationships/image" Target="../media/image30.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 Id="rId5" Type="http://schemas.openxmlformats.org/officeDocument/2006/relationships/image" Target="../media/image31.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 Id="rId5" Type="http://schemas.openxmlformats.org/officeDocument/2006/relationships/image" Target="../media/image32.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4.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3CD6FCDD-4165-4122-AB63-1F4E9C1BD4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00351" y="923684"/>
            <a:ext cx="1437367" cy="1796709"/>
          </a:xfrm>
          <a:prstGeom prst="rect">
            <a:avLst/>
          </a:prstGeom>
        </p:spPr>
      </p:pic>
      <p:pic>
        <p:nvPicPr>
          <p:cNvPr id="2" name="Picture 1">
            <a:extLst>
              <a:ext uri="{FF2B5EF4-FFF2-40B4-BE49-F238E27FC236}">
                <a16:creationId xmlns:a16="http://schemas.microsoft.com/office/drawing/2014/main" id="{F47BB566-06D3-709D-0EE1-9226EB11A7CB}"/>
              </a:ext>
            </a:extLst>
          </p:cNvPr>
          <p:cNvPicPr>
            <a:picLocks noChangeAspect="1"/>
          </p:cNvPicPr>
          <p:nvPr/>
        </p:nvPicPr>
        <p:blipFill>
          <a:blip r:embed="rId3"/>
          <a:stretch>
            <a:fillRect/>
          </a:stretch>
        </p:blipFill>
        <p:spPr>
          <a:xfrm>
            <a:off x="4001337" y="1458687"/>
            <a:ext cx="7065876" cy="3731075"/>
          </a:xfrm>
          <a:prstGeom prst="rect">
            <a:avLst/>
          </a:prstGeom>
        </p:spPr>
      </p:pic>
    </p:spTree>
    <p:extLst>
      <p:ext uri="{BB962C8B-B14F-4D97-AF65-F5344CB8AC3E}">
        <p14:creationId xmlns:p14="http://schemas.microsoft.com/office/powerpoint/2010/main" val="363696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9">
            <a:extLst>
              <a:ext uri="{FF2B5EF4-FFF2-40B4-BE49-F238E27FC236}">
                <a16:creationId xmlns:a16="http://schemas.microsoft.com/office/drawing/2014/main" id="{A12C1712-9AF5-AD9A-50F3-FF9CB0B0DB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27620" y="734254"/>
            <a:ext cx="5468221" cy="6613799"/>
          </a:xfrm>
          <a:prstGeom prst="rect">
            <a:avLst/>
          </a:prstGeom>
        </p:spPr>
      </p:pic>
      <p:sp>
        <p:nvSpPr>
          <p:cNvPr id="22" name="Cloud Callout 13">
            <a:extLst>
              <a:ext uri="{FF2B5EF4-FFF2-40B4-BE49-F238E27FC236}">
                <a16:creationId xmlns:a16="http://schemas.microsoft.com/office/drawing/2014/main" id="{08BE2985-EC7E-433C-559C-F273116049B8}"/>
              </a:ext>
            </a:extLst>
          </p:cNvPr>
          <p:cNvSpPr/>
          <p:nvPr/>
        </p:nvSpPr>
        <p:spPr>
          <a:xfrm flipH="1">
            <a:off x="2504068" y="965058"/>
            <a:ext cx="6419104" cy="4613348"/>
          </a:xfrm>
          <a:prstGeom prst="wedgeEllipseCallout">
            <a:avLst>
              <a:gd name="adj1" fmla="val -51528"/>
              <a:gd name="adj2" fmla="val 23608"/>
            </a:avLst>
          </a:prstGeom>
          <a:ln w="19050"/>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6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sym typeface="Arial" panose="020B0604020202020204"/>
              </a:rPr>
              <a:t>Chia sẻ trước lớp</a:t>
            </a:r>
            <a:endParaRPr kumimoji="0" lang="en-US" sz="6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sym typeface="Arial" panose="020B0604020202020204"/>
            </a:endParaRPr>
          </a:p>
        </p:txBody>
      </p:sp>
      <p:pic>
        <p:nvPicPr>
          <p:cNvPr id="23" name="图形 3" descr="C:\Users\Am'be'r\Desktop\千库网_免扣学生开学装饰元素_元素编号11082454.png千库网_免扣学生开学装饰元素_元素编号11082454">
            <a:extLst>
              <a:ext uri="{FF2B5EF4-FFF2-40B4-BE49-F238E27FC236}">
                <a16:creationId xmlns:a16="http://schemas.microsoft.com/office/drawing/2014/main" id="{D80D2649-18B1-AD13-9C6F-D97EFB68E1A0}"/>
              </a:ext>
            </a:extLst>
          </p:cNvPr>
          <p:cNvPicPr>
            <a:picLocks noChangeAspect="1"/>
          </p:cNvPicPr>
          <p:nvPr/>
        </p:nvPicPr>
        <p:blipFill>
          <a:blip r:embed="rId4"/>
          <a:srcRect/>
          <a:stretch>
            <a:fillRect/>
          </a:stretch>
        </p:blipFill>
        <p:spPr>
          <a:xfrm>
            <a:off x="-2227517" y="1670138"/>
            <a:ext cx="6248400" cy="5325055"/>
          </a:xfrm>
          <a:prstGeom prst="rect">
            <a:avLst/>
          </a:prstGeom>
        </p:spPr>
      </p:pic>
    </p:spTree>
    <p:extLst>
      <p:ext uri="{BB962C8B-B14F-4D97-AF65-F5344CB8AC3E}">
        <p14:creationId xmlns:p14="http://schemas.microsoft.com/office/powerpoint/2010/main" val="70950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61" y="1704405"/>
            <a:ext cx="4784573" cy="5153596"/>
          </a:xfrm>
          <a:prstGeom prst="rect">
            <a:avLst/>
          </a:prstGeom>
        </p:spPr>
      </p:pic>
      <p:grpSp>
        <p:nvGrpSpPr>
          <p:cNvPr id="2" name="Group 1">
            <a:extLst>
              <a:ext uri="{FF2B5EF4-FFF2-40B4-BE49-F238E27FC236}">
                <a16:creationId xmlns:a16="http://schemas.microsoft.com/office/drawing/2014/main" id="{916D78E5-9A71-C637-6E73-6A552E98B168}"/>
              </a:ext>
            </a:extLst>
          </p:cNvPr>
          <p:cNvGrpSpPr/>
          <p:nvPr/>
        </p:nvGrpSpPr>
        <p:grpSpPr>
          <a:xfrm>
            <a:off x="1807239" y="-331615"/>
            <a:ext cx="9584148" cy="4505819"/>
            <a:chOff x="1807238" y="-331616"/>
            <a:chExt cx="9584148" cy="4505818"/>
          </a:xfrm>
        </p:grpSpPr>
        <p:pic>
          <p:nvPicPr>
            <p:cNvPr id="9" name="图片 14">
              <a:extLst>
                <a:ext uri="{FF2B5EF4-FFF2-40B4-BE49-F238E27FC236}">
                  <a16:creationId xmlns:a16="http://schemas.microsoft.com/office/drawing/2014/main" id="{2423C3AF-8741-8836-1F71-D8897D18F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238" y="-331616"/>
              <a:ext cx="9584148" cy="4505818"/>
            </a:xfrm>
            <a:prstGeom prst="rect">
              <a:avLst/>
            </a:prstGeom>
          </p:spPr>
        </p:pic>
        <p:sp>
          <p:nvSpPr>
            <p:cNvPr id="7" name="Rectangle 6">
              <a:extLst>
                <a:ext uri="{FF2B5EF4-FFF2-40B4-BE49-F238E27FC236}">
                  <a16:creationId xmlns:a16="http://schemas.microsoft.com/office/drawing/2014/main" id="{B0EF7D5C-682E-69C8-8BE0-9BCD315B4608}"/>
                </a:ext>
              </a:extLst>
            </p:cNvPr>
            <p:cNvSpPr/>
            <p:nvPr/>
          </p:nvSpPr>
          <p:spPr>
            <a:xfrm>
              <a:off x="3242615" y="1223391"/>
              <a:ext cx="7191939" cy="2554544"/>
            </a:xfrm>
            <a:prstGeom prst="rect">
              <a:avLst/>
            </a:prstGeom>
          </p:spPr>
          <p:txBody>
            <a:bodyPr wrap="square">
              <a:spAutoFit/>
            </a:bodyPr>
            <a:lstStyle/>
            <a:p>
              <a:pPr marL="0" marR="0" lvl="0" indent="0" algn="ctr" defTabSz="914377" rtl="0" eaLnBrk="1" fontAlgn="auto" latinLnBrk="0" hangingPunct="1">
                <a:lnSpc>
                  <a:spcPct val="100000"/>
                </a:lnSpc>
                <a:spcBef>
                  <a:spcPct val="20000"/>
                </a:spcBef>
                <a:spcAft>
                  <a:spcPts val="0"/>
                </a:spcAft>
                <a:buClr>
                  <a:srgbClr val="0033CC"/>
                </a:buClr>
                <a:buSzPct val="120000"/>
                <a:buFontTx/>
                <a:buNone/>
                <a:tabLst/>
                <a:defRPr/>
              </a:pPr>
              <a:r>
                <a:rPr kumimoji="0" lang="vi-VN" altLang="en-US" sz="32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Trong số những bệnh suy dinh </a:t>
              </a:r>
              <a:r>
                <a:rPr kumimoji="0" lang="en-US" altLang="en-US" sz="3200" b="1" i="0" u="none" strike="noStrike" kern="1200" cap="none" spc="0" normalizeH="0" baseline="0" noProof="0" dirty="0" err="1">
                  <a:ln>
                    <a:noFill/>
                  </a:ln>
                  <a:solidFill>
                    <a:srgbClr val="00B0A3">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dưỡng</a:t>
              </a:r>
              <a:r>
                <a:rPr kumimoji="0" lang="vi-VN" altLang="en-US" sz="32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thấp còi, thiếu máu thiếu sắt, thừa cân béo phì, bệnh nào có nguyên nhân do thiếu máu hoặc thừa chất dinh </a:t>
              </a:r>
              <a:r>
                <a:rPr kumimoji="0" lang="en-US" altLang="en-US" sz="3200" b="1" i="0" u="none" strike="noStrike" kern="1200" cap="none" spc="0" normalizeH="0" baseline="0" noProof="0" dirty="0" err="1">
                  <a:ln>
                    <a:noFill/>
                  </a:ln>
                  <a:solidFill>
                    <a:srgbClr val="00B0A3">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dưỡng</a:t>
              </a:r>
              <a:r>
                <a:rPr kumimoji="0" lang="vi-VN" altLang="en-US" sz="32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p>
          </p:txBody>
        </p:sp>
      </p:grpSp>
      <p:pic>
        <p:nvPicPr>
          <p:cNvPr id="11" name="Picture 10">
            <a:extLst>
              <a:ext uri="{FF2B5EF4-FFF2-40B4-BE49-F238E27FC236}">
                <a16:creationId xmlns:a16="http://schemas.microsoft.com/office/drawing/2014/main" id="{82B1569C-588A-4717-B8A5-6BC4AE116665}"/>
              </a:ext>
            </a:extLst>
          </p:cNvPr>
          <p:cNvPicPr/>
          <p:nvPr/>
        </p:nvPicPr>
        <p:blipFill rotWithShape="1">
          <a:blip r:embed="rId5">
            <a:clrChange>
              <a:clrFrom>
                <a:srgbClr val="FFFFFF">
                  <a:alpha val="100000"/>
                </a:srgbClr>
              </a:clrFrom>
              <a:clrTo>
                <a:srgbClr val="FFFFFF">
                  <a:alpha val="100000"/>
                  <a:alpha val="0"/>
                </a:srgbClr>
              </a:clrTo>
            </a:clrChange>
          </a:blip>
          <a:srcRect l="51720" t="10210" r="3680" b="45181"/>
          <a:stretch/>
        </p:blipFill>
        <p:spPr>
          <a:xfrm>
            <a:off x="10153983" y="4109405"/>
            <a:ext cx="2474807" cy="2659120"/>
          </a:xfrm>
          <a:prstGeom prst="rect">
            <a:avLst/>
          </a:prstGeom>
          <a:noFill/>
          <a:ln w="9525">
            <a:noFill/>
          </a:ln>
        </p:spPr>
      </p:pic>
      <p:grpSp>
        <p:nvGrpSpPr>
          <p:cNvPr id="3" name="Group 2">
            <a:extLst>
              <a:ext uri="{FF2B5EF4-FFF2-40B4-BE49-F238E27FC236}">
                <a16:creationId xmlns:a16="http://schemas.microsoft.com/office/drawing/2014/main" id="{A5E95FA2-887E-91BA-64A4-8072201EA22A}"/>
              </a:ext>
            </a:extLst>
          </p:cNvPr>
          <p:cNvGrpSpPr/>
          <p:nvPr/>
        </p:nvGrpSpPr>
        <p:grpSpPr>
          <a:xfrm>
            <a:off x="3495674" y="4325159"/>
            <a:ext cx="6657975" cy="1837516"/>
            <a:chOff x="312868" y="590381"/>
            <a:chExt cx="6864886" cy="2178240"/>
          </a:xfrm>
        </p:grpSpPr>
        <p:grpSp>
          <p:nvGrpSpPr>
            <p:cNvPr id="4" name="Group 3">
              <a:extLst>
                <a:ext uri="{FF2B5EF4-FFF2-40B4-BE49-F238E27FC236}">
                  <a16:creationId xmlns:a16="http://schemas.microsoft.com/office/drawing/2014/main" id="{379E749E-D247-5977-2CE6-DC7FF29C9E06}"/>
                </a:ext>
              </a:extLst>
            </p:cNvPr>
            <p:cNvGrpSpPr/>
            <p:nvPr/>
          </p:nvGrpSpPr>
          <p:grpSpPr>
            <a:xfrm>
              <a:off x="312868" y="590381"/>
              <a:ext cx="6864886" cy="2178240"/>
              <a:chOff x="312868" y="590381"/>
              <a:chExt cx="6864886" cy="2178240"/>
            </a:xfrm>
          </p:grpSpPr>
          <p:sp>
            <p:nvSpPr>
              <p:cNvPr id="6" name="Rectangle: Rounded Corners 5">
                <a:extLst>
                  <a:ext uri="{FF2B5EF4-FFF2-40B4-BE49-F238E27FC236}">
                    <a16:creationId xmlns:a16="http://schemas.microsoft.com/office/drawing/2014/main" id="{F2917C00-E9A0-CCBE-77E6-1FC056E29179}"/>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838B069A-64C9-334C-9A45-367695EDD5F5}"/>
                  </a:ext>
                </a:extLst>
              </p:cNvPr>
              <p:cNvSpPr/>
              <p:nvPr/>
            </p:nvSpPr>
            <p:spPr>
              <a:xfrm>
                <a:off x="487560" y="719064"/>
                <a:ext cx="6566230" cy="1952789"/>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5" name="Hộp Văn bản 6">
              <a:extLst>
                <a:ext uri="{FF2B5EF4-FFF2-40B4-BE49-F238E27FC236}">
                  <a16:creationId xmlns:a16="http://schemas.microsoft.com/office/drawing/2014/main" id="{9B0E2E19-933D-ABED-A2F0-6F61AE234107}"/>
                </a:ext>
              </a:extLst>
            </p:cNvPr>
            <p:cNvSpPr txBox="1"/>
            <p:nvPr/>
          </p:nvSpPr>
          <p:spPr>
            <a:xfrm>
              <a:off x="617767" y="833152"/>
              <a:ext cx="6287171" cy="186071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Bệnh do thiếu chất dinh d</a:t>
              </a:r>
              <a:r>
                <a:rPr lang="en-US" sz="3200" b="1" dirty="0" err="1">
                  <a:solidFill>
                    <a:srgbClr val="FF0000"/>
                  </a:solidFill>
                  <a:latin typeface="Calibri" panose="020F0502020204030204" pitchFamily="34" charset="0"/>
                  <a:cs typeface="Calibri" panose="020F0502020204030204" pitchFamily="34" charset="0"/>
                </a:rPr>
                <a:t>ưỡng</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bệnh suy dinh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dưỡng</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thấp còi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bệnh</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thiếu máu thiếu sắt.</a:t>
              </a:r>
            </a:p>
          </p:txBody>
        </p:sp>
      </p:grpSp>
    </p:spTree>
    <p:extLst>
      <p:ext uri="{BB962C8B-B14F-4D97-AF65-F5344CB8AC3E}">
        <p14:creationId xmlns:p14="http://schemas.microsoft.com/office/powerpoint/2010/main" val="179592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61" y="1704405"/>
            <a:ext cx="4784573" cy="5153596"/>
          </a:xfrm>
          <a:prstGeom prst="rect">
            <a:avLst/>
          </a:prstGeom>
        </p:spPr>
      </p:pic>
      <p:grpSp>
        <p:nvGrpSpPr>
          <p:cNvPr id="2" name="Group 1">
            <a:extLst>
              <a:ext uri="{FF2B5EF4-FFF2-40B4-BE49-F238E27FC236}">
                <a16:creationId xmlns:a16="http://schemas.microsoft.com/office/drawing/2014/main" id="{916D78E5-9A71-C637-6E73-6A552E98B168}"/>
              </a:ext>
            </a:extLst>
          </p:cNvPr>
          <p:cNvGrpSpPr/>
          <p:nvPr/>
        </p:nvGrpSpPr>
        <p:grpSpPr>
          <a:xfrm>
            <a:off x="1807239" y="106535"/>
            <a:ext cx="9584148" cy="4505819"/>
            <a:chOff x="1807238" y="-331616"/>
            <a:chExt cx="9584148" cy="4505818"/>
          </a:xfrm>
        </p:grpSpPr>
        <p:pic>
          <p:nvPicPr>
            <p:cNvPr id="9" name="图片 14">
              <a:extLst>
                <a:ext uri="{FF2B5EF4-FFF2-40B4-BE49-F238E27FC236}">
                  <a16:creationId xmlns:a16="http://schemas.microsoft.com/office/drawing/2014/main" id="{2423C3AF-8741-8836-1F71-D8897D18F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238" y="-331616"/>
              <a:ext cx="9584148" cy="4505818"/>
            </a:xfrm>
            <a:prstGeom prst="rect">
              <a:avLst/>
            </a:prstGeom>
          </p:spPr>
        </p:pic>
        <p:sp>
          <p:nvSpPr>
            <p:cNvPr id="7" name="Rectangle 6">
              <a:extLst>
                <a:ext uri="{FF2B5EF4-FFF2-40B4-BE49-F238E27FC236}">
                  <a16:creationId xmlns:a16="http://schemas.microsoft.com/office/drawing/2014/main" id="{B0EF7D5C-682E-69C8-8BE0-9BCD315B4608}"/>
                </a:ext>
              </a:extLst>
            </p:cNvPr>
            <p:cNvSpPr/>
            <p:nvPr/>
          </p:nvSpPr>
          <p:spPr>
            <a:xfrm>
              <a:off x="3162299" y="1223391"/>
              <a:ext cx="7439025" cy="2123658"/>
            </a:xfrm>
            <a:prstGeom prst="rect">
              <a:avLst/>
            </a:prstGeom>
          </p:spPr>
          <p:txBody>
            <a:bodyPr wrap="square">
              <a:spAutoFit/>
            </a:bodyPr>
            <a:lstStyle/>
            <a:p>
              <a:pPr marL="0" marR="0" lvl="0" indent="0" algn="ctr" defTabSz="914377" rtl="0" eaLnBrk="1" fontAlgn="auto" latinLnBrk="0" hangingPunct="1">
                <a:lnSpc>
                  <a:spcPct val="100000"/>
                </a:lnSpc>
                <a:spcBef>
                  <a:spcPct val="20000"/>
                </a:spcBef>
                <a:spcAft>
                  <a:spcPts val="0"/>
                </a:spcAft>
                <a:buClr>
                  <a:srgbClr val="0033CC"/>
                </a:buClr>
                <a:buSzPct val="120000"/>
                <a:buFontTx/>
                <a:buNone/>
                <a:tabLst/>
                <a:defRPr/>
              </a:pPr>
              <a:r>
                <a:rPr kumimoji="0" lang="vi-VN" altLang="en-US" sz="44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Em cần làm gì để phòng tránh các bệnh do thiếu hoặc thừa chất dinh </a:t>
              </a:r>
              <a:r>
                <a:rPr kumimoji="0" lang="en-US" altLang="en-US" sz="4400" b="1" i="0" u="none" strike="noStrike" kern="1200" cap="none" spc="0" normalizeH="0" baseline="0" noProof="0" dirty="0" err="1">
                  <a:ln>
                    <a:noFill/>
                  </a:ln>
                  <a:solidFill>
                    <a:srgbClr val="00B0A3">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dưỡng</a:t>
              </a:r>
              <a:r>
                <a:rPr kumimoji="0" lang="vi-VN" altLang="en-US" sz="4400" b="1" i="0" u="none" strike="noStrike" kern="1200" cap="none" spc="0" normalizeH="0" baseline="0" noProof="0" dirty="0">
                  <a:ln>
                    <a:noFill/>
                  </a:ln>
                  <a:solidFill>
                    <a:srgbClr val="00B0A3">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p>
          </p:txBody>
        </p:sp>
      </p:grpSp>
      <p:pic>
        <p:nvPicPr>
          <p:cNvPr id="11" name="Picture 10">
            <a:extLst>
              <a:ext uri="{FF2B5EF4-FFF2-40B4-BE49-F238E27FC236}">
                <a16:creationId xmlns:a16="http://schemas.microsoft.com/office/drawing/2014/main" id="{82B1569C-588A-4717-B8A5-6BC4AE116665}"/>
              </a:ext>
            </a:extLst>
          </p:cNvPr>
          <p:cNvPicPr/>
          <p:nvPr/>
        </p:nvPicPr>
        <p:blipFill rotWithShape="1">
          <a:blip r:embed="rId5">
            <a:clrChange>
              <a:clrFrom>
                <a:srgbClr val="FFFFFF">
                  <a:alpha val="100000"/>
                </a:srgbClr>
              </a:clrFrom>
              <a:clrTo>
                <a:srgbClr val="FFFFFF">
                  <a:alpha val="100000"/>
                  <a:alpha val="0"/>
                </a:srgbClr>
              </a:clrTo>
            </a:clrChange>
          </a:blip>
          <a:srcRect l="51720" t="10210" r="3680" b="45181"/>
          <a:stretch/>
        </p:blipFill>
        <p:spPr>
          <a:xfrm>
            <a:off x="10153983" y="4109405"/>
            <a:ext cx="2474807" cy="2659120"/>
          </a:xfrm>
          <a:prstGeom prst="rect">
            <a:avLst/>
          </a:prstGeom>
          <a:noFill/>
          <a:ln w="9525">
            <a:noFill/>
          </a:ln>
        </p:spPr>
      </p:pic>
    </p:spTree>
    <p:extLst>
      <p:ext uri="{BB962C8B-B14F-4D97-AF65-F5344CB8AC3E}">
        <p14:creationId xmlns:p14="http://schemas.microsoft.com/office/powerpoint/2010/main" val="50942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ác bệnh do thiếu chất dinh dưỡng">
            <a:hlinkClick r:id="" action="ppaction://media"/>
            <a:extLst>
              <a:ext uri="{FF2B5EF4-FFF2-40B4-BE49-F238E27FC236}">
                <a16:creationId xmlns:a16="http://schemas.microsoft.com/office/drawing/2014/main" id="{CD52460D-D4BD-4BE7-7005-0DDAC2E9C1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522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screenshot of a computer&#10;&#10;Description automatically generated with low confidence">
            <a:extLst>
              <a:ext uri="{FF2B5EF4-FFF2-40B4-BE49-F238E27FC236}">
                <a16:creationId xmlns:a16="http://schemas.microsoft.com/office/drawing/2014/main" id="{0037A431-BFDC-2218-19FB-D844570F263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10" name="TextBox 9">
            <a:extLst>
              <a:ext uri="{FF2B5EF4-FFF2-40B4-BE49-F238E27FC236}">
                <a16:creationId xmlns:a16="http://schemas.microsoft.com/office/drawing/2014/main" id="{93D3B351-3D98-50A0-73E2-FB2CEA0C6390}"/>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descr="A picture containing logo&#10;&#10;Description automatically generated">
            <a:extLst>
              <a:ext uri="{FF2B5EF4-FFF2-40B4-BE49-F238E27FC236}">
                <a16:creationId xmlns:a16="http://schemas.microsoft.com/office/drawing/2014/main" id="{EF2A974E-565F-C374-4457-BAE369B1E7F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grpSp>
        <p:nvGrpSpPr>
          <p:cNvPr id="12" name="Group 11">
            <a:extLst>
              <a:ext uri="{FF2B5EF4-FFF2-40B4-BE49-F238E27FC236}">
                <a16:creationId xmlns:a16="http://schemas.microsoft.com/office/drawing/2014/main" id="{5776EC93-53AF-4566-DD37-B79A3C290EA5}"/>
              </a:ext>
            </a:extLst>
          </p:cNvPr>
          <p:cNvGrpSpPr/>
          <p:nvPr/>
        </p:nvGrpSpPr>
        <p:grpSpPr>
          <a:xfrm>
            <a:off x="438149" y="1705783"/>
            <a:ext cx="11306175" cy="4552974"/>
            <a:chOff x="312868" y="590381"/>
            <a:chExt cx="6864886" cy="2178240"/>
          </a:xfrm>
        </p:grpSpPr>
        <p:grpSp>
          <p:nvGrpSpPr>
            <p:cNvPr id="13" name="Group 12">
              <a:extLst>
                <a:ext uri="{FF2B5EF4-FFF2-40B4-BE49-F238E27FC236}">
                  <a16:creationId xmlns:a16="http://schemas.microsoft.com/office/drawing/2014/main" id="{94AEA0D1-1E5C-EB89-87E7-AF37CD2C90CD}"/>
                </a:ext>
              </a:extLst>
            </p:cNvPr>
            <p:cNvGrpSpPr/>
            <p:nvPr/>
          </p:nvGrpSpPr>
          <p:grpSpPr>
            <a:xfrm>
              <a:off x="312868" y="590381"/>
              <a:ext cx="6864886" cy="2178240"/>
              <a:chOff x="312868" y="590381"/>
              <a:chExt cx="6864886" cy="2178240"/>
            </a:xfrm>
          </p:grpSpPr>
          <p:sp>
            <p:nvSpPr>
              <p:cNvPr id="15" name="Rectangle: Rounded Corners 14">
                <a:extLst>
                  <a:ext uri="{FF2B5EF4-FFF2-40B4-BE49-F238E27FC236}">
                    <a16:creationId xmlns:a16="http://schemas.microsoft.com/office/drawing/2014/main" id="{56031763-834A-DBF5-7F8C-9D1967DA342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8527B318-8376-84A6-2A21-D16365F7432D}"/>
                  </a:ext>
                </a:extLst>
              </p:cNvPr>
              <p:cNvSpPr/>
              <p:nvPr/>
            </p:nvSpPr>
            <p:spPr>
              <a:xfrm>
                <a:off x="487560" y="719064"/>
                <a:ext cx="6566230" cy="1952789"/>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Hộp Văn bản 6">
              <a:extLst>
                <a:ext uri="{FF2B5EF4-FFF2-40B4-BE49-F238E27FC236}">
                  <a16:creationId xmlns:a16="http://schemas.microsoft.com/office/drawing/2014/main" id="{5C2CFBF0-CF4E-9ABF-9752-75868F8ED537}"/>
                </a:ext>
              </a:extLst>
            </p:cNvPr>
            <p:cNvSpPr txBox="1"/>
            <p:nvPr/>
          </p:nvSpPr>
          <p:spPr>
            <a:xfrm>
              <a:off x="629334" y="814923"/>
              <a:ext cx="6287171" cy="169333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Để phòng tránh các bệnh do thiếu hoặc thừa chất dinh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dưỡng</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em cần thực hiện chế độ ăn uống cân bằng và lành mạnh; ăn phối hợp nhiều loại thức ăn, ăn đủ rau, hoa quả, uống đủ nước để cơ thể được cung cấp đầy đủ chất dinh dữơng và năng lượng, đồng thời giúp ăn ngon miệng và tiêu hóa tốt; ăn thực phẩm an toàn để phòng tránh bị ngộ độc thức ăn gây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nôn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mửa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tiêu</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p>
          </p:txBody>
        </p:sp>
      </p:grpSp>
    </p:spTree>
    <p:extLst>
      <p:ext uri="{BB962C8B-B14F-4D97-AF65-F5344CB8AC3E}">
        <p14:creationId xmlns:p14="http://schemas.microsoft.com/office/powerpoint/2010/main" val="72464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5F414E9-D72F-4A97-B1CB-61FC73C6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2" y="48659"/>
            <a:ext cx="11345923" cy="6266212"/>
          </a:xfrm>
          <a:prstGeom prst="rect">
            <a:avLst/>
          </a:prstGeom>
        </p:spPr>
      </p:pic>
      <p:pic>
        <p:nvPicPr>
          <p:cNvPr id="38" name="图片 37">
            <a:extLst>
              <a:ext uri="{FF2B5EF4-FFF2-40B4-BE49-F238E27FC236}">
                <a16:creationId xmlns:a16="http://schemas.microsoft.com/office/drawing/2014/main" id="{0BCE8A12-CB47-4322-9BE2-9EAC317B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025" y="854219"/>
            <a:ext cx="2358331" cy="1148931"/>
          </a:xfrm>
          <a:prstGeom prst="rect">
            <a:avLst/>
          </a:prstGeom>
        </p:spPr>
      </p:pic>
      <p:pic>
        <p:nvPicPr>
          <p:cNvPr id="2" name="Picture 1">
            <a:extLst>
              <a:ext uri="{FF2B5EF4-FFF2-40B4-BE49-F238E27FC236}">
                <a16:creationId xmlns:a16="http://schemas.microsoft.com/office/drawing/2014/main" id="{1D85714B-660D-CB4C-F971-B72ED5507E1A}"/>
              </a:ext>
            </a:extLst>
          </p:cNvPr>
          <p:cNvPicPr>
            <a:picLocks noChangeAspect="1"/>
          </p:cNvPicPr>
          <p:nvPr/>
        </p:nvPicPr>
        <p:blipFill>
          <a:blip r:embed="rId5"/>
          <a:stretch>
            <a:fillRect/>
          </a:stretch>
        </p:blipFill>
        <p:spPr>
          <a:xfrm>
            <a:off x="8538152" y="2742772"/>
            <a:ext cx="4115229" cy="4115229"/>
          </a:xfrm>
          <a:prstGeom prst="rect">
            <a:avLst/>
          </a:prstGeom>
        </p:spPr>
      </p:pic>
      <p:pic>
        <p:nvPicPr>
          <p:cNvPr id="5" name="Picture 4">
            <a:extLst>
              <a:ext uri="{FF2B5EF4-FFF2-40B4-BE49-F238E27FC236}">
                <a16:creationId xmlns:a16="http://schemas.microsoft.com/office/drawing/2014/main" id="{EA03D2AD-09FA-E3BA-2DD1-12AA140355AB}"/>
              </a:ext>
            </a:extLst>
          </p:cNvPr>
          <p:cNvPicPr>
            <a:picLocks noChangeAspect="1"/>
          </p:cNvPicPr>
          <p:nvPr/>
        </p:nvPicPr>
        <p:blipFill>
          <a:blip r:embed="rId6"/>
          <a:stretch>
            <a:fillRect/>
          </a:stretch>
        </p:blipFill>
        <p:spPr>
          <a:xfrm>
            <a:off x="1779310" y="2574306"/>
            <a:ext cx="7852329" cy="2566638"/>
          </a:xfrm>
          <a:prstGeom prst="rect">
            <a:avLst/>
          </a:prstGeom>
        </p:spPr>
      </p:pic>
    </p:spTree>
    <p:extLst>
      <p:ext uri="{BB962C8B-B14F-4D97-AF65-F5344CB8AC3E}">
        <p14:creationId xmlns:p14="http://schemas.microsoft.com/office/powerpoint/2010/main" val="60026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580">
                                          <p:stCondLst>
                                            <p:cond delay="0"/>
                                          </p:stCondLst>
                                        </p:cTn>
                                        <p:tgtEl>
                                          <p:spTgt spid="38"/>
                                        </p:tgtEl>
                                      </p:cBhvr>
                                    </p:animEffect>
                                    <p:anim calcmode="lin" valueType="num">
                                      <p:cBhvr>
                                        <p:cTn id="1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7" dur="26">
                                          <p:stCondLst>
                                            <p:cond delay="650"/>
                                          </p:stCondLst>
                                        </p:cTn>
                                        <p:tgtEl>
                                          <p:spTgt spid="38"/>
                                        </p:tgtEl>
                                      </p:cBhvr>
                                      <p:to x="100000" y="60000"/>
                                    </p:animScale>
                                    <p:animScale>
                                      <p:cBhvr>
                                        <p:cTn id="18" dur="166" decel="50000">
                                          <p:stCondLst>
                                            <p:cond delay="676"/>
                                          </p:stCondLst>
                                        </p:cTn>
                                        <p:tgtEl>
                                          <p:spTgt spid="38"/>
                                        </p:tgtEl>
                                      </p:cBhvr>
                                      <p:to x="100000" y="100000"/>
                                    </p:animScale>
                                    <p:animScale>
                                      <p:cBhvr>
                                        <p:cTn id="19" dur="26">
                                          <p:stCondLst>
                                            <p:cond delay="1312"/>
                                          </p:stCondLst>
                                        </p:cTn>
                                        <p:tgtEl>
                                          <p:spTgt spid="38"/>
                                        </p:tgtEl>
                                      </p:cBhvr>
                                      <p:to x="100000" y="80000"/>
                                    </p:animScale>
                                    <p:animScale>
                                      <p:cBhvr>
                                        <p:cTn id="20" dur="166" decel="50000">
                                          <p:stCondLst>
                                            <p:cond delay="1338"/>
                                          </p:stCondLst>
                                        </p:cTn>
                                        <p:tgtEl>
                                          <p:spTgt spid="38"/>
                                        </p:tgtEl>
                                      </p:cBhvr>
                                      <p:to x="100000" y="100000"/>
                                    </p:animScale>
                                    <p:animScale>
                                      <p:cBhvr>
                                        <p:cTn id="21" dur="26">
                                          <p:stCondLst>
                                            <p:cond delay="1642"/>
                                          </p:stCondLst>
                                        </p:cTn>
                                        <p:tgtEl>
                                          <p:spTgt spid="38"/>
                                        </p:tgtEl>
                                      </p:cBhvr>
                                      <p:to x="100000" y="90000"/>
                                    </p:animScale>
                                    <p:animScale>
                                      <p:cBhvr>
                                        <p:cTn id="22" dur="166" decel="50000">
                                          <p:stCondLst>
                                            <p:cond delay="1668"/>
                                          </p:stCondLst>
                                        </p:cTn>
                                        <p:tgtEl>
                                          <p:spTgt spid="38"/>
                                        </p:tgtEl>
                                      </p:cBhvr>
                                      <p:to x="100000" y="100000"/>
                                    </p:animScale>
                                    <p:animScale>
                                      <p:cBhvr>
                                        <p:cTn id="23" dur="26">
                                          <p:stCondLst>
                                            <p:cond delay="1808"/>
                                          </p:stCondLst>
                                        </p:cTn>
                                        <p:tgtEl>
                                          <p:spTgt spid="38"/>
                                        </p:tgtEl>
                                      </p:cBhvr>
                                      <p:to x="100000" y="95000"/>
                                    </p:animScale>
                                    <p:animScale>
                                      <p:cBhvr>
                                        <p:cTn id="24" dur="166" decel="50000">
                                          <p:stCondLst>
                                            <p:cond delay="1834"/>
                                          </p:stCondLst>
                                        </p:cTn>
                                        <p:tgtEl>
                                          <p:spTgt spid="3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id="{C80C3E9A-5458-4077-9A9C-4CCF4BFBC5AC}"/>
              </a:ext>
            </a:extLst>
          </p:cNvPr>
          <p:cNvSpPr txBox="1"/>
          <p:nvPr/>
        </p:nvSpPr>
        <p:spPr>
          <a:xfrm rot="21425103">
            <a:off x="2397792" y="1433385"/>
            <a:ext cx="709863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0" b="1" i="0" u="none" strike="noStrike" kern="1200" cap="none" spc="0" normalizeH="0" baseline="0" noProof="0" dirty="0">
                <a:ln>
                  <a:noFill/>
                </a:ln>
                <a:solidFill>
                  <a:srgbClr val="002060"/>
                </a:solidFill>
                <a:effectLst/>
                <a:uLnTx/>
                <a:uFillTx/>
                <a:latin typeface="Calibri" panose="020F0502020204030204"/>
                <a:ea typeface="+mn-ea"/>
                <a:cs typeface="+mn-cs"/>
              </a:rPr>
              <a:t>Trò chơi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0" b="1" i="0" u="none" strike="noStrike" kern="1200" cap="none" spc="0" normalizeH="0" baseline="0" noProof="0" dirty="0">
                <a:ln>
                  <a:noFill/>
                </a:ln>
                <a:solidFill>
                  <a:srgbClr val="002060"/>
                </a:solidFill>
                <a:effectLst/>
                <a:uLnTx/>
                <a:uFillTx/>
                <a:latin typeface="Calibri" panose="020F0502020204030204"/>
                <a:ea typeface="+mn-ea"/>
                <a:cs typeface="+mn-cs"/>
              </a:rPr>
              <a:t>“Chọn</a:t>
            </a:r>
            <a:r>
              <a:rPr kumimoji="0" lang="it-IT" sz="8000" b="1" i="0" u="none" strike="noStrike" kern="1200" cap="none" spc="0" normalizeH="0" noProof="0" dirty="0">
                <a:ln>
                  <a:noFill/>
                </a:ln>
                <a:solidFill>
                  <a:srgbClr val="002060"/>
                </a:solidFill>
                <a:effectLst/>
                <a:uLnTx/>
                <a:uFillTx/>
                <a:latin typeface="Calibri" panose="020F0502020204030204"/>
                <a:ea typeface="+mn-ea"/>
                <a:cs typeface="+mn-cs"/>
              </a:rPr>
              <a:t> thức ăn</a:t>
            </a:r>
            <a:r>
              <a:rPr kumimoji="0" lang="it-IT" sz="80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US" sz="8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descr="A picture containing diagram&#10;&#10;Description automatically generated">
            <a:extLst>
              <a:ext uri="{FF2B5EF4-FFF2-40B4-BE49-F238E27FC236}">
                <a16:creationId xmlns:a16="http://schemas.microsoft.com/office/drawing/2014/main" id="{A71633EA-1C97-44FB-9A3D-1178B8796F0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59" b="97297" l="10000" r="90000">
                        <a14:foregroundMark x1="41892" y1="47297" x2="43514" y2="52534"/>
                        <a14:foregroundMark x1="51486" y1="91047" x2="51051" y2="93332"/>
                        <a14:foregroundMark x1="35946" y1="13682" x2="35946" y2="13682"/>
                        <a14:foregroundMark x1="72973" y1="22804" x2="72973" y2="22804"/>
                        <a14:foregroundMark x1="72432" y1="24831" x2="72432" y2="24831"/>
                        <a14:foregroundMark x1="73649" y1="23480" x2="72432" y2="24324"/>
                        <a14:foregroundMark x1="68649" y1="85473" x2="68649" y2="85473"/>
                        <a14:foregroundMark x1="49459" y1="94764" x2="49459" y2="94764"/>
                        <a14:foregroundMark x1="55541" y1="96791" x2="55541" y2="96791"/>
                        <a14:foregroundMark x1="56081" y1="96284" x2="56081" y2="96284"/>
                        <a14:foregroundMark x1="55811" y1="96115" x2="55811" y2="96115"/>
                        <a14:foregroundMark x1="55676" y1="94088" x2="54865" y2="95946"/>
                        <a14:foregroundMark x1="57297" y1="94595" x2="56892" y2="97297"/>
                        <a14:foregroundMark x1="57973" y1="94595" x2="57568" y2="96622"/>
                        <a14:foregroundMark x1="55541" y1="95608" x2="54865" y2="96959"/>
                        <a14:foregroundMark x1="54459" y1="95777" x2="54459" y2="95777"/>
                        <a14:foregroundMark x1="36486" y1="86486" x2="36486" y2="86486"/>
                        <a14:foregroundMark x1="25135" y1="47128" x2="25135" y2="47128"/>
                        <a14:foregroundMark x1="70676" y1="84966" x2="70676" y2="84966"/>
                        <a14:foregroundMark x1="70405" y1="84628" x2="70405" y2="84628"/>
                        <a14:foregroundMark x1="69865" y1="83277" x2="69865" y2="83277"/>
                        <a14:backgroundMark x1="27432" y1="16385" x2="27027" y2="20946"/>
                        <a14:backgroundMark x1="34054" y1="21453" x2="23649" y2="36824"/>
                        <a14:backgroundMark x1="23649" y1="36824" x2="20405" y2="48818"/>
                        <a14:backgroundMark x1="20405" y1="48818" x2="24730" y2="56419"/>
                        <a14:backgroundMark x1="24730" y1="56419" x2="21216" y2="77534"/>
                        <a14:backgroundMark x1="21216" y1="77534" x2="28784" y2="84797"/>
                        <a14:backgroundMark x1="28784" y1="84797" x2="35946" y2="84459"/>
                        <a14:backgroundMark x1="35946" y1="84459" x2="40541" y2="80068"/>
                        <a14:backgroundMark x1="40541" y1="80068" x2="45270" y2="97128"/>
                        <a14:backgroundMark x1="58783" y1="94939" x2="67162" y2="93581"/>
                        <a14:backgroundMark x1="45270" y1="97128" x2="53254" y2="95834"/>
                        <a14:backgroundMark x1="68561" y1="85473" x2="68649" y2="84966"/>
                        <a14:backgroundMark x1="67162" y1="93581" x2="68561" y2="85473"/>
                        <a14:backgroundMark x1="70343" y1="83277" x2="80676" y2="72973"/>
                        <a14:backgroundMark x1="68988" y1="84628" x2="70343" y2="83277"/>
                        <a14:backgroundMark x1="68649" y1="84966" x2="68988" y2="84628"/>
                        <a14:backgroundMark x1="80676" y1="72973" x2="84730" y2="43919"/>
                        <a14:backgroundMark x1="84730" y1="43919" x2="74818" y2="26650"/>
                        <a14:backgroundMark x1="71351" y1="20608" x2="57703" y2="14020"/>
                        <a14:backgroundMark x1="57703" y1="14020" x2="36081" y2="18412"/>
                        <a14:backgroundMark x1="36081" y1="18412" x2="32703" y2="20777"/>
                        <a14:backgroundMark x1="63378" y1="19595" x2="73243" y2="32095"/>
                        <a14:backgroundMark x1="73243" y1="32095" x2="73243" y2="32095"/>
                        <a14:backgroundMark x1="73784" y1="32939" x2="74189" y2="44257"/>
                        <a14:backgroundMark x1="30811" y1="46622" x2="27162" y2="50338"/>
                        <a14:backgroundMark x1="41892" y1="73311" x2="41486" y2="78716"/>
                        <a14:backgroundMark x1="62568" y1="63176" x2="62568" y2="63176"/>
                        <a14:backgroundMark x1="62162" y1="62669" x2="61351" y2="65203"/>
                      </a14:backgroundRemoval>
                    </a14:imgEffect>
                  </a14:imgLayer>
                </a14:imgProps>
              </a:ext>
              <a:ext uri="{28A0092B-C50C-407E-A947-70E740481C1C}">
                <a14:useLocalDpi xmlns:a14="http://schemas.microsoft.com/office/drawing/2010/main" val="0"/>
              </a:ext>
            </a:extLst>
          </a:blip>
          <a:stretch>
            <a:fillRect/>
          </a:stretch>
        </p:blipFill>
        <p:spPr>
          <a:xfrm>
            <a:off x="7282294" y="2161309"/>
            <a:ext cx="5870865" cy="4696691"/>
          </a:xfrm>
          <a:prstGeom prst="rect">
            <a:avLst/>
          </a:prstGeom>
        </p:spPr>
      </p:pic>
      <p:pic>
        <p:nvPicPr>
          <p:cNvPr id="5" name="Picture 2" descr="Happy woman teacher in government uniform smiling character cartoon art illustration">
            <a:extLst>
              <a:ext uri="{FF2B5EF4-FFF2-40B4-BE49-F238E27FC236}">
                <a16:creationId xmlns:a16="http://schemas.microsoft.com/office/drawing/2014/main" id="{60B72ECC-E9B7-4DB8-823B-3D119CCC2D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285477" y="229771"/>
            <a:ext cx="3692275" cy="29549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chart&#10;&#10;Description automatically generated">
            <a:extLst>
              <a:ext uri="{FF2B5EF4-FFF2-40B4-BE49-F238E27FC236}">
                <a16:creationId xmlns:a16="http://schemas.microsoft.com/office/drawing/2014/main" id="{E351B3BA-8E1F-4AAD-81A6-CF92526B606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2093" l="5349" r="93488">
                        <a14:foregroundMark x1="19535" y1="35349" x2="10814" y2="73488"/>
                        <a14:foregroundMark x1="27209" y1="30930" x2="26628" y2="72558"/>
                        <a14:foregroundMark x1="39186" y1="28140" x2="37674" y2="64651"/>
                        <a14:foregroundMark x1="37674" y1="64651" x2="37674" y2="64651"/>
                        <a14:foregroundMark x1="38721" y1="16047" x2="41860" y2="82558"/>
                        <a14:foregroundMark x1="43256" y1="25814" x2="41163" y2="83488"/>
                        <a14:foregroundMark x1="41163" y1="83488" x2="41512" y2="87674"/>
                        <a14:foregroundMark x1="32558" y1="30465" x2="31163" y2="44884"/>
                        <a14:foregroundMark x1="31163" y1="44884" x2="33605" y2="70465"/>
                        <a14:foregroundMark x1="33605" y1="70465" x2="38605" y2="84651"/>
                        <a14:foregroundMark x1="38605" y1="84651" x2="45000" y2="79070"/>
                        <a14:foregroundMark x1="45000" y1="79070" x2="43953" y2="58140"/>
                        <a14:foregroundMark x1="43953" y1="58140" x2="39535" y2="40698"/>
                        <a14:foregroundMark x1="39535" y1="40698" x2="34651" y2="34651"/>
                        <a14:foregroundMark x1="43721" y1="15581" x2="41163" y2="24419"/>
                        <a14:foregroundMark x1="39186" y1="16047" x2="38837" y2="18605"/>
                        <a14:foregroundMark x1="39535" y1="13023" x2="39535" y2="13023"/>
                        <a14:foregroundMark x1="39535" y1="13023" x2="35930" y2="13023"/>
                        <a14:foregroundMark x1="34302" y1="26512" x2="31279" y2="26047"/>
                        <a14:foregroundMark x1="34419" y1="81395" x2="30930" y2="81860"/>
                        <a14:foregroundMark x1="7209" y1="81860" x2="5465" y2="87674"/>
                        <a14:foregroundMark x1="20581" y1="32558" x2="22093" y2="33256"/>
                        <a14:foregroundMark x1="36628" y1="16279" x2="36860" y2="18140"/>
                        <a14:foregroundMark x1="45465" y1="83023" x2="45465" y2="83023"/>
                        <a14:foregroundMark x1="60814" y1="21395" x2="61512" y2="65349"/>
                        <a14:foregroundMark x1="61512" y1="65349" x2="68023" y2="74884"/>
                        <a14:foregroundMark x1="68023" y1="74884" x2="73140" y2="59767"/>
                        <a14:foregroundMark x1="73140" y1="59767" x2="70698" y2="38140"/>
                        <a14:foregroundMark x1="70698" y1="38140" x2="62907" y2="25581"/>
                        <a14:foregroundMark x1="78721" y1="36279" x2="87326" y2="68372"/>
                        <a14:foregroundMark x1="87326" y1="68372" x2="88023" y2="75116"/>
                        <a14:foregroundMark x1="85698" y1="69535" x2="93140" y2="90000"/>
                        <a14:foregroundMark x1="93140" y1="90000" x2="93488" y2="92093"/>
                        <a14:foregroundMark x1="75233" y1="20465" x2="73488" y2="27209"/>
                        <a14:foregroundMark x1="68605" y1="27442" x2="67093" y2="33256"/>
                        <a14:foregroundMark x1="73721" y1="77907" x2="74070" y2="85349"/>
                        <a14:foregroundMark x1="66628" y1="80233" x2="64767" y2="87442"/>
                        <a14:foregroundMark x1="10116" y1="81860" x2="8023" y2="88372"/>
                      </a14:backgroundRemoval>
                    </a14:imgEffect>
                  </a14:imgLayer>
                </a14:imgProps>
              </a:ext>
              <a:ext uri="{28A0092B-C50C-407E-A947-70E740481C1C}">
                <a14:useLocalDpi xmlns:a14="http://schemas.microsoft.com/office/drawing/2010/main" val="0"/>
              </a:ext>
            </a:extLst>
          </a:blip>
          <a:stretch>
            <a:fillRect/>
          </a:stretch>
        </p:blipFill>
        <p:spPr>
          <a:xfrm>
            <a:off x="-27013" y="4821079"/>
            <a:ext cx="4073841" cy="2036921"/>
          </a:xfrm>
          <a:prstGeom prst="rect">
            <a:avLst/>
          </a:prstGeom>
        </p:spPr>
      </p:pic>
    </p:spTree>
    <p:extLst>
      <p:ext uri="{BB962C8B-B14F-4D97-AF65-F5344CB8AC3E}">
        <p14:creationId xmlns:p14="http://schemas.microsoft.com/office/powerpoint/2010/main" val="267928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19CA03-4E59-F487-1E8C-20AEDF7F4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5084" y="1010580"/>
            <a:ext cx="6096012" cy="6096012"/>
          </a:xfrm>
          <a:prstGeom prst="rect">
            <a:avLst/>
          </a:prstGeom>
        </p:spPr>
      </p:pic>
      <p:sp>
        <p:nvSpPr>
          <p:cNvPr id="5" name="Rectangle: Rounded Corners 4">
            <a:extLst>
              <a:ext uri="{FF2B5EF4-FFF2-40B4-BE49-F238E27FC236}">
                <a16:creationId xmlns:a16="http://schemas.microsoft.com/office/drawing/2014/main" id="{FF2B7019-9160-DDF1-8C8D-CEA3C75CEB4C}"/>
              </a:ext>
            </a:extLst>
          </p:cNvPr>
          <p:cNvSpPr/>
          <p:nvPr/>
        </p:nvSpPr>
        <p:spPr>
          <a:xfrm>
            <a:off x="809467" y="581025"/>
            <a:ext cx="7715408" cy="4215827"/>
          </a:xfrm>
          <a:prstGeom prst="roundRect">
            <a:avLst>
              <a:gd name="adj" fmla="val 29873"/>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ách chơi: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 đội nêu tên một bệnh do thiếu dinh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dưỡng</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các bạn đội khác sẽ kể tên những loại thức ăn có chứa chất dinh dữơng giúp phòng tránh bệnh đó (nếu không nêu được thức ăn giúp phòng tránh bệnh đó là bị thua)</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95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285750" y="1975191"/>
            <a:ext cx="4629150" cy="1547167"/>
            <a:chOff x="949304" y="1391863"/>
            <a:chExt cx="3605440" cy="1821348"/>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49304" y="1391863"/>
              <a:ext cx="3605440"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VD: Đội 1: bệnh thiếu máu thiếu sắt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04566" y="1390650"/>
            <a:ext cx="5858809" cy="2191084"/>
            <a:chOff x="974811" y="633834"/>
            <a:chExt cx="3563197" cy="2579377"/>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633834"/>
              <a:ext cx="3398013" cy="2579377"/>
            </a:xfrm>
            <a:prstGeom prst="wedgeRoundRectCallout">
              <a:avLst>
                <a:gd name="adj1" fmla="val -6404"/>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74811" y="1055474"/>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Đội 2: ăn thức ăn có chứa sắt như thịt bò, hải sản,</a:t>
              </a:r>
              <a:r>
                <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a:t>
              </a:r>
              <a:r>
                <a:rPr kumimoji="0" lang="vi-VN"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 </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47143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5F414E9-D72F-4A97-B1CB-61FC73C6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2" y="48659"/>
            <a:ext cx="11345923" cy="6266212"/>
          </a:xfrm>
          <a:prstGeom prst="rect">
            <a:avLst/>
          </a:prstGeom>
        </p:spPr>
      </p:pic>
      <p:pic>
        <p:nvPicPr>
          <p:cNvPr id="38" name="图片 37">
            <a:extLst>
              <a:ext uri="{FF2B5EF4-FFF2-40B4-BE49-F238E27FC236}">
                <a16:creationId xmlns:a16="http://schemas.microsoft.com/office/drawing/2014/main" id="{0BCE8A12-CB47-4322-9BE2-9EAC317B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025" y="854219"/>
            <a:ext cx="2358331" cy="1148931"/>
          </a:xfrm>
          <a:prstGeom prst="rect">
            <a:avLst/>
          </a:prstGeom>
        </p:spPr>
      </p:pic>
      <p:pic>
        <p:nvPicPr>
          <p:cNvPr id="2" name="Picture 1">
            <a:extLst>
              <a:ext uri="{FF2B5EF4-FFF2-40B4-BE49-F238E27FC236}">
                <a16:creationId xmlns:a16="http://schemas.microsoft.com/office/drawing/2014/main" id="{1D85714B-660D-CB4C-F971-B72ED5507E1A}"/>
              </a:ext>
            </a:extLst>
          </p:cNvPr>
          <p:cNvPicPr>
            <a:picLocks noChangeAspect="1"/>
          </p:cNvPicPr>
          <p:nvPr/>
        </p:nvPicPr>
        <p:blipFill>
          <a:blip r:embed="rId5"/>
          <a:stretch>
            <a:fillRect/>
          </a:stretch>
        </p:blipFill>
        <p:spPr>
          <a:xfrm>
            <a:off x="8538152" y="2742772"/>
            <a:ext cx="4115229" cy="4115229"/>
          </a:xfrm>
          <a:prstGeom prst="rect">
            <a:avLst/>
          </a:prstGeom>
        </p:spPr>
      </p:pic>
      <p:pic>
        <p:nvPicPr>
          <p:cNvPr id="4" name="Picture 3">
            <a:extLst>
              <a:ext uri="{FF2B5EF4-FFF2-40B4-BE49-F238E27FC236}">
                <a16:creationId xmlns:a16="http://schemas.microsoft.com/office/drawing/2014/main" id="{A0519E1F-B260-2D9C-B7D7-1C2F3BC9F3B9}"/>
              </a:ext>
            </a:extLst>
          </p:cNvPr>
          <p:cNvPicPr>
            <a:picLocks noChangeAspect="1"/>
          </p:cNvPicPr>
          <p:nvPr/>
        </p:nvPicPr>
        <p:blipFill>
          <a:blip r:embed="rId6"/>
          <a:stretch>
            <a:fillRect/>
          </a:stretch>
        </p:blipFill>
        <p:spPr>
          <a:xfrm>
            <a:off x="2237390" y="2891351"/>
            <a:ext cx="6647856" cy="1709224"/>
          </a:xfrm>
          <a:prstGeom prst="rect">
            <a:avLst/>
          </a:prstGeom>
        </p:spPr>
      </p:pic>
    </p:spTree>
    <p:extLst>
      <p:ext uri="{BB962C8B-B14F-4D97-AF65-F5344CB8AC3E}">
        <p14:creationId xmlns:p14="http://schemas.microsoft.com/office/powerpoint/2010/main" val="4187200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580">
                                          <p:stCondLst>
                                            <p:cond delay="0"/>
                                          </p:stCondLst>
                                        </p:cTn>
                                        <p:tgtEl>
                                          <p:spTgt spid="38"/>
                                        </p:tgtEl>
                                      </p:cBhvr>
                                    </p:animEffect>
                                    <p:anim calcmode="lin" valueType="num">
                                      <p:cBhvr>
                                        <p:cTn id="1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7" dur="26">
                                          <p:stCondLst>
                                            <p:cond delay="650"/>
                                          </p:stCondLst>
                                        </p:cTn>
                                        <p:tgtEl>
                                          <p:spTgt spid="38"/>
                                        </p:tgtEl>
                                      </p:cBhvr>
                                      <p:to x="100000" y="60000"/>
                                    </p:animScale>
                                    <p:animScale>
                                      <p:cBhvr>
                                        <p:cTn id="18" dur="166" decel="50000">
                                          <p:stCondLst>
                                            <p:cond delay="676"/>
                                          </p:stCondLst>
                                        </p:cTn>
                                        <p:tgtEl>
                                          <p:spTgt spid="38"/>
                                        </p:tgtEl>
                                      </p:cBhvr>
                                      <p:to x="100000" y="100000"/>
                                    </p:animScale>
                                    <p:animScale>
                                      <p:cBhvr>
                                        <p:cTn id="19" dur="26">
                                          <p:stCondLst>
                                            <p:cond delay="1312"/>
                                          </p:stCondLst>
                                        </p:cTn>
                                        <p:tgtEl>
                                          <p:spTgt spid="38"/>
                                        </p:tgtEl>
                                      </p:cBhvr>
                                      <p:to x="100000" y="80000"/>
                                    </p:animScale>
                                    <p:animScale>
                                      <p:cBhvr>
                                        <p:cTn id="20" dur="166" decel="50000">
                                          <p:stCondLst>
                                            <p:cond delay="1338"/>
                                          </p:stCondLst>
                                        </p:cTn>
                                        <p:tgtEl>
                                          <p:spTgt spid="38"/>
                                        </p:tgtEl>
                                      </p:cBhvr>
                                      <p:to x="100000" y="100000"/>
                                    </p:animScale>
                                    <p:animScale>
                                      <p:cBhvr>
                                        <p:cTn id="21" dur="26">
                                          <p:stCondLst>
                                            <p:cond delay="1642"/>
                                          </p:stCondLst>
                                        </p:cTn>
                                        <p:tgtEl>
                                          <p:spTgt spid="38"/>
                                        </p:tgtEl>
                                      </p:cBhvr>
                                      <p:to x="100000" y="90000"/>
                                    </p:animScale>
                                    <p:animScale>
                                      <p:cBhvr>
                                        <p:cTn id="22" dur="166" decel="50000">
                                          <p:stCondLst>
                                            <p:cond delay="1668"/>
                                          </p:stCondLst>
                                        </p:cTn>
                                        <p:tgtEl>
                                          <p:spTgt spid="38"/>
                                        </p:tgtEl>
                                      </p:cBhvr>
                                      <p:to x="100000" y="100000"/>
                                    </p:animScale>
                                    <p:animScale>
                                      <p:cBhvr>
                                        <p:cTn id="23" dur="26">
                                          <p:stCondLst>
                                            <p:cond delay="1808"/>
                                          </p:stCondLst>
                                        </p:cTn>
                                        <p:tgtEl>
                                          <p:spTgt spid="38"/>
                                        </p:tgtEl>
                                      </p:cBhvr>
                                      <p:to x="100000" y="95000"/>
                                    </p:animScale>
                                    <p:animScale>
                                      <p:cBhvr>
                                        <p:cTn id="24" dur="166" decel="50000">
                                          <p:stCondLst>
                                            <p:cond delay="1834"/>
                                          </p:stCondLst>
                                        </p:cTn>
                                        <p:tgtEl>
                                          <p:spTgt spid="3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A89EC25-01DE-4F9B-90BB-B32010C6C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11" y="-411231"/>
            <a:ext cx="11102436" cy="760426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ABD54F96-1D5C-44EB-B9C5-277D9DB7D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88487" y="250366"/>
            <a:ext cx="4125675" cy="6858000"/>
          </a:xfrm>
          <a:prstGeom prst="rect">
            <a:avLst/>
          </a:prstGeom>
        </p:spPr>
      </p:pic>
      <p:pic>
        <p:nvPicPr>
          <p:cNvPr id="3" name="Picture 2">
            <a:extLst>
              <a:ext uri="{FF2B5EF4-FFF2-40B4-BE49-F238E27FC236}">
                <a16:creationId xmlns:a16="http://schemas.microsoft.com/office/drawing/2014/main" id="{53DE5E1C-7769-D862-77E7-15631E2D92A0}"/>
              </a:ext>
            </a:extLst>
          </p:cNvPr>
          <p:cNvPicPr>
            <a:picLocks noChangeAspect="1"/>
          </p:cNvPicPr>
          <p:nvPr/>
        </p:nvPicPr>
        <p:blipFill>
          <a:blip r:embed="rId4"/>
          <a:stretch>
            <a:fillRect/>
          </a:stretch>
        </p:blipFill>
        <p:spPr>
          <a:xfrm>
            <a:off x="1396416" y="1611533"/>
            <a:ext cx="7608467" cy="2225233"/>
          </a:xfrm>
          <a:prstGeom prst="rect">
            <a:avLst/>
          </a:prstGeom>
        </p:spPr>
      </p:pic>
    </p:spTree>
    <p:extLst>
      <p:ext uri="{BB962C8B-B14F-4D97-AF65-F5344CB8AC3E}">
        <p14:creationId xmlns:p14="http://schemas.microsoft.com/office/powerpoint/2010/main" val="2488077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209550" y="1870430"/>
            <a:ext cx="8030210" cy="3053995"/>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FF0000"/>
                </a:solidFill>
                <a:latin typeface="Calibri" panose="020F0502020204030204"/>
              </a:rPr>
              <a:t>V</a:t>
            </a:r>
            <a:r>
              <a:rPr lang="vi-VN" sz="4400" b="1" dirty="0">
                <a:solidFill>
                  <a:srgbClr val="FF0000"/>
                </a:solidFill>
                <a:latin typeface="Calibri" panose="020F0502020204030204"/>
              </a:rPr>
              <a:t>ề nhà</a:t>
            </a:r>
            <a:r>
              <a:rPr lang="en-US" sz="4400" b="1" dirty="0">
                <a:solidFill>
                  <a:srgbClr val="FF0000"/>
                </a:solidFill>
                <a:latin typeface="Calibri" panose="020F0502020204030204"/>
              </a:rPr>
              <a:t>:</a:t>
            </a:r>
            <a:r>
              <a:rPr lang="vi-VN" sz="4400" b="1" dirty="0">
                <a:solidFill>
                  <a:srgbClr val="FF0000"/>
                </a:solidFill>
                <a:latin typeface="Calibri" panose="020F0502020204030204"/>
              </a:rPr>
              <a:t> thực hiện ăn uống đầy đủ chất dinh dưỡng để phòng, tránh một số bệnh liên quan đến dinh dữơng. </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868F150A-CBAA-1902-E2DE-CDC892E9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261" y="-242888"/>
            <a:ext cx="8805739" cy="7948591"/>
          </a:xfrm>
          <a:prstGeom prst="rect">
            <a:avLst/>
          </a:prstGeom>
        </p:spPr>
      </p:pic>
      <p:sp>
        <p:nvSpPr>
          <p:cNvPr id="20" name="TextBox 19">
            <a:extLst>
              <a:ext uri="{FF2B5EF4-FFF2-40B4-BE49-F238E27FC236}">
                <a16:creationId xmlns:a16="http://schemas.microsoft.com/office/drawing/2014/main" id="{935602CB-8311-741E-8E8A-96FB3C0E6EFD}"/>
              </a:ext>
            </a:extLst>
          </p:cNvPr>
          <p:cNvSpPr txBox="1">
            <a:spLocks noChangeArrowheads="1"/>
          </p:cNvSpPr>
          <p:nvPr/>
        </p:nvSpPr>
        <p:spPr bwMode="auto">
          <a:xfrm>
            <a:off x="5031114" y="2971323"/>
            <a:ext cx="59805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14338" marR="0" lvl="0" indent="-514338" algn="l" defTabSz="914377" rtl="0" eaLnBrk="1" fontAlgn="auto" latinLnBrk="0" hangingPunct="1">
              <a:lnSpc>
                <a:spcPct val="100000"/>
              </a:lnSpc>
              <a:spcBef>
                <a:spcPct val="0"/>
              </a:spcBef>
              <a:spcAft>
                <a:spcPts val="0"/>
              </a:spcAft>
              <a:buClrTx/>
              <a:buSzTx/>
              <a:buFontTx/>
              <a:buAutoNum type="arabicPeriod"/>
              <a:tabLst/>
              <a:defRPr/>
            </a:pPr>
            <a:r>
              <a:rPr kumimoji="0" lang="en-US" alt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Ôn</a:t>
            </a:r>
            <a:r>
              <a:rPr kumimoji="0" lang="en-US" alt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alt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lại</a:t>
            </a:r>
            <a:r>
              <a:rPr kumimoji="0" lang="en-US" alt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alt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bài</a:t>
            </a:r>
            <a:r>
              <a:rPr kumimoji="0" lang="en-US" alt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alt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đã</a:t>
            </a:r>
            <a:r>
              <a:rPr kumimoji="0" lang="en-US" alt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alt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học</a:t>
            </a:r>
            <a:endParaRPr kumimoji="0" lang="en-US" alt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a:p>
            <a:pPr marL="514338" marR="0" lvl="0" indent="-514338" algn="l" defTabSz="914377" rtl="0" eaLnBrk="1" fontAlgn="auto" latinLnBrk="0" hangingPunct="1">
              <a:lnSpc>
                <a:spcPct val="100000"/>
              </a:lnSpc>
              <a:spcBef>
                <a:spcPct val="0"/>
              </a:spcBef>
              <a:spcAft>
                <a:spcPts val="0"/>
              </a:spcAft>
              <a:buClrTx/>
              <a:buSzTx/>
              <a:buFontTx/>
              <a:buAutoNum type="arabicPeriod"/>
              <a:tabLst/>
              <a:defRPr/>
            </a:pPr>
            <a:r>
              <a:rPr kumimoji="0" lang="en-US" alt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Chuẩn</a:t>
            </a:r>
            <a:r>
              <a:rPr kumimoji="0" lang="en-US" alt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alt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bị</a:t>
            </a:r>
            <a:r>
              <a:rPr kumimoji="0" lang="en-US" alt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alt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bài</a:t>
            </a:r>
            <a:r>
              <a:rPr kumimoji="0" lang="en-US" alt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alt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tiếp</a:t>
            </a:r>
            <a:r>
              <a:rPr kumimoji="0" lang="en-US" alt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alt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theo</a:t>
            </a:r>
            <a:endParaRPr kumimoji="0" lang="en-US" alt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pic>
        <p:nvPicPr>
          <p:cNvPr id="2" name="图片 16">
            <a:extLst>
              <a:ext uri="{FF2B5EF4-FFF2-40B4-BE49-F238E27FC236}">
                <a16:creationId xmlns:a16="http://schemas.microsoft.com/office/drawing/2014/main" id="{A32BA9B9-96E0-5762-5B1D-90EE551ED66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6601"/>
          <a:stretch/>
        </p:blipFill>
        <p:spPr>
          <a:xfrm flipH="1">
            <a:off x="96253" y="1611085"/>
            <a:ext cx="5402179" cy="5246915"/>
          </a:xfrm>
          <a:prstGeom prst="rect">
            <a:avLst/>
          </a:prstGeom>
        </p:spPr>
      </p:pic>
      <p:pic>
        <p:nvPicPr>
          <p:cNvPr id="3" name="Picture 2">
            <a:extLst>
              <a:ext uri="{FF2B5EF4-FFF2-40B4-BE49-F238E27FC236}">
                <a16:creationId xmlns:a16="http://schemas.microsoft.com/office/drawing/2014/main" id="{CD0C83AB-1624-20A7-893C-2761C74C4048}"/>
              </a:ext>
            </a:extLst>
          </p:cNvPr>
          <p:cNvPicPr>
            <a:picLocks noChangeAspect="1"/>
          </p:cNvPicPr>
          <p:nvPr/>
        </p:nvPicPr>
        <p:blipFill>
          <a:blip r:embed="rId5"/>
          <a:stretch>
            <a:fillRect/>
          </a:stretch>
        </p:blipFill>
        <p:spPr>
          <a:xfrm>
            <a:off x="6060809" y="1819989"/>
            <a:ext cx="3194581" cy="1103472"/>
          </a:xfrm>
          <a:prstGeom prst="rect">
            <a:avLst/>
          </a:prstGeom>
        </p:spPr>
      </p:pic>
    </p:spTree>
    <p:extLst>
      <p:ext uri="{BB962C8B-B14F-4D97-AF65-F5344CB8AC3E}">
        <p14:creationId xmlns:p14="http://schemas.microsoft.com/office/powerpoint/2010/main" val="2628690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20"/>
                                        </p:tgtEl>
                                        <p:attrNameLst>
                                          <p:attrName>style.visibility</p:attrName>
                                        </p:attrNameLst>
                                      </p:cBhvr>
                                      <p:to>
                                        <p:strVal val="visible"/>
                                      </p:to>
                                    </p:set>
                                  </p:childTnLst>
                                </p:cTn>
                              </p:par>
                              <p:par>
                                <p:cTn id="7" presetID="16" presetClass="emph" presetSubtype="0" fill="hold" grpId="0" nodeType="withEffect">
                                  <p:stCondLst>
                                    <p:cond delay="0"/>
                                  </p:stCondLst>
                                  <p:iterate type="lt">
                                    <p:tmPct val="4000"/>
                                  </p:iterate>
                                  <p:childTnLst>
                                    <p:set>
                                      <p:cBhvr override="childStyle">
                                        <p:cTn id="8" dur="500" fill="hold"/>
                                        <p:tgtEl>
                                          <p:spTgt spid="20"/>
                                        </p:tgtEl>
                                        <p:attrNameLst>
                                          <p:attrName>style.color</p:attrName>
                                        </p:attrNameLst>
                                      </p:cBhvr>
                                      <p:to>
                                        <p:clrVal>
                                          <a:schemeClr val="accent2"/>
                                        </p:clrVal>
                                      </p:to>
                                    </p:set>
                                    <p:set>
                                      <p:cBhvr>
                                        <p:cTn id="9" dur="500" fill="hold"/>
                                        <p:tgtEl>
                                          <p:spTgt spid="20"/>
                                        </p:tgtEl>
                                        <p:attrNameLst>
                                          <p:attrName>fillcolor</p:attrName>
                                        </p:attrNameLst>
                                      </p:cBhvr>
                                      <p:to>
                                        <p:clrVal>
                                          <a:schemeClr val="accent2"/>
                                        </p:clrVal>
                                      </p:to>
                                    </p:set>
                                    <p:set>
                                      <p:cBhvr>
                                        <p:cTn id="1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6D99E1A-E72D-06DE-74E8-A96B5E51EC5A}"/>
              </a:ext>
            </a:extLst>
          </p:cNvPr>
          <p:cNvSpPr/>
          <p:nvPr/>
        </p:nvSpPr>
        <p:spPr>
          <a:xfrm>
            <a:off x="2016802" y="280129"/>
            <a:ext cx="8349521" cy="104384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78E9717-7746-4BE6-AB0A-50327D76A7DA}"/>
              </a:ext>
            </a:extLst>
          </p:cNvPr>
          <p:cNvSpPr txBox="1"/>
          <p:nvPr/>
        </p:nvSpPr>
        <p:spPr>
          <a:xfrm>
            <a:off x="2193999" y="228062"/>
            <a:ext cx="78834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Calibri" panose="020F0502020204030204"/>
              </a:rPr>
              <a:t>Đây</a:t>
            </a:r>
            <a:r>
              <a:rPr lang="en-US" sz="6000" b="1" dirty="0">
                <a:solidFill>
                  <a:prstClr val="black"/>
                </a:solidFill>
                <a:latin typeface="Calibri" panose="020F0502020204030204"/>
              </a:rPr>
              <a:t> </a:t>
            </a:r>
            <a:r>
              <a:rPr lang="en-US" sz="6000" b="1" dirty="0" err="1">
                <a:solidFill>
                  <a:prstClr val="black"/>
                </a:solidFill>
                <a:latin typeface="Calibri" panose="020F0502020204030204"/>
              </a:rPr>
              <a:t>là</a:t>
            </a:r>
            <a:r>
              <a:rPr lang="en-US" sz="6000" b="1" dirty="0">
                <a:solidFill>
                  <a:prstClr val="black"/>
                </a:solidFill>
                <a:latin typeface="Calibri" panose="020F0502020204030204"/>
              </a:rPr>
              <a:t> </a:t>
            </a:r>
            <a:r>
              <a:rPr lang="en-US" sz="6000" b="1" dirty="0" err="1">
                <a:solidFill>
                  <a:prstClr val="black"/>
                </a:solidFill>
                <a:latin typeface="Calibri" panose="020F0502020204030204"/>
              </a:rPr>
              <a:t>bệnh</a:t>
            </a:r>
            <a:r>
              <a:rPr lang="en-US" sz="6000" b="1" dirty="0">
                <a:solidFill>
                  <a:prstClr val="black"/>
                </a:solidFill>
                <a:latin typeface="Calibri" panose="020F0502020204030204"/>
              </a:rPr>
              <a:t> </a:t>
            </a:r>
            <a:r>
              <a:rPr lang="en-US" sz="6000" b="1" dirty="0" err="1">
                <a:solidFill>
                  <a:prstClr val="black"/>
                </a:solidFill>
                <a:latin typeface="Calibri" panose="020F0502020204030204"/>
              </a:rPr>
              <a:t>gì</a:t>
            </a:r>
            <a:r>
              <a:rPr lang="en-US" sz="6000" b="1" dirty="0">
                <a:solidFill>
                  <a:prstClr val="black"/>
                </a:solidFill>
                <a:latin typeface="Calibri" panose="020F0502020204030204"/>
              </a:rPr>
              <a:t>?</a:t>
            </a:r>
            <a:endParaRPr kumimoji="0" lang="en-US" sz="60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4">
            <a:extLst>
              <a:ext uri="{FF2B5EF4-FFF2-40B4-BE49-F238E27FC236}">
                <a16:creationId xmlns:a16="http://schemas.microsoft.com/office/drawing/2014/main" id="{05BB081C-EF47-41B7-B0B7-9EC26D3167A5}"/>
              </a:ext>
            </a:extLst>
          </p:cNvPr>
          <p:cNvPicPr>
            <a:picLocks noChangeAspect="1"/>
          </p:cNvPicPr>
          <p:nvPr/>
        </p:nvPicPr>
        <p:blipFill>
          <a:blip r:embed="rId2"/>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id="{D763616A-B063-4A1A-8028-04F2A0E411B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pic>
        <p:nvPicPr>
          <p:cNvPr id="1026" name="Picture 2" descr="Trẻ nhỏ dễ còi xương, phòng ngừa thế nào? - Trung tâm y tế QY">
            <a:extLst>
              <a:ext uri="{FF2B5EF4-FFF2-40B4-BE49-F238E27FC236}">
                <a16:creationId xmlns:a16="http://schemas.microsoft.com/office/drawing/2014/main" id="{4E8756CC-4F36-5FCC-8464-5D4450286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225" y="1481138"/>
            <a:ext cx="5943600" cy="4029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9">
            <a:extLst>
              <a:ext uri="{FF2B5EF4-FFF2-40B4-BE49-F238E27FC236}">
                <a16:creationId xmlns:a16="http://schemas.microsoft.com/office/drawing/2014/main" id="{350FE411-D295-CF6C-09EE-EFB180303C70}"/>
              </a:ext>
            </a:extLst>
          </p:cNvPr>
          <p:cNvSpPr txBox="1"/>
          <p:nvPr/>
        </p:nvSpPr>
        <p:spPr>
          <a:xfrm>
            <a:off x="3990975" y="5937899"/>
            <a:ext cx="4962525" cy="769441"/>
          </a:xfrm>
          <a:prstGeom prst="rect">
            <a:avLst/>
          </a:prstGeom>
          <a:solidFill>
            <a:srgbClr val="FFFF00"/>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Bệnh</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còi</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xương</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02030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6D99E1A-E72D-06DE-74E8-A96B5E51EC5A}"/>
              </a:ext>
            </a:extLst>
          </p:cNvPr>
          <p:cNvSpPr/>
          <p:nvPr/>
        </p:nvSpPr>
        <p:spPr>
          <a:xfrm>
            <a:off x="2016802" y="280129"/>
            <a:ext cx="8349521" cy="104384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78E9717-7746-4BE6-AB0A-50327D76A7DA}"/>
              </a:ext>
            </a:extLst>
          </p:cNvPr>
          <p:cNvSpPr txBox="1"/>
          <p:nvPr/>
        </p:nvSpPr>
        <p:spPr>
          <a:xfrm>
            <a:off x="2193999" y="228062"/>
            <a:ext cx="78834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mn-ea"/>
                <a:cs typeface="+mn-cs"/>
              </a:rPr>
              <a:t>bệnh</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05BB081C-EF47-41B7-B0B7-9EC26D3167A5}"/>
              </a:ext>
            </a:extLst>
          </p:cNvPr>
          <p:cNvPicPr>
            <a:picLocks noChangeAspect="1"/>
          </p:cNvPicPr>
          <p:nvPr/>
        </p:nvPicPr>
        <p:blipFill>
          <a:blip r:embed="rId2"/>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id="{D763616A-B063-4A1A-8028-04F2A0E411B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
        <p:nvSpPr>
          <p:cNvPr id="4" name="Text Box 9">
            <a:extLst>
              <a:ext uri="{FF2B5EF4-FFF2-40B4-BE49-F238E27FC236}">
                <a16:creationId xmlns:a16="http://schemas.microsoft.com/office/drawing/2014/main" id="{350FE411-D295-CF6C-09EE-EFB180303C70}"/>
              </a:ext>
            </a:extLst>
          </p:cNvPr>
          <p:cNvSpPr txBox="1"/>
          <p:nvPr/>
        </p:nvSpPr>
        <p:spPr>
          <a:xfrm>
            <a:off x="3990975" y="5937899"/>
            <a:ext cx="4962525" cy="769441"/>
          </a:xfrm>
          <a:prstGeom prst="rect">
            <a:avLst/>
          </a:prstGeom>
          <a:solidFill>
            <a:srgbClr val="FFFF00"/>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Bệnh</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bướu</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cổ</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050" name="Picture 2" descr="Bướu cổ có mấy loại? | Vinmec">
            <a:extLst>
              <a:ext uri="{FF2B5EF4-FFF2-40B4-BE49-F238E27FC236}">
                <a16:creationId xmlns:a16="http://schemas.microsoft.com/office/drawing/2014/main" id="{1A65EC5C-9E0D-ABEC-BB40-2958D8801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025" y="1564255"/>
            <a:ext cx="5481638" cy="404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02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6D99E1A-E72D-06DE-74E8-A96B5E51EC5A}"/>
              </a:ext>
            </a:extLst>
          </p:cNvPr>
          <p:cNvSpPr/>
          <p:nvPr/>
        </p:nvSpPr>
        <p:spPr>
          <a:xfrm>
            <a:off x="2016802" y="280129"/>
            <a:ext cx="8349521" cy="104384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78E9717-7746-4BE6-AB0A-50327D76A7DA}"/>
              </a:ext>
            </a:extLst>
          </p:cNvPr>
          <p:cNvSpPr txBox="1"/>
          <p:nvPr/>
        </p:nvSpPr>
        <p:spPr>
          <a:xfrm>
            <a:off x="2193999" y="228062"/>
            <a:ext cx="78834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mn-ea"/>
                <a:cs typeface="+mn-cs"/>
              </a:rPr>
              <a:t>bệnh</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05BB081C-EF47-41B7-B0B7-9EC26D3167A5}"/>
              </a:ext>
            </a:extLst>
          </p:cNvPr>
          <p:cNvPicPr>
            <a:picLocks noChangeAspect="1"/>
          </p:cNvPicPr>
          <p:nvPr/>
        </p:nvPicPr>
        <p:blipFill>
          <a:blip r:embed="rId2"/>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id="{D763616A-B063-4A1A-8028-04F2A0E411B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
        <p:nvSpPr>
          <p:cNvPr id="4" name="Text Box 9">
            <a:extLst>
              <a:ext uri="{FF2B5EF4-FFF2-40B4-BE49-F238E27FC236}">
                <a16:creationId xmlns:a16="http://schemas.microsoft.com/office/drawing/2014/main" id="{350FE411-D295-CF6C-09EE-EFB180303C70}"/>
              </a:ext>
            </a:extLst>
          </p:cNvPr>
          <p:cNvSpPr txBox="1"/>
          <p:nvPr/>
        </p:nvSpPr>
        <p:spPr>
          <a:xfrm>
            <a:off x="3438525" y="5890274"/>
            <a:ext cx="6629400" cy="769441"/>
          </a:xfrm>
          <a:prstGeom prst="rect">
            <a:avLst/>
          </a:prstGeom>
          <a:solidFill>
            <a:srgbClr val="FFFF00"/>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Bệnh</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thiếu</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máu</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thiếu</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sắt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074" name="Picture 2" descr="Các dấu hiệu thiếu sắt và cách khắc phục">
            <a:extLst>
              <a:ext uri="{FF2B5EF4-FFF2-40B4-BE49-F238E27FC236}">
                <a16:creationId xmlns:a16="http://schemas.microsoft.com/office/drawing/2014/main" id="{66DA13F5-9F6F-B497-AF36-2CFB6A1E12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25" y="1504950"/>
            <a:ext cx="58293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562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randombar(horizont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6D99E1A-E72D-06DE-74E8-A96B5E51EC5A}"/>
              </a:ext>
            </a:extLst>
          </p:cNvPr>
          <p:cNvSpPr/>
          <p:nvPr/>
        </p:nvSpPr>
        <p:spPr>
          <a:xfrm>
            <a:off x="2016802" y="280129"/>
            <a:ext cx="8349521" cy="104384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78E9717-7746-4BE6-AB0A-50327D76A7DA}"/>
              </a:ext>
            </a:extLst>
          </p:cNvPr>
          <p:cNvSpPr txBox="1"/>
          <p:nvPr/>
        </p:nvSpPr>
        <p:spPr>
          <a:xfrm>
            <a:off x="2193999" y="228062"/>
            <a:ext cx="78834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mn-ea"/>
                <a:cs typeface="+mn-cs"/>
              </a:rPr>
              <a:t>bệnh</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05BB081C-EF47-41B7-B0B7-9EC26D3167A5}"/>
              </a:ext>
            </a:extLst>
          </p:cNvPr>
          <p:cNvPicPr>
            <a:picLocks noChangeAspect="1"/>
          </p:cNvPicPr>
          <p:nvPr/>
        </p:nvPicPr>
        <p:blipFill>
          <a:blip r:embed="rId2"/>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id="{D763616A-B063-4A1A-8028-04F2A0E411B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
        <p:nvSpPr>
          <p:cNvPr id="4" name="Text Box 9">
            <a:extLst>
              <a:ext uri="{FF2B5EF4-FFF2-40B4-BE49-F238E27FC236}">
                <a16:creationId xmlns:a16="http://schemas.microsoft.com/office/drawing/2014/main" id="{350FE411-D295-CF6C-09EE-EFB180303C70}"/>
              </a:ext>
            </a:extLst>
          </p:cNvPr>
          <p:cNvSpPr txBox="1"/>
          <p:nvPr/>
        </p:nvSpPr>
        <p:spPr>
          <a:xfrm>
            <a:off x="3438525" y="5890274"/>
            <a:ext cx="6629400" cy="769441"/>
          </a:xfrm>
          <a:prstGeom prst="rect">
            <a:avLst/>
          </a:prstGeom>
          <a:solidFill>
            <a:srgbClr val="FFFF00"/>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Bệnh</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thừa</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cân</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béo</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phì</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098" name="Picture 2" descr="Báo động tình trạng thừa cân, béo phì và hệ luỵ đến sức khoẻ">
            <a:extLst>
              <a:ext uri="{FF2B5EF4-FFF2-40B4-BE49-F238E27FC236}">
                <a16:creationId xmlns:a16="http://schemas.microsoft.com/office/drawing/2014/main" id="{84A2615C-85E7-DD91-BE44-8B462FA55C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619249"/>
            <a:ext cx="6019800"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40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randombar(horizontal)">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22413B5-DEDE-42F5-8789-247A503CC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775" y="-1114425"/>
            <a:ext cx="9039225" cy="9277349"/>
          </a:xfrm>
          <a:prstGeom prst="rect">
            <a:avLst/>
          </a:prstGeom>
        </p:spPr>
      </p:pic>
      <p:pic>
        <p:nvPicPr>
          <p:cNvPr id="4" name="Picture 3">
            <a:extLst>
              <a:ext uri="{FF2B5EF4-FFF2-40B4-BE49-F238E27FC236}">
                <a16:creationId xmlns:a16="http://schemas.microsoft.com/office/drawing/2014/main" id="{822698D2-DB7E-C3F8-935B-3EA7CC678C4E}"/>
              </a:ext>
            </a:extLst>
          </p:cNvPr>
          <p:cNvPicPr>
            <a:picLocks noChangeAspect="1"/>
          </p:cNvPicPr>
          <p:nvPr/>
        </p:nvPicPr>
        <p:blipFill>
          <a:blip r:embed="rId4"/>
          <a:stretch>
            <a:fillRect/>
          </a:stretch>
        </p:blipFill>
        <p:spPr>
          <a:xfrm>
            <a:off x="-896000" y="676275"/>
            <a:ext cx="6181725" cy="6181725"/>
          </a:xfrm>
          <a:prstGeom prst="rect">
            <a:avLst/>
          </a:prstGeom>
        </p:spPr>
      </p:pic>
      <p:pic>
        <p:nvPicPr>
          <p:cNvPr id="7" name="Picture 6">
            <a:extLst>
              <a:ext uri="{FF2B5EF4-FFF2-40B4-BE49-F238E27FC236}">
                <a16:creationId xmlns:a16="http://schemas.microsoft.com/office/drawing/2014/main" id="{CECF3D7E-9C63-7A5A-0EA0-F7F4DB46074E}"/>
              </a:ext>
            </a:extLst>
          </p:cNvPr>
          <p:cNvPicPr>
            <a:picLocks noChangeAspect="1"/>
          </p:cNvPicPr>
          <p:nvPr/>
        </p:nvPicPr>
        <p:blipFill>
          <a:blip r:embed="rId5"/>
          <a:stretch>
            <a:fillRect/>
          </a:stretch>
        </p:blipFill>
        <p:spPr>
          <a:xfrm>
            <a:off x="6715399" y="3671274"/>
            <a:ext cx="2456901" cy="963251"/>
          </a:xfrm>
          <a:prstGeom prst="rect">
            <a:avLst/>
          </a:prstGeom>
        </p:spPr>
      </p:pic>
      <p:pic>
        <p:nvPicPr>
          <p:cNvPr id="6" name="Picture 5">
            <a:extLst>
              <a:ext uri="{FF2B5EF4-FFF2-40B4-BE49-F238E27FC236}">
                <a16:creationId xmlns:a16="http://schemas.microsoft.com/office/drawing/2014/main" id="{B6595689-11C3-D0A4-7733-7CA20DB26804}"/>
              </a:ext>
            </a:extLst>
          </p:cNvPr>
          <p:cNvPicPr>
            <a:picLocks noChangeAspect="1"/>
          </p:cNvPicPr>
          <p:nvPr/>
        </p:nvPicPr>
        <p:blipFill>
          <a:blip r:embed="rId6"/>
          <a:stretch>
            <a:fillRect/>
          </a:stretch>
        </p:blipFill>
        <p:spPr>
          <a:xfrm>
            <a:off x="4236046" y="1587527"/>
            <a:ext cx="6748857" cy="2292295"/>
          </a:xfrm>
          <a:prstGeom prst="rect">
            <a:avLst/>
          </a:prstGeom>
        </p:spPr>
      </p:pic>
    </p:spTree>
    <p:extLst>
      <p:ext uri="{BB962C8B-B14F-4D97-AF65-F5344CB8AC3E}">
        <p14:creationId xmlns:p14="http://schemas.microsoft.com/office/powerpoint/2010/main" val="4217395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5F414E9-D72F-4A97-B1CB-61FC73C6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2" y="48659"/>
            <a:ext cx="11345923" cy="6266212"/>
          </a:xfrm>
          <a:prstGeom prst="rect">
            <a:avLst/>
          </a:prstGeom>
        </p:spPr>
      </p:pic>
      <p:pic>
        <p:nvPicPr>
          <p:cNvPr id="38" name="图片 37">
            <a:extLst>
              <a:ext uri="{FF2B5EF4-FFF2-40B4-BE49-F238E27FC236}">
                <a16:creationId xmlns:a16="http://schemas.microsoft.com/office/drawing/2014/main" id="{0BCE8A12-CB47-4322-9BE2-9EAC317B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025" y="854219"/>
            <a:ext cx="2358331" cy="1148931"/>
          </a:xfrm>
          <a:prstGeom prst="rect">
            <a:avLst/>
          </a:prstGeom>
        </p:spPr>
      </p:pic>
      <p:pic>
        <p:nvPicPr>
          <p:cNvPr id="2" name="Picture 1">
            <a:extLst>
              <a:ext uri="{FF2B5EF4-FFF2-40B4-BE49-F238E27FC236}">
                <a16:creationId xmlns:a16="http://schemas.microsoft.com/office/drawing/2014/main" id="{1D85714B-660D-CB4C-F971-B72ED5507E1A}"/>
              </a:ext>
            </a:extLst>
          </p:cNvPr>
          <p:cNvPicPr>
            <a:picLocks noChangeAspect="1"/>
          </p:cNvPicPr>
          <p:nvPr/>
        </p:nvPicPr>
        <p:blipFill>
          <a:blip r:embed="rId5"/>
          <a:stretch>
            <a:fillRect/>
          </a:stretch>
        </p:blipFill>
        <p:spPr>
          <a:xfrm>
            <a:off x="8538152" y="2742772"/>
            <a:ext cx="4115229" cy="4115229"/>
          </a:xfrm>
          <a:prstGeom prst="rect">
            <a:avLst/>
          </a:prstGeom>
        </p:spPr>
      </p:pic>
      <p:pic>
        <p:nvPicPr>
          <p:cNvPr id="3" name="Picture 2">
            <a:extLst>
              <a:ext uri="{FF2B5EF4-FFF2-40B4-BE49-F238E27FC236}">
                <a16:creationId xmlns:a16="http://schemas.microsoft.com/office/drawing/2014/main" id="{D27C374C-3A80-A279-B036-6A28AA1DD4E3}"/>
              </a:ext>
            </a:extLst>
          </p:cNvPr>
          <p:cNvPicPr>
            <a:picLocks noChangeAspect="1"/>
          </p:cNvPicPr>
          <p:nvPr/>
        </p:nvPicPr>
        <p:blipFill>
          <a:blip r:embed="rId6"/>
          <a:stretch>
            <a:fillRect/>
          </a:stretch>
        </p:blipFill>
        <p:spPr>
          <a:xfrm>
            <a:off x="2558152" y="3039936"/>
            <a:ext cx="6066046" cy="1444877"/>
          </a:xfrm>
          <a:prstGeom prst="rect">
            <a:avLst/>
          </a:prstGeom>
        </p:spPr>
      </p:pic>
    </p:spTree>
    <p:extLst>
      <p:ext uri="{BB962C8B-B14F-4D97-AF65-F5344CB8AC3E}">
        <p14:creationId xmlns:p14="http://schemas.microsoft.com/office/powerpoint/2010/main" val="958909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580">
                                          <p:stCondLst>
                                            <p:cond delay="0"/>
                                          </p:stCondLst>
                                        </p:cTn>
                                        <p:tgtEl>
                                          <p:spTgt spid="38"/>
                                        </p:tgtEl>
                                      </p:cBhvr>
                                    </p:animEffect>
                                    <p:anim calcmode="lin" valueType="num">
                                      <p:cBhvr>
                                        <p:cTn id="1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7" dur="26">
                                          <p:stCondLst>
                                            <p:cond delay="650"/>
                                          </p:stCondLst>
                                        </p:cTn>
                                        <p:tgtEl>
                                          <p:spTgt spid="38"/>
                                        </p:tgtEl>
                                      </p:cBhvr>
                                      <p:to x="100000" y="60000"/>
                                    </p:animScale>
                                    <p:animScale>
                                      <p:cBhvr>
                                        <p:cTn id="18" dur="166" decel="50000">
                                          <p:stCondLst>
                                            <p:cond delay="676"/>
                                          </p:stCondLst>
                                        </p:cTn>
                                        <p:tgtEl>
                                          <p:spTgt spid="38"/>
                                        </p:tgtEl>
                                      </p:cBhvr>
                                      <p:to x="100000" y="100000"/>
                                    </p:animScale>
                                    <p:animScale>
                                      <p:cBhvr>
                                        <p:cTn id="19" dur="26">
                                          <p:stCondLst>
                                            <p:cond delay="1312"/>
                                          </p:stCondLst>
                                        </p:cTn>
                                        <p:tgtEl>
                                          <p:spTgt spid="38"/>
                                        </p:tgtEl>
                                      </p:cBhvr>
                                      <p:to x="100000" y="80000"/>
                                    </p:animScale>
                                    <p:animScale>
                                      <p:cBhvr>
                                        <p:cTn id="20" dur="166" decel="50000">
                                          <p:stCondLst>
                                            <p:cond delay="1338"/>
                                          </p:stCondLst>
                                        </p:cTn>
                                        <p:tgtEl>
                                          <p:spTgt spid="38"/>
                                        </p:tgtEl>
                                      </p:cBhvr>
                                      <p:to x="100000" y="100000"/>
                                    </p:animScale>
                                    <p:animScale>
                                      <p:cBhvr>
                                        <p:cTn id="21" dur="26">
                                          <p:stCondLst>
                                            <p:cond delay="1642"/>
                                          </p:stCondLst>
                                        </p:cTn>
                                        <p:tgtEl>
                                          <p:spTgt spid="38"/>
                                        </p:tgtEl>
                                      </p:cBhvr>
                                      <p:to x="100000" y="90000"/>
                                    </p:animScale>
                                    <p:animScale>
                                      <p:cBhvr>
                                        <p:cTn id="22" dur="166" decel="50000">
                                          <p:stCondLst>
                                            <p:cond delay="1668"/>
                                          </p:stCondLst>
                                        </p:cTn>
                                        <p:tgtEl>
                                          <p:spTgt spid="38"/>
                                        </p:tgtEl>
                                      </p:cBhvr>
                                      <p:to x="100000" y="100000"/>
                                    </p:animScale>
                                    <p:animScale>
                                      <p:cBhvr>
                                        <p:cTn id="23" dur="26">
                                          <p:stCondLst>
                                            <p:cond delay="1808"/>
                                          </p:stCondLst>
                                        </p:cTn>
                                        <p:tgtEl>
                                          <p:spTgt spid="38"/>
                                        </p:tgtEl>
                                      </p:cBhvr>
                                      <p:to x="100000" y="95000"/>
                                    </p:animScale>
                                    <p:animScale>
                                      <p:cBhvr>
                                        <p:cTn id="24" dur="166" decel="50000">
                                          <p:stCondLst>
                                            <p:cond delay="1834"/>
                                          </p:stCondLst>
                                        </p:cTn>
                                        <p:tgtEl>
                                          <p:spTgt spid="3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E0D0DE-70BF-176F-3F9F-800B5047C1E4}"/>
              </a:ext>
            </a:extLst>
          </p:cNvPr>
          <p:cNvGrpSpPr/>
          <p:nvPr/>
        </p:nvGrpSpPr>
        <p:grpSpPr>
          <a:xfrm>
            <a:off x="1279033" y="93117"/>
            <a:ext cx="10427192" cy="1059408"/>
            <a:chOff x="713729" y="74694"/>
            <a:chExt cx="9020423" cy="1457504"/>
          </a:xfrm>
        </p:grpSpPr>
        <p:sp>
          <p:nvSpPr>
            <p:cNvPr id="24" name="圆角矩形标注 10">
              <a:extLst>
                <a:ext uri="{FF2B5EF4-FFF2-40B4-BE49-F238E27FC236}">
                  <a16:creationId xmlns:a16="http://schemas.microsoft.com/office/drawing/2014/main" id="{1CA8A348-1131-41B2-95EA-5DDCD4F1AB66}"/>
                </a:ext>
              </a:extLst>
            </p:cNvPr>
            <p:cNvSpPr/>
            <p:nvPr/>
          </p:nvSpPr>
          <p:spPr>
            <a:xfrm rot="5400000" flipV="1">
              <a:off x="4522136" y="-3679818"/>
              <a:ext cx="1403609" cy="9020423"/>
            </a:xfrm>
            <a:prstGeom prst="wedgeRoundRectCallout">
              <a:avLst>
                <a:gd name="adj1" fmla="val 36474"/>
                <a:gd name="adj2" fmla="val -53918"/>
                <a:gd name="adj3" fmla="val 16667"/>
              </a:avLst>
            </a:prstGeom>
            <a:solidFill>
              <a:sysClr val="window" lastClr="FFFFFF"/>
            </a:solidFill>
            <a:ln w="28575" cap="flat" cmpd="sng" algn="ctr">
              <a:solidFill>
                <a:schemeClr val="accent1"/>
              </a:solidFill>
              <a:prstDash val="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2060"/>
                </a:solidFill>
                <a:effectLst/>
                <a:uLnTx/>
                <a:uFillTx/>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7" name="Rectangle 6">
              <a:extLst>
                <a:ext uri="{FF2B5EF4-FFF2-40B4-BE49-F238E27FC236}">
                  <a16:creationId xmlns:a16="http://schemas.microsoft.com/office/drawing/2014/main" id="{B0EF7D5C-682E-69C8-8BE0-9BCD315B4608}"/>
                </a:ext>
              </a:extLst>
            </p:cNvPr>
            <p:cNvSpPr/>
            <p:nvPr/>
          </p:nvSpPr>
          <p:spPr>
            <a:xfrm>
              <a:off x="892021" y="74694"/>
              <a:ext cx="8756403" cy="1312634"/>
            </a:xfrm>
            <a:prstGeom prst="rect">
              <a:avLst/>
            </a:prstGeom>
          </p:spPr>
          <p:txBody>
            <a:bodyPr wrap="square">
              <a:spAutoFit/>
            </a:bodyPr>
            <a:lstStyle/>
            <a:p>
              <a:pPr marL="0" marR="0" lvl="0" indent="0" algn="just" defTabSz="914377" rtl="0" eaLnBrk="1" fontAlgn="auto" latinLnBrk="0" hangingPunct="1">
                <a:lnSpc>
                  <a:spcPct val="100000"/>
                </a:lnSpc>
                <a:spcBef>
                  <a:spcPct val="20000"/>
                </a:spcBef>
                <a:spcAft>
                  <a:spcPts val="0"/>
                </a:spcAft>
                <a:buClr>
                  <a:srgbClr val="0033CC"/>
                </a:buClr>
                <a:buSzPct val="120000"/>
                <a:buFontTx/>
                <a:buNone/>
                <a:tabLst/>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Nêu nguyên nhân và cách phòng tránh các bệnh: suy dinh dưỡng thấp còi, thiếu máu thiếu sắt và thừa cân béo phì.</a:t>
              </a:r>
            </a:p>
          </p:txBody>
        </p:sp>
      </p:grpSp>
      <p:pic>
        <p:nvPicPr>
          <p:cNvPr id="8" name="Picture 7">
            <a:extLst>
              <a:ext uri="{FF2B5EF4-FFF2-40B4-BE49-F238E27FC236}">
                <a16:creationId xmlns:a16="http://schemas.microsoft.com/office/drawing/2014/main" id="{39DAB1EA-32FC-47AC-9330-40A3EA33705A}"/>
              </a:ext>
            </a:extLst>
          </p:cNvPr>
          <p:cNvPicPr>
            <a:picLocks noChangeAspect="1"/>
          </p:cNvPicPr>
          <p:nvPr/>
        </p:nvPicPr>
        <p:blipFill>
          <a:blip r:embed="rId3"/>
          <a:stretch>
            <a:fillRect/>
          </a:stretch>
        </p:blipFill>
        <p:spPr>
          <a:xfrm>
            <a:off x="0" y="312192"/>
            <a:ext cx="968616" cy="968616"/>
          </a:xfrm>
          <a:prstGeom prst="rect">
            <a:avLst/>
          </a:prstGeom>
        </p:spPr>
      </p:pic>
      <p:pic>
        <p:nvPicPr>
          <p:cNvPr id="5" name="Picture 4">
            <a:extLst>
              <a:ext uri="{FF2B5EF4-FFF2-40B4-BE49-F238E27FC236}">
                <a16:creationId xmlns:a16="http://schemas.microsoft.com/office/drawing/2014/main" id="{2DF53FE2-1FEA-FAE1-1C8C-C75888A3FFC9}"/>
              </a:ext>
            </a:extLst>
          </p:cNvPr>
          <p:cNvPicPr>
            <a:picLocks noChangeAspect="1"/>
          </p:cNvPicPr>
          <p:nvPr/>
        </p:nvPicPr>
        <p:blipFill>
          <a:blip r:embed="rId4"/>
          <a:stretch>
            <a:fillRect/>
          </a:stretch>
        </p:blipFill>
        <p:spPr>
          <a:xfrm>
            <a:off x="447675" y="1438275"/>
            <a:ext cx="5429250" cy="2266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88C9B624-C255-038A-92B0-FDF324B9CEF3}"/>
              </a:ext>
            </a:extLst>
          </p:cNvPr>
          <p:cNvPicPr>
            <a:picLocks noChangeAspect="1"/>
          </p:cNvPicPr>
          <p:nvPr/>
        </p:nvPicPr>
        <p:blipFill>
          <a:blip r:embed="rId5"/>
          <a:stretch>
            <a:fillRect/>
          </a:stretch>
        </p:blipFill>
        <p:spPr>
          <a:xfrm>
            <a:off x="6305550" y="1438275"/>
            <a:ext cx="5391150" cy="2324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091CB14D-7629-14B3-733D-60E7182FB733}"/>
              </a:ext>
            </a:extLst>
          </p:cNvPr>
          <p:cNvPicPr>
            <a:picLocks noChangeAspect="1"/>
          </p:cNvPicPr>
          <p:nvPr/>
        </p:nvPicPr>
        <p:blipFill>
          <a:blip r:embed="rId6"/>
          <a:stretch>
            <a:fillRect/>
          </a:stretch>
        </p:blipFill>
        <p:spPr>
          <a:xfrm>
            <a:off x="3143249" y="3900946"/>
            <a:ext cx="6562725" cy="2828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469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364</Words>
  <Application>Microsoft Office PowerPoint</Application>
  <PresentationFormat>Widescreen</PresentationFormat>
  <Paragraphs>32</Paragraphs>
  <Slides>21</Slides>
  <Notes>9</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21</vt:i4>
      </vt:variant>
    </vt:vector>
  </HeadingPairs>
  <TitlesOfParts>
    <vt:vector size="37" baseType="lpstr">
      <vt:lpstr>宋体</vt:lpstr>
      <vt:lpstr>Arial</vt:lpstr>
      <vt:lpstr>Calibri</vt:lpstr>
      <vt:lpstr>Calibri Light</vt:lpstr>
      <vt:lpstr>Cambria</vt:lpstr>
      <vt:lpstr>等线</vt:lpstr>
      <vt:lpstr>等线 Light</vt:lpstr>
      <vt:lpstr>Times New Roman</vt:lpstr>
      <vt:lpstr>UTM Avo</vt:lpstr>
      <vt:lpstr>字魂115号-刀刀体</vt:lpstr>
      <vt:lpstr>Office 主题​​</vt:lpstr>
      <vt:lpstr>1_Office Theme</vt:lpstr>
      <vt:lpstr>Theme74</vt:lpstr>
      <vt:lpstr>1_Theme74</vt:lpstr>
      <vt:lpstr>2_Office Theme</vt:lpstr>
      <vt:lpstr>2_Theme74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nguyenthituyet</cp:lastModifiedBy>
  <cp:revision>18</cp:revision>
  <dcterms:created xsi:type="dcterms:W3CDTF">2024-02-23T07:12:33Z</dcterms:created>
  <dcterms:modified xsi:type="dcterms:W3CDTF">2025-04-08T13:46:39Z</dcterms:modified>
</cp:coreProperties>
</file>