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8" r:id="rId3"/>
    <p:sldId id="259" r:id="rId4"/>
    <p:sldId id="260" r:id="rId5"/>
    <p:sldId id="380" r:id="rId6"/>
    <p:sldId id="336" r:id="rId7"/>
    <p:sldId id="388" r:id="rId8"/>
    <p:sldId id="262" r:id="rId9"/>
    <p:sldId id="263" r:id="rId10"/>
    <p:sldId id="282" r:id="rId11"/>
    <p:sldId id="283" r:id="rId12"/>
    <p:sldId id="284" r:id="rId13"/>
    <p:sldId id="264" r:id="rId14"/>
    <p:sldId id="372" r:id="rId15"/>
    <p:sldId id="357" r:id="rId16"/>
    <p:sldId id="350" r:id="rId17"/>
    <p:sldId id="355" r:id="rId18"/>
    <p:sldId id="267" r:id="rId19"/>
    <p:sldId id="381" r:id="rId20"/>
    <p:sldId id="382" r:id="rId21"/>
    <p:sldId id="383" r:id="rId22"/>
    <p:sldId id="314" r:id="rId23"/>
    <p:sldId id="272" r:id="rId24"/>
    <p:sldId id="338" r:id="rId25"/>
    <p:sldId id="386" r:id="rId26"/>
    <p:sldId id="390" r:id="rId27"/>
    <p:sldId id="326" r:id="rId28"/>
    <p:sldId id="274" r:id="rId29"/>
    <p:sldId id="275" r:id="rId30"/>
    <p:sldId id="391" r:id="rId31"/>
    <p:sldId id="277" r:id="rId3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3E6"/>
    <a:srgbClr val="EBF6F9"/>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9" autoAdjust="0"/>
    <p:restoredTop sz="91993" autoAdjust="0"/>
  </p:normalViewPr>
  <p:slideViewPr>
    <p:cSldViewPr>
      <p:cViewPr varScale="1">
        <p:scale>
          <a:sx n="67" d="100"/>
          <a:sy n="67" d="100"/>
        </p:scale>
        <p:origin x="780" y="72"/>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12/15/2022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có</a:t>
            </a:r>
            <a:r>
              <a:rPr lang="en-US" baseline="0" smtClean="0"/>
              <a:t> thể hỏi mở rộng thêm ở câu hỏi cuối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mở rộng thêm ý ý nghĩa của lạc đà với cuộc sống con ng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286526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Cuốc:</a:t>
            </a:r>
            <a:r>
              <a:rPr lang="en-US" baseline="0" smtClean="0"/>
              <a:t> danh từ và động từ</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Bướu:</a:t>
            </a:r>
            <a:r>
              <a:rPr lang="en-US" baseline="0" smtClean="0"/>
              <a:t> u nổi trên cơ thể</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12/15/2022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27.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dirty="0">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dirty="0" err="1">
                <a:solidFill>
                  <a:schemeClr val="bg1"/>
                </a:solidFill>
                <a:latin typeface="AvantGarde" pitchFamily="2" charset="0"/>
                <a:ea typeface="AvantGarde" pitchFamily="2" charset="0"/>
                <a:cs typeface="AvantGarde" pitchFamily="2" charset="0"/>
              </a:rPr>
              <a:t>TIẾNG</a:t>
            </a:r>
            <a:r>
              <a:rPr lang="en-US" sz="10600" b="1">
                <a:solidFill>
                  <a:schemeClr val="bg1"/>
                </a:solidFill>
                <a:latin typeface="AvantGarde" pitchFamily="2" charset="0"/>
                <a:ea typeface="AvantGarde" pitchFamily="2" charset="0"/>
                <a:cs typeface="AvantGarde" pitchFamily="2" charset="0"/>
              </a:rPr>
              <a:t>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591905"/>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tươi cười</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837424"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ươi</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
          <p:cNvSpPr txBox="1">
            <a:spLocks/>
          </p:cNvSpPr>
          <p:nvPr/>
        </p:nvSpPr>
        <p:spPr>
          <a:xfrm>
            <a:off x="6223860" y="5591905"/>
            <a:ext cx="214522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ươi</a:t>
            </a:r>
            <a:endParaRPr lang="en-US" sz="9600">
              <a:solidFill>
                <a:srgbClr val="FF0000"/>
              </a:solidFill>
              <a:latin typeface="Arial-Rounded" pitchFamily="34" charset="0"/>
              <a:ea typeface="Arial-Rounded" pitchFamily="34" charset="0"/>
              <a:cs typeface="Arial-Rounded" pitchFamily="34" charset="0"/>
            </a:endParaRPr>
          </a:p>
        </p:txBody>
      </p:sp>
      <p:pic>
        <p:nvPicPr>
          <p:cNvPr id="5122" name="Picture 2" descr="File:Smiling little boy of Laos.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6592" y="457200"/>
            <a:ext cx="3090148" cy="463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16976" y="5439505"/>
            <a:ext cx="72516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quả bưởi</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067316" y="5439504"/>
            <a:ext cx="289515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ươi</a:t>
            </a:r>
            <a:endParaRPr lang="en-US" sz="9600">
              <a:solidFill>
                <a:srgbClr val="FF0000"/>
              </a:solidFill>
              <a:latin typeface="Arial-Rounded" pitchFamily="34" charset="0"/>
              <a:ea typeface="Arial-Rounded" pitchFamily="34" charset="0"/>
              <a:cs typeface="Arial-Rounded" pitchFamily="34" charset="0"/>
            </a:endParaRPr>
          </a:p>
        </p:txBody>
      </p:sp>
      <p:pic>
        <p:nvPicPr>
          <p:cNvPr id="2" name="Picture 2" descr="HÌNH ẢNH MẦM NON: HÌNH ẢNH QUẢ BƯỞI ĐẸ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3447" y="251870"/>
            <a:ext cx="5875680" cy="44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37016" y="5562427"/>
            <a:ext cx="66385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ốc bươu</a:t>
            </a:r>
            <a:endParaRPr lang="en-US" sz="9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5338713" y="5562427"/>
            <a:ext cx="318466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ươu</a:t>
            </a:r>
            <a:endParaRPr lang="en-US" sz="9600">
              <a:solidFill>
                <a:srgbClr val="FF0000"/>
              </a:solidFill>
              <a:latin typeface="Arial-Rounded" pitchFamily="34" charset="0"/>
              <a:ea typeface="Arial-Rounded" pitchFamily="34" charset="0"/>
              <a:cs typeface="Arial-Rounded" pitchFamily="34" charset="0"/>
            </a:endParaRPr>
          </a:p>
        </p:txBody>
      </p:sp>
      <p:pic>
        <p:nvPicPr>
          <p:cNvPr id="3074" name="Picture 2" descr="Ốc bươu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01" y="152400"/>
            <a:ext cx="3661430" cy="47811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ần Bán] Sỉ Lẻ Ốc Bươu Đen, Ốc Nhồi cho nhà hàng, Quán Nhậu | 5giay"/>
          <p:cNvPicPr>
            <a:picLocks noChangeAspect="1" noChangeArrowheads="1"/>
          </p:cNvPicPr>
          <p:nvPr/>
        </p:nvPicPr>
        <p:blipFill rotWithShape="1">
          <a:blip r:embed="rId4">
            <a:extLst>
              <a:ext uri="{28A0092B-C50C-407E-A947-70E740481C1C}">
                <a14:useLocalDpi xmlns:a14="http://schemas.microsoft.com/office/drawing/2010/main" val="0"/>
              </a:ext>
            </a:extLst>
          </a:blip>
          <a:srcRect t="23526"/>
          <a:stretch/>
        </p:blipFill>
        <p:spPr bwMode="auto">
          <a:xfrm>
            <a:off x="5950295" y="223798"/>
            <a:ext cx="4550126" cy="463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bưởi</a:t>
            </a:r>
            <a:endParaRPr lang="en-US" sz="5400">
              <a:solidFill>
                <a:srgbClr val="0070C0"/>
              </a:solidFill>
              <a:latin typeface="Arial-Rounded" pitchFamily="34" charset="0"/>
              <a:ea typeface="Arial-Rounded" pitchFamily="34" charset="0"/>
              <a:cs typeface="Arial-Rounded" pitchFamily="34" charset="0"/>
            </a:endParaRPr>
          </a:p>
        </p:txBody>
      </p:sp>
      <p:sp>
        <p:nvSpPr>
          <p:cNvPr id="16" name="Title 1"/>
          <p:cNvSpPr txBox="1">
            <a:spLocks/>
          </p:cNvSpPr>
          <p:nvPr/>
        </p:nvSpPr>
        <p:spPr>
          <a:xfrm>
            <a:off x="-46425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tươi cười</a:t>
            </a:r>
            <a:endParaRPr lang="en-US" sz="54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7300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ốc bươu</a:t>
            </a:r>
            <a:endParaRPr lang="en-US" sz="5400">
              <a:solidFill>
                <a:srgbClr val="0070C0"/>
              </a:solidFill>
              <a:latin typeface="Arial-Rounded" pitchFamily="34" charset="0"/>
              <a:ea typeface="Arial-Rounded" pitchFamily="34" charset="0"/>
              <a:cs typeface="Arial-Rounded" pitchFamily="34" charset="0"/>
            </a:endParaRPr>
          </a:p>
        </p:txBody>
      </p:sp>
      <p:pic>
        <p:nvPicPr>
          <p:cNvPr id="9" name="Picture 2" descr="File:Smiling little boy of Laos.jpg - Wikimedia Comm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445" y="1033489"/>
            <a:ext cx="2321674" cy="34821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ần Bán] Sỉ Lẻ Ốc Bươu Đen, Ốc Nhồi cho nhà hàng, Quán Nhậu | 5gia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26"/>
          <a:stretch/>
        </p:blipFill>
        <p:spPr bwMode="auto">
          <a:xfrm>
            <a:off x="8138319" y="1051873"/>
            <a:ext cx="3418577" cy="3484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MẦM NON: HÌNH ẢNH QUẢ BƯỞI ĐẸ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920" r="5025"/>
          <a:stretch/>
        </p:blipFill>
        <p:spPr bwMode="auto">
          <a:xfrm>
            <a:off x="3984896" y="1036259"/>
            <a:ext cx="3736427" cy="3500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15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quả bưởi</a:t>
            </a:r>
            <a:endParaRPr lang="en-US" sz="54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464259" y="58967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tươi cười</a:t>
            </a:r>
            <a:endParaRPr lang="en-US" sz="54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7300119" y="5896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ốc bươu</a:t>
            </a:r>
            <a:endParaRPr lang="en-US" sz="54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635110"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bướu</a:t>
            </a:r>
            <a:endParaRPr lang="en-US" sz="54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3588171" y="489607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hươu</a:t>
            </a:r>
            <a:endParaRPr lang="en-US" sz="5400">
              <a:solidFill>
                <a:srgbClr val="0070C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6133189" y="489607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khướu</a:t>
            </a:r>
            <a:endParaRPr lang="en-US" sz="54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8962313" y="489607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rượu</a:t>
            </a:r>
            <a:endParaRPr lang="en-US" sz="54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6737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bưởi</a:t>
            </a:r>
            <a:endParaRPr lang="en-US" sz="54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3579498"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cười</a:t>
            </a:r>
            <a:endParaRPr lang="en-US" sz="54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292724" y="396240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lưới</a:t>
            </a:r>
            <a:endParaRPr lang="en-US" sz="54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8979566" y="396240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mười</a:t>
            </a:r>
            <a:endParaRPr lang="en-US" sz="5400">
              <a:solidFill>
                <a:srgbClr val="0070C0"/>
              </a:solidFill>
              <a:latin typeface="Arial-Rounded" pitchFamily="34" charset="0"/>
              <a:ea typeface="Arial-Rounded" pitchFamily="34" charset="0"/>
              <a:cs typeface="Arial-Rounded" pitchFamily="34" charset="0"/>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545" y="-152400"/>
            <a:ext cx="4676625" cy="429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66512687"/>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518319"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Π </a:t>
            </a:r>
            <a:endParaRPr lang="en-US" sz="28600">
              <a:solidFill>
                <a:srgbClr val="FF0000"/>
              </a:solidFill>
              <a:latin typeface="HP001 4 hàng" pitchFamily="34" charset="0"/>
            </a:endParaRPr>
          </a:p>
        </p:txBody>
      </p:sp>
      <p:sp>
        <p:nvSpPr>
          <p:cNvPr id="8" name="TextBox 7"/>
          <p:cNvSpPr txBox="1"/>
          <p:nvPr/>
        </p:nvSpPr>
        <p:spPr>
          <a:xfrm>
            <a:off x="7441885" y="3009901"/>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Π </a:t>
            </a:r>
            <a:endParaRPr lang="en-US" sz="14000">
              <a:solidFill>
                <a:srgbClr val="FF0000"/>
              </a:solidFill>
              <a:latin typeface="HP001 4 hàng" pitchFamily="34" charset="0"/>
            </a:endParaRPr>
          </a:p>
        </p:txBody>
      </p:sp>
      <p:grpSp>
        <p:nvGrpSpPr>
          <p:cNvPr id="5" name="Group 4"/>
          <p:cNvGrpSpPr/>
          <p:nvPr/>
        </p:nvGrpSpPr>
        <p:grpSpPr>
          <a:xfrm>
            <a:off x="-84357" y="76202"/>
            <a:ext cx="6756905" cy="941185"/>
            <a:chOff x="63500" y="1429216"/>
            <a:chExt cx="5080245" cy="705889"/>
          </a:xfrm>
        </p:grpSpPr>
        <p:sp>
          <p:nvSpPr>
            <p:cNvPr id="6" name="Rounded Rectangle 5"/>
            <p:cNvSpPr/>
            <p:nvPr/>
          </p:nvSpPr>
          <p:spPr>
            <a:xfrm>
              <a:off x="384357" y="1429216"/>
              <a:ext cx="4759388"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9" name="Oval 8"/>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81904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ƯƠ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28600"/>
            <a:ext cx="12040393" cy="4528026"/>
          </a:xfr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32228643"/>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dirty="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9949" y="1628776"/>
            <a:ext cx="9553902"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a:rPr>
              <a:t>Ŕ</a:t>
            </a:r>
            <a:r>
              <a:rPr lang="el-GR" sz="28600">
                <a:solidFill>
                  <a:srgbClr val="FF0000"/>
                </a:solidFill>
                <a:latin typeface="HP001 4 hàng"/>
              </a:rPr>
              <a:t>Ϋ </a:t>
            </a:r>
            <a:endParaRPr lang="en-US" sz="28600">
              <a:solidFill>
                <a:srgbClr val="FF0000"/>
              </a:solidFill>
              <a:latin typeface="HP001 4 hàng" pitchFamily="34" charset="0"/>
            </a:endParaRPr>
          </a:p>
        </p:txBody>
      </p:sp>
      <p:sp>
        <p:nvSpPr>
          <p:cNvPr id="8" name="TextBox 7"/>
          <p:cNvSpPr txBox="1"/>
          <p:nvPr/>
        </p:nvSpPr>
        <p:spPr>
          <a:xfrm>
            <a:off x="8180897" y="3009902"/>
            <a:ext cx="5417550" cy="2277349"/>
          </a:xfrm>
          <a:prstGeom prst="rect">
            <a:avLst/>
          </a:prstGeom>
          <a:noFill/>
        </p:spPr>
        <p:txBody>
          <a:bodyPr wrap="square" lIns="121725" tIns="60862" rIns="121725" bIns="60862" rtlCol="0">
            <a:spAutoFit/>
          </a:bodyPr>
          <a:lstStyle/>
          <a:p>
            <a:r>
              <a:rPr lang="en-US" sz="14000" smtClean="0">
                <a:solidFill>
                  <a:srgbClr val="FF0000"/>
                </a:solidFill>
                <a:latin typeface="HP001 4 hàng"/>
              </a:rPr>
              <a:t>Ŕ</a:t>
            </a:r>
            <a:r>
              <a:rPr lang="el-GR" sz="14000">
                <a:solidFill>
                  <a:srgbClr val="FF0000"/>
                </a:solidFill>
                <a:latin typeface="HP001 4 hàng"/>
              </a:rPr>
              <a:t>Ϋ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ƯƠ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23653"/>
            <a:ext cx="12040393" cy="4508818"/>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0"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22434"/>
            <a:ext cx="3414777" cy="1415574"/>
          </a:xfrm>
          <a:prstGeom prst="rect">
            <a:avLst/>
          </a:prstGeom>
          <a:noFill/>
        </p:spPr>
        <p:txBody>
          <a:bodyPr wrap="square" lIns="121725" tIns="60862" rIns="121725" bIns="60862" rtlCol="0">
            <a:spAutoFit/>
          </a:bodyPr>
          <a:lstStyle/>
          <a:p>
            <a:r>
              <a:rPr lang="vi-VN" sz="8400" smtClean="0">
                <a:solidFill>
                  <a:srgbClr val="FF0000"/>
                </a:solidFill>
                <a:latin typeface="HP001 4 hàng"/>
              </a:rPr>
              <a:t>cưƟ </a:t>
            </a:r>
            <a:endParaRPr lang="en-US" sz="8400">
              <a:solidFill>
                <a:srgbClr val="FF0000"/>
              </a:solidFill>
              <a:latin typeface="HP001 4 hàng" pitchFamily="34" charset="0"/>
            </a:endParaRPr>
          </a:p>
        </p:txBody>
      </p:sp>
      <p:sp>
        <p:nvSpPr>
          <p:cNvPr id="8" name="TextBox 7"/>
          <p:cNvSpPr txBox="1"/>
          <p:nvPr/>
        </p:nvSpPr>
        <p:spPr>
          <a:xfrm>
            <a:off x="3921619" y="1223070"/>
            <a:ext cx="2297569" cy="769243"/>
          </a:xfrm>
          <a:prstGeom prst="rect">
            <a:avLst/>
          </a:prstGeom>
          <a:noFill/>
        </p:spPr>
        <p:txBody>
          <a:bodyPr wrap="square" lIns="121725" tIns="60862" rIns="121725" bIns="60862" rtlCol="0">
            <a:spAutoFit/>
          </a:bodyPr>
          <a:lstStyle/>
          <a:p>
            <a:r>
              <a:rPr lang="vi-VN" sz="4200" smtClean="0">
                <a:solidFill>
                  <a:srgbClr val="FF0000"/>
                </a:solidFill>
                <a:latin typeface="HP001 4 hàng"/>
              </a:rPr>
              <a:t>cưƟ </a:t>
            </a:r>
            <a:endParaRPr lang="en-US" sz="4200">
              <a:solidFill>
                <a:srgbClr val="FF0000"/>
              </a:solidFill>
              <a:latin typeface="HP001 4 hàng" pitchFamily="34" charset="0"/>
            </a:endParaRPr>
          </a:p>
        </p:txBody>
      </p:sp>
      <p:sp>
        <p:nvSpPr>
          <p:cNvPr id="13" name="TextBox 12"/>
          <p:cNvSpPr txBox="1"/>
          <p:nvPr/>
        </p:nvSpPr>
        <p:spPr>
          <a:xfrm>
            <a:off x="610193" y="2474408"/>
            <a:ext cx="3414777" cy="1415574"/>
          </a:xfrm>
          <a:prstGeom prst="rect">
            <a:avLst/>
          </a:prstGeom>
          <a:noFill/>
        </p:spPr>
        <p:txBody>
          <a:bodyPr wrap="square" lIns="121725" tIns="60862" rIns="121725" bIns="60862" rtlCol="0">
            <a:spAutoFit/>
          </a:bodyPr>
          <a:lstStyle/>
          <a:p>
            <a:r>
              <a:rPr lang="el-GR" sz="8400" smtClean="0">
                <a:solidFill>
                  <a:srgbClr val="FF0000"/>
                </a:solidFill>
                <a:latin typeface="HP001 4 hàng"/>
              </a:rPr>
              <a:t>λΰΫ </a:t>
            </a:r>
            <a:endParaRPr lang="en-US" sz="8400">
              <a:solidFill>
                <a:srgbClr val="FF0000"/>
              </a:solidFill>
              <a:latin typeface="HP001 4 hàng" pitchFamily="34" charset="0"/>
            </a:endParaRPr>
          </a:p>
        </p:txBody>
      </p:sp>
      <p:sp>
        <p:nvSpPr>
          <p:cNvPr id="14" name="TextBox 13"/>
          <p:cNvSpPr txBox="1"/>
          <p:nvPr/>
        </p:nvSpPr>
        <p:spPr>
          <a:xfrm>
            <a:off x="3903674" y="2876742"/>
            <a:ext cx="2297569" cy="769243"/>
          </a:xfrm>
          <a:prstGeom prst="rect">
            <a:avLst/>
          </a:prstGeom>
          <a:noFill/>
        </p:spPr>
        <p:txBody>
          <a:bodyPr wrap="square" lIns="121725" tIns="60862" rIns="121725" bIns="60862" rtlCol="0">
            <a:spAutoFit/>
          </a:bodyPr>
          <a:lstStyle/>
          <a:p>
            <a:r>
              <a:rPr lang="el-GR" sz="4200" smtClean="0">
                <a:solidFill>
                  <a:srgbClr val="FF0000"/>
                </a:solidFill>
                <a:latin typeface="HP001 4 hàng"/>
              </a:rPr>
              <a:t>λΰΫ </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4233185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Lạc Đà và những khả năng phi thường đến khó t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5874" y="304684"/>
            <a:ext cx="11108503" cy="6248633"/>
          </a:xfrm>
          <a:prstGeom prst="rect">
            <a:avLst/>
          </a:prstGeom>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0"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1778474"/>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Π</a:t>
            </a:r>
            <a:endParaRPr lang="en-US" sz="8400">
              <a:solidFill>
                <a:srgbClr val="FF0000"/>
              </a:solidFill>
              <a:latin typeface="HP001 4 hàng" pitchFamily="34" charset="0"/>
            </a:endParaRPr>
          </a:p>
        </p:txBody>
      </p:sp>
      <p:sp>
        <p:nvSpPr>
          <p:cNvPr id="8" name="TextBox 7"/>
          <p:cNvSpPr txBox="1"/>
          <p:nvPr/>
        </p:nvSpPr>
        <p:spPr>
          <a:xfrm>
            <a:off x="3072152" y="2165042"/>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Π</a:t>
            </a:r>
            <a:endParaRPr lang="en-US" sz="4200">
              <a:solidFill>
                <a:srgbClr val="FF0000"/>
              </a:solidFill>
              <a:latin typeface="HP001 4 hàng" pitchFamily="34" charset="0"/>
            </a:endParaRPr>
          </a:p>
        </p:txBody>
      </p:sp>
      <p:grpSp>
        <p:nvGrpSpPr>
          <p:cNvPr id="9" name="Group 8"/>
          <p:cNvGrpSpPr/>
          <p:nvPr/>
        </p:nvGrpSpPr>
        <p:grpSpPr>
          <a:xfrm>
            <a:off x="215396" y="203422"/>
            <a:ext cx="3382243" cy="941185"/>
            <a:chOff x="63500" y="1429216"/>
            <a:chExt cx="2542972" cy="705889"/>
          </a:xfrm>
        </p:grpSpPr>
        <p:sp>
          <p:nvSpPr>
            <p:cNvPr id="10" name="Rounded Rectangle 9"/>
            <p:cNvSpPr/>
            <p:nvPr/>
          </p:nvSpPr>
          <p:spPr>
            <a:xfrm>
              <a:off x="384357" y="1429216"/>
              <a:ext cx="222211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1" name="Oval 10"/>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3" name="TextBox 12"/>
          <p:cNvSpPr txBox="1"/>
          <p:nvPr/>
        </p:nvSpPr>
        <p:spPr>
          <a:xfrm>
            <a:off x="610193" y="3430448"/>
            <a:ext cx="3414777" cy="1415574"/>
          </a:xfrm>
          <a:prstGeom prst="rect">
            <a:avLst/>
          </a:prstGeom>
          <a:noFill/>
        </p:spPr>
        <p:txBody>
          <a:bodyPr wrap="square" lIns="121725" tIns="60862" rIns="121725" bIns="60862" rtlCol="0">
            <a:spAutoFit/>
          </a:bodyPr>
          <a:lstStyle/>
          <a:p>
            <a:r>
              <a:rPr lang="en-US" sz="8400">
                <a:solidFill>
                  <a:srgbClr val="FF0000"/>
                </a:solidFill>
                <a:latin typeface="HP001 4 hàng"/>
              </a:rPr>
              <a:t>Ŕ</a:t>
            </a:r>
            <a:r>
              <a:rPr lang="el-GR" sz="8400">
                <a:solidFill>
                  <a:srgbClr val="FF0000"/>
                </a:solidFill>
                <a:latin typeface="HP001 4 hàng"/>
              </a:rPr>
              <a:t>Ϋ</a:t>
            </a:r>
            <a:endParaRPr lang="en-US" sz="8400">
              <a:solidFill>
                <a:srgbClr val="FF0000"/>
              </a:solidFill>
              <a:latin typeface="HP001 4 hàng" pitchFamily="34" charset="0"/>
            </a:endParaRPr>
          </a:p>
        </p:txBody>
      </p:sp>
      <p:sp>
        <p:nvSpPr>
          <p:cNvPr id="14" name="TextBox 13"/>
          <p:cNvSpPr txBox="1"/>
          <p:nvPr/>
        </p:nvSpPr>
        <p:spPr>
          <a:xfrm>
            <a:off x="3069973" y="3817016"/>
            <a:ext cx="2297569" cy="769243"/>
          </a:xfrm>
          <a:prstGeom prst="rect">
            <a:avLst/>
          </a:prstGeom>
          <a:noFill/>
        </p:spPr>
        <p:txBody>
          <a:bodyPr wrap="square" lIns="121725" tIns="60862" rIns="121725" bIns="60862" rtlCol="0">
            <a:spAutoFit/>
          </a:bodyPr>
          <a:lstStyle/>
          <a:p>
            <a:r>
              <a:rPr lang="en-US" sz="4200">
                <a:solidFill>
                  <a:srgbClr val="FF0000"/>
                </a:solidFill>
                <a:latin typeface="HP001 4 hàng"/>
              </a:rPr>
              <a:t>Ŕ</a:t>
            </a:r>
            <a:r>
              <a:rPr lang="el-GR" sz="4200">
                <a:solidFill>
                  <a:srgbClr val="FF0000"/>
                </a:solidFill>
                <a:latin typeface="HP001 4 hàng"/>
              </a:rPr>
              <a:t>Ϋ</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654365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2372" y="806970"/>
            <a:ext cx="5468547" cy="1415574"/>
          </a:xfrm>
          <a:prstGeom prst="rect">
            <a:avLst/>
          </a:prstGeom>
          <a:noFill/>
        </p:spPr>
        <p:txBody>
          <a:bodyPr wrap="square" lIns="121725" tIns="60862" rIns="121725" bIns="60862" rtlCol="0">
            <a:spAutoFit/>
          </a:bodyPr>
          <a:lstStyle/>
          <a:p>
            <a:pPr algn="just"/>
            <a:r>
              <a:rPr lang="vi-VN" sz="8400">
                <a:solidFill>
                  <a:srgbClr val="FF0000"/>
                </a:solidFill>
                <a:latin typeface="HP001 4 hàng" pitchFamily="34" charset="0"/>
              </a:rPr>
              <a:t>Ǉư</a:t>
            </a:r>
            <a:r>
              <a:rPr lang="el-GR" sz="8400">
                <a:solidFill>
                  <a:srgbClr val="FF0000"/>
                </a:solidFill>
                <a:latin typeface="HP001 4 hàng" pitchFamily="34" charset="0"/>
              </a:rPr>
              <a:t>Π </a:t>
            </a:r>
            <a:r>
              <a:rPr lang="vi-VN" sz="8400">
                <a:solidFill>
                  <a:srgbClr val="FF0000"/>
                </a:solidFill>
                <a:latin typeface="HP001 4 hàng" pitchFamily="34" charset="0"/>
              </a:rPr>
              <a:t>cưƟ</a:t>
            </a:r>
            <a:endParaRPr lang="en-US" sz="8400">
              <a:solidFill>
                <a:srgbClr val="FF0000"/>
              </a:solidFill>
              <a:latin typeface="HP001 4 hàng" pitchFamily="34" charset="0"/>
            </a:endParaRPr>
          </a:p>
        </p:txBody>
      </p:sp>
      <p:sp>
        <p:nvSpPr>
          <p:cNvPr id="8" name="TextBox 7"/>
          <p:cNvSpPr txBox="1"/>
          <p:nvPr/>
        </p:nvSpPr>
        <p:spPr>
          <a:xfrm>
            <a:off x="7212350" y="1190353"/>
            <a:ext cx="3135769" cy="769243"/>
          </a:xfrm>
          <a:prstGeom prst="rect">
            <a:avLst/>
          </a:prstGeom>
          <a:noFill/>
        </p:spPr>
        <p:txBody>
          <a:bodyPr wrap="square" lIns="121725" tIns="60862" rIns="121725" bIns="60862" rtlCol="0">
            <a:spAutoFit/>
          </a:bodyPr>
          <a:lstStyle/>
          <a:p>
            <a:pPr algn="just"/>
            <a:r>
              <a:rPr lang="vi-VN" sz="4200">
                <a:solidFill>
                  <a:srgbClr val="FF0000"/>
                </a:solidFill>
                <a:latin typeface="HP001 4 hàng" pitchFamily="34" charset="0"/>
              </a:rPr>
              <a:t>Ǉư</a:t>
            </a:r>
            <a:r>
              <a:rPr lang="el-GR" sz="4200">
                <a:solidFill>
                  <a:srgbClr val="FF0000"/>
                </a:solidFill>
                <a:latin typeface="HP001 4 hàng" pitchFamily="34" charset="0"/>
              </a:rPr>
              <a:t>Π </a:t>
            </a:r>
            <a:r>
              <a:rPr lang="vi-VN" sz="4200">
                <a:solidFill>
                  <a:srgbClr val="FF0000"/>
                </a:solidFill>
                <a:latin typeface="HP001 4 hàng" pitchFamily="34" charset="0"/>
              </a:rPr>
              <a:t>cưƟ</a:t>
            </a:r>
            <a:endParaRPr lang="en-US" sz="4200">
              <a:solidFill>
                <a:srgbClr val="FF0000"/>
              </a:solidFill>
              <a:latin typeface="HP001 4 hàng" pitchFamily="34" charset="0"/>
            </a:endParaRPr>
          </a:p>
        </p:txBody>
      </p:sp>
      <p:sp>
        <p:nvSpPr>
          <p:cNvPr id="13" name="TextBox 12"/>
          <p:cNvSpPr txBox="1"/>
          <p:nvPr/>
        </p:nvSpPr>
        <p:spPr>
          <a:xfrm>
            <a:off x="610193" y="2458944"/>
            <a:ext cx="5851726" cy="1415574"/>
          </a:xfrm>
          <a:prstGeom prst="rect">
            <a:avLst/>
          </a:prstGeom>
          <a:noFill/>
        </p:spPr>
        <p:txBody>
          <a:bodyPr wrap="square" lIns="121725" tIns="60862" rIns="121725" bIns="60862" rtlCol="0">
            <a:spAutoFit/>
          </a:bodyPr>
          <a:lstStyle/>
          <a:p>
            <a:r>
              <a:rPr lang="en-US" sz="8400">
                <a:solidFill>
                  <a:srgbClr val="FF0000"/>
                </a:solidFill>
                <a:latin typeface="HP001 4 hàng"/>
              </a:rPr>
              <a:t>Ǭ </a:t>
            </a:r>
            <a:r>
              <a:rPr lang="el-GR" sz="8400">
                <a:solidFill>
                  <a:srgbClr val="FF0000"/>
                </a:solidFill>
                <a:latin typeface="HP001 4 hàng"/>
              </a:rPr>
              <a:t>λΰΫ</a:t>
            </a:r>
            <a:endParaRPr lang="en-US" sz="8400">
              <a:solidFill>
                <a:srgbClr val="FF0000"/>
              </a:solidFill>
              <a:latin typeface="HP001 4 hàng" pitchFamily="34" charset="0"/>
            </a:endParaRPr>
          </a:p>
        </p:txBody>
      </p:sp>
      <p:sp>
        <p:nvSpPr>
          <p:cNvPr id="14" name="TextBox 13"/>
          <p:cNvSpPr txBox="1"/>
          <p:nvPr/>
        </p:nvSpPr>
        <p:spPr>
          <a:xfrm>
            <a:off x="7210171" y="2829746"/>
            <a:ext cx="3747548" cy="800021"/>
          </a:xfrm>
          <a:prstGeom prst="rect">
            <a:avLst/>
          </a:prstGeom>
          <a:noFill/>
        </p:spPr>
        <p:txBody>
          <a:bodyPr wrap="square" lIns="121725" tIns="60862" rIns="121725" bIns="60862" rtlCol="0">
            <a:spAutoFit/>
          </a:bodyPr>
          <a:lstStyle/>
          <a:p>
            <a:r>
              <a:rPr lang="en-US" sz="4400">
                <a:solidFill>
                  <a:srgbClr val="FF0000"/>
                </a:solidFill>
                <a:latin typeface="HP001 4 hàng"/>
              </a:rPr>
              <a:t>Ǭ </a:t>
            </a:r>
            <a:r>
              <a:rPr lang="el-GR" sz="4400">
                <a:solidFill>
                  <a:srgbClr val="FF0000"/>
                </a:solidFill>
                <a:latin typeface="HP001 4 hàng"/>
              </a:rPr>
              <a:t>λΰΫ</a:t>
            </a:r>
            <a:endParaRPr lang="en-US" sz="4200">
              <a:solidFill>
                <a:srgbClr val="FF0000"/>
              </a:solidFill>
              <a:latin typeface="HP001 4 hàng" pitchFamily="34" charset="0"/>
            </a:endParaRPr>
          </a:p>
        </p:txBody>
      </p:sp>
    </p:spTree>
    <p:extLst>
      <p:ext uri="{BB962C8B-B14F-4D97-AF65-F5344CB8AC3E}">
        <p14:creationId xmlns:p14="http://schemas.microsoft.com/office/powerpoint/2010/main" val="2630925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1563" y="1143000"/>
            <a:ext cx="8708289" cy="4724400"/>
            <a:chOff x="3249063" y="533400"/>
            <a:chExt cx="5322808" cy="2887717"/>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54" t="46983" r="31418" b="34052"/>
            <a:stretch/>
          </p:blipFill>
          <p:spPr bwMode="auto">
            <a:xfrm>
              <a:off x="3337719" y="533400"/>
              <a:ext cx="5234152" cy="138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911" t="29382" r="30860" b="50108"/>
            <a:stretch/>
          </p:blipFill>
          <p:spPr bwMode="auto">
            <a:xfrm>
              <a:off x="3249063" y="1920766"/>
              <a:ext cx="5234153" cy="150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3727872"/>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solidFill>
                  <a:srgbClr val="0070C0"/>
                </a:solidFill>
                <a:latin typeface="Arial-Rounded" pitchFamily="34" charset="0"/>
                <a:ea typeface="Arial-Rounded" pitchFamily="34" charset="0"/>
                <a:cs typeface="Arial-Rounded" pitchFamily="34" charset="0"/>
              </a:rPr>
              <a:t>	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cxnSp>
        <p:nvCxnSpPr>
          <p:cNvPr id="11" name="Straight Connector 10"/>
          <p:cNvCxnSpPr/>
          <p:nvPr/>
        </p:nvCxnSpPr>
        <p:spPr>
          <a:xfrm flipH="1">
            <a:off x="2575719" y="3969586"/>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31061" y="306206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1</a:t>
            </a:r>
            <a:endParaRPr lang="en-US" sz="20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7631990" y="307600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2</a:t>
            </a:r>
            <a:endParaRPr lang="en-US" sz="20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7467385" y="3334538"/>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820198" y="3975516"/>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796859" y="3746214"/>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3</a:t>
            </a:r>
            <a:endParaRPr lang="en-US" sz="20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9981856" y="3875479"/>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077528" y="5146017"/>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27084" y="4402879"/>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4</a:t>
            </a:r>
            <a:endParaRPr lang="en-US" sz="2000" b="1">
              <a:solidFill>
                <a:schemeClr val="tx1"/>
              </a:solidFill>
              <a:latin typeface="Arial" pitchFamily="34" charset="0"/>
              <a:ea typeface="Arial-Rounded" pitchFamily="34" charset="0"/>
              <a:cs typeface="Arial" pitchFamily="34" charset="0"/>
            </a:endParaRPr>
          </a:p>
        </p:txBody>
      </p:sp>
      <p:cxnSp>
        <p:nvCxnSpPr>
          <p:cNvPr id="24" name="Straight Connector 23"/>
          <p:cNvCxnSpPr/>
          <p:nvPr/>
        </p:nvCxnSpPr>
        <p:spPr>
          <a:xfrm flipH="1">
            <a:off x="8204061" y="568550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237440" y="5016752"/>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Arial-Rounded" pitchFamily="34" charset="0"/>
                <a:cs typeface="Arial" pitchFamily="34" charset="0"/>
              </a:rPr>
              <a:t>5</a:t>
            </a:r>
            <a:endParaRPr lang="en-US" sz="2000" b="1">
              <a:solidFill>
                <a:schemeClr val="tx1"/>
              </a:solidFill>
              <a:latin typeface="Arial" pitchFamily="34" charset="0"/>
              <a:ea typeface="Arial-Rounded" pitchFamily="34" charset="0"/>
              <a:cs typeface="Arial" pitchFamily="34" charset="0"/>
            </a:endParaRPr>
          </a:p>
        </p:txBody>
      </p:sp>
      <p:cxnSp>
        <p:nvCxnSpPr>
          <p:cNvPr id="28" name="Straight Connector 27"/>
          <p:cNvCxnSpPr/>
          <p:nvPr/>
        </p:nvCxnSpPr>
        <p:spPr>
          <a:xfrm>
            <a:off x="2672667" y="4475611"/>
            <a:ext cx="11880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9109060" y="5729994"/>
            <a:ext cx="1306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70"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1119" y="139944"/>
            <a:ext cx="4314784" cy="2876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632" y="139943"/>
            <a:ext cx="3619365" cy="287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9"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99319" y="2726975"/>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bướu</a:t>
            </a:r>
          </a:p>
        </p:txBody>
      </p:sp>
      <p:sp>
        <p:nvSpPr>
          <p:cNvPr id="6" name="Title 1"/>
          <p:cNvSpPr txBox="1">
            <a:spLocks/>
          </p:cNvSpPr>
          <p:nvPr/>
        </p:nvSpPr>
        <p:spPr>
          <a:xfrm>
            <a:off x="6627230" y="2726974"/>
            <a:ext cx="4663440" cy="1464025"/>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người</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800" smtClean="0">
                <a:solidFill>
                  <a:srgbClr val="0070C0"/>
                </a:solidFill>
                <a:latin typeface="Arial-Rounded" pitchFamily="34" charset="0"/>
                <a:ea typeface="Arial-Rounded" pitchFamily="34" charset="0"/>
                <a:cs typeface="Arial-Rounded" pitchFamily="34" charset="0"/>
              </a:rPr>
              <a:t>	</a:t>
            </a:r>
            <a:r>
              <a:rPr lang="en-US" sz="48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sp>
        <p:nvSpPr>
          <p:cNvPr id="14" name="Rounded Rectangle 13"/>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Loài vật nào được nhắc đến trong bài?</a:t>
            </a:r>
            <a:endParaRPr lang="en-US" sz="48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1253334" y="1324302"/>
            <a:ext cx="1627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58891" y="1329557"/>
            <a:ext cx="3721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0328" y="1981200"/>
            <a:ext cx="2896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Trên lưng lạc đà có gì đặc biệt?</a:t>
            </a:r>
            <a:endParaRPr lang="en-US" sz="4800">
              <a:latin typeface="Arial-Rounded" pitchFamily="34" charset="0"/>
              <a:ea typeface="Arial-Rounded" pitchFamily="34" charset="0"/>
              <a:cs typeface="Arial-Rounded" pitchFamily="34" charset="0"/>
            </a:endParaRPr>
          </a:p>
        </p:txBody>
      </p:sp>
      <p:sp>
        <p:nvSpPr>
          <p:cNvPr id="16" name="Rounded Rectangle 15"/>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Bướu của lạc đà có tác dụng gì?</a:t>
            </a:r>
            <a:endParaRPr lang="en-US" sz="4800">
              <a:latin typeface="Arial-Rounded" pitchFamily="34" charset="0"/>
              <a:ea typeface="Arial-Rounded" pitchFamily="34" charset="0"/>
              <a:cs typeface="Arial-Rounded" pitchFamily="34" charset="0"/>
            </a:endParaRPr>
          </a:p>
        </p:txBody>
      </p:sp>
      <p:cxnSp>
        <p:nvCxnSpPr>
          <p:cNvPr id="19" name="Straight Connector 18"/>
          <p:cNvCxnSpPr/>
          <p:nvPr/>
        </p:nvCxnSpPr>
        <p:spPr>
          <a:xfrm>
            <a:off x="3794919" y="1981200"/>
            <a:ext cx="79163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0567" y="2649234"/>
            <a:ext cx="112568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50976" y="3317268"/>
            <a:ext cx="79332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56011" y="5495597"/>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Lạc đà giúp con người những gì</a:t>
            </a:r>
            <a:endParaRPr lang="en-US" sz="4800">
              <a:latin typeface="Arial-Rounded" pitchFamily="34" charset="0"/>
              <a:ea typeface="Arial-Rounded" pitchFamily="34" charset="0"/>
              <a:cs typeface="Arial-Rounded" pitchFamily="34" charset="0"/>
            </a:endParaRPr>
          </a:p>
        </p:txBody>
      </p:sp>
      <p:cxnSp>
        <p:nvCxnSpPr>
          <p:cNvPr id="28" name="Straight Connector 27"/>
          <p:cNvCxnSpPr/>
          <p:nvPr/>
        </p:nvCxnSpPr>
        <p:spPr>
          <a:xfrm>
            <a:off x="419035" y="3917732"/>
            <a:ext cx="114436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9796" y="4565494"/>
            <a:ext cx="7662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747919" y="3317268"/>
            <a:ext cx="30118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10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ntr" presetSubtype="0"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31"/>
                                        </p:tgtEl>
                                      </p:cBhvr>
                                    </p:animEffect>
                                    <p:set>
                                      <p:cBhvr>
                                        <p:cTn id="86" dur="1" fill="hold">
                                          <p:stCondLst>
                                            <p:cond delay="499"/>
                                          </p:stCondLst>
                                        </p:cTn>
                                        <p:tgtEl>
                                          <p:spTgt spid="3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Xem lữ đoàn lạc đà chuyển muối trên sa mạc nóng bỏng nhất thế giới - Tin  Mới Thế giớ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519" y="542141"/>
            <a:ext cx="4723141" cy="314876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ưỡi lạc đà, ngủ qua đêm trên sa mạc Sahara | Kênh Thời Ti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404" y="3124200"/>
            <a:ext cx="5597797" cy="314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553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039"/>
          <a:stretch/>
        </p:blipFill>
        <p:spPr bwMode="auto">
          <a:xfrm>
            <a:off x="1525810" y="2632841"/>
            <a:ext cx="9052686" cy="2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054" y="0"/>
            <a:ext cx="3194197"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1737519" y="1324705"/>
            <a:ext cx="8382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Lợi ích của vật nuôi</a:t>
            </a:r>
            <a:endParaRPr lang="en-US" sz="6000">
              <a:solidFill>
                <a:srgbClr val="0070C0"/>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613" t="59080" r="9707" b="3908"/>
          <a:stretch/>
        </p:blipFill>
        <p:spPr>
          <a:xfrm>
            <a:off x="2826023" y="2362200"/>
            <a:ext cx="6269486" cy="3927575"/>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im khướu đen biết nói chào khách, bắt chước tiếng mèo có 1 không 2 (Timaliidae can say Vietname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0519" y="1294700"/>
            <a:ext cx="7587257" cy="4267900"/>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0070C0"/>
                </a:solidFill>
                <a:latin typeface=".VnCooper" pitchFamily="34" charset="0"/>
                <a:ea typeface="Arial-Rounded" pitchFamily="34" charset="0"/>
                <a:cs typeface="Arial-Rounded" pitchFamily="34" charset="0"/>
              </a:rPr>
              <a:t>69</a:t>
            </a:r>
            <a:endParaRPr lang="en-US" sz="5300" b="1">
              <a:solidFill>
                <a:srgbClr val="0070C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ươi  ươu</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17" name="Group 16"/>
          <p:cNvGrpSpPr/>
          <p:nvPr/>
        </p:nvGrpSpPr>
        <p:grpSpPr>
          <a:xfrm>
            <a:off x="746919" y="5382344"/>
            <a:ext cx="11899023" cy="1628056"/>
            <a:chOff x="502855" y="5406302"/>
            <a:chExt cx="11010610" cy="1628056"/>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400" b="1" smtClean="0">
                  <a:solidFill>
                    <a:srgbClr val="0070C0"/>
                  </a:solidFill>
                  <a:latin typeface="Arial-Rounded" pitchFamily="34" charset="0"/>
                  <a:ea typeface="Arial-Rounded" pitchFamily="34" charset="0"/>
                  <a:cs typeface="Arial-Rounded" pitchFamily="34" charset="0"/>
                </a:rPr>
                <a:t>Chim kh</a:t>
              </a:r>
              <a:r>
                <a:rPr lang="en-US" sz="5400" b="1" smtClean="0">
                  <a:solidFill>
                    <a:srgbClr val="FF0000"/>
                  </a:solidFill>
                  <a:latin typeface="Arial-Rounded" pitchFamily="34" charset="0"/>
                  <a:ea typeface="Arial-Rounded" pitchFamily="34" charset="0"/>
                  <a:cs typeface="Arial-Rounded" pitchFamily="34" charset="0"/>
                </a:rPr>
                <a:t>ươu</a:t>
              </a:r>
              <a:r>
                <a:rPr lang="en-US" sz="5400" b="1" smtClean="0">
                  <a:solidFill>
                    <a:srgbClr val="0070C0"/>
                  </a:solidFill>
                  <a:latin typeface="Arial-Rounded" pitchFamily="34" charset="0"/>
                  <a:ea typeface="Arial-Rounded" pitchFamily="34" charset="0"/>
                  <a:cs typeface="Arial-Rounded" pitchFamily="34" charset="0"/>
                </a:rPr>
                <a:t> biết bắt chước tiếng ng</a:t>
              </a:r>
              <a:r>
                <a:rPr lang="en-US" sz="5400" b="1" smtClean="0">
                  <a:solidFill>
                    <a:srgbClr val="FF0000"/>
                  </a:solidFill>
                  <a:latin typeface="Arial-Rounded" pitchFamily="34" charset="0"/>
                  <a:ea typeface="Arial-Rounded" pitchFamily="34" charset="0"/>
                  <a:cs typeface="Arial-Rounded" pitchFamily="34" charset="0"/>
                </a:rPr>
                <a:t>ươi</a:t>
              </a:r>
              <a:endParaRPr lang="en-US" sz="5400" b="1">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9679729" y="5480946"/>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sp>
          <p:nvSpPr>
            <p:cNvPr id="15" name="Title 1"/>
            <p:cNvSpPr txBox="1">
              <a:spLocks/>
            </p:cNvSpPr>
            <p:nvPr/>
          </p:nvSpPr>
          <p:spPr>
            <a:xfrm>
              <a:off x="2600450" y="553327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a:solidFill>
                    <a:srgbClr val="0070C0"/>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33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80">
                                          <p:stCondLst>
                                            <p:cond delay="0"/>
                                          </p:stCondLst>
                                        </p:cTn>
                                        <p:tgtEl>
                                          <p:spTgt spid="28"/>
                                        </p:tgtEl>
                                      </p:cBhvr>
                                    </p:animEffect>
                                    <p:anim calcmode="lin" valueType="num">
                                      <p:cBhvr>
                                        <p:cTn id="17"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2" dur="26">
                                          <p:stCondLst>
                                            <p:cond delay="650"/>
                                          </p:stCondLst>
                                        </p:cTn>
                                        <p:tgtEl>
                                          <p:spTgt spid="28"/>
                                        </p:tgtEl>
                                      </p:cBhvr>
                                      <p:to x="100000" y="60000"/>
                                    </p:animScale>
                                    <p:animScale>
                                      <p:cBhvr>
                                        <p:cTn id="23" dur="166" decel="50000">
                                          <p:stCondLst>
                                            <p:cond delay="676"/>
                                          </p:stCondLst>
                                        </p:cTn>
                                        <p:tgtEl>
                                          <p:spTgt spid="28"/>
                                        </p:tgtEl>
                                      </p:cBhvr>
                                      <p:to x="100000" y="100000"/>
                                    </p:animScale>
                                    <p:animScale>
                                      <p:cBhvr>
                                        <p:cTn id="24" dur="26">
                                          <p:stCondLst>
                                            <p:cond delay="1312"/>
                                          </p:stCondLst>
                                        </p:cTn>
                                        <p:tgtEl>
                                          <p:spTgt spid="28"/>
                                        </p:tgtEl>
                                      </p:cBhvr>
                                      <p:to x="100000" y="80000"/>
                                    </p:animScale>
                                    <p:animScale>
                                      <p:cBhvr>
                                        <p:cTn id="25" dur="166" decel="50000">
                                          <p:stCondLst>
                                            <p:cond delay="1338"/>
                                          </p:stCondLst>
                                        </p:cTn>
                                        <p:tgtEl>
                                          <p:spTgt spid="28"/>
                                        </p:tgtEl>
                                      </p:cBhvr>
                                      <p:to x="100000" y="100000"/>
                                    </p:animScale>
                                    <p:animScale>
                                      <p:cBhvr>
                                        <p:cTn id="26" dur="26">
                                          <p:stCondLst>
                                            <p:cond delay="1642"/>
                                          </p:stCondLst>
                                        </p:cTn>
                                        <p:tgtEl>
                                          <p:spTgt spid="28"/>
                                        </p:tgtEl>
                                      </p:cBhvr>
                                      <p:to x="100000" y="90000"/>
                                    </p:animScale>
                                    <p:animScale>
                                      <p:cBhvr>
                                        <p:cTn id="27" dur="166" decel="50000">
                                          <p:stCondLst>
                                            <p:cond delay="1668"/>
                                          </p:stCondLst>
                                        </p:cTn>
                                        <p:tgtEl>
                                          <p:spTgt spid="28"/>
                                        </p:tgtEl>
                                      </p:cBhvr>
                                      <p:to x="100000" y="100000"/>
                                    </p:animScale>
                                    <p:animScale>
                                      <p:cBhvr>
                                        <p:cTn id="28" dur="26">
                                          <p:stCondLst>
                                            <p:cond delay="1808"/>
                                          </p:stCondLst>
                                        </p:cTn>
                                        <p:tgtEl>
                                          <p:spTgt spid="28"/>
                                        </p:tgtEl>
                                      </p:cBhvr>
                                      <p:to x="100000" y="95000"/>
                                    </p:animScale>
                                    <p:animScale>
                                      <p:cBhvr>
                                        <p:cTn id="29" dur="166" decel="50000">
                                          <p:stCondLst>
                                            <p:cond delay="1834"/>
                                          </p:stCondLst>
                                        </p:cTn>
                                        <p:tgtEl>
                                          <p:spTgt spid="28"/>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80">
                                          <p:stCondLst>
                                            <p:cond delay="0"/>
                                          </p:stCondLst>
                                        </p:cTn>
                                        <p:tgtEl>
                                          <p:spTgt spid="32"/>
                                        </p:tgtEl>
                                      </p:cBhvr>
                                    </p:animEffect>
                                    <p:anim calcmode="lin" valueType="num">
                                      <p:cBhvr>
                                        <p:cTn id="33"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8" dur="26">
                                          <p:stCondLst>
                                            <p:cond delay="650"/>
                                          </p:stCondLst>
                                        </p:cTn>
                                        <p:tgtEl>
                                          <p:spTgt spid="32"/>
                                        </p:tgtEl>
                                      </p:cBhvr>
                                      <p:to x="100000" y="60000"/>
                                    </p:animScale>
                                    <p:animScale>
                                      <p:cBhvr>
                                        <p:cTn id="39" dur="166" decel="50000">
                                          <p:stCondLst>
                                            <p:cond delay="676"/>
                                          </p:stCondLst>
                                        </p:cTn>
                                        <p:tgtEl>
                                          <p:spTgt spid="32"/>
                                        </p:tgtEl>
                                      </p:cBhvr>
                                      <p:to x="100000" y="100000"/>
                                    </p:animScale>
                                    <p:animScale>
                                      <p:cBhvr>
                                        <p:cTn id="40" dur="26">
                                          <p:stCondLst>
                                            <p:cond delay="1312"/>
                                          </p:stCondLst>
                                        </p:cTn>
                                        <p:tgtEl>
                                          <p:spTgt spid="32"/>
                                        </p:tgtEl>
                                      </p:cBhvr>
                                      <p:to x="100000" y="80000"/>
                                    </p:animScale>
                                    <p:animScale>
                                      <p:cBhvr>
                                        <p:cTn id="41" dur="166" decel="50000">
                                          <p:stCondLst>
                                            <p:cond delay="1338"/>
                                          </p:stCondLst>
                                        </p:cTn>
                                        <p:tgtEl>
                                          <p:spTgt spid="32"/>
                                        </p:tgtEl>
                                      </p:cBhvr>
                                      <p:to x="100000" y="100000"/>
                                    </p:animScale>
                                    <p:animScale>
                                      <p:cBhvr>
                                        <p:cTn id="42" dur="26">
                                          <p:stCondLst>
                                            <p:cond delay="1642"/>
                                          </p:stCondLst>
                                        </p:cTn>
                                        <p:tgtEl>
                                          <p:spTgt spid="32"/>
                                        </p:tgtEl>
                                      </p:cBhvr>
                                      <p:to x="100000" y="90000"/>
                                    </p:animScale>
                                    <p:animScale>
                                      <p:cBhvr>
                                        <p:cTn id="43" dur="166" decel="50000">
                                          <p:stCondLst>
                                            <p:cond delay="1668"/>
                                          </p:stCondLst>
                                        </p:cTn>
                                        <p:tgtEl>
                                          <p:spTgt spid="32"/>
                                        </p:tgtEl>
                                      </p:cBhvr>
                                      <p:to x="100000" y="100000"/>
                                    </p:animScale>
                                    <p:animScale>
                                      <p:cBhvr>
                                        <p:cTn id="44" dur="26">
                                          <p:stCondLst>
                                            <p:cond delay="1808"/>
                                          </p:stCondLst>
                                        </p:cTn>
                                        <p:tgtEl>
                                          <p:spTgt spid="32"/>
                                        </p:tgtEl>
                                      </p:cBhvr>
                                      <p:to x="100000" y="95000"/>
                                    </p:animScale>
                                    <p:animScale>
                                      <p:cBhvr>
                                        <p:cTn id="45" dur="166" decel="50000">
                                          <p:stCondLst>
                                            <p:cond delay="1834"/>
                                          </p:stCondLst>
                                        </p:cTn>
                                        <p:tgtEl>
                                          <p:spTgt spid="32"/>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6"/>
                </p:tgtEl>
              </p:cMediaNode>
            </p:video>
          </p:childTnLst>
        </p:cTn>
      </p:par>
    </p:tnLst>
    <p:bldLst>
      <p:bldP spid="28" grpId="0"/>
      <p:bldP spid="3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2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Arial-Rounded" pitchFamily="34" charset="0"/>
                <a:ea typeface="Arial-Rounded" pitchFamily="34" charset="0"/>
                <a:cs typeface="Arial-Rounded" pitchFamily="34" charset="0"/>
              </a:rPr>
              <a:t>	</a:t>
            </a:r>
            <a:r>
              <a:rPr lang="en-US" sz="3200">
                <a:solidFill>
                  <a:srgbClr val="0070C0"/>
                </a:solidFill>
                <a:latin typeface="Arial-Rounded" pitchFamily="34" charset="0"/>
                <a:ea typeface="Arial-Rounded" pitchFamily="34" charset="0"/>
                <a:cs typeface="Arial-Rounded"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5039"/>
          <a:stretch/>
        </p:blipFill>
        <p:spPr bwMode="auto">
          <a:xfrm>
            <a:off x="1525810" y="2632841"/>
            <a:ext cx="9052686" cy="221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5054" y="0"/>
            <a:ext cx="3194197" cy="2934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142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4431"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ng</a:t>
            </a:r>
            <a:endParaRPr lang="en-US" sz="88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818438"/>
            <a:ext cx="2123468" cy="1398008"/>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ươi</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EBF6F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ng</a:t>
            </a:r>
            <a:r>
              <a:rPr lang="en-US" sz="8800" smtClean="0">
                <a:solidFill>
                  <a:srgbClr val="FF0000"/>
                </a:solidFill>
                <a:latin typeface="Arial-Rounded" pitchFamily="34" charset="0"/>
                <a:ea typeface="Arial-Rounded" pitchFamily="34" charset="0"/>
                <a:cs typeface="Arial-Rounded" pitchFamily="34" charset="0"/>
              </a:rPr>
              <a:t>ươi</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3303519" y="1295400"/>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ươi</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216658" y="1295400"/>
            <a:ext cx="2826337"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ươu</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097529" y="4253936"/>
            <a:ext cx="1981695" cy="165119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rgbClr val="0070C0"/>
                </a:solidFill>
                <a:latin typeface="Arial-Rounded" pitchFamily="34" charset="0"/>
                <a:ea typeface="Arial-Rounded" pitchFamily="34" charset="0"/>
                <a:cs typeface="Arial-Rounded" pitchFamily="34" charset="0"/>
              </a:rPr>
              <a:t>̀</a:t>
            </a:r>
            <a:endParaRPr lang="en-US" sz="8800" b="1">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0083E6"/>
          </a:solidFill>
        </p:spPr>
        <p:txBody>
          <a:bodyPr wrap="square" rtlCol="0">
            <a:spAutoFit/>
          </a:bodyPr>
          <a:lstStyle/>
          <a:p>
            <a:pPr algn="ctr"/>
            <a:r>
              <a:rPr lang="en-US" sz="8000" smtClean="0">
                <a:solidFill>
                  <a:schemeClr val="bg1"/>
                </a:solidFill>
                <a:latin typeface="Arial-Rounded" pitchFamily="34" charset="0"/>
                <a:ea typeface="Arial-Rounded" pitchFamily="34" charset="0"/>
                <a:cs typeface="Arial-Rounded" pitchFamily="34" charset="0"/>
              </a:rPr>
              <a:t>So sánh</a:t>
            </a:r>
            <a:endParaRPr lang="en-US" sz="8000">
              <a:solidFill>
                <a:schemeClr val="bg1"/>
              </a:solidFill>
              <a:latin typeface="Arial-Rounded" pitchFamily="34" charset="0"/>
              <a:ea typeface="Arial-Rounded" pitchFamily="34" charset="0"/>
              <a:cs typeface="Arial-Rounded" pitchFamily="34" charset="0"/>
            </a:endParaRPr>
          </a:p>
        </p:txBody>
      </p:sp>
      <p:sp>
        <p:nvSpPr>
          <p:cNvPr id="6" name="TextBox 5"/>
          <p:cNvSpPr txBox="1"/>
          <p:nvPr/>
        </p:nvSpPr>
        <p:spPr>
          <a:xfrm>
            <a:off x="2607847" y="3459070"/>
            <a:ext cx="3088767"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ươi</a:t>
            </a:r>
            <a:endParaRPr lang="en-US" sz="11500">
              <a:solidFill>
                <a:srgbClr val="0070C0"/>
              </a:solidFill>
              <a:latin typeface="Arial-Rounded" pitchFamily="34" charset="0"/>
              <a:ea typeface="Arial-Rounded" pitchFamily="34" charset="0"/>
              <a:cs typeface="Arial-Rounded" pitchFamily="34" charset="0"/>
            </a:endParaRPr>
          </a:p>
        </p:txBody>
      </p:sp>
      <p:sp>
        <p:nvSpPr>
          <p:cNvPr id="7" name="TextBox 6"/>
          <p:cNvSpPr txBox="1"/>
          <p:nvPr/>
        </p:nvSpPr>
        <p:spPr>
          <a:xfrm>
            <a:off x="6419113" y="3459070"/>
            <a:ext cx="3397644" cy="1862048"/>
          </a:xfrm>
          <a:prstGeom prst="rect">
            <a:avLst/>
          </a:prstGeom>
          <a:solidFill>
            <a:schemeClr val="accent5">
              <a:lumMod val="20000"/>
              <a:lumOff val="80000"/>
            </a:schemeClr>
          </a:solidFill>
        </p:spPr>
        <p:txBody>
          <a:bodyPr wrap="square" rtlCol="0">
            <a:spAutoFit/>
          </a:bodyPr>
          <a:lstStyle/>
          <a:p>
            <a:pPr algn="ctr"/>
            <a:r>
              <a:rPr lang="en-US" sz="11500" smtClean="0">
                <a:solidFill>
                  <a:srgbClr val="0070C0"/>
                </a:solidFill>
                <a:latin typeface="Arial-Rounded" pitchFamily="34" charset="0"/>
                <a:ea typeface="Arial-Rounded" pitchFamily="34" charset="0"/>
                <a:cs typeface="Arial-Rounded" pitchFamily="34" charset="0"/>
              </a:rPr>
              <a:t>ươu</a:t>
            </a:r>
            <a:endParaRPr lang="en-US" sz="11500">
              <a:solidFill>
                <a:srgbClr val="0070C0"/>
              </a:solidFill>
              <a:latin typeface="Arial-Rounded" pitchFamily="34" charset="0"/>
              <a:ea typeface="Arial-Rounded" pitchFamily="34" charset="0"/>
              <a:cs typeface="Arial-Rounded" pitchFamily="34" charset="0"/>
            </a:endParaRPr>
          </a:p>
        </p:txBody>
      </p:sp>
      <p:sp>
        <p:nvSpPr>
          <p:cNvPr id="9" name="TextBox 8"/>
          <p:cNvSpPr txBox="1"/>
          <p:nvPr/>
        </p:nvSpPr>
        <p:spPr>
          <a:xfrm>
            <a:off x="2836801" y="3459070"/>
            <a:ext cx="2320636"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442263" y="345907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ươ</a:t>
            </a:r>
            <a:endParaRPr lang="en-US" sz="11500">
              <a:solidFill>
                <a:srgbClr val="FF0000"/>
              </a:solidFill>
              <a:latin typeface="Arial-Rounded" pitchFamily="34" charset="0"/>
              <a:ea typeface="Arial-Rounded" pitchFamily="34" charset="0"/>
              <a:cs typeface="Arial-Rounded" pitchFamily="34" charset="0"/>
            </a:endParaRPr>
          </a:p>
        </p:txBody>
      </p:sp>
      <p:sp>
        <p:nvSpPr>
          <p:cNvPr id="12" name="TextBox 11"/>
          <p:cNvSpPr txBox="1"/>
          <p:nvPr/>
        </p:nvSpPr>
        <p:spPr>
          <a:xfrm>
            <a:off x="3664853" y="345907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i</a:t>
            </a:r>
            <a:endParaRPr lang="en-US" sz="11500">
              <a:solidFill>
                <a:srgbClr val="7030A0"/>
              </a:solidFill>
              <a:latin typeface="Arial-Rounded" pitchFamily="34" charset="0"/>
              <a:ea typeface="Arial-Rounded" pitchFamily="34" charset="0"/>
              <a:cs typeface="Arial-Rounded" pitchFamily="34" charset="0"/>
            </a:endParaRPr>
          </a:p>
        </p:txBody>
      </p:sp>
      <p:sp>
        <p:nvSpPr>
          <p:cNvPr id="8" name="TextBox 7"/>
          <p:cNvSpPr txBox="1"/>
          <p:nvPr/>
        </p:nvSpPr>
        <p:spPr>
          <a:xfrm>
            <a:off x="7622804" y="345907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u</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7104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569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bưởi</a:t>
            </a:r>
            <a:endParaRPr lang="en-US" sz="60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473325"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cười</a:t>
            </a:r>
            <a:endParaRPr lang="en-US" sz="60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186551" y="5148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lưới</a:t>
            </a:r>
            <a:endParaRPr lang="en-US" sz="60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253732"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013453"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628842"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7" name="Title 1"/>
          <p:cNvSpPr txBox="1">
            <a:spLocks/>
          </p:cNvSpPr>
          <p:nvPr/>
        </p:nvSpPr>
        <p:spPr>
          <a:xfrm>
            <a:off x="8862775" y="5148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mười</a:t>
            </a:r>
            <a:endParaRPr lang="en-US" sz="6000">
              <a:solidFill>
                <a:srgbClr val="0070C0"/>
              </a:solidFill>
              <a:latin typeface="Arial-Rounded" pitchFamily="34" charset="0"/>
              <a:ea typeface="Arial-Rounded" pitchFamily="34" charset="0"/>
              <a:cs typeface="Arial-Rounded" pitchFamily="34" charset="0"/>
            </a:endParaRPr>
          </a:p>
        </p:txBody>
      </p:sp>
      <p:sp>
        <p:nvSpPr>
          <p:cNvPr id="18" name="Title 1"/>
          <p:cNvSpPr txBox="1">
            <a:spLocks/>
          </p:cNvSpPr>
          <p:nvPr/>
        </p:nvSpPr>
        <p:spPr>
          <a:xfrm>
            <a:off x="9657941" y="4972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pic>
        <p:nvPicPr>
          <p:cNvPr id="1028" name="Picture 4" descr="Cây bưởi diễ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19" y="230940"/>
            <a:ext cx="5364481" cy="40233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Ăn bưởi và uống thuốc: Một số lưu ý cần thận trọng | Vinme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4149" y="875784"/>
            <a:ext cx="6009217" cy="3378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ưới Tennis 12.7m x 1.07m (313348) - META.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73" y="-26437"/>
            <a:ext cx="5865397" cy="43990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ưới Đánh Cá Ba Màn Then 1.5cm-Mắt 3cm Cao 1,1m,Dài 90m, Chì Nặng, Đánh cá  nhỏ - Dụng cụ câu cá khác Hãng OEM | EnBac.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028" y="178205"/>
            <a:ext cx="4194406" cy="41944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ập tin:Paris transit icons - Métro 10.svg – Wikivoy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046" y="178205"/>
            <a:ext cx="4136478" cy="413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0"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6"/>
                                        </p:tgtEl>
                                        <p:attrNameLst>
                                          <p:attrName>style.visibility</p:attrName>
                                        </p:attrNameLst>
                                      </p:cBhvr>
                                      <p:to>
                                        <p:strVal val="visible"/>
                                      </p:to>
                                    </p:set>
                                    <p:animEffect transition="in" filter="fade">
                                      <p:cBhvr>
                                        <p:cTn id="38" dur="500"/>
                                        <p:tgtEl>
                                          <p:spTgt spid="1036"/>
                                        </p:tgtEl>
                                      </p:cBhvr>
                                    </p:animEffect>
                                  </p:childTnLst>
                                </p:cTn>
                              </p:par>
                              <p:par>
                                <p:cTn id="39" presetID="10" presetClass="entr" presetSubtype="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fade">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36"/>
                                        </p:tgtEl>
                                      </p:cBhvr>
                                    </p:animEffect>
                                    <p:set>
                                      <p:cBhvr>
                                        <p:cTn id="46" dur="1" fill="hold">
                                          <p:stCondLst>
                                            <p:cond delay="499"/>
                                          </p:stCondLst>
                                        </p:cTn>
                                        <p:tgtEl>
                                          <p:spTgt spid="103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32"/>
                                        </p:tgtEl>
                                      </p:cBhvr>
                                    </p:animEffect>
                                    <p:set>
                                      <p:cBhvr>
                                        <p:cTn id="49" dur="1" fill="hold">
                                          <p:stCondLst>
                                            <p:cond delay="499"/>
                                          </p:stCondLst>
                                        </p:cTn>
                                        <p:tgtEl>
                                          <p:spTgt spid="10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38"/>
                                        </p:tgtEl>
                                        <p:attrNameLst>
                                          <p:attrName>style.visibility</p:attrName>
                                        </p:attrNameLst>
                                      </p:cBhvr>
                                      <p:to>
                                        <p:strVal val="visible"/>
                                      </p:to>
                                    </p:set>
                                    <p:animEffect transition="in" filter="fade">
                                      <p:cBhvr>
                                        <p:cTn id="59" dur="500"/>
                                        <p:tgtEl>
                                          <p:spTgt spid="10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038"/>
                                        </p:tgtEl>
                                      </p:cBhvr>
                                    </p:animEffect>
                                    <p:set>
                                      <p:cBhvr>
                                        <p:cTn id="64" dur="1" fill="hold">
                                          <p:stCondLst>
                                            <p:cond delay="499"/>
                                          </p:stCondLst>
                                        </p:cTn>
                                        <p:tgtEl>
                                          <p:spTgt spid="103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0" name="AutoShape 6" descr="Nâng cao kỹ năng viết với 7 bước hiệu quả | Edu2Review"/>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2" name="AutoShape 8" descr="Nâng cao kỹ năng viết với 7 bước hiệu quả | Edu2Review"/>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4" name="AutoShape 10" descr="Nâng cao kỹ năng viết với 7 bước hiệu quả | Edu2Review"/>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5" name="AutoShape 12" descr="Nâng cao kỹ năng viết với 7 bước hiệu quả | Edu2Review"/>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16" name="AutoShape 16" descr="Làm thế nào để viết hay hơn? | Edu2Review"/>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600"/>
          </a:p>
        </p:txBody>
      </p:sp>
      <p:sp>
        <p:nvSpPr>
          <p:cNvPr id="20" name="Title 1"/>
          <p:cNvSpPr txBox="1">
            <a:spLocks/>
          </p:cNvSpPr>
          <p:nvPr/>
        </p:nvSpPr>
        <p:spPr>
          <a:xfrm>
            <a:off x="594519"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bướu</a:t>
            </a:r>
            <a:endParaRPr lang="en-US" sz="60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3558198" y="49199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hươu</a:t>
            </a:r>
            <a:endParaRPr lang="en-US" sz="6000">
              <a:solidFill>
                <a:srgbClr val="0070C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6032288" y="49199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khướu</a:t>
            </a:r>
            <a:endParaRPr lang="en-US" sz="6000">
              <a:solidFill>
                <a:srgbClr val="0070C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1027345"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3862590"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6756518"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8938975" y="49199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rượu</a:t>
            </a:r>
            <a:endParaRPr lang="en-US" sz="60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9282653" y="47436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pic>
        <p:nvPicPr>
          <p:cNvPr id="1026" name="Picture 2" descr="Bướu giáp và những điều bạn cần biế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9" y="160338"/>
            <a:ext cx="5505653" cy="4129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ạc đà hai bướu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425" y="160338"/>
            <a:ext cx="5227696" cy="41471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ên dùng nhung hươu non hay nhung hươu già? - Tams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8246" y="161322"/>
            <a:ext cx="7570273" cy="425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m Khướu - Trang thông tin du lịch đồng v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9119" y="76200"/>
            <a:ext cx="5900928" cy="4425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53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6"/>
                                        </p:tgtEl>
                                      </p:cBhvr>
                                    </p:animEffect>
                                    <p:set>
                                      <p:cBhvr>
                                        <p:cTn id="23" dur="1" fill="hold">
                                          <p:stCondLst>
                                            <p:cond delay="499"/>
                                          </p:stCondLst>
                                        </p:cTn>
                                        <p:tgtEl>
                                          <p:spTgt spid="10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visible"/>
                                      </p:to>
                                    </p:set>
                                    <p:animEffect transition="in" filter="fade">
                                      <p:cBhvr>
                                        <p:cTn id="33" dur="500"/>
                                        <p:tgtEl>
                                          <p:spTgt spid="10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30"/>
                                        </p:tgtEl>
                                      </p:cBhvr>
                                    </p:animEffect>
                                    <p:set>
                                      <p:cBhvr>
                                        <p:cTn id="38" dur="1" fill="hold">
                                          <p:stCondLst>
                                            <p:cond delay="499"/>
                                          </p:stCondLst>
                                        </p:cTn>
                                        <p:tgtEl>
                                          <p:spTgt spid="10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fade">
                                      <p:cBhvr>
                                        <p:cTn id="48" dur="500"/>
                                        <p:tgtEl>
                                          <p:spTgt spid="10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32"/>
                                        </p:tgtEl>
                                      </p:cBhvr>
                                    </p:animEffect>
                                    <p:set>
                                      <p:cBhvr>
                                        <p:cTn id="53" dur="1" fill="hold">
                                          <p:stCondLst>
                                            <p:cond delay="499"/>
                                          </p:stCondLst>
                                        </p:cTn>
                                        <p:tgtEl>
                                          <p:spTgt spid="10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500"/>
                                        <p:tgtEl>
                                          <p:spTgt spid="25"/>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txBox="1">
            <a:spLocks/>
          </p:cNvSpPr>
          <p:nvPr/>
        </p:nvSpPr>
        <p:spPr>
          <a:xfrm>
            <a:off x="518319"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bướu</a:t>
            </a:r>
            <a:endParaRPr lang="en-US" sz="60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3481998" y="5910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hươu</a:t>
            </a:r>
            <a:endParaRPr lang="en-US" sz="6000">
              <a:solidFill>
                <a:srgbClr val="0070C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6004719" y="5910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khướu</a:t>
            </a:r>
            <a:endParaRPr lang="en-US" sz="6000">
              <a:solidFill>
                <a:srgbClr val="0070C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951145"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3786390"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6728949"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7" name="Title 1"/>
          <p:cNvSpPr txBox="1">
            <a:spLocks/>
          </p:cNvSpPr>
          <p:nvPr/>
        </p:nvSpPr>
        <p:spPr>
          <a:xfrm>
            <a:off x="8845522" y="5910558"/>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rượu</a:t>
            </a:r>
            <a:endParaRPr lang="en-US" sz="6000">
              <a:solidFill>
                <a:srgbClr val="0070C0"/>
              </a:solidFill>
              <a:latin typeface="Arial-Rounded" pitchFamily="34" charset="0"/>
              <a:ea typeface="Arial-Rounded" pitchFamily="34" charset="0"/>
              <a:cs typeface="Arial-Rounded" pitchFamily="34" charset="0"/>
            </a:endParaRPr>
          </a:p>
        </p:txBody>
      </p:sp>
      <p:sp>
        <p:nvSpPr>
          <p:cNvPr id="38" name="Title 1"/>
          <p:cNvSpPr txBox="1">
            <a:spLocks/>
          </p:cNvSpPr>
          <p:nvPr/>
        </p:nvSpPr>
        <p:spPr>
          <a:xfrm>
            <a:off x="9189200" y="5734274"/>
            <a:ext cx="2123468"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ươu</a:t>
            </a:r>
            <a:endParaRPr lang="en-US" sz="6000">
              <a:solidFill>
                <a:srgbClr val="FF0000"/>
              </a:solidFill>
              <a:latin typeface="Arial-Rounded" pitchFamily="34" charset="0"/>
              <a:ea typeface="Arial-Rounded" pitchFamily="34" charset="0"/>
              <a:cs typeface="Arial-Rounded" pitchFamily="34" charset="0"/>
            </a:endParaRPr>
          </a:p>
        </p:txBody>
      </p:sp>
      <p:sp>
        <p:nvSpPr>
          <p:cNvPr id="39" name="Title 1"/>
          <p:cNvSpPr txBox="1">
            <a:spLocks/>
          </p:cNvSpPr>
          <p:nvPr/>
        </p:nvSpPr>
        <p:spPr>
          <a:xfrm>
            <a:off x="556975"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bưởi</a:t>
            </a:r>
            <a:endParaRPr lang="en-US" sz="6000">
              <a:solidFill>
                <a:srgbClr val="0070C0"/>
              </a:solidFill>
              <a:latin typeface="Arial-Rounded" pitchFamily="34" charset="0"/>
              <a:ea typeface="Arial-Rounded" pitchFamily="34" charset="0"/>
              <a:cs typeface="Arial-Rounded" pitchFamily="34" charset="0"/>
            </a:endParaRPr>
          </a:p>
        </p:txBody>
      </p:sp>
      <p:sp>
        <p:nvSpPr>
          <p:cNvPr id="40" name="Title 1"/>
          <p:cNvSpPr txBox="1">
            <a:spLocks/>
          </p:cNvSpPr>
          <p:nvPr/>
        </p:nvSpPr>
        <p:spPr>
          <a:xfrm>
            <a:off x="3473325"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cười</a:t>
            </a:r>
            <a:endParaRPr lang="en-US" sz="6000">
              <a:solidFill>
                <a:srgbClr val="0070C0"/>
              </a:solidFill>
              <a:latin typeface="Arial-Rounded" pitchFamily="34" charset="0"/>
              <a:ea typeface="Arial-Rounded" pitchFamily="34" charset="0"/>
              <a:cs typeface="Arial-Rounded" pitchFamily="34" charset="0"/>
            </a:endParaRPr>
          </a:p>
        </p:txBody>
      </p:sp>
      <p:sp>
        <p:nvSpPr>
          <p:cNvPr id="41" name="Title 1"/>
          <p:cNvSpPr txBox="1">
            <a:spLocks/>
          </p:cNvSpPr>
          <p:nvPr/>
        </p:nvSpPr>
        <p:spPr>
          <a:xfrm>
            <a:off x="6186551" y="4976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lưới</a:t>
            </a:r>
            <a:endParaRPr lang="en-US" sz="6000">
              <a:solidFill>
                <a:srgbClr val="0070C0"/>
              </a:solidFill>
              <a:latin typeface="Arial-Rounded" pitchFamily="34" charset="0"/>
              <a:ea typeface="Arial-Rounded" pitchFamily="34" charset="0"/>
              <a:cs typeface="Arial-Rounded" pitchFamily="34" charset="0"/>
            </a:endParaRPr>
          </a:p>
        </p:txBody>
      </p:sp>
      <p:sp>
        <p:nvSpPr>
          <p:cNvPr id="42" name="Title 1"/>
          <p:cNvSpPr txBox="1">
            <a:spLocks/>
          </p:cNvSpPr>
          <p:nvPr/>
        </p:nvSpPr>
        <p:spPr>
          <a:xfrm>
            <a:off x="1253732"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4013453"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6628842"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8862775" y="49768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mười</a:t>
            </a:r>
            <a:endParaRPr lang="en-US" sz="6000">
              <a:solidFill>
                <a:srgbClr val="0070C0"/>
              </a:solidFill>
              <a:latin typeface="Arial-Rounded" pitchFamily="34" charset="0"/>
              <a:ea typeface="Arial-Rounded" pitchFamily="34" charset="0"/>
              <a:cs typeface="Arial-Rounded" pitchFamily="34" charset="0"/>
            </a:endParaRPr>
          </a:p>
        </p:txBody>
      </p:sp>
      <p:sp>
        <p:nvSpPr>
          <p:cNvPr id="46" name="Title 1"/>
          <p:cNvSpPr txBox="1">
            <a:spLocks/>
          </p:cNvSpPr>
          <p:nvPr/>
        </p:nvSpPr>
        <p:spPr>
          <a:xfrm>
            <a:off x="9657941" y="4800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FF0000"/>
                </a:solidFill>
                <a:latin typeface="Arial-Rounded" pitchFamily="34" charset="0"/>
                <a:ea typeface="Arial-Rounded" pitchFamily="34" charset="0"/>
                <a:cs typeface="Arial-Rounded" pitchFamily="34" charset="0"/>
              </a:rPr>
              <a:t>ươi</a:t>
            </a:r>
            <a:endParaRPr lang="en-US" sz="6000">
              <a:solidFill>
                <a:srgbClr val="FF0000"/>
              </a:solidFill>
              <a:latin typeface="Arial-Rounded" pitchFamily="34" charset="0"/>
              <a:ea typeface="Arial-Rounded" pitchFamily="34" charset="0"/>
              <a:cs typeface="Arial-Rounded"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713" y="13138"/>
            <a:ext cx="5144288" cy="472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4765</TotalTime>
  <Words>503</Words>
  <Application>Microsoft Office PowerPoint</Application>
  <PresentationFormat>Custom</PresentationFormat>
  <Paragraphs>148</Paragraphs>
  <Slides>31</Slides>
  <Notes>19</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vutrang</cp:lastModifiedBy>
  <cp:revision>597</cp:revision>
  <dcterms:created xsi:type="dcterms:W3CDTF">2021-05-08T14:00:55Z</dcterms:created>
  <dcterms:modified xsi:type="dcterms:W3CDTF">2022-12-15T02:58:11Z</dcterms:modified>
</cp:coreProperties>
</file>