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343" r:id="rId4"/>
    <p:sldId id="346" r:id="rId5"/>
    <p:sldId id="344" r:id="rId6"/>
    <p:sldId id="348" r:id="rId7"/>
    <p:sldId id="347" r:id="rId8"/>
    <p:sldId id="360" r:id="rId9"/>
    <p:sldId id="259" r:id="rId10"/>
    <p:sldId id="260" r:id="rId11"/>
    <p:sldId id="380" r:id="rId12"/>
    <p:sldId id="336" r:id="rId13"/>
    <p:sldId id="376" r:id="rId14"/>
    <p:sldId id="262" r:id="rId15"/>
    <p:sldId id="263" r:id="rId16"/>
    <p:sldId id="282" r:id="rId17"/>
    <p:sldId id="283" r:id="rId18"/>
    <p:sldId id="284" r:id="rId19"/>
    <p:sldId id="264" r:id="rId20"/>
    <p:sldId id="372" r:id="rId21"/>
    <p:sldId id="357" r:id="rId22"/>
    <p:sldId id="350" r:id="rId23"/>
    <p:sldId id="355" r:id="rId24"/>
    <p:sldId id="267" r:id="rId25"/>
    <p:sldId id="381" r:id="rId26"/>
    <p:sldId id="382" r:id="rId27"/>
    <p:sldId id="383" r:id="rId28"/>
    <p:sldId id="314" r:id="rId29"/>
    <p:sldId id="272" r:id="rId30"/>
    <p:sldId id="338" r:id="rId31"/>
    <p:sldId id="339" r:id="rId32"/>
    <p:sldId id="326" r:id="rId33"/>
    <p:sldId id="274" r:id="rId34"/>
    <p:sldId id="275" r:id="rId35"/>
    <p:sldId id="386" r:id="rId36"/>
    <p:sldId id="277" r:id="rId3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0" autoAdjust="0"/>
    <p:restoredTop sz="91993" autoAdjust="0"/>
  </p:normalViewPr>
  <p:slideViewPr>
    <p:cSldViewPr>
      <p:cViewPr>
        <p:scale>
          <a:sx n="53" d="100"/>
          <a:sy n="53" d="100"/>
        </p:scale>
        <p:origin x="-1290" y="-40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6/13/2021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Muỗm:</a:t>
            </a:r>
            <a:r>
              <a:rPr lang="en-US" baseline="0" smtClean="0"/>
              <a:t> Cây gỗ to cùng loại với xoài, hoa mọc thành cụm ở nách lá, quả giông quả xoài nhưng nhỏ hơn và có vị chua.</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Cuốc:</a:t>
            </a:r>
            <a:r>
              <a:rPr lang="en-US" baseline="0" smtClean="0"/>
              <a:t> danh từ và động từ</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6/13/2021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slide" Target="slide5.xml"/><Relationship Id="rId12"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7.jpeg"/><Relationship Id="rId5" Type="http://schemas.openxmlformats.org/officeDocument/2006/relationships/slide" Target="slide7.xml"/><Relationship Id="rId15" Type="http://schemas.openxmlformats.org/officeDocument/2006/relationships/image" Target="../media/image9.png"/><Relationship Id="rId10" Type="http://schemas.openxmlformats.org/officeDocument/2006/relationships/slide" Target="slide6.xml"/><Relationship Id="rId4" Type="http://schemas.microsoft.com/office/2007/relationships/hdphoto" Target="../media/hdphoto1.wdp"/><Relationship Id="rId9" Type="http://schemas.openxmlformats.org/officeDocument/2006/relationships/image" Target="../media/image6.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7.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uôc</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r>
              <a:rPr lang="en-US" sz="8800" smtClean="0">
                <a:solidFill>
                  <a:srgbClr val="FF0000"/>
                </a:solidFill>
                <a:latin typeface="Arial-Rounded" pitchFamily="34" charset="0"/>
                <a:ea typeface="Arial-Rounded" pitchFamily="34" charset="0"/>
                <a:cs typeface="Arial-Rounded" pitchFamily="34" charset="0"/>
              </a:rPr>
              <a:t>uôc</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400041" y="12954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uôc</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461919" y="12954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52895" y="4402170"/>
            <a:ext cx="198169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8137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uôc</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73552" y="3480566"/>
            <a:ext cx="3088767"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uôt</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680749" y="3481376"/>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677133" y="348137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81376"/>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c</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33821" y="3481376"/>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t</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4519"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00251"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073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63442"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845820"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619126"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txBox="1">
            <a:spLocks/>
          </p:cNvSpPr>
          <p:nvPr/>
        </p:nvSpPr>
        <p:spPr>
          <a:xfrm>
            <a:off x="8900319"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599891"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pic>
        <p:nvPicPr>
          <p:cNvPr id="9" name="Picture 4" descr="Hướng dẫn cuốc đất làm vườn để trồng rau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168" y="576379"/>
            <a:ext cx="7570273" cy="4258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ững Mẹo Luộc Rau Xanh Ngon Giòn Ngọt Bạn Nên Biết | Cooky.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43" y="337452"/>
            <a:ext cx="8064922" cy="45378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oài non chấm mắm ruốc - Ăn vặt Fresh Lem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6373" y="264111"/>
            <a:ext cx="4570546" cy="457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30"/>
                                        </p:tgtEl>
                                      </p:cBhvr>
                                    </p:animEffect>
                                    <p:set>
                                      <p:cBhvr>
                                        <p:cTn id="32" dur="1" fill="hold">
                                          <p:stCondLst>
                                            <p:cond delay="499"/>
                                          </p:stCondLst>
                                        </p:cTn>
                                        <p:tgtEl>
                                          <p:spTgt spid="10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32"/>
                                        </p:tgtEl>
                                      </p:cBhvr>
                                    </p:animEffect>
                                    <p:set>
                                      <p:cBhvr>
                                        <p:cTn id="47" dur="1" fill="hold">
                                          <p:stCondLst>
                                            <p:cond delay="499"/>
                                          </p:stCondLst>
                                        </p:cTn>
                                        <p:tgtEl>
                                          <p:spTgt spid="10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23395" y="37613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buốt</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3109119" y="376137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muốt</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794048" y="376137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ruột</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50094"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3773025"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375245"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519319" y="376137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tuột</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9069614"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12987" y="23076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418719" y="23291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6025772" y="2325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081910" y="21313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3764288" y="2152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6537594" y="21491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818787" y="23281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9518359" y="21518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523395" y="5834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buốt</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3144977" y="583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muốt</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5769182" y="58343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ruột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8519319" y="58343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tuột</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512987"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3418719"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6025772"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8818787"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926" y="0"/>
            <a:ext cx="5119359" cy="478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ngọn đuốc</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678897" y="5127724"/>
            <a:ext cx="214522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uôc</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Download Hand Torch PNG Image for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919" y="-199052"/>
            <a:ext cx="5650541" cy="565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8669" y="5439505"/>
            <a:ext cx="54483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viên thuốc</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90677" y="5439504"/>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uôc</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Chiêm bao mơ thấy viên thuốc là số mấy? đánh con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992" y="457200"/>
            <a:ext cx="5505653"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chuột</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192231" y="5562427"/>
            <a:ext cx="263195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uôt</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Đặc tính sinh học của Chuột - AN TAM - KIEM SOAT CON TR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319" y="533400"/>
            <a:ext cx="8565775" cy="428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v</a:t>
            </a:r>
            <a:r>
              <a:rPr lang="en-US" sz="6000" smtClean="0">
                <a:solidFill>
                  <a:srgbClr val="0070C0"/>
                </a:solidFill>
                <a:latin typeface="Arial-Rounded" pitchFamily="34" charset="0"/>
                <a:ea typeface="Arial-Rounded" pitchFamily="34" charset="0"/>
                <a:cs typeface="Arial-Rounded" pitchFamily="34" charset="0"/>
              </a:rPr>
              <a:t>iên thuốc</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ngọn đuốc</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chuột</a:t>
            </a:r>
            <a:endParaRPr lang="en-US" sz="6000">
              <a:solidFill>
                <a:srgbClr val="0070C0"/>
              </a:solidFill>
              <a:latin typeface="Arial-Rounded" pitchFamily="34" charset="0"/>
              <a:ea typeface="Arial-Rounded" pitchFamily="34" charset="0"/>
              <a:cs typeface="Arial-Rounded" pitchFamily="34" charset="0"/>
            </a:endParaRPr>
          </a:p>
        </p:txBody>
      </p:sp>
      <p:pic>
        <p:nvPicPr>
          <p:cNvPr id="2" name="Picture 2" descr="Chiêm bao mơ thấy viên thuốc là số mấy? đánh con gì?"/>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8685" y="1286948"/>
            <a:ext cx="3872068" cy="29040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wnload Hand Torch PNG Image for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80" y="412034"/>
            <a:ext cx="4312366" cy="43123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Đặc tính sinh học của Chuột - AN TAM - KIEM SOAT CON TR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0753" y="2085728"/>
            <a:ext cx="4114800" cy="205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933" t="5348" r="66166" b="59771"/>
          <a:stretch/>
        </p:blipFill>
        <p:spPr>
          <a:xfrm>
            <a:off x="1813719" y="1470651"/>
            <a:ext cx="2928610" cy="2903831"/>
          </a:xfrm>
          <a:prstGeom prst="rect">
            <a:avLst/>
          </a:prstGeom>
        </p:spPr>
      </p:pic>
      <p:pic>
        <p:nvPicPr>
          <p:cNvPr id="3" name="Picture 2">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64472" b="61555"/>
          <a:stretch/>
        </p:blipFill>
        <p:spPr>
          <a:xfrm>
            <a:off x="7810550" y="1172994"/>
            <a:ext cx="2843174" cy="2615177"/>
          </a:xfrm>
          <a:prstGeom prst="rect">
            <a:avLst/>
          </a:prstGeom>
        </p:spPr>
      </p:pic>
      <p:pic>
        <p:nvPicPr>
          <p:cNvPr id="12" name="Picture 11">
            <a:hlinkClick r:id="rId7"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2777" r="34447" b="60108"/>
          <a:stretch/>
        </p:blipFill>
        <p:spPr>
          <a:xfrm>
            <a:off x="4749660" y="1278480"/>
            <a:ext cx="2713673" cy="2807348"/>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t="46662" r="68215" b="12541"/>
          <a:stretch/>
        </p:blipFill>
        <p:spPr>
          <a:xfrm>
            <a:off x="1813719" y="4056586"/>
            <a:ext cx="2497927" cy="2725214"/>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65122" t="48298" r="5308" b="10020"/>
          <a:stretch/>
        </p:blipFill>
        <p:spPr>
          <a:xfrm>
            <a:off x="7810550" y="3918244"/>
            <a:ext cx="2347455" cy="2812634"/>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31739" t="50000" r="34130" b="12359"/>
          <a:stretch/>
        </p:blipFill>
        <p:spPr>
          <a:xfrm>
            <a:off x="4785172" y="4190942"/>
            <a:ext cx="2642647" cy="2477269"/>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261519" y="58205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v</a:t>
            </a:r>
            <a:r>
              <a:rPr lang="en-US" sz="6000" smtClean="0">
                <a:solidFill>
                  <a:srgbClr val="0070C0"/>
                </a:solidFill>
                <a:latin typeface="Arial-Rounded" pitchFamily="34" charset="0"/>
                <a:ea typeface="Arial-Rounded" pitchFamily="34" charset="0"/>
                <a:cs typeface="Arial-Rounded" pitchFamily="34" charset="0"/>
              </a:rPr>
              <a:t>iên thuốc</a:t>
            </a:r>
            <a:endParaRPr lang="en-US" sz="60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464259" y="5820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ngọn đuốc</a:t>
            </a:r>
            <a:endParaRPr lang="en-US" sz="60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7131953" y="58205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chuột</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23395" y="4843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buốt</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3144977" y="4843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muốt</a:t>
            </a:r>
            <a:endParaRPr lang="en-US" sz="60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5769182" y="48437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ruột</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8519319" y="48437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tuột</a:t>
            </a:r>
            <a:endParaRPr lang="en-US" sz="60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512987" y="37554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cuốc</a:t>
            </a:r>
            <a:endParaRPr lang="en-US" sz="6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418719" y="37769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luộc</a:t>
            </a:r>
            <a:endParaRPr lang="en-US" sz="60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25772" y="3773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ruốc</a:t>
            </a:r>
            <a:endParaRPr lang="en-US" sz="60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8818787" y="37759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thuộc</a:t>
            </a:r>
            <a:endParaRPr lang="en-US" sz="6000">
              <a:solidFill>
                <a:srgbClr val="0070C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281" y="0"/>
            <a:ext cx="4230875" cy="395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183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a:t>
            </a:r>
            <a:r>
              <a:rPr lang="en-US"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a:t>
            </a:r>
            <a:r>
              <a:rPr lang="en-US" sz="14000">
                <a:solidFill>
                  <a:srgbClr val="FF0000"/>
                </a:solidFill>
                <a:latin typeface="HP001 4 hàng"/>
              </a:rPr>
              <a:t>″ </a:t>
            </a:r>
            <a:endParaRPr lang="en-US" sz="14000">
              <a:solidFill>
                <a:srgbClr val="FF0000"/>
              </a:solidFill>
              <a:latin typeface="HP001 4 hàng" pitchFamily="34" charset="0"/>
            </a:endParaRPr>
          </a:p>
        </p:txBody>
      </p:sp>
      <p:grpSp>
        <p:nvGrpSpPr>
          <p:cNvPr id="5" name="Group 4"/>
          <p:cNvGrpSpPr/>
          <p:nvPr/>
        </p:nvGrpSpPr>
        <p:grpSpPr>
          <a:xfrm>
            <a:off x="-84357" y="76202"/>
            <a:ext cx="6756905" cy="941185"/>
            <a:chOff x="63500" y="1429216"/>
            <a:chExt cx="5080245" cy="705889"/>
          </a:xfrm>
        </p:grpSpPr>
        <p:sp>
          <p:nvSpPr>
            <p:cNvPr id="6" name="Rounded Rectangle 5"/>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9" name="Oval 8"/>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UÔ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8013" y="0"/>
            <a:ext cx="10945812" cy="4116387"/>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 </a:t>
            </a:r>
            <a:r>
              <a:rPr lang="en-US" sz="28600" smtClean="0">
                <a:solidFill>
                  <a:srgbClr val="FF0000"/>
                </a:solidFill>
                <a:latin typeface="HP001 4 hàng"/>
              </a:rPr>
              <a:t>ĎŌ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ĎŌ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UÔ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99853"/>
            <a:ext cx="12040393" cy="4508818"/>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1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22434"/>
            <a:ext cx="3414777" cy="1415574"/>
          </a:xfrm>
          <a:prstGeom prst="rect">
            <a:avLst/>
          </a:prstGeom>
          <a:noFill/>
        </p:spPr>
        <p:txBody>
          <a:bodyPr wrap="square" lIns="121725" tIns="60862" rIns="121725" bIns="60862" rtlCol="0">
            <a:spAutoFit/>
          </a:bodyPr>
          <a:lstStyle/>
          <a:p>
            <a:r>
              <a:rPr lang="vi-VN" sz="8400" smtClean="0">
                <a:solidFill>
                  <a:srgbClr val="FF0000"/>
                </a:solidFill>
                <a:latin typeface="HP001 4 hàng"/>
              </a:rPr>
              <a:t>đuǬ </a:t>
            </a:r>
            <a:endParaRPr lang="en-US" sz="8400">
              <a:solidFill>
                <a:srgbClr val="FF0000"/>
              </a:solidFill>
              <a:latin typeface="HP001 4 hàng" pitchFamily="34" charset="0"/>
            </a:endParaRPr>
          </a:p>
        </p:txBody>
      </p:sp>
      <p:sp>
        <p:nvSpPr>
          <p:cNvPr id="8" name="TextBox 7"/>
          <p:cNvSpPr txBox="1"/>
          <p:nvPr/>
        </p:nvSpPr>
        <p:spPr>
          <a:xfrm>
            <a:off x="3921619" y="1223070"/>
            <a:ext cx="2297569" cy="769243"/>
          </a:xfrm>
          <a:prstGeom prst="rect">
            <a:avLst/>
          </a:prstGeom>
          <a:noFill/>
        </p:spPr>
        <p:txBody>
          <a:bodyPr wrap="square" lIns="121725" tIns="60862" rIns="121725" bIns="60862" rtlCol="0">
            <a:spAutoFit/>
          </a:bodyPr>
          <a:lstStyle/>
          <a:p>
            <a:r>
              <a:rPr lang="vi-VN" sz="4200" smtClean="0">
                <a:solidFill>
                  <a:srgbClr val="FF0000"/>
                </a:solidFill>
                <a:latin typeface="HP001 4 hàng"/>
              </a:rPr>
              <a:t>đuǬ </a:t>
            </a:r>
            <a:endParaRPr lang="en-US" sz="4200">
              <a:solidFill>
                <a:srgbClr val="FF0000"/>
              </a:solidFill>
              <a:latin typeface="HP001 4 hàng" pitchFamily="34" charset="0"/>
            </a:endParaRPr>
          </a:p>
        </p:txBody>
      </p:sp>
      <p:sp>
        <p:nvSpPr>
          <p:cNvPr id="13" name="TextBox 12"/>
          <p:cNvSpPr txBox="1"/>
          <p:nvPr/>
        </p:nvSpPr>
        <p:spPr>
          <a:xfrm>
            <a:off x="610193" y="2474408"/>
            <a:ext cx="3414777"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ε</a:t>
            </a:r>
            <a:r>
              <a:rPr lang="lv-LV" sz="8400">
                <a:solidFill>
                  <a:srgbClr val="FF0000"/>
                </a:solidFill>
                <a:latin typeface="HP001 4 hàng"/>
              </a:rPr>
              <a:t>uŎ </a:t>
            </a:r>
            <a:endParaRPr lang="en-US" sz="8400">
              <a:solidFill>
                <a:srgbClr val="FF0000"/>
              </a:solidFill>
              <a:latin typeface="HP001 4 hàng" pitchFamily="34" charset="0"/>
            </a:endParaRPr>
          </a:p>
        </p:txBody>
      </p:sp>
      <p:sp>
        <p:nvSpPr>
          <p:cNvPr id="14" name="TextBox 13"/>
          <p:cNvSpPr txBox="1"/>
          <p:nvPr/>
        </p:nvSpPr>
        <p:spPr>
          <a:xfrm>
            <a:off x="3903674" y="2876742"/>
            <a:ext cx="2297569" cy="769243"/>
          </a:xfrm>
          <a:prstGeom prst="rect">
            <a:avLst/>
          </a:prstGeom>
          <a:noFill/>
        </p:spPr>
        <p:txBody>
          <a:bodyPr wrap="square" lIns="121725" tIns="60862" rIns="121725" bIns="60862" rtlCol="0">
            <a:spAutoFit/>
          </a:bodyPr>
          <a:lstStyle/>
          <a:p>
            <a:r>
              <a:rPr lang="el-GR" sz="4200" smtClean="0">
                <a:solidFill>
                  <a:srgbClr val="FF0000"/>
                </a:solidFill>
                <a:latin typeface="HP001 4 hàng"/>
              </a:rPr>
              <a:t>ε</a:t>
            </a:r>
            <a:r>
              <a:rPr lang="lv-LV" sz="4200">
                <a:solidFill>
                  <a:srgbClr val="FF0000"/>
                </a:solidFill>
                <a:latin typeface="HP001 4 hàng"/>
              </a:rPr>
              <a:t>uŎ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ĎŌ</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ĎŌ</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vi-VN" sz="8400">
                <a:solidFill>
                  <a:srgbClr val="FF0000"/>
                </a:solidFill>
                <a:latin typeface="HP001 4 hàng" pitchFamily="34" charset="0"/>
              </a:rPr>
              <a:t>wgŧ đuǬ</a:t>
            </a:r>
            <a:endParaRPr lang="en-US" sz="8400">
              <a:solidFill>
                <a:srgbClr val="FF0000"/>
              </a:solidFill>
              <a:latin typeface="HP001 4 hàng" pitchFamily="34" charset="0"/>
            </a:endParaRPr>
          </a:p>
        </p:txBody>
      </p:sp>
      <p:sp>
        <p:nvSpPr>
          <p:cNvPr id="8" name="TextBox 7"/>
          <p:cNvSpPr txBox="1"/>
          <p:nvPr/>
        </p:nvSpPr>
        <p:spPr>
          <a:xfrm>
            <a:off x="7212350" y="1190353"/>
            <a:ext cx="3135769" cy="769243"/>
          </a:xfrm>
          <a:prstGeom prst="rect">
            <a:avLst/>
          </a:prstGeom>
          <a:noFill/>
        </p:spPr>
        <p:txBody>
          <a:bodyPr wrap="square" lIns="121725" tIns="60862" rIns="121725" bIns="60862" rtlCol="0">
            <a:spAutoFit/>
          </a:bodyPr>
          <a:lstStyle/>
          <a:p>
            <a:pPr algn="just"/>
            <a:r>
              <a:rPr lang="vi-VN" sz="4200">
                <a:solidFill>
                  <a:srgbClr val="FF0000"/>
                </a:solidFill>
                <a:latin typeface="HP001 4 hàng" pitchFamily="34" charset="0"/>
              </a:rPr>
              <a:t>wgŧ đuǬ</a:t>
            </a:r>
            <a:endParaRPr lang="en-US" sz="4200">
              <a:solidFill>
                <a:srgbClr val="FF0000"/>
              </a:solidFill>
              <a:latin typeface="HP001 4 hàng" pitchFamily="34" charset="0"/>
            </a:endParaRPr>
          </a:p>
        </p:txBody>
      </p:sp>
      <p:sp>
        <p:nvSpPr>
          <p:cNvPr id="13" name="TextBox 12"/>
          <p:cNvSpPr txBox="1"/>
          <p:nvPr/>
        </p:nvSpPr>
        <p:spPr>
          <a:xfrm>
            <a:off x="610193" y="2458944"/>
            <a:ext cx="5165926" cy="1415574"/>
          </a:xfrm>
          <a:prstGeom prst="rect">
            <a:avLst/>
          </a:prstGeom>
          <a:noFill/>
        </p:spPr>
        <p:txBody>
          <a:bodyPr wrap="square" lIns="121725" tIns="60862" rIns="121725" bIns="60862" rtlCol="0">
            <a:spAutoFit/>
          </a:bodyPr>
          <a:lstStyle/>
          <a:p>
            <a:r>
              <a:rPr lang="lv-LV" sz="8400">
                <a:solidFill>
                  <a:srgbClr val="FF0000"/>
                </a:solidFill>
                <a:latin typeface="HP001 4 hàng"/>
              </a:rPr>
              <a:t>c</a:t>
            </a:r>
            <a:r>
              <a:rPr lang="el-GR" sz="8400">
                <a:solidFill>
                  <a:srgbClr val="FF0000"/>
                </a:solidFill>
                <a:latin typeface="HP001 4 hàng"/>
              </a:rPr>
              <a:t>Ϊ ε</a:t>
            </a:r>
            <a:r>
              <a:rPr lang="lv-LV" sz="8400">
                <a:solidFill>
                  <a:srgbClr val="FF0000"/>
                </a:solidFill>
                <a:latin typeface="HP001 4 hàng"/>
              </a:rPr>
              <a:t>uŎ</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lv-LV" sz="4400">
                <a:solidFill>
                  <a:srgbClr val="FF0000"/>
                </a:solidFill>
                <a:latin typeface="HP001 4 hàng"/>
              </a:rPr>
              <a:t>c</a:t>
            </a:r>
            <a:r>
              <a:rPr lang="el-GR" sz="4400">
                <a:solidFill>
                  <a:srgbClr val="FF0000"/>
                </a:solidFill>
                <a:latin typeface="HP001 4 hàng"/>
              </a:rPr>
              <a:t>Ϊ ε</a:t>
            </a:r>
            <a:r>
              <a:rPr lang="lv-LV" sz="4400">
                <a:solidFill>
                  <a:srgbClr val="FF0000"/>
                </a:solidFill>
                <a:latin typeface="HP001 4 hàng"/>
              </a:rPr>
              <a:t>uŎ</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5719" y="618655"/>
            <a:ext cx="7061341" cy="5656639"/>
            <a:chOff x="2981978" y="534120"/>
            <a:chExt cx="5954200" cy="4109598"/>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973" t="28738" r="29690" b="33578"/>
            <a:stretch/>
          </p:blipFill>
          <p:spPr bwMode="auto">
            <a:xfrm>
              <a:off x="2981978" y="1887070"/>
              <a:ext cx="5898778" cy="275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23" t="50000" r="27793" b="29657"/>
            <a:stretch/>
          </p:blipFill>
          <p:spPr bwMode="auto">
            <a:xfrm>
              <a:off x="3109119" y="534120"/>
              <a:ext cx="5827059" cy="148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534" t="5680" b="61307"/>
          <a:stretch/>
        </p:blipFill>
        <p:spPr>
          <a:xfrm>
            <a:off x="2012217" y="206921"/>
            <a:ext cx="7597831" cy="401097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267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Mẹ cho Hà đi công viên. Cô bé rất thích thú và háo hức. Hà mặc váy trắng, đi giày màu hồng. Mẹ còn vuốt tóc và buộc nơ cho Hà. Mẹ bảo Hà khi đi chơi cần ăn mặc gọn gàng, lịch sự.</a:t>
            </a:r>
          </a:p>
        </p:txBody>
      </p:sp>
      <p:cxnSp>
        <p:nvCxnSpPr>
          <p:cNvPr id="11" name="Straight Connector 10"/>
          <p:cNvCxnSpPr/>
          <p:nvPr/>
        </p:nvCxnSpPr>
        <p:spPr>
          <a:xfrm flipH="1">
            <a:off x="7180615" y="419787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13684" y="3989388"/>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7349279" y="3959621"/>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3394979" y="4771068"/>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689870" y="5386620"/>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697451" y="461229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3929390" y="5918025"/>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12345" y="5961177"/>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805319" y="5371259"/>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012218" y="524199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11735797" y="5943248"/>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0805319" y="525735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quả muỗm</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55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buổi</a:t>
            </a:r>
          </a:p>
        </p:txBody>
      </p:sp>
      <p:sp>
        <p:nvSpPr>
          <p:cNvPr id="7" name="Title 1"/>
          <p:cNvSpPr txBox="1">
            <a:spLocks/>
          </p:cNvSpPr>
          <p:nvPr/>
        </p:nvSpPr>
        <p:spPr>
          <a:xfrm>
            <a:off x="64619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nhuộm</a:t>
            </a:r>
          </a:p>
        </p:txBody>
      </p:sp>
      <p:sp>
        <p:nvSpPr>
          <p:cNvPr id="6" name="Title 1"/>
          <p:cNvSpPr txBox="1">
            <a:spLocks/>
          </p:cNvSpPr>
          <p:nvPr/>
        </p:nvSpPr>
        <p:spPr>
          <a:xfrm>
            <a:off x="975519"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buồm</a:t>
            </a:r>
          </a:p>
        </p:txBody>
      </p:sp>
      <p:sp>
        <p:nvSpPr>
          <p:cNvPr id="5" name="Title 1"/>
          <p:cNvSpPr txBox="1">
            <a:spLocks/>
          </p:cNvSpPr>
          <p:nvPr/>
        </p:nvSpPr>
        <p:spPr>
          <a:xfrm>
            <a:off x="6498420"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đuôi</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Mẹ cho Hà đi công viên. Cô bé rất thích thú và háo hức. Hà mặc váy trắng, đi giày màu hồng. Mẹ còn vuốt tóc và buộc nơ cho Hà. Mẹ bảo Hà khi đi chơi cần ăn mặc gọn gàng, lịch sự.</a:t>
            </a:r>
          </a:p>
        </p:txBody>
      </p:sp>
      <p:cxnSp>
        <p:nvCxnSpPr>
          <p:cNvPr id="47" name="Straight Connector 46"/>
          <p:cNvCxnSpPr/>
          <p:nvPr/>
        </p:nvCxnSpPr>
        <p:spPr>
          <a:xfrm>
            <a:off x="1204119" y="1564668"/>
            <a:ext cx="723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Mẹ cho Hà đi đâu?</a:t>
            </a:r>
            <a:endParaRPr lang="en-US" sz="60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8976519" y="1546739"/>
            <a:ext cx="2789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88325"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Cảm xúc của Hà như thế nào khi được đi công viên?</a:t>
            </a:r>
            <a:endParaRPr lang="en-US" sz="4000">
              <a:latin typeface="Arial-Rounded" pitchFamily="34" charset="0"/>
              <a:ea typeface="Arial-Rounded" pitchFamily="34" charset="0"/>
              <a:cs typeface="Arial-Rounded" pitchFamily="34" charset="0"/>
            </a:endParaRPr>
          </a:p>
        </p:txBody>
      </p:sp>
      <p:cxnSp>
        <p:nvCxnSpPr>
          <p:cNvPr id="22" name="Straight Connector 21"/>
          <p:cNvCxnSpPr/>
          <p:nvPr/>
        </p:nvCxnSpPr>
        <p:spPr>
          <a:xfrm>
            <a:off x="322428" y="2214284"/>
            <a:ext cx="58217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42119"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Trang phục của Hà khi đi công viên là gì?</a:t>
            </a:r>
            <a:endParaRPr lang="en-US" sz="40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6538119" y="2232216"/>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428" y="2971800"/>
            <a:ext cx="53012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2427" y="3733800"/>
            <a:ext cx="2405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65919"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Arial-Rounded" pitchFamily="34" charset="0"/>
                <a:ea typeface="Arial-Rounded" pitchFamily="34" charset="0"/>
                <a:cs typeface="Arial-Rounded" pitchFamily="34" charset="0"/>
              </a:rPr>
              <a:t>Em học hỏi được gì từ Hà và mẹ Hà khi chọn trang phục đi chơi hoặc đi ra ngoài?</a:t>
            </a:r>
            <a:endParaRPr lang="en-US" sz="3600">
              <a:latin typeface="Arial-Rounded" pitchFamily="34" charset="0"/>
              <a:ea typeface="Arial-Rounded" pitchFamily="34" charset="0"/>
              <a:cs typeface="Arial-Rounded" pitchFamily="34" charset="0"/>
            </a:endParaRPr>
          </a:p>
        </p:txBody>
      </p:sp>
      <p:cxnSp>
        <p:nvCxnSpPr>
          <p:cNvPr id="31" name="Straight Connector 30"/>
          <p:cNvCxnSpPr/>
          <p:nvPr/>
        </p:nvCxnSpPr>
        <p:spPr>
          <a:xfrm>
            <a:off x="442119" y="4495800"/>
            <a:ext cx="853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Mẹ cho Hà đi công viên. Cô bé rất thích thú và háo hức. Hà mặc váy trắng, đi giày màu hồng. Mẹ còn vuốt tóc và buộc nơ cho Hà. Mẹ bảo Hà khi đi chơi cần ăn mặc gọn gàng, lịch sự.</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47"/>
          <a:stretch/>
        </p:blipFill>
        <p:spPr bwMode="auto">
          <a:xfrm>
            <a:off x="1608319" y="2402541"/>
            <a:ext cx="8935584" cy="24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940" y="-31376"/>
            <a:ext cx="317871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923329" y="1324705"/>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Chuẩn bị đi dự sinh nhật</a:t>
            </a:r>
            <a:endParaRPr lang="en-US" sz="6000">
              <a:solidFill>
                <a:srgbClr val="0070C0"/>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69" t="60653"/>
          <a:stretch/>
        </p:blipFill>
        <p:spPr>
          <a:xfrm>
            <a:off x="2402541" y="2077662"/>
            <a:ext cx="7827508" cy="4780338"/>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Mẹ cho Hà đi công viên. Cô bé rất thích thú và háo hức. Hà mặc váy trắng, đi giày màu hồng. Mẹ còn vuốt tóc và buộc nơ cho Hà. Mẹ bảo Hà khi đi chơi cần ăn mặc gọn gàng, lịch sự.</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47"/>
          <a:stretch/>
        </p:blipFill>
        <p:spPr bwMode="auto">
          <a:xfrm>
            <a:off x="1608319" y="2402541"/>
            <a:ext cx="8935584" cy="24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940" y="-31376"/>
            <a:ext cx="317871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223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892249" y="1143000"/>
            <a:ext cx="10415533"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bg1"/>
                </a:solidFill>
                <a:latin typeface="Arial-Rounded" pitchFamily="34" charset="0"/>
                <a:ea typeface="Arial-Rounded" pitchFamily="34" charset="0"/>
                <a:cs typeface="Arial-Rounded" pitchFamily="34" charset="0"/>
              </a:rPr>
              <a:t>Em hãy nói 2 từ chứa tiếng có vần </a:t>
            </a:r>
            <a:r>
              <a:rPr lang="en-US" sz="8000" i="1" smtClean="0">
                <a:solidFill>
                  <a:srgbClr val="FF0000"/>
                </a:solidFill>
                <a:latin typeface="Arial-Rounded" pitchFamily="34" charset="0"/>
                <a:ea typeface="Arial-Rounded" pitchFamily="34" charset="0"/>
                <a:cs typeface="Arial-Rounded" pitchFamily="34" charset="0"/>
              </a:rPr>
              <a:t>uôi</a:t>
            </a:r>
            <a:r>
              <a:rPr lang="en-US" sz="8000" i="1" smtClean="0">
                <a:solidFill>
                  <a:schemeClr val="bg1"/>
                </a:solidFill>
                <a:latin typeface="Arial-Rounded" pitchFamily="34" charset="0"/>
                <a:ea typeface="Arial-Rounded" pitchFamily="34" charset="0"/>
                <a:cs typeface="Arial-Rounded" pitchFamily="34" charset="0"/>
              </a:rPr>
              <a:t>.</a:t>
            </a:r>
            <a:endParaRPr lang="en-US" sz="8000" i="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4737"/>
          <a:stretch/>
        </p:blipFill>
        <p:spPr>
          <a:xfrm>
            <a:off x="3566319" y="1600200"/>
            <a:ext cx="4033004" cy="3713782"/>
          </a:xfrm>
          <a:prstGeom prst="rect">
            <a:avLst/>
          </a:prstGeom>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92249" y="1143000"/>
            <a:ext cx="10415533"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bg1"/>
                </a:solidFill>
                <a:latin typeface="Arial-Rounded" pitchFamily="34" charset="0"/>
                <a:ea typeface="Arial-Rounded" pitchFamily="34" charset="0"/>
                <a:cs typeface="Arial-Rounded" pitchFamily="34" charset="0"/>
              </a:rPr>
              <a:t>Mặt biển nhuộm một màu xanh biếc.</a:t>
            </a:r>
            <a:endParaRPr lang="en-US" sz="8000" i="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120622" y="86261"/>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Nhìn hình đoán chữ</a:t>
            </a:r>
            <a:endParaRPr lang="en-US" sz="5400">
              <a:solidFill>
                <a:schemeClr val="bg1"/>
              </a:solidFill>
              <a:latin typeface="Arial-Rounded" pitchFamily="34" charset="0"/>
              <a:ea typeface="Arial-Rounded" pitchFamily="34" charset="0"/>
              <a:cs typeface="Arial-Rounded" pitchFamily="34" charset="0"/>
            </a:endParaRPr>
          </a:p>
        </p:txBody>
      </p:sp>
      <p:pic>
        <p:nvPicPr>
          <p:cNvPr id="10242" name="Picture 2" descr="Tiếng gà gáy sáng và tâm thức người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044" y="1447800"/>
            <a:ext cx="6286500" cy="405479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120622" y="5638800"/>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buổi sáng</a:t>
            </a:r>
            <a:endParaRPr lang="en-US" sz="5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24715" y="-281608"/>
            <a:ext cx="12130216" cy="5037202"/>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67</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uôc  uôt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1078550" y="4960067"/>
            <a:ext cx="11174569" cy="1651403"/>
            <a:chOff x="502855" y="5406302"/>
            <a:chExt cx="10340246" cy="1651403"/>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smtClean="0">
                  <a:solidFill>
                    <a:srgbClr val="0070C0"/>
                  </a:solidFill>
                  <a:latin typeface="Arial-Rounded" pitchFamily="34" charset="0"/>
                  <a:ea typeface="Arial-Rounded" pitchFamily="34" charset="0"/>
                  <a:cs typeface="Arial-Rounded" pitchFamily="34" charset="0"/>
                </a:rPr>
                <a:t>Mẹ v</a:t>
              </a:r>
              <a:r>
                <a:rPr lang="en-US" sz="5400" b="1" smtClean="0">
                  <a:solidFill>
                    <a:srgbClr val="FF0000"/>
                  </a:solidFill>
                  <a:latin typeface="Arial-Rounded" pitchFamily="34" charset="0"/>
                  <a:ea typeface="Arial-Rounded" pitchFamily="34" charset="0"/>
                  <a:cs typeface="Arial-Rounded" pitchFamily="34" charset="0"/>
                </a:rPr>
                <a:t>uôt</a:t>
              </a:r>
              <a:r>
                <a:rPr lang="en-US" sz="5400" b="1" smtClean="0">
                  <a:solidFill>
                    <a:srgbClr val="0070C0"/>
                  </a:solidFill>
                  <a:latin typeface="Arial-Rounded" pitchFamily="34" charset="0"/>
                  <a:ea typeface="Arial-Rounded" pitchFamily="34" charset="0"/>
                  <a:cs typeface="Arial-Rounded" pitchFamily="34" charset="0"/>
                </a:rPr>
                <a:t> mái tóc và b</a:t>
              </a:r>
              <a:r>
                <a:rPr lang="en-US" sz="5400" b="1" smtClean="0">
                  <a:solidFill>
                    <a:srgbClr val="FF0000"/>
                  </a:solidFill>
                  <a:latin typeface="Arial-Rounded" pitchFamily="34" charset="0"/>
                  <a:ea typeface="Arial-Rounded" pitchFamily="34" charset="0"/>
                  <a:cs typeface="Arial-Rounded" pitchFamily="34" charset="0"/>
                </a:rPr>
                <a:t>uôc</a:t>
              </a:r>
              <a:r>
                <a:rPr lang="en-US" sz="5400" b="1" smtClean="0">
                  <a:solidFill>
                    <a:srgbClr val="0070C0"/>
                  </a:solidFill>
                  <a:latin typeface="Arial-Rounded" pitchFamily="34" charset="0"/>
                  <a:ea typeface="Arial-Rounded" pitchFamily="34" charset="0"/>
                  <a:cs typeface="Arial-Rounded" pitchFamily="34" charset="0"/>
                </a:rPr>
                <a:t> nơ cho Hà.</a:t>
              </a:r>
              <a:endParaRPr lang="en-US" sz="5400" b="1">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676709" y="5415468"/>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4" name="Title 1"/>
            <p:cNvSpPr txBox="1">
              <a:spLocks/>
            </p:cNvSpPr>
            <p:nvPr/>
          </p:nvSpPr>
          <p:spPr>
            <a:xfrm>
              <a:off x="5679226" y="555661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4273</TotalTime>
  <Words>323</Words>
  <Application>Microsoft Office PowerPoint</Application>
  <PresentationFormat>Custom</PresentationFormat>
  <Paragraphs>154</Paragraphs>
  <Slides>36</Slides>
  <Notes>19</Notes>
  <HiddenSlides>0</HiddenSlides>
  <MMClips>2</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542</cp:revision>
  <dcterms:created xsi:type="dcterms:W3CDTF">2021-05-08T14:00:55Z</dcterms:created>
  <dcterms:modified xsi:type="dcterms:W3CDTF">2021-06-13T00:19:03Z</dcterms:modified>
</cp:coreProperties>
</file>