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40"/>
  </p:notesMasterIdLst>
  <p:sldIdLst>
    <p:sldId id="313" r:id="rId2"/>
    <p:sldId id="256" r:id="rId3"/>
    <p:sldId id="345" r:id="rId4"/>
    <p:sldId id="346" r:id="rId5"/>
    <p:sldId id="347" r:id="rId6"/>
    <p:sldId id="348" r:id="rId7"/>
    <p:sldId id="349" r:id="rId8"/>
    <p:sldId id="350" r:id="rId9"/>
    <p:sldId id="314" r:id="rId10"/>
    <p:sldId id="353" r:id="rId11"/>
    <p:sldId id="257" r:id="rId12"/>
    <p:sldId id="351" r:id="rId13"/>
    <p:sldId id="258" r:id="rId14"/>
    <p:sldId id="261" r:id="rId15"/>
    <p:sldId id="315" r:id="rId16"/>
    <p:sldId id="263" r:id="rId17"/>
    <p:sldId id="316" r:id="rId18"/>
    <p:sldId id="265" r:id="rId19"/>
    <p:sldId id="266" r:id="rId20"/>
    <p:sldId id="317" r:id="rId21"/>
    <p:sldId id="318" r:id="rId22"/>
    <p:sldId id="319" r:id="rId23"/>
    <p:sldId id="320" r:id="rId24"/>
    <p:sldId id="323" r:id="rId25"/>
    <p:sldId id="324" r:id="rId26"/>
    <p:sldId id="329" r:id="rId27"/>
    <p:sldId id="354" r:id="rId28"/>
    <p:sldId id="355" r:id="rId29"/>
    <p:sldId id="331" r:id="rId30"/>
    <p:sldId id="334" r:id="rId31"/>
    <p:sldId id="333" r:id="rId32"/>
    <p:sldId id="332" r:id="rId33"/>
    <p:sldId id="342" r:id="rId34"/>
    <p:sldId id="335" r:id="rId35"/>
    <p:sldId id="336" r:id="rId36"/>
    <p:sldId id="337" r:id="rId37"/>
    <p:sldId id="343" r:id="rId38"/>
    <p:sldId id="268" r:id="rId39"/>
  </p:sldIdLst>
  <p:sldSz cx="12161838" cy="6858000"/>
  <p:notesSz cx="6858000" cy="9144000"/>
  <p:embeddedFontLst>
    <p:embeddedFont>
      <p:font typeface=".VnCooper" pitchFamily="34" charset="0"/>
      <p:regular r:id="rId41"/>
    </p:embeddedFont>
    <p:embeddedFont>
      <p:font typeface="Luckiest Guy" charset="0"/>
      <p:regular r:id="rId42"/>
    </p:embeddedFont>
    <p:embeddedFont>
      <p:font typeface="Arial-Rounded" pitchFamily="34" charset="0"/>
      <p:regular r:id="rId43"/>
    </p:embeddedFont>
    <p:embeddedFont>
      <p:font typeface="Karla" charset="0"/>
      <p:regular r:id="rId44"/>
      <p:bold r:id="rId45"/>
      <p:italic r:id="rId46"/>
      <p:boldItalic r:id="rId47"/>
    </p:embeddedFont>
    <p:embeddedFont>
      <p:font typeface="Arial Rounded MT Bold" pitchFamily="34" charset="0"/>
      <p:regular r:id="rId48"/>
    </p:embeddedFont>
    <p:embeddedFont>
      <p:font typeface="Karla Regular" charset="0"/>
      <p:regular r:id="rId49"/>
      <p:bold r:id="rId50"/>
      <p:italic r:id="rId51"/>
      <p:boldItalic r:id="rId52"/>
    </p:embeddedFont>
    <p:embeddedFont>
      <p:font typeface="Arrus-Black" pitchFamily="18" charset="0"/>
      <p:regular r:id="rId53"/>
    </p:embeddedFont>
    <p:embeddedFont>
      <p:font typeface="HP001 4 hàng" pitchFamily="34" charset="0"/>
      <p:regular r:id="rId54"/>
      <p:bold r:id="rId55"/>
    </p:embeddedFont>
    <p:embeddedFont>
      <p:font typeface="Tahoma" pitchFamily="34" charset="0"/>
      <p:regular r:id="rId56"/>
      <p:bold r:id="rId57"/>
    </p:embeddedFont>
    <p:embeddedFont>
      <p:font typeface=".VnArial" pitchFamily="34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19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9502" autoAdjust="0"/>
  </p:normalViewPr>
  <p:slideViewPr>
    <p:cSldViewPr>
      <p:cViewPr>
        <p:scale>
          <a:sx n="66" d="100"/>
          <a:sy n="66" d="100"/>
        </p:scale>
        <p:origin x="-894" y="-90"/>
      </p:cViewPr>
      <p:guideLst>
        <p:guide orient="horz" pos="2161"/>
        <p:guide pos="383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2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41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44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14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Đọc</a:t>
            </a:r>
            <a:r>
              <a:rPr lang="en-US" baseline="0" smtClean="0"/>
              <a:t> tiếng bí ẩn sau ngôi sao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607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Thầy</a:t>
            </a:r>
            <a:r>
              <a:rPr lang="en-US" baseline="0" smtClean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64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5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4">
    <p:bg>
      <p:bgPr>
        <a:solidFill>
          <a:schemeClr val="accent5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3">
    <p:bg>
      <p:bgPr>
        <a:solidFill>
          <a:schemeClr val="accent5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chemeClr val="accent5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">
    <p:bg>
      <p:bgPr>
        <a:solidFill>
          <a:schemeClr val="accent5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9" r:id="rId6"/>
    <p:sldLayoutId id="2147483661" r:id="rId7"/>
    <p:sldLayoutId id="2147483667" r:id="rId8"/>
    <p:sldLayoutId id="2147483669" r:id="rId9"/>
    <p:sldLayoutId id="2147483673" r:id="rId10"/>
    <p:sldLayoutId id="2147483674" r:id="rId11"/>
    <p:sldLayoutId id="2147483675" r:id="rId12"/>
    <p:sldLayoutId id="2147483679" r:id="rId13"/>
    <p:sldLayoutId id="214748368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jp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3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5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6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8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7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20.png"/><Relationship Id="rId17" Type="http://schemas.openxmlformats.org/officeDocument/2006/relationships/image" Target="../media/image12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0.png"/><Relationship Id="rId10" Type="http://schemas.openxmlformats.org/officeDocument/2006/relationships/image" Target="../media/image5.jp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2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67" tIns="45634" rIns="91267" bIns="45634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4" y="1254921"/>
            <a:ext cx="8330789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5" y="4205200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5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4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10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C099D91C-5EE3-4EB3-990E-CE66D6A9128D}"/>
              </a:ext>
            </a:extLst>
          </p:cNvPr>
          <p:cNvSpPr/>
          <p:nvPr/>
        </p:nvSpPr>
        <p:spPr>
          <a:xfrm>
            <a:off x="2042320" y="3429000"/>
            <a:ext cx="3619499" cy="10668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D218C4FE-7EA0-4323-B520-51309A57308D}"/>
              </a:ext>
            </a:extLst>
          </p:cNvPr>
          <p:cNvSpPr/>
          <p:nvPr/>
        </p:nvSpPr>
        <p:spPr>
          <a:xfrm>
            <a:off x="2042320" y="2297874"/>
            <a:ext cx="1752600" cy="10668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F54DBF13-467C-4AE4-AB7C-F559162512B8}"/>
              </a:ext>
            </a:extLst>
          </p:cNvPr>
          <p:cNvSpPr/>
          <p:nvPr/>
        </p:nvSpPr>
        <p:spPr>
          <a:xfrm>
            <a:off x="3909219" y="2297873"/>
            <a:ext cx="1752600" cy="10668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7" name="ôm">
            <a:extLst>
              <a:ext uri="{FF2B5EF4-FFF2-40B4-BE49-F238E27FC236}">
                <a16:creationId xmlns="" xmlns:a16="http://schemas.microsoft.com/office/drawing/2014/main" id="{F5AD6002-17E0-4448-9A41-731913B3094B}"/>
              </a:ext>
            </a:extLst>
          </p:cNvPr>
          <p:cNvSpPr/>
          <p:nvPr/>
        </p:nvSpPr>
        <p:spPr>
          <a:xfrm>
            <a:off x="6069697" y="3429000"/>
            <a:ext cx="3584296" cy="10668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8" name="Rectangle: Rounded Corners 1">
            <a:extLst>
              <a:ext uri="{FF2B5EF4-FFF2-40B4-BE49-F238E27FC236}">
                <a16:creationId xmlns="" xmlns:a16="http://schemas.microsoft.com/office/drawing/2014/main" id="{2269FF71-4D57-42BF-A19B-BEAA78BB754C}"/>
              </a:ext>
            </a:extLst>
          </p:cNvPr>
          <p:cNvSpPr/>
          <p:nvPr/>
        </p:nvSpPr>
        <p:spPr>
          <a:xfrm>
            <a:off x="6080920" y="2284447"/>
            <a:ext cx="1752600" cy="10668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sp>
        <p:nvSpPr>
          <p:cNvPr id="9" name="Rectangle: Rounded Corners 1">
            <a:extLst>
              <a:ext uri="{FF2B5EF4-FFF2-40B4-BE49-F238E27FC236}">
                <a16:creationId xmlns="" xmlns:a16="http://schemas.microsoft.com/office/drawing/2014/main" id="{5371D5EE-28B9-4348-A102-F8AEFBEDFBA0}"/>
              </a:ext>
            </a:extLst>
          </p:cNvPr>
          <p:cNvSpPr/>
          <p:nvPr/>
        </p:nvSpPr>
        <p:spPr>
          <a:xfrm>
            <a:off x="7901392" y="2307905"/>
            <a:ext cx="1752600" cy="10668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9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95495" y="90327"/>
            <a:ext cx="1946824" cy="824073"/>
            <a:chOff x="63500" y="1429216"/>
            <a:chExt cx="1970813" cy="705889"/>
          </a:xfrm>
        </p:grpSpPr>
        <p:sp>
          <p:nvSpPr>
            <p:cNvPr id="11" name="Rounded Rectangle 10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01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96735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28041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05379" y="2443881"/>
            <a:ext cx="2441825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08187" y="4026957"/>
            <a:ext cx="4939019" cy="1330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495" y="90327"/>
            <a:ext cx="1946824" cy="824073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6429166" y="81491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93172" y="4364139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latin typeface="Arial-Rounded"/>
                <a:ea typeface="Arial-Rounded"/>
                <a:cs typeface="Arial-Rounded"/>
              </a:rPr>
              <a:t>́</a:t>
            </a:r>
            <a:endParaRPr lang="en-US" sz="10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690517" y="838199"/>
            <a:ext cx="4724400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10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599971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32402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06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96053" y="3253795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718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96795" y="3253797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0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71425" y="325379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106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0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40066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29843" y="5425349"/>
            <a:ext cx="18345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88660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47598" y="5425349"/>
            <a:ext cx="2441825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011945" y="5425349"/>
            <a:ext cx="357507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822432" y="5425349"/>
            <a:ext cx="3932584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949185" y="5286676"/>
            <a:ext cx="12530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7457" y="5286676"/>
            <a:ext cx="1834582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87237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839082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41844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001946" y="5286676"/>
            <a:ext cx="26860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0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2" descr="Thuốc viên dạng sủi: Cần lưu ý gì khi sử dụng? | Vinm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57" y="533400"/>
            <a:ext cx="4887832" cy="414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ách cách tiếng thoi đưa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7" y="273854"/>
            <a:ext cx="4251614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VPUB - Nổi niềm giữ nghề dệt thổ cẩm dân tộc Lào trước nguy cơ bị mai một  Dienbien.gov.vn - Nghề dệt thổ cẩm của dân tộc Lào ở bản Na Sang II, xã Núa  Ngam, huyện Điện Biên đã gắn bó với đồng bào nơi đây bao đời qua. Tuy  nhiên, mặt hàng thổ cẩm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83" y="299863"/>
            <a:ext cx="6462936" cy="43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43434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439505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763459" y="5439505"/>
            <a:ext cx="177291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8" y="586491"/>
            <a:ext cx="6002895" cy="40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17457" y="5495925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046871" y="5495925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Cỏ Nhật: Đặc điểm sống và cách chăm sóc cỏ nhật thuỷ si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4"/>
          <a:stretch/>
        </p:blipFill>
        <p:spPr bwMode="auto">
          <a:xfrm>
            <a:off x="612775" y="1150170"/>
            <a:ext cx="5635246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6897134" y="1134930"/>
            <a:ext cx="4615970" cy="327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617457" y="5353668"/>
            <a:ext cx="6587662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1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787551" y="5353668"/>
            <a:ext cx="2630048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2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Năm 2015 Sài Gòn còn có người đi xe đạp gửi thư 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90" y="450273"/>
            <a:ext cx="2935432" cy="44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5906039" y="450272"/>
            <a:ext cx="3827010" cy="443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13519" y="46048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53006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290719" y="4495800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 descr="DỌC NGANG MỘT DÃY HOÀNG LIÊN | Vietnam Adventure &amp; Culture Trav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2" y="2057400"/>
            <a:ext cx="3001447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Loại cỏ ở Việt Nam cho bò ăn nhưng thực ra lại rất có giá: Chuyê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79"/>
          <a:stretch/>
        </p:blipFill>
        <p:spPr bwMode="auto">
          <a:xfrm>
            <a:off x="4731452" y="2069690"/>
            <a:ext cx="2822954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28"/>
          <a:stretch/>
        </p:blipFill>
        <p:spPr>
          <a:xfrm>
            <a:off x="9117347" y="2133600"/>
            <a:ext cx="1727256" cy="2000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40225" y="5711494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79712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17425" y="5602483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328" y="-381000"/>
            <a:ext cx="4168529" cy="47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81" y="3733800"/>
            <a:ext cx="13595351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9671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6604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Ďi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>
                <a:solidFill>
                  <a:srgbClr val="FF0000"/>
                </a:solidFill>
                <a:latin typeface="HP001 4 hàng" pitchFamily="34" charset="0"/>
              </a:rPr>
              <a:t>Ďi </a:t>
            </a:r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5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U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718" y="132773"/>
            <a:ext cx="11593824" cy="4390737"/>
          </a:xfrm>
        </p:spPr>
      </p:pic>
    </p:spTree>
    <p:extLst>
      <p:ext uri="{BB962C8B-B14F-4D97-AF65-F5344CB8AC3E}">
        <p14:creationId xmlns:p14="http://schemas.microsoft.com/office/powerpoint/2010/main" val="1003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30055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87397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smtClean="0">
                <a:solidFill>
                  <a:srgbClr val="FF0000"/>
                </a:solidFill>
                <a:latin typeface="HP001 4 hàng" pitchFamily="34" charset="0"/>
              </a:rPr>
              <a:t>Ŕi 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9069" y="3009900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Ŕi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85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2" y="5145657"/>
            <a:ext cx="2709556" cy="1712343"/>
          </a:xfrm>
          <a:prstGeom prst="rect">
            <a:avLst/>
          </a:prstGeom>
        </p:spPr>
      </p:pic>
      <p:pic>
        <p:nvPicPr>
          <p:cNvPr id="4" name="ƯI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789" y="39056"/>
            <a:ext cx="11676232" cy="4390737"/>
          </a:xfrm>
        </p:spPr>
      </p:pic>
    </p:spTree>
    <p:extLst>
      <p:ext uri="{BB962C8B-B14F-4D97-AF65-F5344CB8AC3E}">
        <p14:creationId xmlns:p14="http://schemas.microsoft.com/office/powerpoint/2010/main" val="147900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898568"/>
              </p:ext>
            </p:extLst>
          </p:nvPr>
        </p:nvGraphicFramePr>
        <p:xfrm>
          <a:off x="229910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5800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28700" smtClean="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4040" y="-231232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579" y="-212771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519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592557" y="2570876"/>
            <a:ext cx="8374922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vi-VN" sz="14000">
                <a:solidFill>
                  <a:srgbClr val="FF0000"/>
                </a:solidFill>
                <a:latin typeface="HP001 4 hàng" pitchFamily="34" charset="0"/>
              </a:rPr>
              <a:t>wúi 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48E-7 -4.07407E-6 L 0.00522 -0.01111 L 0.01149 -0.02314 L 0.02037 -0.03426 L 0.02663 -0.04074 L 0.03499 -0.04351 L 0.04282 -0.04259 L 0.05065 -0.03888 L 0.05535 -0.02963 L 0.05849 -0.01944 L 0.0611 -0.0037 L 0.06162 0.00834 L 0.06162 0.16204 L 0.06214 0.09908 L 0.0705 0.05834 L 0.07833 0.02408 L 0.08929 -0.00926 L 0.10078 -0.0287 L 0.11018 -0.04074 L 0.11697 -0.04444 L 0.12376 -0.04444 L 0.13107 -0.04259 L 0.13734 -0.03611 L 0.14204 -0.0287 L 0.14569 -0.01481 L 0.14778 -0.00092 L 0.14778 0.1176 L 0.14882 0.13704 L 0.15352 0.15 L 0.1577 0.15556 L 0.16345 0.15741 L 0.16919 0.15649 L 0.17598 0.15278 L 0.18538 0.13982 L 0.19478 0.11829 L 0.20418 0.08426 L 0.21671 0.02593 L 0.22193 -0.01018 L 0.22611 -0.04907 L 0.22611 0.10926 L 0.22689 0.13565 L 0.23055 0.15139 L 0.23838 0.1588 L 0.25091 0.15973 L 0.26214 0.15371 L 0.27102 0.14074 L 0.28094 0.11829 L 0.28982 0.08959 L 0.29817 0.05649 L 0.30601 0.01852 L 0.30862 -0.04722 L 0.30862 0.12593 L 0.31227 0.14167 L 0.31854 0.15093 L 0.3248 0.15556 L 0.3342 0.15186 L 0.34256 0.14167 L 0.35196 0.1213 L 0.36449 0.07593 L 0.37546 0.0213 L 0.38068 -0.02407 L 0.38433 -0.04907 L 0.38433 0.09699 L 0.38747 0.13612 L 0.39112 0.14908 L 0.3953 0.15463 L 0.40157 0.15834 L 0.40992 0.15371 L 0.42037 0.14074 L 0.4329 0.11389 L 0.44334 0.07593 L 0.44804 0.05556 " pathEditMode="relative" rAng="0" ptsTypes="AAAA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-7.40741E-7 L -0.02715 0.04815 " pathEditMode="relative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5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94207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95967" y="1689844"/>
            <a:ext cx="6852047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700" smtClean="0">
                <a:solidFill>
                  <a:srgbClr val="FF0000"/>
                </a:solidFill>
                <a:latin typeface="HP001 4 hàng" pitchFamily="34" charset="0"/>
              </a:rPr>
              <a:t>gửi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4719" y="3090201"/>
            <a:ext cx="4297659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4000" smtClean="0">
                <a:solidFill>
                  <a:srgbClr val="FF0000"/>
                </a:solidFill>
                <a:latin typeface="HP001 4 hàng" pitchFamily="34" charset="0"/>
              </a:rPr>
              <a:t>gửi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938" y="-100918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2919" y="-1625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5746" y="-13925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3694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794" y="-17716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269E-6 -1.11111E-6 L 0.00078 0.2375 L 0.00157 0.32361 L 0.00078 0.36528 L -1.59269E-6 0.40278 L -0.00313 0.43889 L -0.00613 0.46389 L -0.01018 0.48472 L -0.01658 0.50556 L -0.02389 0.52037 L -0.03368 0.525 L -0.03995 0.525 L -0.04543 0.52083 L -0.05248 0.50695 L -0.05626 0.48889 L -0.05626 0.46296 L -0.05261 0.43056 L -0.04543 0.38611 L -0.0376 0.34306 L -0.02898 0.3125 L -0.01645 0.27639 L -0.00156 0.23333 L 0.0188 0.19583 L 0.03407 0.15463 L 0.04295 0.12315 L 0.05092 0.08472 L 0.06266 -0.00278 L 0.06266 0.15556 L 0.06501 0.17917 L 0.06971 0.19167 L 0.07755 0.2 L 0.0893 0.20278 L 0.10026 0.19861 L 0.1128 0.17778 L 0.12846 0.13333 L 0.13864 0.09306 L 0.14334 0.0625 L 0.14413 0.00139 L 0.14413 0.1375 L 0.14413 0.16806 L 0.14648 0.19028 L 0.15274 0.2 L 0.16136 0.20417 L 0.16841 0.20278 L 0.17546 0.19583 L 0.18564 0.17778 L 0.19504 0.14583 L 0.20992 0.08333 L 0.21619 0.04167 L 0.22076 -1.11111E-6 L 0.22076 0.15833 L 0.22167 0.18195 L 0.22716 0.19583 L 0.23564 0.20417 L 0.24426 0.20278 L 0.25444 0.19445 L 0.26384 0.17778 L 0.27481 0.14445 L 0.28421 0.10417 " pathEditMode="relative" rAng="0" ptsTypes="AAAAAAAAAAAAAAAAAAAAAAAAAAAAAAAAAAAAAAAAAAAAAAAAAAAAAAAAAAA">
                                      <p:cBhvr>
                                        <p:cTn id="22" dur="1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7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1775E-6 2.96296E-6 L 0.00444 -0.00648 L 0.01254 -0.0088 L 0.0175 -0.00556 L 0.02193 0.00671 L 0.02128 0.01666 L 0.0175 0.02685 L 0.01384 0.03565 L 0.00496 0.04676 L 0.00131 0.04907 " pathEditMode="relative" ptsTypes="AAAAAAAAAA">
                                      <p:cBhvr>
                                        <p:cTn id="3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5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1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1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1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05E-6 -3.7037E-6 L 0.00469 -0.00417 L 0.01174 -0.00556 L 0.01722 -0.00278 L 0.02036 0.0125 L 0.01801 0.025 L 0.01409 0.04167 L 0.00861 0.05139 " pathEditMode="relative" ptsTypes="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510"/>
                            </p:stCondLst>
                            <p:childTnLst>
                              <p:par>
                                <p:cTn id="5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t="34524" r="30503" b="34723"/>
          <a:stretch/>
        </p:blipFill>
        <p:spPr bwMode="auto">
          <a:xfrm>
            <a:off x="1737519" y="625798"/>
            <a:ext cx="887361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9" t="28323" r="31410" b="56796"/>
          <a:stretch/>
        </p:blipFill>
        <p:spPr bwMode="auto">
          <a:xfrm>
            <a:off x="1737519" y="4428538"/>
            <a:ext cx="8844581" cy="181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194561"/>
            <a:ext cx="3032919" cy="855622"/>
            <a:chOff x="63500" y="1458734"/>
            <a:chExt cx="2280329" cy="641717"/>
          </a:xfrm>
        </p:grpSpPr>
        <p:sp>
          <p:nvSpPr>
            <p:cNvPr id="5" name="Rounded Rectangle 4"/>
            <p:cNvSpPr/>
            <p:nvPr/>
          </p:nvSpPr>
          <p:spPr>
            <a:xfrm>
              <a:off x="507370" y="1490471"/>
              <a:ext cx="1836459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9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9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2461213" y="8323"/>
            <a:ext cx="7026125" cy="3639630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653048" y="4032069"/>
            <a:ext cx="10592203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38" name="Title 1">
            <a:extLst>
              <a:ext uri="{FF2B5EF4-FFF2-40B4-BE49-F238E27FC236}">
                <a16:creationId xmlns="" xmlns:a16="http://schemas.microsoft.com/office/drawing/2014/main" id="{6A5F5D6A-25F5-440C-9D31-1E862E3EED15}"/>
              </a:ext>
            </a:extLst>
          </p:cNvPr>
          <p:cNvSpPr txBox="1">
            <a:spLocks/>
          </p:cNvSpPr>
          <p:nvPr/>
        </p:nvSpPr>
        <p:spPr>
          <a:xfrm>
            <a:off x="2417447" y="3749040"/>
            <a:ext cx="1201528" cy="70356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71B28A95-2230-4B4B-BC27-24CCA4CB3227}"/>
              </a:ext>
            </a:extLst>
          </p:cNvPr>
          <p:cNvSpPr txBox="1">
            <a:spLocks/>
          </p:cNvSpPr>
          <p:nvPr/>
        </p:nvSpPr>
        <p:spPr>
          <a:xfrm>
            <a:off x="6294279" y="5101395"/>
            <a:ext cx="1201528" cy="70356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núi</a:t>
            </a:r>
            <a:endParaRPr lang="en-US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96499" y="242778"/>
            <a:ext cx="2621250" cy="859046"/>
            <a:chOff x="63500" y="1458734"/>
            <a:chExt cx="1970813" cy="644285"/>
          </a:xfrm>
        </p:grpSpPr>
        <p:sp>
          <p:nvSpPr>
            <p:cNvPr id="11" name="Rounded Rectangle 10"/>
            <p:cNvSpPr/>
            <p:nvPr/>
          </p:nvSpPr>
          <p:spPr>
            <a:xfrm>
              <a:off x="384358" y="1461302"/>
              <a:ext cx="1649955" cy="641717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6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15" t="2076" b="64086"/>
          <a:stretch/>
        </p:blipFill>
        <p:spPr>
          <a:xfrm>
            <a:off x="2461213" y="8323"/>
            <a:ext cx="7026125" cy="3639630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653048" y="4032069"/>
            <a:ext cx="10592203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	Lan gửi thư cho Hà kể về quê Lan.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Ở đó, có nhà sàn nằm ven đồi.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422C46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Mùa này, chim ca rộn rã, sim nở rộ tím cả núi đồi.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Lan mời Hà lên thăm quê Lan.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96499" y="242778"/>
            <a:ext cx="2621250" cy="859046"/>
            <a:chOff x="63500" y="1458734"/>
            <a:chExt cx="1970813" cy="644285"/>
          </a:xfrm>
        </p:grpSpPr>
        <p:sp>
          <p:nvSpPr>
            <p:cNvPr id="9" name="Rounded Rectangle 8"/>
            <p:cNvSpPr/>
            <p:nvPr/>
          </p:nvSpPr>
          <p:spPr>
            <a:xfrm>
              <a:off x="384358" y="1461302"/>
              <a:ext cx="1649955" cy="641717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5859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18519" y="2209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995319" y="22098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núi</a:t>
            </a:r>
          </a:p>
        </p:txBody>
      </p:sp>
    </p:spTree>
    <p:extLst>
      <p:ext uri="{BB962C8B-B14F-4D97-AF65-F5344CB8AC3E}">
        <p14:creationId xmlns:p14="http://schemas.microsoft.com/office/powerpoint/2010/main" val="331054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6118"/>
            <a:ext cx="1082497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89" y="2100264"/>
            <a:ext cx="1097109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5454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60692" y="3574515"/>
            <a:ext cx="526814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028902"/>
            <a:ext cx="608092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97244" y="5555689"/>
            <a:ext cx="2056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090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bldLvl="0" animBg="1"/>
      <p:bldP spid="26" grpId="0"/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ấy lúa bằng máy cấy mạ non không động cơ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584747" y="4917468"/>
            <a:ext cx="5427701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sàn</a:t>
            </a:r>
          </a:p>
        </p:txBody>
      </p:sp>
      <p:pic>
        <p:nvPicPr>
          <p:cNvPr id="7170" name="Picture 2" descr="Nhà sàn - nét văn hoá truyền thống của quê hương Hà Giang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659186"/>
            <a:ext cx="5052329" cy="37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Đặc điểm của kiến trúc nhà sàn Tây Nguyên - Casagra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12" y="659186"/>
            <a:ext cx="4777471" cy="380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98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08845" y="5257800"/>
            <a:ext cx="4934274" cy="1330932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9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sim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34" b="2834"/>
          <a:stretch/>
        </p:blipFill>
        <p:spPr>
          <a:xfrm>
            <a:off x="2982092" y="440959"/>
            <a:ext cx="6083255" cy="468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76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98367" y="14122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Lan 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ai?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1127919" y="1752600"/>
            <a:ext cx="5486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55657" y="5341142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Lan có gì đặc biệt?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280319" y="2456920"/>
            <a:ext cx="7239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5657" y="3219296"/>
            <a:ext cx="11187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66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26062" y="228600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muốn mời Hà làm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04697" y="26790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Tham dự sinh nhật của Hà.</a:t>
            </a:r>
            <a:endParaRPr lang="en-US" sz="48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04697" y="4660240"/>
            <a:ext cx="9320331" cy="9935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Lên thăm quê Lan.</a:t>
            </a:r>
            <a:endParaRPr lang="en-US" sz="480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4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gửi thư cho Hà kể về quê Lan. Ở đó, có nhà sàn nằm ven đồi. Mùa này, chim ca rộn rã, sim nở rộ tím cả núi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7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448033" y="770153"/>
            <a:ext cx="9220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8" t="58279"/>
          <a:stretch/>
        </p:blipFill>
        <p:spPr>
          <a:xfrm>
            <a:off x="2423319" y="1676400"/>
            <a:ext cx="766708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2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826549"/>
            <a:ext cx="7400440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6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13519" y="3949158"/>
            <a:ext cx="11643519" cy="292274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Lan </a:t>
            </a:r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thư cho Hà kể về quê Lan. Ở đó, có nhà sàn nằm ven đồi. Mùa này, chim ca rộn rã, sim nở rộ tím cả </a:t>
            </a:r>
            <a:r>
              <a:rPr lang="en-US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núi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đồi. Lan mời Hà lên thăm quê Lan.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76194" y="2951111"/>
            <a:ext cx="393954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dãy núi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29036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bụi cỏ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81325" y="2842101"/>
            <a:ext cx="33805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thư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8" y="-10449"/>
            <a:ext cx="3445065" cy="395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7"/>
          <a:stretch/>
        </p:blipFill>
        <p:spPr bwMode="auto">
          <a:xfrm>
            <a:off x="5724943" y="1238546"/>
            <a:ext cx="4511358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52"/>
          <a:stretch/>
        </p:blipFill>
        <p:spPr bwMode="auto">
          <a:xfrm>
            <a:off x="5191444" y="139053"/>
            <a:ext cx="4805247" cy="1461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19" y="3790514"/>
            <a:ext cx="1265559" cy="12386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829" y="5126180"/>
            <a:ext cx="1265559" cy="12386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700" y="959070"/>
            <a:ext cx="1842023" cy="1802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88" y="-127143"/>
            <a:ext cx="1842023" cy="180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951" y="2133600"/>
            <a:ext cx="9567879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541" y="2100264"/>
            <a:ext cx="1097109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9621" y="2100264"/>
            <a:ext cx="109084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0696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 flipH="1">
            <a:off x="4283247" y="49531"/>
            <a:ext cx="5939031" cy="1038225"/>
          </a:xfrm>
          <a:prstGeom prst="wedgeRectCallout">
            <a:avLst>
              <a:gd name="adj1" fmla="val 35953"/>
              <a:gd name="adj2" fmla="val 1513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cấy cày</a:t>
            </a:r>
            <a:endParaRPr lang="en-US" sz="66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407754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6720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690" y="2092216"/>
            <a:ext cx="106065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43822" y="0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êm đềm</a:t>
            </a:r>
            <a:endParaRPr lang="en-US" sz="6000" b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29" y="2158084"/>
            <a:ext cx="1053271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8330" y="2144550"/>
            <a:ext cx="1050684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83646" y="6584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161558" y="49464"/>
            <a:ext cx="550187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nồm</a:t>
            </a:r>
            <a:endParaRPr lang="en-US" sz="8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5" y="2067226"/>
            <a:ext cx="1154085" cy="2483499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356" y="2066752"/>
            <a:ext cx="1151250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566320" y="49464"/>
            <a:ext cx="6510724" cy="139833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Nhím vội chạy về gọi bạn chồn.</a:t>
            </a:r>
            <a:endParaRPr lang="en-US" sz="48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4" y="2023746"/>
            <a:ext cx="1524353" cy="252609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8726" y="2032118"/>
            <a:ext cx="1520609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00407" y="1914526"/>
            <a:ext cx="1186065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034" y="1914526"/>
            <a:ext cx="638928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74420" y="1686780"/>
            <a:ext cx="7302624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3866188"/>
            <a:ext cx="608092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4702795"/>
            <a:ext cx="608092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5701" y="49337"/>
            <a:ext cx="151609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642401" y="49530"/>
            <a:ext cx="6013776" cy="1637250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hai quay lại, ăn đến no nê.</a:t>
            </a:r>
            <a:endParaRPr lang="en-US" sz="6000" b="1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50912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096880" y="6017355"/>
            <a:ext cx="172964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83217" y="5539402"/>
            <a:ext cx="60809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bldLvl="0" animBg="1"/>
      <p:bldP spid="5" grpId="1" bldLvl="0" animBg="1"/>
      <p:bldP spid="5" grpId="2" bldLvl="0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b="66364"/>
          <a:stretch/>
        </p:blipFill>
        <p:spPr>
          <a:xfrm>
            <a:off x="574822" y="0"/>
            <a:ext cx="10957531" cy="5290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3" y="-281606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3" y="-169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5"/>
            <a:ext cx="1127504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2" y="481574"/>
            <a:ext cx="1127504" cy="94384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4"/>
            <a:ext cx="3448696" cy="941184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65404" y="5264725"/>
            <a:ext cx="12246294" cy="1584217"/>
            <a:chOff x="695008" y="5406302"/>
            <a:chExt cx="10717370" cy="1584218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302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gửi cho Hà t</a:t>
              </a: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ui</a:t>
              </a: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kẹo.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6483333" y="548943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100" b="1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3853312" y="5406302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100" b="1" smtClean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ưi</a:t>
              </a:r>
              <a:endParaRPr lang="en-US" sz="51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20" y="-53288"/>
            <a:ext cx="10717370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   ưi</a:t>
            </a:r>
            <a:endParaRPr lang="en-US" sz="88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7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247</Words>
  <Application>Microsoft Office PowerPoint</Application>
  <PresentationFormat>Custom</PresentationFormat>
  <Paragraphs>126</Paragraphs>
  <Slides>38</Slides>
  <Notes>20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.VnCooper</vt:lpstr>
      <vt:lpstr>Luckiest Guy</vt:lpstr>
      <vt:lpstr>Arial-Rounded</vt:lpstr>
      <vt:lpstr>Karla</vt:lpstr>
      <vt:lpstr>Arial Rounded MT Bold</vt:lpstr>
      <vt:lpstr>Karla Regular</vt:lpstr>
      <vt:lpstr>Arrus-Black</vt:lpstr>
      <vt:lpstr>HP001 4 hàng</vt:lpstr>
      <vt:lpstr>AvantGarde</vt:lpstr>
      <vt:lpstr>Tahoma</vt:lpstr>
      <vt:lpstr>.VnArial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PC</cp:lastModifiedBy>
  <cp:revision>75</cp:revision>
  <dcterms:modified xsi:type="dcterms:W3CDTF">2021-11-13T14:48:45Z</dcterms:modified>
</cp:coreProperties>
</file>