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311" r:id="rId5"/>
    <p:sldId id="313" r:id="rId6"/>
    <p:sldId id="314" r:id="rId7"/>
    <p:sldId id="315" r:id="rId8"/>
    <p:sldId id="306" r:id="rId9"/>
    <p:sldId id="263" r:id="rId10"/>
    <p:sldId id="264" r:id="rId11"/>
    <p:sldId id="265" r:id="rId12"/>
    <p:sldId id="305" r:id="rId13"/>
    <p:sldId id="290" r:id="rId14"/>
    <p:sldId id="267" r:id="rId15"/>
    <p:sldId id="316" r:id="rId16"/>
    <p:sldId id="278" r:id="rId17"/>
    <p:sldId id="317" r:id="rId18"/>
    <p:sldId id="291" r:id="rId19"/>
    <p:sldId id="318" r:id="rId20"/>
    <p:sldId id="319" r:id="rId21"/>
    <p:sldId id="320" r:id="rId22"/>
    <p:sldId id="307" r:id="rId23"/>
    <p:sldId id="272" r:id="rId24"/>
    <p:sldId id="273" r:id="rId25"/>
    <p:sldId id="274" r:id="rId26"/>
    <p:sldId id="295" r:id="rId27"/>
    <p:sldId id="308" r:id="rId28"/>
    <p:sldId id="304" r:id="rId29"/>
    <p:sldId id="312" r:id="rId30"/>
    <p:sldId id="310" r:id="rId3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78" autoAdjust="0"/>
  </p:normalViewPr>
  <p:slideViewPr>
    <p:cSldViewPr>
      <p:cViewPr varScale="1">
        <p:scale>
          <a:sx n="64" d="100"/>
          <a:sy n="64" d="100"/>
        </p:scale>
        <p:origin x="402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Tiếng</a:t>
            </a:r>
            <a:r>
              <a:rPr lang="en-US" baseline="0" smtClean="0"/>
              <a:t> nào bắt đầu bằng âm đ? GV cho HS nói, GV chiếu ra chữ ghi tiếng đó</a:t>
            </a:r>
          </a:p>
          <a:p>
            <a:r>
              <a:rPr lang="en-US" smtClean="0"/>
              <a:t>Click vào</a:t>
            </a:r>
            <a:r>
              <a:rPr lang="en-US" baseline="0" smtClean="0"/>
              <a:t> hình ảnh để ra tiếng</a:t>
            </a:r>
          </a:p>
          <a:p>
            <a:r>
              <a:rPr lang="en-US" baseline="0" smtClean="0"/>
              <a:t>Click vào hình ảnh để nối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0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Tiếng</a:t>
            </a:r>
            <a:r>
              <a:rPr lang="en-US" baseline="0" smtClean="0"/>
              <a:t> nào bắt đầu bằng âm đ? GV cho HS nói, GV chiếu ra chữ ghi tiếng đó</a:t>
            </a:r>
          </a:p>
          <a:p>
            <a:r>
              <a:rPr lang="en-US" smtClean="0"/>
              <a:t>Click vào</a:t>
            </a:r>
            <a:r>
              <a:rPr lang="en-US" baseline="0" smtClean="0"/>
              <a:t> hình ảnh để ra tiếng</a:t>
            </a:r>
          </a:p>
          <a:p>
            <a:r>
              <a:rPr lang="en-US" baseline="0" smtClean="0"/>
              <a:t>Click vào hình ảnh để nối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0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wmv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7" Type="http://schemas.openxmlformats.org/officeDocument/2006/relationships/image" Target="../media/image42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wm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8.png"/><Relationship Id="rId5" Type="http://schemas.openxmlformats.org/officeDocument/2006/relationships/image" Target="../media/image53.jp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Tiếng đa đa mồi kêu và chia sẽ cách bẫy đa đa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2057400"/>
            <a:ext cx="3267559" cy="25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Ô Màu Đỏ Màn Hình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99" y="2071914"/>
            <a:ext cx="2318516" cy="25216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á Dế, Trận Chọi Dế Hay Miền Tây Quê Tô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95" y="2057400"/>
            <a:ext cx="4482931" cy="25216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A2126E-F02A-184F-9BF6-A3178ED54C04}"/>
              </a:ext>
            </a:extLst>
          </p:cNvPr>
          <p:cNvGrpSpPr/>
          <p:nvPr/>
        </p:nvGrpSpPr>
        <p:grpSpPr>
          <a:xfrm>
            <a:off x="215396" y="278015"/>
            <a:ext cx="2621250" cy="941185"/>
            <a:chOff x="63500" y="1429216"/>
            <a:chExt cx="1970813" cy="70588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C6E6BCA-002E-BF48-A627-5524AE9541C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8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6C2AFE-B548-BB49-8230-BC6FD369E1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02" y="5145085"/>
            <a:ext cx="3032418" cy="125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706" y="5145084"/>
            <a:ext cx="2938689" cy="1027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2795" y="5257800"/>
            <a:ext cx="2324524" cy="10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5029200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15038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A2126E-F02A-184F-9BF6-A3178ED54C04}"/>
              </a:ext>
            </a:extLst>
          </p:cNvPr>
          <p:cNvGrpSpPr/>
          <p:nvPr/>
        </p:nvGrpSpPr>
        <p:grpSpPr>
          <a:xfrm>
            <a:off x="139196" y="152400"/>
            <a:ext cx="2436523" cy="788785"/>
            <a:chOff x="63500" y="1429216"/>
            <a:chExt cx="1970813" cy="7058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C6E6BCA-002E-BF48-A627-5524AE9541C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0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6C2AFE-B548-BB49-8230-BC6FD369E1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0945BB7-AA06-F141-97E1-860C50152664}"/>
              </a:ext>
            </a:extLst>
          </p:cNvPr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2F4A61C-AF54-944B-AD9B-F96122C7EC69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Hướng</a:t>
              </a:r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dẫn</a:t>
              </a:r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viết</a:t>
              </a:r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bảng</a:t>
              </a:r>
              <a:endParaRPr lang="en-US" sz="4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7F9E29-1919-7A46-BF7D-815B0B82665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65" y="1941556"/>
            <a:ext cx="4777231" cy="44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Tập viết_ d_H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6950" y="3424238"/>
            <a:ext cx="7938" cy="7937"/>
          </a:xfrm>
          <a:prstGeom prst="rect">
            <a:avLst/>
          </a:prstGeom>
        </p:spPr>
      </p:pic>
      <p:pic>
        <p:nvPicPr>
          <p:cNvPr id="1026" name="Picture 2" descr="2021-05-09 (54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690232"/>
            <a:ext cx="4572000" cy="59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5775" t="8068" r="6003" b="6597"/>
          <a:stretch/>
        </p:blipFill>
        <p:spPr>
          <a:xfrm>
            <a:off x="5303838" y="843741"/>
            <a:ext cx="6050280" cy="58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9" y="381000"/>
            <a:ext cx="9372600" cy="62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1-05-09 (5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506854"/>
            <a:ext cx="5105400" cy="61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342" t="7998" r="8657" b="7777"/>
          <a:stretch/>
        </p:blipFill>
        <p:spPr>
          <a:xfrm>
            <a:off x="5623719" y="762000"/>
            <a:ext cx="5760720" cy="57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9" y="228600"/>
            <a:ext cx="921601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32" t="33556" r="4247" b="33222"/>
          <a:stretch/>
        </p:blipFill>
        <p:spPr>
          <a:xfrm>
            <a:off x="137319" y="1295400"/>
            <a:ext cx="1189972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152400"/>
            <a:ext cx="11630925" cy="65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2511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407624" y="2330731"/>
            <a:ext cx="4187403" cy="394891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85519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1718507"/>
            <a:ext cx="4690094" cy="5139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671719" y="3886200"/>
            <a:ext cx="32688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bê bể cá.</a:t>
            </a:r>
            <a:endParaRPr lang="en-US" sz="8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709" b="14857"/>
          <a:stretch/>
        </p:blipFill>
        <p:spPr>
          <a:xfrm>
            <a:off x="8519319" y="2330043"/>
            <a:ext cx="3611738" cy="40645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621C7E0-34DE-5A40-8F9B-7DCA2C1E2BB1}"/>
              </a:ext>
            </a:extLst>
          </p:cNvPr>
          <p:cNvGrpSpPr/>
          <p:nvPr/>
        </p:nvGrpSpPr>
        <p:grpSpPr>
          <a:xfrm>
            <a:off x="518319" y="233512"/>
            <a:ext cx="3581400" cy="909488"/>
            <a:chOff x="244269" y="1479516"/>
            <a:chExt cx="2183001" cy="56781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932067A-8EB5-DD4A-BE03-F22FCFDC89E4}"/>
                </a:ext>
              </a:extLst>
            </p:cNvPr>
            <p:cNvSpPr/>
            <p:nvPr/>
          </p:nvSpPr>
          <p:spPr>
            <a:xfrm>
              <a:off x="605639" y="1516989"/>
              <a:ext cx="1821631" cy="5303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Khởi</a:t>
              </a:r>
              <a:r>
                <a:rPr lang="en-US" sz="36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động</a:t>
              </a:r>
              <a:endParaRPr lang="en-US" sz="36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3F748D-8FEB-A942-865D-02281C46DC59}"/>
                </a:ext>
              </a:extLst>
            </p:cNvPr>
            <p:cNvSpPr/>
            <p:nvPr/>
          </p:nvSpPr>
          <p:spPr>
            <a:xfrm>
              <a:off x="244269" y="1479516"/>
              <a:ext cx="550001" cy="5486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228600"/>
            <a:ext cx="11316598" cy="62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0"/>
            <a:ext cx="10040113" cy="64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11675" r="1437" b="55100"/>
          <a:stretch/>
        </p:blipFill>
        <p:spPr>
          <a:xfrm>
            <a:off x="1265238" y="1066800"/>
            <a:ext cx="10160638" cy="4800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5396" y="76200"/>
            <a:ext cx="2621250" cy="941185"/>
            <a:chOff x="63500" y="1429216"/>
            <a:chExt cx="1970813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19" y="5541299"/>
            <a:ext cx="4895842" cy="12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6" y="4114800"/>
            <a:ext cx="9280495" cy="195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5"/>
          <a:stretch/>
        </p:blipFill>
        <p:spPr bwMode="auto">
          <a:xfrm>
            <a:off x="1391818" y="-152400"/>
            <a:ext cx="9366369" cy="31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7319" y="76201"/>
            <a:ext cx="2362200" cy="762000"/>
            <a:chOff x="63500" y="1429216"/>
            <a:chExt cx="1970813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426294" y="5488056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có ô đỏ.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0"/>
          <a:stretch/>
        </p:blipFill>
        <p:spPr bwMode="auto">
          <a:xfrm>
            <a:off x="1404219" y="2724232"/>
            <a:ext cx="9366369" cy="166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58611" r="738" b="5659"/>
          <a:stretch/>
        </p:blipFill>
        <p:spPr>
          <a:xfrm>
            <a:off x="2075688" y="1600200"/>
            <a:ext cx="9290304" cy="51625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B7BA4F-C076-4A4C-AAAA-467DE39DFA69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AEE657D-6CD6-BC43-AFEE-973F564A376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Nói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EFF6C8-3C44-914A-B9B7-3521F962E6B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85" y="467402"/>
            <a:ext cx="3115110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108" r="9780"/>
          <a:stretch/>
        </p:blipFill>
        <p:spPr>
          <a:xfrm>
            <a:off x="930132" y="1058860"/>
            <a:ext cx="4530688" cy="5585779"/>
          </a:xfrm>
          <a:prstGeom prst="rect">
            <a:avLst/>
          </a:prstGeom>
        </p:spPr>
      </p:pic>
      <p:pic>
        <p:nvPicPr>
          <p:cNvPr id="3" name="TH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231" r="9546"/>
          <a:stretch/>
        </p:blipFill>
        <p:spPr>
          <a:xfrm>
            <a:off x="6493753" y="1066800"/>
            <a:ext cx="4540165" cy="56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4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846479" y="2143760"/>
            <a:ext cx="1920240" cy="19202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đỏ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7"/>
          <a:stretch/>
        </p:blipFill>
        <p:spPr>
          <a:xfrm>
            <a:off x="1549360" y="102560"/>
            <a:ext cx="1213209" cy="1657396"/>
          </a:xfrm>
          <a:prstGeom prst="rect">
            <a:avLst/>
          </a:prstGeom>
        </p:spPr>
      </p:pic>
      <p:pic>
        <p:nvPicPr>
          <p:cNvPr id="4" name="đá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1" y="3620511"/>
            <a:ext cx="2300338" cy="1942088"/>
          </a:xfrm>
          <a:prstGeom prst="rect">
            <a:avLst/>
          </a:prstGeom>
        </p:spPr>
      </p:pic>
      <p:pic>
        <p:nvPicPr>
          <p:cNvPr id="5" name="bò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7"/>
          <a:stretch/>
        </p:blipFill>
        <p:spPr>
          <a:xfrm>
            <a:off x="8497601" y="353113"/>
            <a:ext cx="2100459" cy="1790647"/>
          </a:xfrm>
          <a:prstGeom prst="rect">
            <a:avLst/>
          </a:prstGeom>
        </p:spPr>
      </p:pic>
      <p:pic>
        <p:nvPicPr>
          <p:cNvPr id="6" name="đi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5" b="100000" l="10000" r="90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78" y="3795983"/>
            <a:ext cx="2737104" cy="243298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914310" y="1446484"/>
            <a:ext cx="1932169" cy="1215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766719" y="1721856"/>
            <a:ext cx="1958822" cy="9398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89" y="4234122"/>
            <a:ext cx="807556" cy="7783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19" y="3896894"/>
            <a:ext cx="807556" cy="77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391" y="1939342"/>
            <a:ext cx="1191162" cy="779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2498" y="1939342"/>
            <a:ext cx="1345245" cy="956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0442" y="5512209"/>
            <a:ext cx="1224205" cy="952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5686" y="5730272"/>
            <a:ext cx="1174340" cy="9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846479" y="2143760"/>
            <a:ext cx="1920240" cy="19202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sz="8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đỏ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20" b="67387"/>
          <a:stretch/>
        </p:blipFill>
        <p:spPr>
          <a:xfrm>
            <a:off x="798986" y="156029"/>
            <a:ext cx="2652403" cy="1538065"/>
          </a:xfrm>
          <a:prstGeom prst="rect">
            <a:avLst/>
          </a:prstGeom>
        </p:spPr>
      </p:pic>
      <p:pic>
        <p:nvPicPr>
          <p:cNvPr id="4" name="đá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940408" y="3103880"/>
            <a:ext cx="1803625" cy="2555994"/>
          </a:xfrm>
          <a:prstGeom prst="rect">
            <a:avLst/>
          </a:prstGeom>
        </p:spPr>
      </p:pic>
      <p:pic>
        <p:nvPicPr>
          <p:cNvPr id="5" name="bò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2"/>
          <a:stretch/>
        </p:blipFill>
        <p:spPr>
          <a:xfrm>
            <a:off x="8280305" y="353113"/>
            <a:ext cx="2535051" cy="2129866"/>
          </a:xfrm>
          <a:prstGeom prst="rect">
            <a:avLst/>
          </a:prstGeom>
        </p:spPr>
      </p:pic>
      <p:pic>
        <p:nvPicPr>
          <p:cNvPr id="6" name="đi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2"/>
          <a:stretch/>
        </p:blipFill>
        <p:spPr>
          <a:xfrm>
            <a:off x="8179278" y="3574471"/>
            <a:ext cx="2737104" cy="28760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705569" y="3733800"/>
            <a:ext cx="2140910" cy="7108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14310" y="1446484"/>
            <a:ext cx="1932169" cy="1215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89" y="1664928"/>
            <a:ext cx="807556" cy="77835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6766719" y="3574471"/>
            <a:ext cx="1852722" cy="11045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0724" y="1777510"/>
            <a:ext cx="1131365" cy="893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0205" y="2025996"/>
            <a:ext cx="1371852" cy="1077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217" y="5804559"/>
            <a:ext cx="1182102" cy="718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4507" y="5677322"/>
            <a:ext cx="957145" cy="8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242" r="-140" b="66936"/>
          <a:stretch/>
        </p:blipFill>
        <p:spPr>
          <a:xfrm>
            <a:off x="40044" y="838200"/>
            <a:ext cx="12119205" cy="4075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7E1DB-6A3D-FB44-9630-ABA0AC230A08}"/>
              </a:ext>
            </a:extLst>
          </p:cNvPr>
          <p:cNvGrpSpPr/>
          <p:nvPr/>
        </p:nvGrpSpPr>
        <p:grpSpPr>
          <a:xfrm>
            <a:off x="410889" y="1311049"/>
            <a:ext cx="3448696" cy="855622"/>
            <a:chOff x="63500" y="1458734"/>
            <a:chExt cx="2592937" cy="64171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FBD5CD2-57D3-084D-AA65-9DDA91F04928}"/>
                </a:ext>
              </a:extLst>
            </p:cNvPr>
            <p:cNvSpPr/>
            <p:nvPr/>
          </p:nvSpPr>
          <p:spPr>
            <a:xfrm>
              <a:off x="384358" y="1490471"/>
              <a:ext cx="2272079" cy="58337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Nhận</a:t>
              </a:r>
              <a:r>
                <a:rPr lang="en-US" sz="37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biết</a:t>
              </a:r>
              <a:endParaRPr lang="en-US" sz="37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68E1FC-7AF9-5543-A348-A89949BB586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26" y="5653422"/>
            <a:ext cx="11742093" cy="8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819400"/>
            <a:ext cx="1504817" cy="3633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319" y="228600"/>
            <a:ext cx="717003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9" y="0"/>
            <a:ext cx="7092001" cy="54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96339"/>
            <a:ext cx="8554101" cy="63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" y="14990"/>
            <a:ext cx="11713430" cy="623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858838"/>
            <a:ext cx="12466638" cy="645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A2126E-F02A-184F-9BF6-A3178ED54C04}"/>
              </a:ext>
            </a:extLst>
          </p:cNvPr>
          <p:cNvGrpSpPr/>
          <p:nvPr/>
        </p:nvGrpSpPr>
        <p:grpSpPr>
          <a:xfrm>
            <a:off x="215396" y="278015"/>
            <a:ext cx="2621250" cy="941185"/>
            <a:chOff x="63500" y="1429216"/>
            <a:chExt cx="1970813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C6E6BCA-002E-BF48-A627-5524AE9541C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8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6C2AFE-B548-BB49-8230-BC6FD369E1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128</Words>
  <Application>Microsoft Office PowerPoint</Application>
  <PresentationFormat>Custom</PresentationFormat>
  <Paragraphs>43</Paragraphs>
  <Slides>30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.VnArial</vt:lpstr>
      <vt:lpstr>Arial</vt:lpstr>
      <vt:lpstr>Arial-Rounded</vt:lpstr>
      <vt:lpstr>AvantGarde</vt:lpstr>
      <vt:lpstr>Bandit</vt:lpstr>
      <vt:lpstr>Calibri</vt:lpstr>
      <vt:lpstr>DomCasual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vutrang</cp:lastModifiedBy>
  <cp:revision>80</cp:revision>
  <dcterms:created xsi:type="dcterms:W3CDTF">2021-05-08T14:00:55Z</dcterms:created>
  <dcterms:modified xsi:type="dcterms:W3CDTF">2024-10-12T08:24:57Z</dcterms:modified>
</cp:coreProperties>
</file>