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9"/>
  </p:notesMasterIdLst>
  <p:sldIdLst>
    <p:sldId id="353" r:id="rId3"/>
    <p:sldId id="393" r:id="rId4"/>
    <p:sldId id="391" r:id="rId5"/>
    <p:sldId id="392" r:id="rId6"/>
    <p:sldId id="375" r:id="rId7"/>
    <p:sldId id="256" r:id="rId8"/>
    <p:sldId id="394" r:id="rId9"/>
    <p:sldId id="359" r:id="rId10"/>
    <p:sldId id="524" r:id="rId11"/>
    <p:sldId id="360" r:id="rId12"/>
    <p:sldId id="386" r:id="rId13"/>
    <p:sldId id="525" r:id="rId14"/>
    <p:sldId id="361" r:id="rId15"/>
    <p:sldId id="384" r:id="rId16"/>
    <p:sldId id="363" r:id="rId17"/>
    <p:sldId id="387" r:id="rId18"/>
    <p:sldId id="380" r:id="rId19"/>
    <p:sldId id="366" r:id="rId20"/>
    <p:sldId id="367" r:id="rId21"/>
    <p:sldId id="388" r:id="rId22"/>
    <p:sldId id="369" r:id="rId23"/>
    <p:sldId id="370" r:id="rId24"/>
    <p:sldId id="381" r:id="rId25"/>
    <p:sldId id="372" r:id="rId26"/>
    <p:sldId id="373" r:id="rId27"/>
    <p:sldId id="389" r:id="rId28"/>
  </p:sldIdLst>
  <p:sldSz cx="6858000" cy="5143500"/>
  <p:notesSz cx="6858000" cy="9144000"/>
  <p:embeddedFontLst>
    <p:embeddedFont>
      <p:font typeface="HP001" panose="020B0604020202020204" charset="0"/>
      <p:regular r:id="rId30"/>
      <p:bold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Montserrat" panose="02000505000000020004" pitchFamily="2" charset="0"/>
      <p:regular r:id="rId38"/>
      <p:bold r:id="rId39"/>
      <p:italic r:id="rId40"/>
      <p:boldItalic r:id="rId41"/>
    </p:embeddedFont>
    <p:embeddedFont>
      <p:font typeface="HP001 4 hàng" panose="020B0603050302020204" pitchFamily="34" charset="0"/>
      <p:regular r:id="rId42"/>
      <p:bold r:id="rId43"/>
    </p:embeddedFont>
    <p:embeddedFont>
      <p:font typeface="Kalam" panose="020B0604020202020204" charset="0"/>
      <p:regular r:id="rId44"/>
      <p:bold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2818" autoAdjust="0"/>
  </p:normalViewPr>
  <p:slideViewPr>
    <p:cSldViewPr snapToGrid="0">
      <p:cViewPr varScale="1">
        <p:scale>
          <a:sx n="97" d="100"/>
          <a:sy n="97"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5/23/2025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5/23/2025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2.jpg"/><Relationship Id="rId5" Type="http://schemas.openxmlformats.org/officeDocument/2006/relationships/image" Target="../media/image3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video" Target="../media/media3.mp4"/><Relationship Id="rId7" Type="http://schemas.openxmlformats.org/officeDocument/2006/relationships/image" Target="../media/image38.png"/><Relationship Id="rId2" Type="http://schemas.microsoft.com/office/2007/relationships/media" Target="../media/media3.mp4"/><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40.png"/><Relationship Id="rId4" Type="http://schemas.openxmlformats.org/officeDocument/2006/relationships/slideLayout" Target="../slideLayouts/slideLayout4.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9.xml"/><Relationship Id="rId5" Type="http://schemas.microsoft.com/office/2007/relationships/hdphoto" Target="../media/hdphoto12.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39.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94A48-5128-4508-BFB7-94AD3F5984A4}"/>
              </a:ext>
            </a:extLst>
          </p:cNvPr>
          <p:cNvSpPr txBox="1"/>
          <p:nvPr/>
        </p:nvSpPr>
        <p:spPr>
          <a:xfrm>
            <a:off x="291130" y="2248584"/>
            <a:ext cx="6566870" cy="646331"/>
          </a:xfrm>
          <a:prstGeom prst="rect">
            <a:avLst/>
          </a:prstGeom>
          <a:noFill/>
        </p:spPr>
        <p:txBody>
          <a:bodyPr wrap="square" rtlCol="0">
            <a:spAutoFit/>
          </a:bodyPr>
          <a:lstStyle/>
          <a:p>
            <a:r>
              <a:rPr lang="en-US" sz="3600" b="1" dirty="0">
                <a:solidFill>
                  <a:srgbClr val="FF0000"/>
                </a:solidFill>
                <a:latin typeface="UTM Cookies" panose="02040603050506020204" pitchFamily="18" charset="0"/>
              </a:rPr>
              <a:t>BÀI 25: ĐẤT NƯỚC CHÚNG MÌNH</a:t>
            </a:r>
          </a:p>
        </p:txBody>
      </p:sp>
    </p:spTree>
    <p:custDataLst>
      <p:tags r:id="rId1"/>
    </p:custDataLst>
    <p:extLst>
      <p:ext uri="{BB962C8B-B14F-4D97-AF65-F5344CB8AC3E}">
        <p14:creationId xmlns:p14="http://schemas.microsoft.com/office/powerpoint/2010/main" val="23923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781005" y="24311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5E61D4C0-A826-4B80-8EDB-304DA3FD2350}"/>
              </a:ext>
            </a:extLst>
          </p:cNvPr>
          <p:cNvSpPr/>
          <p:nvPr/>
        </p:nvSpPr>
        <p:spPr>
          <a:xfrm>
            <a:off x="1817848" y="145986"/>
            <a:ext cx="4096204" cy="59883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1410902" y="38089"/>
            <a:ext cx="4096204" cy="39292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F8305-1486-4CF3-A94B-82DF39152316}"/>
              </a:ext>
            </a:extLst>
          </p:cNvPr>
          <p:cNvSpPr txBox="1"/>
          <p:nvPr/>
        </p:nvSpPr>
        <p:spPr>
          <a:xfrm>
            <a:off x="222777" y="575955"/>
            <a:ext cx="6596647" cy="589072"/>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4. </a:t>
            </a:r>
            <a:r>
              <a:rPr lang="vi-VN" sz="2400" dirty="0">
                <a:latin typeface="UTM Avo" panose="02040603050506020204" pitchFamily="18" charset="0"/>
              </a:rPr>
              <a:t>Kể tên các mùa trong năm của ba miền đất nước.</a:t>
            </a:r>
          </a:p>
        </p:txBody>
      </p:sp>
      <p:sp>
        <p:nvSpPr>
          <p:cNvPr id="3" name="Rectangle: Rounded Corners 2">
            <a:extLst>
              <a:ext uri="{FF2B5EF4-FFF2-40B4-BE49-F238E27FC236}">
                <a16:creationId xmlns:a16="http://schemas.microsoft.com/office/drawing/2014/main" id="{10A7F7F6-D4A4-4EB7-9098-644FF90B3819}"/>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9693C21-BEA9-4140-A05B-B12D1D62C372}"/>
              </a:ext>
            </a:extLst>
          </p:cNvPr>
          <p:cNvSpPr txBox="1"/>
          <p:nvPr/>
        </p:nvSpPr>
        <p:spPr>
          <a:xfrm>
            <a:off x="499892" y="1302026"/>
            <a:ext cx="5227983" cy="369332"/>
          </a:xfrm>
          <a:prstGeom prst="rect">
            <a:avLst/>
          </a:prstGeom>
          <a:noFill/>
        </p:spPr>
        <p:txBody>
          <a:bodyPr wrap="square" rtlCol="0">
            <a:spAutoFit/>
          </a:bodyPr>
          <a:lstStyle/>
          <a:p>
            <a:r>
              <a:rPr lang="vi-VN" sz="1800" dirty="0"/>
              <a:t>- Ba </a:t>
            </a:r>
            <a:r>
              <a:rPr lang="vi-VN" sz="1800" dirty="0" err="1"/>
              <a:t>miền</a:t>
            </a:r>
            <a:r>
              <a:rPr lang="vi-VN" sz="1800" dirty="0"/>
              <a:t> </a:t>
            </a:r>
            <a:r>
              <a:rPr lang="vi-VN" sz="1800" dirty="0" err="1"/>
              <a:t>đất</a:t>
            </a:r>
            <a:r>
              <a:rPr lang="vi-VN" sz="1800" dirty="0"/>
              <a:t> </a:t>
            </a:r>
            <a:r>
              <a:rPr lang="vi-VN" sz="1800" dirty="0" err="1"/>
              <a:t>nước</a:t>
            </a:r>
            <a:r>
              <a:rPr lang="vi-VN" sz="1800" dirty="0"/>
              <a:t> </a:t>
            </a:r>
            <a:r>
              <a:rPr lang="vi-VN" sz="1800" dirty="0" err="1"/>
              <a:t>là</a:t>
            </a:r>
            <a:r>
              <a:rPr lang="vi-VN" sz="1800" dirty="0"/>
              <a:t> </a:t>
            </a:r>
            <a:r>
              <a:rPr lang="vi-VN" sz="1800" dirty="0" err="1"/>
              <a:t>những</a:t>
            </a:r>
            <a:r>
              <a:rPr lang="vi-VN" sz="1800" dirty="0"/>
              <a:t> </a:t>
            </a:r>
            <a:r>
              <a:rPr lang="vi-VN" sz="1800" dirty="0" err="1"/>
              <a:t>miền</a:t>
            </a:r>
            <a:r>
              <a:rPr lang="vi-VN" sz="1800" dirty="0"/>
              <a:t> </a:t>
            </a:r>
            <a:r>
              <a:rPr lang="vi-VN" sz="1800" dirty="0" err="1"/>
              <a:t>nào</a:t>
            </a:r>
            <a:r>
              <a:rPr lang="vi-VN" sz="1800" dirty="0"/>
              <a:t>?</a:t>
            </a:r>
            <a:endParaRPr lang="en-US" sz="1800" dirty="0"/>
          </a:p>
        </p:txBody>
      </p:sp>
      <p:sp>
        <p:nvSpPr>
          <p:cNvPr id="5" name="TextBox 4">
            <a:extLst>
              <a:ext uri="{FF2B5EF4-FFF2-40B4-BE49-F238E27FC236}">
                <a16:creationId xmlns:a16="http://schemas.microsoft.com/office/drawing/2014/main" id="{AED0C6D0-D0A3-40DE-9758-07839ED38926}"/>
              </a:ext>
            </a:extLst>
          </p:cNvPr>
          <p:cNvSpPr txBox="1"/>
          <p:nvPr/>
        </p:nvSpPr>
        <p:spPr>
          <a:xfrm>
            <a:off x="586409" y="1918252"/>
            <a:ext cx="6233015" cy="338554"/>
          </a:xfrm>
          <a:prstGeom prst="rect">
            <a:avLst/>
          </a:prstGeom>
          <a:noFill/>
        </p:spPr>
        <p:txBody>
          <a:bodyPr wrap="square" rtlCol="0">
            <a:spAutoFit/>
          </a:bodyPr>
          <a:lstStyle/>
          <a:p>
            <a:r>
              <a:rPr lang="vi-VN" sz="1600" dirty="0">
                <a:solidFill>
                  <a:srgbClr val="FF0000"/>
                </a:solidFill>
              </a:rPr>
              <a:t> </a:t>
            </a:r>
            <a:r>
              <a:rPr lang="vi-VN" sz="1600" dirty="0">
                <a:solidFill>
                  <a:srgbClr val="FF0000"/>
                </a:solidFill>
                <a:sym typeface="Wingdings" panose="05000000000000000000" pitchFamily="2" charset="2"/>
              </a:rPr>
              <a:t></a:t>
            </a:r>
            <a:r>
              <a:rPr lang="vi-VN" sz="1600" dirty="0">
                <a:solidFill>
                  <a:srgbClr val="FF0000"/>
                </a:solidFill>
              </a:rPr>
              <a:t>Ba </a:t>
            </a:r>
            <a:r>
              <a:rPr lang="vi-VN" sz="1600" dirty="0" err="1">
                <a:solidFill>
                  <a:srgbClr val="FF0000"/>
                </a:solidFill>
              </a:rPr>
              <a:t>miền</a:t>
            </a:r>
            <a:r>
              <a:rPr lang="vi-VN" sz="1600" dirty="0">
                <a:solidFill>
                  <a:srgbClr val="FF0000"/>
                </a:solidFill>
              </a:rPr>
              <a:t> </a:t>
            </a:r>
            <a:r>
              <a:rPr lang="vi-VN" sz="1600" dirty="0" err="1">
                <a:solidFill>
                  <a:srgbClr val="FF0000"/>
                </a:solidFill>
              </a:rPr>
              <a:t>đất</a:t>
            </a:r>
            <a:r>
              <a:rPr lang="vi-VN" sz="1600" dirty="0">
                <a:solidFill>
                  <a:srgbClr val="FF0000"/>
                </a:solidFill>
              </a:rPr>
              <a:t> </a:t>
            </a:r>
            <a:r>
              <a:rPr lang="vi-VN" sz="1600" dirty="0" err="1">
                <a:solidFill>
                  <a:srgbClr val="FF0000"/>
                </a:solidFill>
              </a:rPr>
              <a:t>nước</a:t>
            </a:r>
            <a:r>
              <a:rPr lang="vi-VN" sz="1600" dirty="0">
                <a:solidFill>
                  <a:srgbClr val="FF0000"/>
                </a:solidFill>
              </a:rPr>
              <a:t> </a:t>
            </a:r>
            <a:r>
              <a:rPr lang="vi-VN" sz="1600" dirty="0" err="1">
                <a:solidFill>
                  <a:srgbClr val="FF0000"/>
                </a:solidFill>
              </a:rPr>
              <a:t>đó</a:t>
            </a:r>
            <a:r>
              <a:rPr lang="vi-VN" sz="1600" dirty="0">
                <a:solidFill>
                  <a:srgbClr val="FF0000"/>
                </a:solidFill>
              </a:rPr>
              <a:t> </a:t>
            </a:r>
            <a:r>
              <a:rPr lang="vi-VN" sz="1600" dirty="0" err="1">
                <a:solidFill>
                  <a:srgbClr val="FF0000"/>
                </a:solidFill>
              </a:rPr>
              <a:t>là</a:t>
            </a:r>
            <a:r>
              <a:rPr lang="vi-VN" sz="1600" dirty="0">
                <a:solidFill>
                  <a:srgbClr val="FF0000"/>
                </a:solidFill>
              </a:rPr>
              <a:t> : </a:t>
            </a:r>
            <a:r>
              <a:rPr lang="vi-VN" sz="1600" dirty="0" err="1">
                <a:solidFill>
                  <a:srgbClr val="FF0000"/>
                </a:solidFill>
              </a:rPr>
              <a:t>Miền</a:t>
            </a:r>
            <a:r>
              <a:rPr lang="vi-VN" sz="1600" dirty="0">
                <a:solidFill>
                  <a:srgbClr val="FF0000"/>
                </a:solidFill>
              </a:rPr>
              <a:t> </a:t>
            </a:r>
            <a:r>
              <a:rPr lang="vi-VN" sz="1600" dirty="0" err="1">
                <a:solidFill>
                  <a:srgbClr val="FF0000"/>
                </a:solidFill>
              </a:rPr>
              <a:t>Bắc</a:t>
            </a:r>
            <a:r>
              <a:rPr lang="vi-VN" sz="1600" dirty="0">
                <a:solidFill>
                  <a:srgbClr val="FF0000"/>
                </a:solidFill>
              </a:rPr>
              <a:t>, </a:t>
            </a:r>
            <a:r>
              <a:rPr lang="vi-VN" sz="1600" dirty="0" err="1">
                <a:solidFill>
                  <a:srgbClr val="FF0000"/>
                </a:solidFill>
              </a:rPr>
              <a:t>miền</a:t>
            </a:r>
            <a:r>
              <a:rPr lang="vi-VN" sz="1600" dirty="0">
                <a:solidFill>
                  <a:srgbClr val="FF0000"/>
                </a:solidFill>
              </a:rPr>
              <a:t> Trung </a:t>
            </a:r>
            <a:r>
              <a:rPr lang="vi-VN" sz="1600" dirty="0" err="1">
                <a:solidFill>
                  <a:srgbClr val="FF0000"/>
                </a:solidFill>
              </a:rPr>
              <a:t>và</a:t>
            </a:r>
            <a:r>
              <a:rPr lang="vi-VN" sz="1600" dirty="0">
                <a:solidFill>
                  <a:srgbClr val="FF0000"/>
                </a:solidFill>
              </a:rPr>
              <a:t> </a:t>
            </a:r>
            <a:r>
              <a:rPr lang="vi-VN" sz="1600" dirty="0" err="1">
                <a:solidFill>
                  <a:srgbClr val="FF0000"/>
                </a:solidFill>
              </a:rPr>
              <a:t>miền</a:t>
            </a:r>
            <a:r>
              <a:rPr lang="vi-VN" sz="1600" dirty="0">
                <a:solidFill>
                  <a:srgbClr val="FF0000"/>
                </a:solidFill>
              </a:rPr>
              <a:t> Nam</a:t>
            </a:r>
            <a:endParaRPr lang="en-US" sz="1600" dirty="0">
              <a:solidFill>
                <a:srgbClr val="FF0000"/>
              </a:solidFill>
            </a:endParaRPr>
          </a:p>
        </p:txBody>
      </p:sp>
      <p:sp>
        <p:nvSpPr>
          <p:cNvPr id="6" name="TextBox 5">
            <a:extLst>
              <a:ext uri="{FF2B5EF4-FFF2-40B4-BE49-F238E27FC236}">
                <a16:creationId xmlns:a16="http://schemas.microsoft.com/office/drawing/2014/main" id="{E8C6C501-E394-41EA-B108-2D860E008D2C}"/>
              </a:ext>
            </a:extLst>
          </p:cNvPr>
          <p:cNvSpPr txBox="1"/>
          <p:nvPr/>
        </p:nvSpPr>
        <p:spPr>
          <a:xfrm>
            <a:off x="499892" y="2633549"/>
            <a:ext cx="6596647" cy="506292"/>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 </a:t>
            </a:r>
            <a:r>
              <a:rPr lang="vi-VN" sz="2000" dirty="0" err="1">
                <a:latin typeface="UTM Avo" panose="02040603050506020204" pitchFamily="18" charset="0"/>
              </a:rPr>
              <a:t>Mỗi</a:t>
            </a:r>
            <a:r>
              <a:rPr lang="vi-VN" sz="2000" dirty="0">
                <a:latin typeface="UTM Avo" panose="02040603050506020204" pitchFamily="18" charset="0"/>
              </a:rPr>
              <a:t> </a:t>
            </a:r>
            <a:r>
              <a:rPr lang="vi-VN" sz="2000" dirty="0" err="1">
                <a:latin typeface="UTM Avo" panose="02040603050506020204" pitchFamily="18" charset="0"/>
              </a:rPr>
              <a:t>miền</a:t>
            </a:r>
            <a:r>
              <a:rPr lang="vi-VN" sz="2000" dirty="0">
                <a:latin typeface="UTM Avo" panose="02040603050506020204" pitchFamily="18" charset="0"/>
              </a:rPr>
              <a:t> </a:t>
            </a:r>
            <a:r>
              <a:rPr lang="vi-VN" sz="2000" dirty="0" err="1">
                <a:latin typeface="UTM Avo" panose="02040603050506020204" pitchFamily="18" charset="0"/>
              </a:rPr>
              <a:t>đất</a:t>
            </a:r>
            <a:r>
              <a:rPr lang="vi-VN" sz="2000" dirty="0">
                <a:latin typeface="UTM Avo" panose="02040603050506020204" pitchFamily="18" charset="0"/>
              </a:rPr>
              <a:t> </a:t>
            </a:r>
            <a:r>
              <a:rPr lang="vi-VN" sz="2000" dirty="0" err="1">
                <a:latin typeface="UTM Avo" panose="02040603050506020204" pitchFamily="18" charset="0"/>
              </a:rPr>
              <a:t>nước</a:t>
            </a:r>
            <a:r>
              <a:rPr lang="vi-VN" sz="2000" dirty="0">
                <a:latin typeface="UTM Avo" panose="02040603050506020204" pitchFamily="18" charset="0"/>
              </a:rPr>
              <a:t> </a:t>
            </a:r>
            <a:r>
              <a:rPr lang="vi-VN" sz="2000" dirty="0" err="1">
                <a:latin typeface="UTM Avo" panose="02040603050506020204" pitchFamily="18" charset="0"/>
              </a:rPr>
              <a:t>có</a:t>
            </a:r>
            <a:r>
              <a:rPr lang="vi-VN" sz="2000" dirty="0">
                <a:latin typeface="UTM Avo" panose="02040603050506020204" pitchFamily="18" charset="0"/>
              </a:rPr>
              <a:t> </a:t>
            </a:r>
            <a:r>
              <a:rPr lang="vi-VN" sz="2000" dirty="0" err="1">
                <a:latin typeface="UTM Avo" panose="02040603050506020204" pitchFamily="18" charset="0"/>
              </a:rPr>
              <a:t>các</a:t>
            </a:r>
            <a:r>
              <a:rPr lang="vi-VN" sz="2000" dirty="0">
                <a:latin typeface="UTM Avo" panose="02040603050506020204" pitchFamily="18" charset="0"/>
              </a:rPr>
              <a:t> </a:t>
            </a:r>
            <a:r>
              <a:rPr lang="vi-VN" sz="2000" dirty="0" err="1">
                <a:latin typeface="UTM Avo" panose="02040603050506020204" pitchFamily="18" charset="0"/>
              </a:rPr>
              <a:t>mùa</a:t>
            </a:r>
            <a:r>
              <a:rPr lang="vi-VN" sz="2000" dirty="0">
                <a:latin typeface="UTM Avo" panose="02040603050506020204" pitchFamily="18" charset="0"/>
              </a:rPr>
              <a:t> </a:t>
            </a:r>
            <a:r>
              <a:rPr lang="vi-VN" sz="2000" dirty="0" err="1">
                <a:latin typeface="UTM Avo" panose="02040603050506020204" pitchFamily="18" charset="0"/>
              </a:rPr>
              <a:t>nào</a:t>
            </a:r>
            <a:r>
              <a:rPr lang="vi-VN" sz="2000" dirty="0">
                <a:latin typeface="UTM Avo" panose="02040603050506020204" pitchFamily="18" charset="0"/>
              </a:rPr>
              <a:t> ?</a:t>
            </a: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
        <p:nvSpPr>
          <p:cNvPr id="12" name="Rectangle: Rounded Corners 11">
            <a:extLst>
              <a:ext uri="{FF2B5EF4-FFF2-40B4-BE49-F238E27FC236}">
                <a16:creationId xmlns:a16="http://schemas.microsoft.com/office/drawing/2014/main" id="{A545CD9D-E0D7-4FBD-BE16-FB7B1489D4E6}"/>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4C44356-AC6D-4A2B-A776-C4D3FA9D1107}"/>
              </a:ext>
            </a:extLst>
          </p:cNvPr>
          <p:cNvGrpSpPr/>
          <p:nvPr/>
        </p:nvGrpSpPr>
        <p:grpSpPr>
          <a:xfrm>
            <a:off x="223488" y="617893"/>
            <a:ext cx="1642272" cy="656978"/>
            <a:chOff x="340718" y="617893"/>
            <a:chExt cx="1642272" cy="656978"/>
          </a:xfrm>
        </p:grpSpPr>
        <p:sp>
          <p:nvSpPr>
            <p:cNvPr id="13" name="TextBox 12">
              <a:extLst>
                <a:ext uri="{FF2B5EF4-FFF2-40B4-BE49-F238E27FC236}">
                  <a16:creationId xmlns:a16="http://schemas.microsoft.com/office/drawing/2014/main" id="{411AF4CF-CA25-447D-8497-AD589A63A8B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4" name="TextBox 13">
              <a:extLst>
                <a:ext uri="{FF2B5EF4-FFF2-40B4-BE49-F238E27FC236}">
                  <a16:creationId xmlns:a16="http://schemas.microsoft.com/office/drawing/2014/main" id="{3284DFFE-B7BA-427D-A0AB-872AC801FD7E}"/>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16" name="TextBox 15">
            <a:extLst>
              <a:ext uri="{FF2B5EF4-FFF2-40B4-BE49-F238E27FC236}">
                <a16:creationId xmlns:a16="http://schemas.microsoft.com/office/drawing/2014/main" id="{EFA93BE4-4361-45CD-B295-2AC490224729}"/>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904876" y="1325222"/>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3" name="Picture 2" descr="A picture containing athletic game, sport&#10;&#10;Description automatically generated">
            <a:extLst>
              <a:ext uri="{FF2B5EF4-FFF2-40B4-BE49-F238E27FC236}">
                <a16:creationId xmlns:a16="http://schemas.microsoft.com/office/drawing/2014/main" id="{C0027D12-8F78-473A-AC3E-427568C97B1C}"/>
              </a:ext>
            </a:extLst>
          </p:cNvPr>
          <p:cNvPicPr>
            <a:picLocks noChangeAspect="1"/>
          </p:cNvPicPr>
          <p:nvPr/>
        </p:nvPicPr>
        <p:blipFill rotWithShape="1">
          <a:blip r:embed="rId5"/>
          <a:srcRect l="52377"/>
          <a:stretch/>
        </p:blipFill>
        <p:spPr>
          <a:xfrm>
            <a:off x="772223" y="2024457"/>
            <a:ext cx="2656777" cy="2627745"/>
          </a:xfrm>
          <a:prstGeom prst="rect">
            <a:avLst/>
          </a:prstGeom>
        </p:spPr>
      </p:pic>
      <p:pic>
        <p:nvPicPr>
          <p:cNvPr id="5" name="Picture 4" descr="Diagram&#10;&#10;Description automatically generated">
            <a:extLst>
              <a:ext uri="{FF2B5EF4-FFF2-40B4-BE49-F238E27FC236}">
                <a16:creationId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825096" y="2455102"/>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vừa)</a:t>
            </a:r>
            <a:endParaRPr lang="en-US" sz="1800" b="1" dirty="0">
              <a:solidFill>
                <a:srgbClr val="F7446B"/>
              </a:solidFill>
              <a:latin typeface="UTM Avo" panose="02040603050506020204" pitchFamily="18" charset="0"/>
            </a:endParaRPr>
          </a:p>
        </p:txBody>
      </p:sp>
      <p:pic>
        <p:nvPicPr>
          <p:cNvPr id="3" name="V kiểu 2">
            <a:hlinkClick r:id="" action="ppaction://media"/>
            <a:extLst>
              <a:ext uri="{FF2B5EF4-FFF2-40B4-BE49-F238E27FC236}">
                <a16:creationId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1371600" y="1132620"/>
            <a:ext cx="4362527" cy="3605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CC267-D1DB-4DC3-A9FE-B6A6D3DF95F5}"/>
              </a:ext>
            </a:extLst>
          </p:cNvPr>
          <p:cNvSpPr txBox="1"/>
          <p:nvPr/>
        </p:nvSpPr>
        <p:spPr>
          <a:xfrm>
            <a:off x="1401418" y="2066330"/>
            <a:ext cx="4412974" cy="923330"/>
          </a:xfrm>
          <a:prstGeom prst="rect">
            <a:avLst/>
          </a:prstGeom>
          <a:noFill/>
        </p:spPr>
        <p:txBody>
          <a:bodyPr wrap="square" rtlCol="0">
            <a:spAutoFit/>
          </a:bodyPr>
          <a:lstStyle/>
          <a:p>
            <a:r>
              <a:rPr lang="en-US" sz="5400" b="1" dirty="0" err="1">
                <a:solidFill>
                  <a:srgbClr val="FF0000"/>
                </a:solidFill>
              </a:rPr>
              <a:t>Khởi</a:t>
            </a:r>
            <a:r>
              <a:rPr lang="en-US" sz="5400" b="1" dirty="0">
                <a:solidFill>
                  <a:srgbClr val="FF0000"/>
                </a:solidFill>
              </a:rPr>
              <a:t> </a:t>
            </a:r>
            <a:r>
              <a:rPr lang="en-US" sz="5400" b="1" dirty="0" err="1">
                <a:solidFill>
                  <a:srgbClr val="FF0000"/>
                </a:solidFill>
              </a:rPr>
              <a:t>động</a:t>
            </a:r>
            <a:endParaRPr lang="en-US" sz="5400" b="1" dirty="0">
              <a:solidFill>
                <a:srgbClr val="FF0000"/>
              </a:solidFill>
            </a:endParaRPr>
          </a:p>
        </p:txBody>
      </p:sp>
    </p:spTree>
    <p:extLst>
      <p:ext uri="{BB962C8B-B14F-4D97-AF65-F5344CB8AC3E}">
        <p14:creationId xmlns:p14="http://schemas.microsoft.com/office/powerpoint/2010/main" val="66557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nhỏ)</a:t>
            </a:r>
            <a:endParaRPr lang="en-US" sz="1800" b="1" dirty="0">
              <a:solidFill>
                <a:srgbClr val="F7446B"/>
              </a:solidFill>
              <a:latin typeface="UTM Avo" panose="02040603050506020204" pitchFamily="18" charset="0"/>
            </a:endParaRPr>
          </a:p>
        </p:txBody>
      </p:sp>
      <p:pic>
        <p:nvPicPr>
          <p:cNvPr id="4" name="V kiểu 2">
            <a:hlinkClick r:id="" action="ppaction://media"/>
            <a:extLst>
              <a:ext uri="{FF2B5EF4-FFF2-40B4-BE49-F238E27FC236}">
                <a16:creationId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33622" y="1807065"/>
            <a:ext cx="6616758" cy="826314"/>
            <a:chOff x="328872" y="2049957"/>
            <a:chExt cx="6616758" cy="826314"/>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763715" y="2332771"/>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dirty="0">
                  <a:solidFill>
                    <a:srgbClr val="FF0000"/>
                  </a:solidFill>
                  <a:latin typeface="HP001" panose="020B0603050302020204" pitchFamily="34" charset="0"/>
                  <a:ea typeface="HP001" panose="020B0603050302020204" pitchFamily="34" charset="0"/>
                </a:rPr>
                <a:t>Ƚ</a:t>
              </a:r>
              <a:r>
                <a:rPr lang="vi-VN" sz="2400" dirty="0">
                  <a:solidFill>
                    <a:srgbClr val="FF0000"/>
                  </a:solidFill>
                  <a:latin typeface="HP001 4 hàng" panose="020B0603050302020204" pitchFamily="34" charset="0"/>
                </a:rPr>
                <a:t>iệt Nam 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 h, l,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6F4C1861-DBE9-40F2-8A13-0A1C69BE90EF}"/>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586437D6-DC82-4E9A-92F3-2487CE24652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2" name="Picture 1">
            <a:extLst>
              <a:ext uri="{FF2B5EF4-FFF2-40B4-BE49-F238E27FC236}">
                <a16:creationId xmlns:a16="http://schemas.microsoft.com/office/drawing/2014/main" id="{3764607D-B1F8-4F17-A459-05529E3664F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b="58752"/>
          <a:stretch/>
        </p:blipFill>
        <p:spPr>
          <a:xfrm>
            <a:off x="1536285" y="1647889"/>
            <a:ext cx="5060682" cy="1531143"/>
          </a:xfrm>
          <a:prstGeom prst="rect">
            <a:avLst/>
          </a:prstGeom>
        </p:spPr>
      </p:pic>
      <p:pic>
        <p:nvPicPr>
          <p:cNvPr id="12" name="Picture 11">
            <a:extLst>
              <a:ext uri="{FF2B5EF4-FFF2-40B4-BE49-F238E27FC236}">
                <a16:creationId xmlns:a16="http://schemas.microsoft.com/office/drawing/2014/main" id="{F1DE93BE-6CFB-4D3D-85FE-82BE476EBADA}"/>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b="-1152"/>
          <a:stretch/>
        </p:blipFill>
        <p:spPr>
          <a:xfrm>
            <a:off x="673690" y="3225233"/>
            <a:ext cx="5309422" cy="1606401"/>
          </a:xfrm>
          <a:prstGeom prst="rect">
            <a:avLst/>
          </a:prstGeom>
        </p:spPr>
      </p:pic>
      <p:pic>
        <p:nvPicPr>
          <p:cNvPr id="3" name="[Thần thoại sử Việt] - Truyền thuyết Thánh Gióng">
            <a:hlinkClick r:id="" action="ppaction://media"/>
            <a:extLst>
              <a:ext uri="{FF2B5EF4-FFF2-40B4-BE49-F238E27FC236}">
                <a16:creationId xmlns:a16="http://schemas.microsoft.com/office/drawing/2014/main" id="{8F7D86E9-C9DE-4588-810B-A64B989B907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90630" y="1769872"/>
            <a:ext cx="5092482" cy="2864521"/>
          </a:xfrm>
          <a:prstGeom prst="rect">
            <a:avLst/>
          </a:prstGeom>
        </p:spPr>
      </p:pic>
      <p:sp>
        <p:nvSpPr>
          <p:cNvPr id="14" name="TextBox 13">
            <a:extLst>
              <a:ext uri="{FF2B5EF4-FFF2-40B4-BE49-F238E27FC236}">
                <a16:creationId xmlns:a16="http://schemas.microsoft.com/office/drawing/2014/main" id="{4D3AA807-2DCC-48E4-AC94-AB911CA05AD3}"/>
              </a:ext>
            </a:extLst>
          </p:cNvPr>
          <p:cNvSpPr txBox="1"/>
          <p:nvPr/>
        </p:nvSpPr>
        <p:spPr>
          <a:xfrm>
            <a:off x="1666396" y="1278534"/>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en-US" sz="1500" dirty="0">
                <a:latin typeface="UTM Avo" panose="02040603050506020204" pitchFamily="18" charset="0"/>
              </a:rPr>
              <a:t>Nghe </a:t>
            </a:r>
            <a:r>
              <a:rPr lang="vi-VN" sz="1500" dirty="0">
                <a:latin typeface="UTM Avo" panose="02040603050506020204" pitchFamily="18" charset="0"/>
              </a:rPr>
              <a:t>kể chuyện</a:t>
            </a:r>
            <a:r>
              <a:rPr lang="en-US" sz="1500" dirty="0">
                <a:latin typeface="UTM Avo" panose="02040603050506020204" pitchFamily="18" charset="0"/>
              </a:rPr>
              <a:t>.</a:t>
            </a:r>
            <a:endParaRPr lang="vi-VN"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Cậu bé Gióng không biết nói, biết cười, không biết tự xúc ăn.</a:t>
            </a:r>
          </a:p>
        </p:txBody>
      </p:sp>
      <p:sp>
        <p:nvSpPr>
          <p:cNvPr id="8" name="TextBox 7">
            <a:extLst>
              <a:ext uri="{FF2B5EF4-FFF2-40B4-BE49-F238E27FC236}">
                <a16:creationId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Gióng lớn nhanh như thổi, người cao to sừng sững.</a:t>
            </a:r>
          </a:p>
        </p:txBody>
      </p:sp>
      <p:sp>
        <p:nvSpPr>
          <p:cNvPr id="12" name="TextBox 11">
            <a:extLst>
              <a:ext uri="{FF2B5EF4-FFF2-40B4-BE49-F238E27FC236}">
                <a16:creationId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08001" y="301926"/>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4" name="Picture 3">
            <a:extLst>
              <a:ext uri="{FF2B5EF4-FFF2-40B4-BE49-F238E27FC236}">
                <a16:creationId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99494" y="1073936"/>
            <a:ext cx="4494410" cy="3388734"/>
          </a:xfrm>
          <a:prstGeom prst="rect">
            <a:avLst/>
          </a:prstGeom>
        </p:spPr>
      </p:pic>
      <p:sp>
        <p:nvSpPr>
          <p:cNvPr id="3" name="TextBox 2">
            <a:extLst>
              <a:ext uri="{FF2B5EF4-FFF2-40B4-BE49-F238E27FC236}">
                <a16:creationId xmlns:a16="http://schemas.microsoft.com/office/drawing/2014/main" id="{9F278260-FFCE-492B-930D-7A39236C34FF}"/>
              </a:ext>
            </a:extLst>
          </p:cNvPr>
          <p:cNvSpPr txBox="1"/>
          <p:nvPr/>
        </p:nvSpPr>
        <p:spPr>
          <a:xfrm>
            <a:off x="924220" y="205662"/>
            <a:ext cx="6470494" cy="539378"/>
          </a:xfrm>
          <a:prstGeom prst="rect">
            <a:avLst/>
          </a:prstGeom>
          <a:noFill/>
        </p:spPr>
        <p:txBody>
          <a:bodyPr wrap="square" rtlCol="0">
            <a:spAutoFit/>
          </a:bodyPr>
          <a:lstStyle/>
          <a:p>
            <a:pPr>
              <a:lnSpc>
                <a:spcPct val="150000"/>
              </a:lnSpc>
            </a:pPr>
            <a:r>
              <a:rPr lang="vi-VN" sz="2200" b="1" dirty="0">
                <a:latin typeface="Times New Roman" panose="02020603050405020304" pitchFamily="18" charset="0"/>
                <a:cs typeface="Times New Roman" panose="02020603050405020304" pitchFamily="18" charset="0"/>
              </a:rPr>
              <a:t>Đoán xem các bạn nhỏ trong tranh đang </a:t>
            </a:r>
            <a:r>
              <a:rPr lang="vi-VN" sz="2200" b="1" dirty="0" err="1">
                <a:latin typeface="Times New Roman" panose="02020603050405020304" pitchFamily="18" charset="0"/>
                <a:cs typeface="Times New Roman" panose="02020603050405020304" pitchFamily="18" charset="0"/>
              </a:rPr>
              <a:t>nói</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gì</a:t>
            </a:r>
            <a:r>
              <a:rPr lang="en-US" sz="22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8953" y="271638"/>
            <a:ext cx="695814" cy="366713"/>
          </a:xfrm>
          <a:prstGeom prst="rect">
            <a:avLst/>
          </a:prstGeom>
        </p:spPr>
      </p:pic>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0872C-D8A3-4A7F-9E85-000BF32829FE}"/>
              </a:ext>
            </a:extLst>
          </p:cNvPr>
          <p:cNvSpPr txBox="1"/>
          <p:nvPr/>
        </p:nvSpPr>
        <p:spPr>
          <a:xfrm>
            <a:off x="1585291" y="1133060"/>
            <a:ext cx="3687417" cy="2123658"/>
          </a:xfrm>
          <a:prstGeom prst="rect">
            <a:avLst/>
          </a:prstGeom>
          <a:noFill/>
        </p:spPr>
        <p:txBody>
          <a:bodyPr wrap="square" rtlCol="0">
            <a:spAutoFit/>
          </a:bodyPr>
          <a:lstStyle/>
          <a:p>
            <a:pPr algn="ctr"/>
            <a:r>
              <a:rPr lang="en-US" sz="6600" b="1" dirty="0" err="1">
                <a:solidFill>
                  <a:srgbClr val="FF0000"/>
                </a:solidFill>
              </a:rPr>
              <a:t>Tiết</a:t>
            </a:r>
            <a:r>
              <a:rPr lang="en-US" sz="6600" b="1" dirty="0">
                <a:solidFill>
                  <a:srgbClr val="FF0000"/>
                </a:solidFill>
              </a:rPr>
              <a:t> 1- 2 </a:t>
            </a:r>
          </a:p>
          <a:p>
            <a:pPr algn="ctr"/>
            <a:r>
              <a:rPr lang="en-US" sz="6600" b="1" dirty="0">
                <a:solidFill>
                  <a:srgbClr val="FF0000"/>
                </a:solidFill>
              </a:rPr>
              <a:t>ĐỌC</a:t>
            </a:r>
          </a:p>
        </p:txBody>
      </p:sp>
    </p:spTree>
    <p:extLst>
      <p:ext uri="{BB962C8B-B14F-4D97-AF65-F5344CB8AC3E}">
        <p14:creationId xmlns:p14="http://schemas.microsoft.com/office/powerpoint/2010/main" val="162975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78957" y="975072"/>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81706" y="174824"/>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509357"/>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08011" y="2175064"/>
            <a:ext cx="2625058" cy="2562057"/>
          </a:xfrm>
          <a:prstGeom prst="rect">
            <a:avLst/>
          </a:prstGeom>
        </p:spPr>
      </p:pic>
      <p:sp>
        <p:nvSpPr>
          <p:cNvPr id="7" name="TextBox 6">
            <a:extLst>
              <a:ext uri="{FF2B5EF4-FFF2-40B4-BE49-F238E27FC236}">
                <a16:creationId xmlns:a16="http://schemas.microsoft.com/office/drawing/2014/main" id="{DCF2D411-EBC8-45A1-8EA3-AEE9CFBB13EA}"/>
              </a:ext>
            </a:extLst>
          </p:cNvPr>
          <p:cNvSpPr txBox="1"/>
          <p:nvPr/>
        </p:nvSpPr>
        <p:spPr>
          <a:xfrm>
            <a:off x="4833870" y="210456"/>
            <a:ext cx="1648016" cy="461665"/>
          </a:xfrm>
          <a:prstGeom prst="rect">
            <a:avLst/>
          </a:prstGeom>
          <a:solidFill>
            <a:schemeClr val="accent1">
              <a:lumMod val="60000"/>
              <a:lumOff val="40000"/>
            </a:schemeClr>
          </a:solidFill>
        </p:spPr>
        <p:txBody>
          <a:bodyPr wrap="square" rtlCol="0">
            <a:spAutoFit/>
          </a:bodyPr>
          <a:lstStyle/>
          <a:p>
            <a:r>
              <a:rPr lang="vi-VN" sz="2400" b="1" dirty="0">
                <a:solidFill>
                  <a:srgbClr val="FF0000"/>
                </a:solidFill>
              </a:rPr>
              <a:t>ĐỌC MẪU</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2826247" y="184148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Nền</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đỏ</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2826247" y="2306659"/>
            <a:ext cx="1556910"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Lá</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cờ</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80474" y="602076"/>
            <a:ext cx="1592036" cy="144307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1641916" y="837343"/>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từ</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4EBE655-4055-4458-8D00-A2E6066EC27A}"/>
              </a:ext>
            </a:extLst>
          </p:cNvPr>
          <p:cNvSpPr txBox="1"/>
          <p:nvPr/>
        </p:nvSpPr>
        <p:spPr>
          <a:xfrm>
            <a:off x="2826246" y="280916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Đất</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nước</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1AD09ED3-8744-471C-A237-95B7DE03402B}"/>
              </a:ext>
            </a:extLst>
          </p:cNvPr>
          <p:cNvSpPr txBox="1"/>
          <p:nvPr/>
        </p:nvSpPr>
        <p:spPr>
          <a:xfrm>
            <a:off x="2826246" y="3311665"/>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Lễ</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hội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16244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33069" y="3079219"/>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64995" y="2865704"/>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0099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algn="ctr">
              <a:lnSpc>
                <a:spcPct val="150000"/>
              </a:lnSpc>
            </a:pPr>
            <a:r>
              <a:rPr lang="vi-VN" sz="2000" b="1" dirty="0">
                <a:solidFill>
                  <a:schemeClr val="bg1">
                    <a:lumMod val="10000"/>
                  </a:schemeClr>
                </a:solidFill>
                <a:latin typeface="UTM Avo" panose="02040603050506020204" pitchFamily="18" charset="0"/>
              </a:rPr>
              <a:t>GIẢI NGHĨA TỪ</a:t>
            </a:r>
            <a:endParaRPr lang="en-US" sz="2000" b="1" dirty="0">
              <a:solidFill>
                <a:schemeClr val="bg1">
                  <a:lumMod val="1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488487" y="11733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4" y="3268344"/>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52306" y="3079219"/>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
        <p:nvSpPr>
          <p:cNvPr id="7" name="TextBox 6">
            <a:extLst>
              <a:ext uri="{FF2B5EF4-FFF2-40B4-BE49-F238E27FC236}">
                <a16:creationId xmlns:a16="http://schemas.microsoft.com/office/drawing/2014/main" id="{C97D325F-758E-45FC-8064-BD3D1089CEA7}"/>
              </a:ext>
            </a:extLst>
          </p:cNvPr>
          <p:cNvSpPr txBox="1"/>
          <p:nvPr/>
        </p:nvSpPr>
        <p:spPr>
          <a:xfrm>
            <a:off x="4401140" y="135803"/>
            <a:ext cx="2459675" cy="400110"/>
          </a:xfrm>
          <a:prstGeom prst="rect">
            <a:avLst/>
          </a:prstGeom>
          <a:solidFill>
            <a:srgbClr val="FFC000"/>
          </a:solidFill>
        </p:spPr>
        <p:txBody>
          <a:bodyPr wrap="square" rtlCol="0">
            <a:spAutoFit/>
          </a:bodyPr>
          <a:lstStyle/>
          <a:p>
            <a:r>
              <a:rPr lang="vi-VN" sz="2000" dirty="0" err="1">
                <a:solidFill>
                  <a:srgbClr val="FF0000"/>
                </a:solidFill>
              </a:rPr>
              <a:t>Luyện</a:t>
            </a:r>
            <a:r>
              <a:rPr lang="vi-VN" sz="2000" dirty="0">
                <a:solidFill>
                  <a:srgbClr val="FF0000"/>
                </a:solidFill>
              </a:rPr>
              <a:t> </a:t>
            </a:r>
            <a:r>
              <a:rPr lang="vi-VN" sz="2000" dirty="0" err="1">
                <a:solidFill>
                  <a:srgbClr val="FF0000"/>
                </a:solidFill>
              </a:rPr>
              <a:t>đọc</a:t>
            </a:r>
            <a:r>
              <a:rPr lang="vi-VN" sz="2000" dirty="0">
                <a:solidFill>
                  <a:srgbClr val="FF0000"/>
                </a:solidFill>
              </a:rPr>
              <a:t> theo </a:t>
            </a:r>
            <a:r>
              <a:rPr lang="vi-VN" sz="2000" dirty="0" err="1">
                <a:solidFill>
                  <a:srgbClr val="FF0000"/>
                </a:solidFill>
              </a:rPr>
              <a:t>cặp</a:t>
            </a:r>
            <a:endParaRPr lang="en-US" sz="2000" dirty="0">
              <a:solidFill>
                <a:srgbClr val="FF0000"/>
              </a:solidFill>
            </a:endParaRPr>
          </a:p>
        </p:txBody>
      </p:sp>
    </p:spTree>
    <p:custDataLst>
      <p:tags r:id="rId1"/>
    </p:custDataLst>
    <p:extLst>
      <p:ext uri="{BB962C8B-B14F-4D97-AF65-F5344CB8AC3E}">
        <p14:creationId xmlns:p14="http://schemas.microsoft.com/office/powerpoint/2010/main" val="35384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3316</TotalTime>
  <Words>1253</Words>
  <Application>Microsoft Office PowerPoint</Application>
  <PresentationFormat>Custom</PresentationFormat>
  <Paragraphs>125</Paragraphs>
  <Slides>26</Slides>
  <Notes>3</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HP001</vt:lpstr>
      <vt:lpstr>UTM Charlotte</vt:lpstr>
      <vt:lpstr>Calibri Light</vt:lpstr>
      <vt:lpstr>Times New Roman</vt:lpstr>
      <vt:lpstr>UTM Cookies</vt:lpstr>
      <vt:lpstr>Wingdings</vt:lpstr>
      <vt:lpstr>Calibri</vt:lpstr>
      <vt:lpstr>Montserrat</vt:lpstr>
      <vt:lpstr>Arial</vt:lpstr>
      <vt:lpstr>HP001 4 hàng</vt:lpstr>
      <vt:lpstr>UTM Avo</vt:lpstr>
      <vt:lpstr>Kalam</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224</cp:revision>
  <dcterms:modified xsi:type="dcterms:W3CDTF">2025-05-22T23:05:51Z</dcterms:modified>
</cp:coreProperties>
</file>