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77" r:id="rId3"/>
    <p:sldId id="287" r:id="rId4"/>
    <p:sldId id="288" r:id="rId5"/>
    <p:sldId id="289" r:id="rId6"/>
    <p:sldId id="290" r:id="rId7"/>
    <p:sldId id="291" r:id="rId8"/>
    <p:sldId id="292" r:id="rId9"/>
    <p:sldId id="293" r:id="rId10"/>
    <p:sldId id="294" r:id="rId11"/>
    <p:sldId id="296" r:id="rId12"/>
    <p:sldId id="298" r:id="rId13"/>
    <p:sldId id="299" r:id="rId14"/>
    <p:sldId id="300" r:id="rId15"/>
    <p:sldId id="307" r:id="rId16"/>
    <p:sldId id="308" r:id="rId17"/>
    <p:sldId id="309" r:id="rId18"/>
    <p:sldId id="310" r:id="rId19"/>
    <p:sldId id="311" r:id="rId20"/>
    <p:sldId id="304" r:id="rId21"/>
    <p:sldId id="305" r:id="rId22"/>
    <p:sldId id="306" r:id="rId23"/>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CDC"/>
    <a:srgbClr val="F3CEF6"/>
    <a:srgbClr val="AD27B7"/>
    <a:srgbClr val="8F45C7"/>
    <a:srgbClr val="ECB2F0"/>
    <a:srgbClr val="E496EA"/>
    <a:srgbClr val="A521AF"/>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6"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3458194"/>
            <a:ext cx="9144011" cy="1685306"/>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4/12/2022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28800" y="1853870"/>
            <a:ext cx="4876800" cy="143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Nuối </a:t>
            </a:r>
            <a:r>
              <a:rPr lang="en-US" sz="3600" smtClean="0">
                <a:solidFill>
                  <a:srgbClr val="FF0000"/>
                </a:solidFill>
                <a:latin typeface="Arial" pitchFamily="34" charset="0"/>
                <a:cs typeface="Arial" pitchFamily="34" charset="0"/>
              </a:rPr>
              <a:t>tiếc   :</a:t>
            </a:r>
            <a:endParaRPr lang="en-US" sz="3600">
              <a:latin typeface="Arial" pitchFamily="34" charset="0"/>
              <a:cs typeface="Arial" pitchFamily="34" charset="0"/>
            </a:endParaRPr>
          </a:p>
        </p:txBody>
      </p:sp>
      <p:sp>
        <p:nvSpPr>
          <p:cNvPr id="7" name="Title 1"/>
          <p:cNvSpPr txBox="1">
            <a:spLocks/>
          </p:cNvSpPr>
          <p:nvPr/>
        </p:nvSpPr>
        <p:spPr>
          <a:xfrm>
            <a:off x="2667000" y="1576388"/>
            <a:ext cx="615754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tiếc những cái hay, cái tốt đã đi qua.</a:t>
            </a:r>
          </a:p>
        </p:txBody>
      </p:sp>
      <p:sp>
        <p:nvSpPr>
          <p:cNvPr id="5" name="Title 1"/>
          <p:cNvSpPr txBox="1">
            <a:spLocks/>
          </p:cNvSpPr>
          <p:nvPr/>
        </p:nvSpPr>
        <p:spPr>
          <a:xfrm>
            <a:off x="139700" y="2552700"/>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Thán phục:</a:t>
            </a:r>
            <a:endParaRPr lang="en-US" sz="3600">
              <a:latin typeface="Arial" pitchFamily="34" charset="0"/>
              <a:cs typeface="Arial" pitchFamily="34" charset="0"/>
            </a:endParaRPr>
          </a:p>
        </p:txBody>
      </p:sp>
      <p:sp>
        <p:nvSpPr>
          <p:cNvPr id="6" name="Title 1"/>
          <p:cNvSpPr txBox="1">
            <a:spLocks/>
          </p:cNvSpPr>
          <p:nvPr/>
        </p:nvSpPr>
        <p:spPr>
          <a:xfrm>
            <a:off x="2453054" y="2552700"/>
            <a:ext cx="5219334"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khen ngợi và cảm phục.</a:t>
            </a:r>
          </a:p>
        </p:txBody>
      </p:sp>
    </p:spTree>
    <p:extLst>
      <p:ext uri="{BB962C8B-B14F-4D97-AF65-F5344CB8AC3E}">
        <p14:creationId xmlns:p14="http://schemas.microsoft.com/office/powerpoint/2010/main" val="7162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Nhà toán học:</a:t>
            </a:r>
            <a:endParaRPr lang="en-US" sz="3600">
              <a:latin typeface="Arial" pitchFamily="34" charset="0"/>
              <a:cs typeface="Arial" pitchFamily="34" charset="0"/>
            </a:endParaRPr>
          </a:p>
        </p:txBody>
      </p:sp>
      <p:sp>
        <p:nvSpPr>
          <p:cNvPr id="7" name="Title 1"/>
          <p:cNvSpPr txBox="1">
            <a:spLocks/>
          </p:cNvSpPr>
          <p:nvPr/>
        </p:nvSpPr>
        <p:spPr>
          <a:xfrm>
            <a:off x="3196004" y="1559197"/>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người có trình độ cao về toán học.</a:t>
            </a:r>
          </a:p>
        </p:txBody>
      </p:sp>
      <p:sp>
        <p:nvSpPr>
          <p:cNvPr id="5" name="Title 1"/>
          <p:cNvSpPr txBox="1">
            <a:spLocks/>
          </p:cNvSpPr>
          <p:nvPr/>
        </p:nvSpPr>
        <p:spPr>
          <a:xfrm>
            <a:off x="139700" y="2509837"/>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Xuất </a:t>
            </a:r>
            <a:r>
              <a:rPr lang="en-US" sz="3600" smtClean="0">
                <a:solidFill>
                  <a:srgbClr val="FF0000"/>
                </a:solidFill>
                <a:latin typeface="Arial" pitchFamily="34" charset="0"/>
                <a:cs typeface="Arial" pitchFamily="34" charset="0"/>
              </a:rPr>
              <a:t>sắc       :</a:t>
            </a:r>
            <a:endParaRPr lang="en-US" sz="3600">
              <a:latin typeface="Arial" pitchFamily="34" charset="0"/>
              <a:cs typeface="Arial" pitchFamily="34" charset="0"/>
            </a:endParaRPr>
          </a:p>
        </p:txBody>
      </p:sp>
      <p:sp>
        <p:nvSpPr>
          <p:cNvPr id="6" name="Title 1"/>
          <p:cNvSpPr txBox="1">
            <a:spLocks/>
          </p:cNvSpPr>
          <p:nvPr/>
        </p:nvSpPr>
        <p:spPr>
          <a:xfrm>
            <a:off x="3233058" y="2781300"/>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giỏi hơn hẳn mức bình thường.</a:t>
            </a:r>
          </a:p>
        </p:txBody>
      </p:sp>
    </p:spTree>
    <p:extLst>
      <p:ext uri="{BB962C8B-B14F-4D97-AF65-F5344CB8AC3E}">
        <p14:creationId xmlns:p14="http://schemas.microsoft.com/office/powerpoint/2010/main" val="36392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764" y="23450"/>
            <a:ext cx="8901546" cy="5015442"/>
            <a:chOff x="117764" y="209187"/>
            <a:chExt cx="8901546" cy="5015441"/>
          </a:xfrm>
          <a:solidFill>
            <a:schemeClr val="bg1"/>
          </a:solidFill>
        </p:grpSpPr>
        <p:sp>
          <p:nvSpPr>
            <p:cNvPr id="19" name="TextBox 1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grpSp>
        <p:nvGrpSpPr>
          <p:cNvPr id="9" name="Group 8"/>
          <p:cNvGrpSpPr/>
          <p:nvPr/>
        </p:nvGrpSpPr>
        <p:grpSpPr>
          <a:xfrm>
            <a:off x="4738688" y="3466985"/>
            <a:ext cx="98712" cy="396016"/>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010400" y="4184046"/>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466850" y="1964895"/>
            <a:ext cx="98712" cy="396016"/>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0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3"/>
            <a:ext cx="1143000" cy="441037"/>
          </a:xfrm>
          <a:prstGeom prst="rect">
            <a:avLst/>
          </a:prstGeom>
        </p:spPr>
      </p:pic>
      <p:grpSp>
        <p:nvGrpSpPr>
          <p:cNvPr id="6" name="Group 5"/>
          <p:cNvGrpSpPr/>
          <p:nvPr/>
        </p:nvGrpSpPr>
        <p:grpSpPr>
          <a:xfrm>
            <a:off x="117764" y="23450"/>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no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833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7764" y="185208"/>
            <a:ext cx="8901546" cy="5015442"/>
            <a:chOff x="117764" y="209187"/>
            <a:chExt cx="8901546" cy="5015441"/>
          </a:xfrm>
          <a:noFill/>
        </p:grpSpPr>
        <p:sp>
          <p:nvSpPr>
            <p:cNvPr id="9" name="TextBox 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
        <p:nvSpPr>
          <p:cNvPr id="6" name="TextBox 5"/>
          <p:cNvSpPr txBox="1"/>
          <p:nvPr/>
        </p:nvSpPr>
        <p:spPr>
          <a:xfrm>
            <a:off x="616530" y="93050"/>
            <a:ext cx="31934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7" name="Oval 6"/>
          <p:cNvSpPr/>
          <p:nvPr/>
        </p:nvSpPr>
        <p:spPr>
          <a:xfrm>
            <a:off x="76200" y="57150"/>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3763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Cậu bé Vinh và các bạn chơi trò chơi gì?</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Cậu bé Vinh và các bạn chơi trò đá bóng (bằng quả bưởi).</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Vinh làm thế nào để lấy được quả bóng?</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Vinh rủ bạn đi mượn nón, rồi múc nước đổ đầy hố.</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Vì sao các bạn nhìn Vinh trầm trồ thán phục?</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604178"/>
            <a:ext cx="6726555" cy="15968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Các bạn nhìn Vinh trầm trồ thán phục vì Vinh thông minh, nhanh trí.</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028950"/>
            <a:ext cx="6726555" cy="1596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chemeClr val="bg1"/>
                </a:solidFill>
                <a:latin typeface="Arial" panose="020B0604020202020204" pitchFamily="34" charset="0"/>
                <a:cs typeface="Arial" panose="020B0604020202020204" pitchFamily="34" charset="0"/>
              </a:rPr>
              <a:t>Em rút ra được bài học gì từ câu chuyện?</a:t>
            </a:r>
            <a:endParaRPr lang="en-US" sz="36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78" t="41927" r="13470" b="36719"/>
          <a:stretch/>
        </p:blipFill>
        <p:spPr bwMode="auto">
          <a:xfrm>
            <a:off x="2245320" y="438150"/>
            <a:ext cx="3302714" cy="243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590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rạng Lường” Lương Thế Vinh - Nhà Toán Học Hiếm Hoi Thời Phong Kiến V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 y="-45048"/>
            <a:ext cx="9156351" cy="515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2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1</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080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CẬU BÉ THÔNG MINH</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smtClean="0">
                <a:solidFill>
                  <a:srgbClr val="7030A0"/>
                </a:solidFill>
                <a:latin typeface="Arial Rounded MT Bold" pitchFamily="34" charset="0"/>
                <a:ea typeface="Arial-Rounded" pitchFamily="34" charset="0"/>
                <a:cs typeface="Times New Roman" pitchFamily="18" charset="0"/>
              </a:rPr>
              <a:t>8</a:t>
            </a:r>
            <a:endParaRPr lang="en-US" sz="6600" b="1">
              <a:solidFill>
                <a:srgbClr val="7030A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77" t="22291" r="13993" b="47656"/>
          <a:stretch/>
        </p:blipFill>
        <p:spPr bwMode="auto">
          <a:xfrm>
            <a:off x="2590800" y="3231454"/>
            <a:ext cx="3513422" cy="164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1"/>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7" y="2277122"/>
            <a:ext cx="8662647" cy="584775"/>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Cậu χ≠ Viζ và các bạn εΠ đá </a:t>
            </a:r>
            <a:r>
              <a:rPr lang="vi-VN" sz="3200" b="1" smtClean="0">
                <a:solidFill>
                  <a:srgbClr val="7030A0"/>
                </a:solidFill>
                <a:latin typeface="HP001 4 hàng" pitchFamily="34" charset="0"/>
                <a:ea typeface="Arial-Rounded" pitchFamily="34" charset="0"/>
                <a:cs typeface="Arial-Rounded" pitchFamily="34" charset="0"/>
              </a:rPr>
              <a:t>bŗg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4"/>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6"/>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 </a:t>
            </a:r>
            <a:r>
              <a:rPr lang="vi-VN" sz="3200" b="1">
                <a:solidFill>
                  <a:srgbClr val="7030A0"/>
                </a:solidFill>
                <a:latin typeface="HP001 4 hàng" pitchFamily="34" charset="0"/>
                <a:ea typeface="Arial-Rounded" pitchFamily="34" charset="0"/>
                <a:cs typeface="Arial-Rounded" pitchFamily="34" charset="0"/>
              </a:rPr>
              <a:t>Các bạn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ìn Vi</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Ǉrầm Ǉrồ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án </a:t>
            </a:r>
            <a:r>
              <a:rPr lang="el-GR" sz="3200" b="1">
                <a:solidFill>
                  <a:srgbClr val="7030A0"/>
                </a:solidFill>
                <a:latin typeface="HP001 4 hàng" pitchFamily="34" charset="0"/>
                <a:ea typeface="Arial-Rounded" pitchFamily="34" charset="0"/>
                <a:cs typeface="Arial-Rounded" pitchFamily="34" charset="0"/>
              </a:rPr>
              <a:t>ι</a:t>
            </a:r>
            <a:r>
              <a:rPr lang="vi-VN" sz="3200" b="1">
                <a:solidFill>
                  <a:srgbClr val="7030A0"/>
                </a:solidFill>
                <a:latin typeface="HP001 4 hàng" pitchFamily="34" charset="0"/>
                <a:ea typeface="Arial-Rounded" pitchFamily="34" charset="0"/>
                <a:cs typeface="Arial-Rounded" pitchFamily="34" charset="0"/>
              </a:rPr>
              <a:t>ục </a:t>
            </a:r>
            <a:r>
              <a:rPr lang="el-GR" sz="3200" b="1">
                <a:solidFill>
                  <a:srgbClr val="7030A0"/>
                </a:solidFill>
                <a:latin typeface="HP001 4 hàng" pitchFamily="34" charset="0"/>
                <a:ea typeface="Arial-Rounded" pitchFamily="34" charset="0"/>
                <a:cs typeface="Arial-Rounded" pitchFamily="34" charset="0"/>
              </a:rPr>
              <a:t>ν</a:t>
            </a:r>
            <a:r>
              <a:rPr lang="vi-VN" sz="3200" b="1" smtClean="0">
                <a:solidFill>
                  <a:srgbClr val="7030A0"/>
                </a:solidFill>
                <a:latin typeface="HP001 4 hàng" pitchFamily="34" charset="0"/>
                <a:ea typeface="Arial-Rounded" pitchFamily="34" charset="0"/>
                <a:cs typeface="Arial-Rounded" pitchFamily="34" charset="0"/>
              </a:rPr>
              <a:t>Ű</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679087" y="709660"/>
            <a:ext cx="5988825"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a. </a:t>
            </a:r>
            <a:r>
              <a:rPr lang="en-US" sz="2800" smtClean="0">
                <a:latin typeface="Arial" pitchFamily="34" charset="0"/>
                <a:ea typeface="Arial-Rounded" pitchFamily="34" charset="0"/>
                <a:cs typeface="Arial" pitchFamily="34" charset="0"/>
              </a:rPr>
              <a:t>Cậu bé Vinh và các bạn chơi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2" y="5715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8" y="1200151"/>
            <a:ext cx="7809836"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c. </a:t>
            </a:r>
            <a:r>
              <a:rPr lang="en-US" sz="2800" smtClean="0">
                <a:latin typeface="Arial" pitchFamily="34" charset="0"/>
                <a:ea typeface="Arial-Rounded" pitchFamily="34" charset="0"/>
                <a:cs typeface="Arial" pitchFamily="34" charset="0"/>
              </a:rPr>
              <a:t>Các bạn nhìn Vinh trầm trồ thán phục vì (…).</a:t>
            </a:r>
            <a:endParaRPr lang="en-US" sz="2800">
              <a:latin typeface="Arial" pitchFamily="34" charset="0"/>
              <a:ea typeface="Arial-Rounded" pitchFamily="34" charset="0"/>
              <a:cs typeface="Arial" pitchFamily="34" charset="0"/>
            </a:endParaRPr>
          </a:p>
        </p:txBody>
      </p:sp>
      <p:sp>
        <p:nvSpPr>
          <p:cNvPr id="10" name="Rectangle 9"/>
          <p:cNvSpPr/>
          <p:nvPr/>
        </p:nvSpPr>
        <p:spPr>
          <a:xfrm>
            <a:off x="157864" y="3612732"/>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cậu ấy </a:t>
            </a:r>
            <a:r>
              <a:rPr lang="el-GR" sz="3200" b="1">
                <a:solidFill>
                  <a:srgbClr val="7030A0"/>
                </a:solidFill>
                <a:latin typeface="HP001 4 hàng" pitchFamily="34" charset="0"/>
                <a:ea typeface="Arial-Rounded" pitchFamily="34" charset="0"/>
                <a:cs typeface="Arial-Rounded" pitchFamily="34" charset="0"/>
              </a:rPr>
              <a:t>κ</a:t>
            </a:r>
            <a:r>
              <a:rPr lang="en-US" sz="3200" b="1">
                <a:solidFill>
                  <a:srgbClr val="7030A0"/>
                </a:solidFill>
                <a:latin typeface="HP001 4 hàng" pitchFamily="34" charset="0"/>
                <a:ea typeface="Arial-Rounded" pitchFamily="34" charset="0"/>
                <a:cs typeface="Arial-Rounded" pitchFamily="34" charset="0"/>
              </a:rPr>
              <a:t>Ūg ji</a:t>
            </a:r>
            <a:r>
              <a:rPr lang="el-GR" sz="3200" b="1">
                <a:solidFill>
                  <a:srgbClr val="7030A0"/>
                </a:solidFill>
                <a:latin typeface="HP001 4 hàng" pitchFamily="34" charset="0"/>
                <a:ea typeface="Arial-Rounded" pitchFamily="34" charset="0"/>
                <a:cs typeface="Arial-Rounded" pitchFamily="34" charset="0"/>
              </a:rPr>
              <a:t>ζ, η</a:t>
            </a:r>
            <a:r>
              <a:rPr lang="en-US" sz="3200" b="1">
                <a:solidFill>
                  <a:srgbClr val="7030A0"/>
                </a:solidFill>
                <a:latin typeface="HP001 4 hàng" pitchFamily="34" charset="0"/>
                <a:ea typeface="Arial-Rounded" pitchFamily="34" charset="0"/>
                <a:cs typeface="Arial-Rounded" pitchFamily="34" charset="0"/>
              </a:rPr>
              <a:t>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Ǉrí.</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2735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54487" y="492636"/>
            <a:ext cx="4517514" cy="4517514"/>
          </a:xfrm>
        </p:spPr>
      </p:pic>
      <p:pic>
        <p:nvPicPr>
          <p:cNvPr id="9" name="V.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7755" y="492636"/>
            <a:ext cx="4517514" cy="4517514"/>
          </a:xfrm>
        </p:spPr>
      </p:pic>
    </p:spTree>
    <p:extLst>
      <p:ext uri="{BB962C8B-B14F-4D97-AF65-F5344CB8AC3E}">
        <p14:creationId xmlns:p14="http://schemas.microsoft.com/office/powerpoint/2010/main" val="8263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a:solidFill>
                  <a:schemeClr val="tx1"/>
                </a:solidFill>
                <a:latin typeface="Arial" pitchFamily="34" charset="0"/>
                <a:cs typeface="Arial" pitchFamily="34" charset="0"/>
              </a:rPr>
              <a:t>Dặn dò:</a:t>
            </a:r>
          </a:p>
          <a:p>
            <a:pPr marL="457127" indent="-457127" algn="just">
              <a:buFontTx/>
              <a:buChar char="-"/>
            </a:pPr>
            <a:r>
              <a:rPr lang="en-US" sz="3200">
                <a:solidFill>
                  <a:schemeClr val="tx1"/>
                </a:solidFill>
                <a:latin typeface="Arial" pitchFamily="34" charset="0"/>
                <a:cs typeface="Arial" pitchFamily="34" charset="0"/>
              </a:rPr>
              <a:t>Xem lại bài đã học (trang </a:t>
            </a:r>
            <a:r>
              <a:rPr lang="en-US" sz="3200" smtClean="0">
                <a:solidFill>
                  <a:schemeClr val="tx1"/>
                </a:solidFill>
                <a:latin typeface="Arial" pitchFamily="34" charset="0"/>
                <a:cs typeface="Arial" pitchFamily="34" charset="0"/>
              </a:rPr>
              <a:t>144, 145).</a:t>
            </a:r>
            <a:endParaRPr lang="en-US" sz="3200">
              <a:solidFill>
                <a:schemeClr val="tx1"/>
              </a:solidFill>
              <a:latin typeface="Arial" pitchFamily="34" charset="0"/>
              <a:cs typeface="Arial" pitchFamily="34" charset="0"/>
            </a:endParaRPr>
          </a:p>
          <a:p>
            <a:pPr marL="457127" indent="-457127"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146, 147).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Quan sát tranh dưới đây</a:t>
            </a:r>
          </a:p>
        </p:txBody>
      </p:sp>
      <p:sp>
        <p:nvSpPr>
          <p:cNvPr id="6" name="Oval 5"/>
          <p:cNvSpPr/>
          <p:nvPr/>
        </p:nvSpPr>
        <p:spPr>
          <a:xfrm>
            <a:off x="209550" y="141516"/>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1"/>
            <a:ext cx="7962900" cy="830863"/>
          </a:xfrm>
          <a:prstGeom prst="rect">
            <a:avLst/>
          </a:prstGeom>
          <a:noFill/>
        </p:spPr>
        <p:txBody>
          <a:bodyPr wrap="square" lIns="91303" tIns="45653" rIns="91303" bIns="45653" rtlCol="0">
            <a:spAutoFit/>
          </a:bodyPr>
          <a:lstStyle/>
          <a:p>
            <a:pPr marL="457189" indent="-457189" algn="just">
              <a:buAutoNum type="alphaLcPeriod"/>
            </a:pPr>
            <a:r>
              <a:rPr lang="en-US" sz="2400">
                <a:latin typeface="Arial" pitchFamily="34" charset="0"/>
                <a:ea typeface="Arial-Rounded" pitchFamily="34" charset="0"/>
                <a:cs typeface="Arial" pitchFamily="34" charset="0"/>
              </a:rPr>
              <a:t>Chuyện gì xảy ra khi các bạn nhỏ đang chơi đá cầu?</a:t>
            </a:r>
          </a:p>
          <a:p>
            <a:pPr marL="457189" indent="-457189" algn="just">
              <a:buAutoNum type="alphaLcPeriod"/>
            </a:pPr>
            <a:r>
              <a:rPr lang="en-US" sz="2400">
                <a:latin typeface="Arial" pitchFamily="34" charset="0"/>
                <a:ea typeface="Arial-Rounded" pitchFamily="34" charset="0"/>
                <a:cs typeface="Arial" pitchFamily="34" charset="0"/>
              </a:rPr>
              <a:t>Theo em, các bạn cần làm gì để lấy đc quả cầu?</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7" t="42486" r="51992" b="24709"/>
          <a:stretch/>
        </p:blipFill>
        <p:spPr bwMode="auto">
          <a:xfrm>
            <a:off x="1022479" y="677082"/>
            <a:ext cx="6679943" cy="32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7"/>
            <a:ext cx="1160318" cy="523087"/>
          </a:xfrm>
          <a:prstGeom prst="rect">
            <a:avLst/>
          </a:prstGeom>
          <a:noFill/>
        </p:spPr>
        <p:txBody>
          <a:bodyPr wrap="square" lIns="91303" tIns="45653" rIns="91303" bIns="45653"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32052" y="180612"/>
            <a:ext cx="8901546" cy="5015442"/>
            <a:chOff x="117764" y="209187"/>
            <a:chExt cx="8901546" cy="5015441"/>
          </a:xfrm>
          <a:solidFill>
            <a:schemeClr val="bg1"/>
          </a:solidFill>
        </p:grpSpPr>
        <p:sp>
          <p:nvSpPr>
            <p:cNvPr id="4" name="TextBox 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5" name="TextBox 4"/>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
        <p:nvSpPr>
          <p:cNvPr id="6" name="Oval 5"/>
          <p:cNvSpPr/>
          <p:nvPr/>
        </p:nvSpPr>
        <p:spPr>
          <a:xfrm>
            <a:off x="117764" y="57150"/>
            <a:ext cx="609600" cy="6096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764" y="209187"/>
            <a:ext cx="8901546" cy="5015442"/>
            <a:chOff x="117764" y="209187"/>
            <a:chExt cx="8901546" cy="5015441"/>
          </a:xfrm>
          <a:solidFill>
            <a:schemeClr val="bg1"/>
          </a:solidFill>
        </p:grpSpPr>
        <p:sp>
          <p:nvSpPr>
            <p:cNvPr id="14" name="TextBox 1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cxnSp>
        <p:nvCxnSpPr>
          <p:cNvPr id="5" name="Straight Connector 4"/>
          <p:cNvCxnSpPr/>
          <p:nvPr/>
        </p:nvCxnSpPr>
        <p:spPr>
          <a:xfrm flipH="1">
            <a:off x="6558986" y="2171700"/>
            <a:ext cx="746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92326" y="102870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7765" y="251460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13318" y="2171700"/>
            <a:ext cx="75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015267" y="3247658"/>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8765" y="39814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047534" y="4738688"/>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7244" y="3242896"/>
            <a:ext cx="509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81050"/>
            <a:ext cx="4800600" cy="3976688"/>
          </a:xfrm>
        </p:spPr>
        <p:txBody>
          <a:bodyPr>
            <a:normAutofit fontScale="90000"/>
          </a:bodyPr>
          <a:lstStyle/>
          <a:p>
            <a:pPr algn="l"/>
            <a:r>
              <a:rPr lang="en-US" smtClean="0">
                <a:latin typeface="Arial" pitchFamily="34" charset="0"/>
                <a:cs typeface="Arial" pitchFamily="34" charset="0"/>
              </a:rPr>
              <a:t>bưởi	</a:t>
            </a:r>
            <a:br>
              <a:rPr lang="en-US" smtClean="0">
                <a:latin typeface="Arial" pitchFamily="34" charset="0"/>
                <a:cs typeface="Arial" pitchFamily="34" charset="0"/>
              </a:rPr>
            </a:br>
            <a:r>
              <a:rPr lang="en-US" smtClean="0">
                <a:latin typeface="Arial" pitchFamily="34" charset="0"/>
                <a:cs typeface="Arial" pitchFamily="34" charset="0"/>
              </a:rPr>
              <a:t>nuối tiếc	</a:t>
            </a:r>
            <a:br>
              <a:rPr lang="en-US" smtClean="0">
                <a:latin typeface="Arial" pitchFamily="34" charset="0"/>
                <a:cs typeface="Arial" pitchFamily="34" charset="0"/>
              </a:rPr>
            </a:br>
            <a:r>
              <a:rPr lang="en-US" smtClean="0">
                <a:latin typeface="Arial" pitchFamily="34" charset="0"/>
                <a:cs typeface="Arial" pitchFamily="34" charset="0"/>
              </a:rPr>
              <a:t>được</a:t>
            </a:r>
            <a:br>
              <a:rPr lang="en-US" smtClean="0">
                <a:latin typeface="Arial" pitchFamily="34" charset="0"/>
                <a:cs typeface="Arial" pitchFamily="34" charset="0"/>
              </a:rPr>
            </a:br>
            <a:r>
              <a:rPr lang="en-US" smtClean="0">
                <a:latin typeface="Arial" pitchFamily="34" charset="0"/>
                <a:cs typeface="Arial" pitchFamily="34" charset="0"/>
              </a:rPr>
              <a:t>xuống</a:t>
            </a:r>
            <a:br>
              <a:rPr lang="en-US" smtClean="0">
                <a:latin typeface="Arial" pitchFamily="34" charset="0"/>
                <a:cs typeface="Arial" pitchFamily="34" charset="0"/>
              </a:rPr>
            </a:br>
            <a:r>
              <a:rPr lang="en-US" smtClean="0">
                <a:latin typeface="Arial" pitchFamily="34" charset="0"/>
                <a:cs typeface="Arial" pitchFamily="34" charset="0"/>
              </a:rPr>
              <a:t>trầm trồ</a:t>
            </a:r>
            <a:br>
              <a:rPr lang="en-US" smtClean="0">
                <a:latin typeface="Arial" pitchFamily="34" charset="0"/>
                <a:cs typeface="Arial" pitchFamily="34" charset="0"/>
              </a:rPr>
            </a:br>
            <a:r>
              <a:rPr lang="en-US" smtClean="0">
                <a:latin typeface="Arial" pitchFamily="34" charset="0"/>
                <a:cs typeface="Arial" pitchFamily="34" charset="0"/>
              </a:rPr>
              <a:t>xuất sắc</a:t>
            </a:r>
            <a:endParaRPr lang="en-US">
              <a:latin typeface="Arial" pitchFamily="34" charset="0"/>
              <a:cs typeface="Arial" pitchFamily="34" charset="0"/>
            </a:endParaRPr>
          </a:p>
        </p:txBody>
      </p:sp>
      <p:sp>
        <p:nvSpPr>
          <p:cNvPr id="3" name="Title 1"/>
          <p:cNvSpPr txBox="1">
            <a:spLocks/>
          </p:cNvSpPr>
          <p:nvPr/>
        </p:nvSpPr>
        <p:spPr>
          <a:xfrm>
            <a:off x="2021114" y="-400050"/>
            <a:ext cx="4419600" cy="1676400"/>
          </a:xfrm>
          <a:prstGeom prst="rect">
            <a:avLst/>
          </a:prstGeom>
        </p:spPr>
        <p:txBody>
          <a:bodyPr vert="horz" lIns="91303" tIns="45653" rIns="91303" bIns="45653"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4100" b="1">
                <a:latin typeface="Arial" pitchFamily="34" charset="0"/>
                <a:cs typeface="Arial" pitchFamily="34" charset="0"/>
              </a:rPr>
              <a:t>Luyện đọc</a:t>
            </a:r>
          </a:p>
        </p:txBody>
      </p:sp>
      <p:cxnSp>
        <p:nvCxnSpPr>
          <p:cNvPr id="5" name="Straight Connector 4"/>
          <p:cNvCxnSpPr/>
          <p:nvPr/>
        </p:nvCxnSpPr>
        <p:spPr>
          <a:xfrm flipH="1">
            <a:off x="3440748" y="1504950"/>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465896" y="21145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65327" y="2114550"/>
            <a:ext cx="349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518254" y="280035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02693" y="3433760"/>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18207" y="39623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33160" y="3933822"/>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40748" y="4591047"/>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65327" y="459104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9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64" y="209187"/>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2" name="TextBox 11"/>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Đang chơi, bỗng quả bóng lăn xuống một cái hố gần đó.</a:t>
              </a:r>
              <a:r>
                <a:rPr lang="en-US" sz="2400" b="1">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Cái hố hẹp và rất sâu nên không thể với tay lấy quả bóng lên được.</a:t>
              </a:r>
              <a:r>
                <a:rPr lang="en-US" sz="2400" b="1">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Bọn trẻ nhìn xuống cái hố đầy nuối tiếc.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a:t>
              </a:r>
              <a:r>
                <a:rPr lang="en-US" sz="2400" b="1">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bạn không hiểu Vinh làm thế để làm gì.</a:t>
              </a:r>
              <a:r>
                <a:rPr lang="en-US" sz="2400" b="1">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Lát sau, thấy Vinh cúi xuống cầm quả bóng lên</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bạn nhìn Vinh trầm trồ thán phục.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Cậu bé Vinh ngày ấy chính là Lương Thế Vinh.</a:t>
              </a:r>
              <a:r>
                <a:rPr lang="en-US" sz="2400" b="1">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Về sau, ông trở thành nhà Toán học xuất sắc của nước ta.</a:t>
              </a:r>
              <a:r>
                <a:rPr lang="en-US" sz="2400" b="1">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
        <p:nvSpPr>
          <p:cNvPr id="2" name="TextBox 1"/>
          <p:cNvSpPr txBox="1"/>
          <p:nvPr/>
        </p:nvSpPr>
        <p:spPr>
          <a:xfrm>
            <a:off x="762000" y="716885"/>
            <a:ext cx="381000" cy="369332"/>
          </a:xfrm>
          <a:prstGeom prst="rect">
            <a:avLst/>
          </a:prstGeom>
          <a:noFill/>
        </p:spPr>
        <p:txBody>
          <a:bodyPr wrap="square" rtlCol="0">
            <a:spAutoFit/>
          </a:bodyPr>
          <a:lstStyle/>
          <a:p>
            <a:r>
              <a:rPr lang="en-US" smtClean="0"/>
              <a:t>1</a:t>
            </a:r>
            <a:endParaRPr lang="en-US"/>
          </a:p>
        </p:txBody>
      </p:sp>
      <p:sp>
        <p:nvSpPr>
          <p:cNvPr id="8" name="TextBox 7"/>
          <p:cNvSpPr txBox="1"/>
          <p:nvPr/>
        </p:nvSpPr>
        <p:spPr>
          <a:xfrm>
            <a:off x="4424941" y="1059418"/>
            <a:ext cx="381000" cy="369332"/>
          </a:xfrm>
          <a:prstGeom prst="rect">
            <a:avLst/>
          </a:prstGeom>
          <a:noFill/>
        </p:spPr>
        <p:txBody>
          <a:bodyPr wrap="square" rtlCol="0">
            <a:spAutoFit/>
          </a:bodyPr>
          <a:lstStyle/>
          <a:p>
            <a:r>
              <a:rPr lang="en-US">
                <a:solidFill>
                  <a:srgbClr val="FF0000"/>
                </a:solidFill>
              </a:rPr>
              <a:t>2</a:t>
            </a:r>
          </a:p>
        </p:txBody>
      </p:sp>
      <p:sp>
        <p:nvSpPr>
          <p:cNvPr id="9" name="TextBox 8"/>
          <p:cNvSpPr txBox="1"/>
          <p:nvPr/>
        </p:nvSpPr>
        <p:spPr>
          <a:xfrm>
            <a:off x="3581400" y="1390832"/>
            <a:ext cx="381000" cy="369332"/>
          </a:xfrm>
          <a:prstGeom prst="rect">
            <a:avLst/>
          </a:prstGeom>
          <a:noFill/>
        </p:spPr>
        <p:txBody>
          <a:bodyPr wrap="square" rtlCol="0">
            <a:spAutoFit/>
          </a:bodyPr>
          <a:lstStyle/>
          <a:p>
            <a:r>
              <a:rPr lang="en-US" smtClean="0">
                <a:solidFill>
                  <a:srgbClr val="FF0000"/>
                </a:solidFill>
              </a:rPr>
              <a:t>3</a:t>
            </a:r>
            <a:endParaRPr lang="en-US">
              <a:solidFill>
                <a:srgbClr val="FF0000"/>
              </a:solidFill>
            </a:endParaRPr>
          </a:p>
        </p:txBody>
      </p:sp>
      <p:sp>
        <p:nvSpPr>
          <p:cNvPr id="10" name="TextBox 9"/>
          <p:cNvSpPr txBox="1"/>
          <p:nvPr/>
        </p:nvSpPr>
        <p:spPr>
          <a:xfrm>
            <a:off x="4378037" y="1762489"/>
            <a:ext cx="381000" cy="369332"/>
          </a:xfrm>
          <a:prstGeom prst="rect">
            <a:avLst/>
          </a:prstGeom>
          <a:noFill/>
        </p:spPr>
        <p:txBody>
          <a:bodyPr wrap="square" rtlCol="0">
            <a:spAutoFit/>
          </a:bodyPr>
          <a:lstStyle/>
          <a:p>
            <a:r>
              <a:rPr lang="en-US" smtClean="0">
                <a:solidFill>
                  <a:srgbClr val="FF0000"/>
                </a:solidFill>
              </a:rPr>
              <a:t>4</a:t>
            </a:r>
            <a:endParaRPr lang="en-US">
              <a:solidFill>
                <a:srgbClr val="FF0000"/>
              </a:solidFill>
            </a:endParaRPr>
          </a:p>
        </p:txBody>
      </p:sp>
      <p:sp>
        <p:nvSpPr>
          <p:cNvPr id="11" name="TextBox 10"/>
          <p:cNvSpPr txBox="1"/>
          <p:nvPr/>
        </p:nvSpPr>
        <p:spPr>
          <a:xfrm>
            <a:off x="802105" y="2547022"/>
            <a:ext cx="381000" cy="369332"/>
          </a:xfrm>
          <a:prstGeom prst="rect">
            <a:avLst/>
          </a:prstGeom>
          <a:noFill/>
        </p:spPr>
        <p:txBody>
          <a:bodyPr wrap="square" rtlCol="0">
            <a:spAutoFit/>
          </a:bodyPr>
          <a:lstStyle/>
          <a:p>
            <a:r>
              <a:rPr lang="en-US">
                <a:solidFill>
                  <a:srgbClr val="FF0000"/>
                </a:solidFill>
              </a:rPr>
              <a:t>5</a:t>
            </a:r>
          </a:p>
        </p:txBody>
      </p:sp>
      <p:sp>
        <p:nvSpPr>
          <p:cNvPr id="13" name="TextBox 12"/>
          <p:cNvSpPr txBox="1"/>
          <p:nvPr/>
        </p:nvSpPr>
        <p:spPr>
          <a:xfrm>
            <a:off x="4172443" y="2903056"/>
            <a:ext cx="381000" cy="369332"/>
          </a:xfrm>
          <a:prstGeom prst="rect">
            <a:avLst/>
          </a:prstGeom>
          <a:noFill/>
        </p:spPr>
        <p:txBody>
          <a:bodyPr wrap="square" rtlCol="0">
            <a:spAutoFit/>
          </a:bodyPr>
          <a:lstStyle/>
          <a:p>
            <a:r>
              <a:rPr lang="en-US" smtClean="0">
                <a:solidFill>
                  <a:srgbClr val="FF0000"/>
                </a:solidFill>
              </a:rPr>
              <a:t>6</a:t>
            </a:r>
            <a:endParaRPr lang="en-US">
              <a:solidFill>
                <a:srgbClr val="FF0000"/>
              </a:solidFill>
            </a:endParaRPr>
          </a:p>
        </p:txBody>
      </p:sp>
      <p:sp>
        <p:nvSpPr>
          <p:cNvPr id="14" name="TextBox 13"/>
          <p:cNvSpPr txBox="1"/>
          <p:nvPr/>
        </p:nvSpPr>
        <p:spPr>
          <a:xfrm>
            <a:off x="1524000" y="3272388"/>
            <a:ext cx="381000" cy="369332"/>
          </a:xfrm>
          <a:prstGeom prst="rect">
            <a:avLst/>
          </a:prstGeom>
          <a:noFill/>
        </p:spPr>
        <p:txBody>
          <a:bodyPr wrap="square" rtlCol="0">
            <a:spAutoFit/>
          </a:bodyPr>
          <a:lstStyle/>
          <a:p>
            <a:r>
              <a:rPr lang="en-US" smtClean="0">
                <a:solidFill>
                  <a:srgbClr val="FF0000"/>
                </a:solidFill>
              </a:rPr>
              <a:t>7</a:t>
            </a:r>
            <a:endParaRPr lang="en-US">
              <a:solidFill>
                <a:srgbClr val="FF0000"/>
              </a:solidFill>
            </a:endParaRPr>
          </a:p>
        </p:txBody>
      </p:sp>
      <p:sp>
        <p:nvSpPr>
          <p:cNvPr id="15" name="TextBox 14"/>
          <p:cNvSpPr txBox="1"/>
          <p:nvPr/>
        </p:nvSpPr>
        <p:spPr>
          <a:xfrm>
            <a:off x="802105" y="3998744"/>
            <a:ext cx="381000" cy="369332"/>
          </a:xfrm>
          <a:prstGeom prst="rect">
            <a:avLst/>
          </a:prstGeom>
          <a:noFill/>
        </p:spPr>
        <p:txBody>
          <a:bodyPr wrap="square" rtlCol="0">
            <a:spAutoFit/>
          </a:bodyPr>
          <a:lstStyle/>
          <a:p>
            <a:r>
              <a:rPr lang="en-US" smtClean="0">
                <a:solidFill>
                  <a:srgbClr val="FF0000"/>
                </a:solidFill>
              </a:rPr>
              <a:t>9</a:t>
            </a:r>
            <a:endParaRPr lang="en-US">
              <a:solidFill>
                <a:srgbClr val="FF0000"/>
              </a:solidFill>
            </a:endParaRPr>
          </a:p>
        </p:txBody>
      </p:sp>
      <p:sp>
        <p:nvSpPr>
          <p:cNvPr id="16" name="TextBox 15"/>
          <p:cNvSpPr txBox="1"/>
          <p:nvPr/>
        </p:nvSpPr>
        <p:spPr>
          <a:xfrm>
            <a:off x="7576140" y="3998945"/>
            <a:ext cx="501060" cy="369332"/>
          </a:xfrm>
          <a:prstGeom prst="rect">
            <a:avLst/>
          </a:prstGeom>
          <a:noFill/>
        </p:spPr>
        <p:txBody>
          <a:bodyPr wrap="square" rtlCol="0">
            <a:spAutoFit/>
          </a:bodyPr>
          <a:lstStyle/>
          <a:p>
            <a:r>
              <a:rPr lang="en-US" smtClean="0">
                <a:solidFill>
                  <a:srgbClr val="FF0000"/>
                </a:solidFill>
              </a:rPr>
              <a:t>10</a:t>
            </a:r>
            <a:endParaRPr lang="en-US">
              <a:solidFill>
                <a:srgbClr val="FF0000"/>
              </a:solidFill>
            </a:endParaRPr>
          </a:p>
        </p:txBody>
      </p:sp>
      <p:sp>
        <p:nvSpPr>
          <p:cNvPr id="17" name="TextBox 16"/>
          <p:cNvSpPr txBox="1"/>
          <p:nvPr/>
        </p:nvSpPr>
        <p:spPr>
          <a:xfrm>
            <a:off x="8199922" y="3253037"/>
            <a:ext cx="381000" cy="369332"/>
          </a:xfrm>
          <a:prstGeom prst="rect">
            <a:avLst/>
          </a:prstGeom>
          <a:noFill/>
        </p:spPr>
        <p:txBody>
          <a:bodyPr wrap="square" rtlCol="0">
            <a:spAutoFit/>
          </a:bodyPr>
          <a:lstStyle/>
          <a:p>
            <a:r>
              <a:rPr lang="en-US">
                <a:solidFill>
                  <a:srgbClr val="FF0000"/>
                </a:solidFill>
              </a:rPr>
              <a:t>8</a:t>
            </a:r>
          </a:p>
        </p:txBody>
      </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chemeClr val="bg1"/>
          </a:solidFill>
          <a:ln>
            <a:solidFill>
              <a:schemeClr val="accent1"/>
            </a:solidFill>
          </a:ln>
        </p:spPr>
        <p:txBody>
          <a:bodyPr wrap="square" lIns="91316" tIns="45659" rIns="91316" bIns="45659"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1" y="1733552"/>
            <a:ext cx="8407461" cy="1615703"/>
          </a:xfrm>
          <a:prstGeom prst="rect">
            <a:avLst/>
          </a:prstGeom>
          <a:solidFill>
            <a:schemeClr val="bg1"/>
          </a:solidFill>
        </p:spPr>
        <p:txBody>
          <a:bodyPr wrap="square" lIns="91316" tIns="45659" rIns="91316" bIns="45659" rtlCol="0">
            <a:spAutoFit/>
          </a:bodyPr>
          <a:lstStyle/>
          <a:p>
            <a:pPr algn="just"/>
            <a:r>
              <a:rPr lang="en-US" sz="3200">
                <a:latin typeface="Arial" pitchFamily="34" charset="0"/>
                <a:ea typeface="Arial-Rounded" pitchFamily="34" charset="0"/>
                <a:cs typeface="Arial" pitchFamily="34" charset="0"/>
              </a:rPr>
              <a:t>	 </a:t>
            </a:r>
            <a:r>
              <a:rPr lang="en-US" sz="3300">
                <a:latin typeface="Arial" pitchFamily="34" charset="0"/>
                <a:ea typeface="Arial-Rounded" pitchFamily="34" charset="0"/>
                <a:cs typeface="Arial" pitchFamily="34" charset="0"/>
              </a:rPr>
              <a:t>Suy nghĩ một lát, cậu bé Vinh rủ bạn đi mượn mấy chiếc nón, rồi múc nước đổ đầy hố.</a:t>
            </a:r>
            <a:r>
              <a:rPr lang="en-US" sz="3300" b="1">
                <a:solidFill>
                  <a:srgbClr val="FF0000"/>
                </a:solidFill>
                <a:latin typeface="Arial" pitchFamily="34" charset="0"/>
                <a:ea typeface="Arial-Rounded" pitchFamily="34" charset="0"/>
                <a:cs typeface="Arial" pitchFamily="34" charset="0"/>
              </a:rPr>
              <a:t>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953000" y="18220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0" y="23470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05000" y="284070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7764" y="23450"/>
            <a:ext cx="8901546" cy="5015442"/>
            <a:chOff x="117764" y="209187"/>
            <a:chExt cx="8901546" cy="5015441"/>
          </a:xfrm>
          <a:noFill/>
        </p:grpSpPr>
        <p:sp>
          <p:nvSpPr>
            <p:cNvPr id="12" name="TextBox 11"/>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6" name="TextBox 15"/>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373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445</Words>
  <Application>Microsoft Office PowerPoint</Application>
  <PresentationFormat>On-screen Show (16:9)</PresentationFormat>
  <Paragraphs>105</Paragraphs>
  <Slides>22</Slides>
  <Notes>8</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bưởi  nuối tiếc  được xuống trầm trồ xuất sắc</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OSC</cp:lastModifiedBy>
  <cp:revision>162</cp:revision>
  <dcterms:created xsi:type="dcterms:W3CDTF">2020-12-08T15:48:47Z</dcterms:created>
  <dcterms:modified xsi:type="dcterms:W3CDTF">2022-04-12T02:41:09Z</dcterms:modified>
</cp:coreProperties>
</file>