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583" r:id="rId2"/>
    <p:sldId id="424" r:id="rId3"/>
    <p:sldId id="395" r:id="rId4"/>
    <p:sldId id="427" r:id="rId5"/>
    <p:sldId id="426" r:id="rId6"/>
    <p:sldId id="429" r:id="rId7"/>
    <p:sldId id="428" r:id="rId8"/>
    <p:sldId id="450" r:id="rId9"/>
    <p:sldId id="451" r:id="rId10"/>
    <p:sldId id="430" r:id="rId11"/>
    <p:sldId id="431" r:id="rId12"/>
    <p:sldId id="432" r:id="rId13"/>
    <p:sldId id="433" r:id="rId14"/>
    <p:sldId id="434" r:id="rId15"/>
    <p:sldId id="435" r:id="rId16"/>
    <p:sldId id="439" r:id="rId17"/>
    <p:sldId id="436" r:id="rId18"/>
    <p:sldId id="437" r:id="rId19"/>
    <p:sldId id="438" r:id="rId20"/>
    <p:sldId id="448" r:id="rId21"/>
    <p:sldId id="449" r:id="rId22"/>
    <p:sldId id="443" r:id="rId23"/>
    <p:sldId id="444" r:id="rId24"/>
    <p:sldId id="445" r:id="rId25"/>
  </p:sldIdLst>
  <p:sldSz cx="12192000" cy="6858000"/>
  <p:notesSz cx="6858000" cy="9144000"/>
  <p:embeddedFontLst>
    <p:embeddedFont>
      <p:font typeface="Cambria Math" pitchFamily="18" charset="0"/>
      <p:regular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UTM Avo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xmlns="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B9D6A0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>
        <p:scale>
          <a:sx n="71" d="100"/>
          <a:sy n="71" d="100"/>
        </p:scale>
        <p:origin x="-204" y="-1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4T17:55:58.934" idx="1">
    <p:pos x="6560" y="503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58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4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1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87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48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DB2DC-4C9A-4742-B13C-FB6460FD350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1AC4A1D-CC78-4860-87F8-C2E7A58CE92D}"/>
              </a:ext>
            </a:extLst>
          </p:cNvPr>
          <p:cNvSpPr/>
          <p:nvPr userDrawn="1"/>
        </p:nvSpPr>
        <p:spPr>
          <a:xfrm>
            <a:off x="11116345" y="17232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59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2/27/2025</a:t>
            </a:fld>
            <a:endParaRPr lang="en-US" dirty="0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  <p:sldLayoutId id="2147483658" r:id="rId9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3.GIF"/><Relationship Id="rId18" Type="http://schemas.openxmlformats.org/officeDocument/2006/relationships/image" Target="../media/image31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1.png"/><Relationship Id="rId17" Type="http://schemas.openxmlformats.org/officeDocument/2006/relationships/image" Target="../media/image30.GIF"/><Relationship Id="rId2" Type="http://schemas.openxmlformats.org/officeDocument/2006/relationships/audio" Target="../media/media2.mp3"/><Relationship Id="rId16" Type="http://schemas.openxmlformats.org/officeDocument/2006/relationships/image" Target="../media/image29.GIF"/><Relationship Id="rId20" Type="http://schemas.openxmlformats.org/officeDocument/2006/relationships/image" Target="../media/image2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3.xml"/><Relationship Id="rId5" Type="http://schemas.microsoft.com/office/2007/relationships/media" Target="../media/media4.mp3"/><Relationship Id="rId15" Type="http://schemas.openxmlformats.org/officeDocument/2006/relationships/image" Target="../media/image28.GIF"/><Relationship Id="rId10" Type="http://schemas.openxmlformats.org/officeDocument/2006/relationships/audio" Target="../media/media6.mp3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2.GIF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image" Target="../media/image36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10" Type="http://schemas.openxmlformats.org/officeDocument/2006/relationships/image" Target="../media/image3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23.GIF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GIF"/><Relationship Id="rId11" Type="http://schemas.openxmlformats.org/officeDocument/2006/relationships/image" Target="../media/image34.GIF"/><Relationship Id="rId5" Type="http://schemas.openxmlformats.org/officeDocument/2006/relationships/image" Target="../media/image21.png"/><Relationship Id="rId15" Type="http://schemas.openxmlformats.org/officeDocument/2006/relationships/image" Target="../media/image37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33.GIF"/><Relationship Id="rId1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34.GIF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GIF"/><Relationship Id="rId11" Type="http://schemas.openxmlformats.org/officeDocument/2006/relationships/image" Target="../media/image31.GIF"/><Relationship Id="rId5" Type="http://schemas.openxmlformats.org/officeDocument/2006/relationships/image" Target="../media/image21.png"/><Relationship Id="rId15" Type="http://schemas.openxmlformats.org/officeDocument/2006/relationships/image" Target="../media/image38.GIF"/><Relationship Id="rId10" Type="http://schemas.openxmlformats.org/officeDocument/2006/relationships/image" Target="../media/image33.GIF"/><Relationship Id="rId4" Type="http://schemas.openxmlformats.org/officeDocument/2006/relationships/audio" Target="../media/audio4.wav"/><Relationship Id="rId9" Type="http://schemas.openxmlformats.org/officeDocument/2006/relationships/image" Target="../media/image22.GIF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65013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77770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41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70)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9" y="0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93421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20135" y="2569845"/>
            <a:ext cx="45421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 – LUYỆN TẬP</a:t>
            </a:r>
            <a:endParaRPr lang="vi-VN" altLang="en-US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8195" name="Picture 7" descr="C:\Users\Admin\Downloads\4a85b7d9-40e2-4800-9463-feba9a45c748.jpg"/>
          <p:cNvPicPr>
            <a:picLocks noChangeAspect="1" noChangeArrowheads="1"/>
          </p:cNvPicPr>
          <p:nvPr/>
        </p:nvPicPr>
        <p:blipFill>
          <a:blip r:embed="rId3"/>
          <a:srcRect l="5513" t="2866" r="5390" b="11988"/>
          <a:stretch>
            <a:fillRect/>
          </a:stretch>
        </p:blipFill>
        <p:spPr bwMode="auto">
          <a:xfrm>
            <a:off x="1478280" y="962660"/>
            <a:ext cx="9207500" cy="524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02180" y="783273"/>
          <a:ext cx="6817360" cy="555875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53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634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245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4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194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905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Bốn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59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16482" y="1252941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427913" y="1706911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56633" y="2164006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42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7427277" y="2604510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376795" y="3054403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44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427277" y="3515388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427277" y="4012127"/>
            <a:ext cx="814388" cy="5078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285989" y="4479577"/>
            <a:ext cx="1096963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387590" y="4918980"/>
            <a:ext cx="814388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453947" y="5410804"/>
            <a:ext cx="814387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438708" y="5850207"/>
            <a:ext cx="75247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6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692400" y="817245"/>
          <a:ext cx="6729110" cy="5669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4824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466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990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011789" y="6030753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011793" y="3180557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8011792" y="3651726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11792" y="4144964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11790" y="5077142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11791" y="4616132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011790" y="5551645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59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679055" y="2758758"/>
            <a:ext cx="131762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8011793" y="2258695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011794" y="1787684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011793" y="1306989"/>
            <a:ext cx="6521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089910" y="817245"/>
          <a:ext cx="6589395" cy="5669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75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143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990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l"/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sz="25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chín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699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500" baseline="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sz="2500" baseline="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solidFill>
                      <a:srgbClr val="B9D6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94955" y="1300162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894955" y="1788160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891144" y="5566415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898764" y="5091433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10339" name="TextBox 20"/>
          <p:cNvSpPr txBox="1">
            <a:spLocks noChangeArrowheads="1"/>
          </p:cNvSpPr>
          <p:nvPr/>
        </p:nvSpPr>
        <p:spPr bwMode="auto">
          <a:xfrm>
            <a:off x="7898765" y="4622328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898765" y="4147346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894955" y="3660934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891145" y="3225642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894955" y="2732247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894955" y="2265045"/>
            <a:ext cx="664845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898765" y="6036632"/>
            <a:ext cx="664846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19" grpId="0"/>
      <p:bldP spid="20" grpId="0"/>
      <p:bldP spid="10339" grpId="0"/>
      <p:bldP spid="22" grpId="0"/>
      <p:bldP spid="23" grpId="0"/>
      <p:bldP spid="24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9677" t="30553" r="6800" b="25772"/>
          <a:stretch>
            <a:fillRect/>
          </a:stretch>
        </p:blipFill>
        <p:spPr>
          <a:xfrm>
            <a:off x="566420" y="1110852"/>
            <a:ext cx="11059160" cy="4704239"/>
          </a:xfrm>
          <a:prstGeom prst="rect">
            <a:avLst/>
          </a:prstGeom>
        </p:spPr>
      </p:pic>
      <p:sp>
        <p:nvSpPr>
          <p:cNvPr id="6" name="Rectangle 4"/>
          <p:cNvSpPr/>
          <p:nvPr/>
        </p:nvSpPr>
        <p:spPr>
          <a:xfrm>
            <a:off x="4303396" y="4754126"/>
            <a:ext cx="63627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7" name="Rectangle 5"/>
          <p:cNvSpPr/>
          <p:nvPr/>
        </p:nvSpPr>
        <p:spPr>
          <a:xfrm>
            <a:off x="2804477" y="4754126"/>
            <a:ext cx="68707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</a:t>
            </a:r>
          </a:p>
        </p:txBody>
      </p:sp>
      <p:sp>
        <p:nvSpPr>
          <p:cNvPr id="8" name="Rectangle 6"/>
          <p:cNvSpPr/>
          <p:nvPr/>
        </p:nvSpPr>
        <p:spPr>
          <a:xfrm>
            <a:off x="5810566" y="4801155"/>
            <a:ext cx="642938" cy="757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10" name="Rectangle 7"/>
          <p:cNvSpPr/>
          <p:nvPr/>
        </p:nvSpPr>
        <p:spPr>
          <a:xfrm>
            <a:off x="6970076" y="3841750"/>
            <a:ext cx="62611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1" name="Rectangle 8"/>
          <p:cNvSpPr/>
          <p:nvPr/>
        </p:nvSpPr>
        <p:spPr>
          <a:xfrm>
            <a:off x="5503544" y="3787536"/>
            <a:ext cx="6140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2" name="Rectangle 9"/>
          <p:cNvSpPr/>
          <p:nvPr/>
        </p:nvSpPr>
        <p:spPr>
          <a:xfrm>
            <a:off x="3982402" y="3787536"/>
            <a:ext cx="66865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</a:t>
            </a:r>
          </a:p>
        </p:txBody>
      </p:sp>
      <p:sp>
        <p:nvSpPr>
          <p:cNvPr id="13" name="Rectangle 10"/>
          <p:cNvSpPr/>
          <p:nvPr/>
        </p:nvSpPr>
        <p:spPr>
          <a:xfrm>
            <a:off x="9162415" y="3841750"/>
            <a:ext cx="6902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4" name="Rectangle 11"/>
          <p:cNvSpPr/>
          <p:nvPr/>
        </p:nvSpPr>
        <p:spPr>
          <a:xfrm>
            <a:off x="2479040" y="3787536"/>
            <a:ext cx="65087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5" name="Rectangle 12"/>
          <p:cNvSpPr/>
          <p:nvPr/>
        </p:nvSpPr>
        <p:spPr>
          <a:xfrm>
            <a:off x="3629026" y="2857421"/>
            <a:ext cx="67437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6" name="Rectangle 13"/>
          <p:cNvSpPr/>
          <p:nvPr/>
        </p:nvSpPr>
        <p:spPr>
          <a:xfrm>
            <a:off x="4338321" y="2857619"/>
            <a:ext cx="64643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44</a:t>
            </a:r>
          </a:p>
        </p:txBody>
      </p:sp>
      <p:sp>
        <p:nvSpPr>
          <p:cNvPr id="17" name="Rectangle 14"/>
          <p:cNvSpPr/>
          <p:nvPr/>
        </p:nvSpPr>
        <p:spPr>
          <a:xfrm>
            <a:off x="5850255" y="2877265"/>
            <a:ext cx="641985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18" name="Rectangle 15"/>
          <p:cNvSpPr/>
          <p:nvPr/>
        </p:nvSpPr>
        <p:spPr>
          <a:xfrm>
            <a:off x="7357744" y="2894489"/>
            <a:ext cx="652780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19" name="Rectangle 16"/>
          <p:cNvSpPr/>
          <p:nvPr/>
        </p:nvSpPr>
        <p:spPr>
          <a:xfrm>
            <a:off x="8078468" y="2885441"/>
            <a:ext cx="625475" cy="7575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0" name="Rectangle 17"/>
          <p:cNvSpPr/>
          <p:nvPr/>
        </p:nvSpPr>
        <p:spPr>
          <a:xfrm>
            <a:off x="8059735" y="4801472"/>
            <a:ext cx="651510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</a:t>
            </a:r>
          </a:p>
        </p:txBody>
      </p:sp>
      <p:sp>
        <p:nvSpPr>
          <p:cNvPr id="21" name="Rectangle 18"/>
          <p:cNvSpPr/>
          <p:nvPr/>
        </p:nvSpPr>
        <p:spPr>
          <a:xfrm>
            <a:off x="8849677" y="4797705"/>
            <a:ext cx="62547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2" name="Rectangle 19"/>
          <p:cNvSpPr/>
          <p:nvPr/>
        </p:nvSpPr>
        <p:spPr>
          <a:xfrm>
            <a:off x="7771445" y="3841750"/>
            <a:ext cx="614045" cy="756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58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0" grpId="1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934210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39673" y="2921168"/>
            <a:ext cx="454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" y="446088"/>
            <a:ext cx="12192000" cy="6411912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b="-626"/>
          <a:stretch/>
        </p:blipFill>
        <p:spPr>
          <a:xfrm>
            <a:off x="1581150" y="797904"/>
            <a:ext cx="8832850" cy="59279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2120" t="45268" r="9026" b="33306"/>
          <a:stretch>
            <a:fillRect/>
          </a:stretch>
        </p:blipFill>
        <p:spPr>
          <a:xfrm>
            <a:off x="1191577" y="1910080"/>
            <a:ext cx="9808845" cy="2275205"/>
          </a:xfrm>
          <a:prstGeom prst="rect">
            <a:avLst/>
          </a:prstGeom>
        </p:spPr>
      </p:pic>
      <p:sp>
        <p:nvSpPr>
          <p:cNvPr id="12294" name="TextBox 6"/>
          <p:cNvSpPr txBox="1">
            <a:spLocks noChangeArrowheads="1"/>
          </p:cNvSpPr>
          <p:nvPr/>
        </p:nvSpPr>
        <p:spPr bwMode="auto">
          <a:xfrm>
            <a:off x="2343785" y="6233160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2295" name="TextBox 12"/>
          <p:cNvSpPr txBox="1">
            <a:spLocks noChangeArrowheads="1"/>
          </p:cNvSpPr>
          <p:nvPr/>
        </p:nvSpPr>
        <p:spPr bwMode="auto">
          <a:xfrm>
            <a:off x="4772025" y="4947920"/>
            <a:ext cx="2714625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47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1229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23395" t="37093" r="18858" b="9278"/>
          <a:stretch>
            <a:fillRect/>
          </a:stretch>
        </p:blipFill>
        <p:spPr>
          <a:xfrm>
            <a:off x="1764665" y="1066800"/>
            <a:ext cx="8740140" cy="4119245"/>
          </a:xfrm>
          <a:prstGeom prst="rect">
            <a:avLst/>
          </a:prstGeom>
        </p:spPr>
      </p:pic>
      <p:sp>
        <p:nvSpPr>
          <p:cNvPr id="13319" name="TextBox 14"/>
          <p:cNvSpPr txBox="1">
            <a:spLocks noChangeArrowheads="1"/>
          </p:cNvSpPr>
          <p:nvPr/>
        </p:nvSpPr>
        <p:spPr bwMode="auto">
          <a:xfrm>
            <a:off x="4337050" y="5384165"/>
            <a:ext cx="3281668" cy="7386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 </a:t>
            </a:r>
            <a:r>
              <a:rPr lang="en-US" sz="4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viên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ngọc</a:t>
            </a:r>
            <a:r>
              <a:rPr lang="en-US" sz="4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33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249059" y="2705693"/>
            <a:ext cx="5244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05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l="12462" r="12596"/>
          <a:stretch>
            <a:fillRect/>
          </a:stretch>
        </p:blipFill>
        <p:spPr>
          <a:xfrm>
            <a:off x="0" y="434657"/>
            <a:ext cx="12192000" cy="6416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14133" y="2020514"/>
            <a:ext cx="574708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1264" y="2937127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3658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530528" y="2092583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12"/>
          <a:srcRect l="12462" r="12596"/>
          <a:stretch>
            <a:fillRect/>
          </a:stretch>
        </p:blipFill>
        <p:spPr>
          <a:xfrm>
            <a:off x="0" y="441325"/>
            <a:ext cx="12192000" cy="64166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56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3006" y="2284901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0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ở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đàng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endParaRPr lang="en-US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endParaRPr lang="en-US" sz="2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2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dám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0988485" y="-91022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249150" y="110688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766511" y="309446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858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2299950" y="-792788"/>
            <a:ext cx="609600" cy="609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6"/>
          <a:srcRect l="12462" r="12596"/>
          <a:stretch>
            <a:fillRect/>
          </a:stretch>
        </p:blipFill>
        <p:spPr>
          <a:xfrm>
            <a:off x="0" y="431800"/>
            <a:ext cx="12192000" cy="670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071" y="3380952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49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720001" y="2011887"/>
            <a:ext cx="2364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A: 50, 60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96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60935" y="4527650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291974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4736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693670" y="569595"/>
            <a:ext cx="7055485" cy="9461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…: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40, …, …, 70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25527" y="6089635"/>
            <a:ext cx="8416925" cy="3586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A                 B                 C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663009" y="2026980"/>
            <a:ext cx="2912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B: 41, 42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743518" y="2868383"/>
            <a:ext cx="2461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C: 50, 51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663009" y="2869814"/>
            <a:ext cx="2679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D: 42, 44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l="12462" r="12596"/>
          <a:stretch>
            <a:fillRect/>
          </a:stretch>
        </p:blipFill>
        <p:spPr>
          <a:xfrm>
            <a:off x="0" y="441325"/>
            <a:ext cx="12192000" cy="6878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8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752600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4000" y="2405208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6135" y="4489550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4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29719" y="4347068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0738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54552" y="470547"/>
            <a:ext cx="7055485" cy="76835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54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054467" y="6075055"/>
            <a:ext cx="8361225" cy="364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A                 B  </a:t>
            </a:r>
            <a:r>
              <a:rPr lang="vi-VN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C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4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614696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2108840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602984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3097129"/>
            <a:ext cx="524680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 :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l="12462" r="12596"/>
          <a:stretch>
            <a:fillRect/>
          </a:stretch>
        </p:blipFill>
        <p:spPr>
          <a:xfrm>
            <a:off x="0" y="441325"/>
            <a:ext cx="12192000" cy="68151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214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1752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6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0738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4023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414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6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4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475740" y="71648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78481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5740" y="2501728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7744" y="4555482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3" y="5417841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3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1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1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2" y="5417841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6900" y="521970"/>
            <a:ext cx="7055485" cy="967740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…: 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43,</a:t>
            </a:r>
            <a:r>
              <a:rPr lang="vi-VN" alt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44, …, 46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71634" y="6084364"/>
            <a:ext cx="8505190" cy="3501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A                 B                 C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4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363180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079634" y="1900042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 : 54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717744" y="1900042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 : 47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79634" y="2736054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 : 45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04497" y="2727486"/>
            <a:ext cx="2513594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 : 74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0" r="-103"/>
          <a:stretch/>
        </p:blipFill>
        <p:spPr>
          <a:xfrm>
            <a:off x="406400" y="858951"/>
            <a:ext cx="11531600" cy="55861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130"/>
            <a:ext cx="12192000" cy="645287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2622550" y="2461895"/>
            <a:ext cx="6537325" cy="14382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  <a:latin typeface="站酷快乐体2016修订版" panose="02010600030101010101" charset="-122"/>
              <a:ea typeface="站酷快乐体2016修订版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88" name="组合 87"/>
          <p:cNvGrpSpPr/>
          <p:nvPr/>
        </p:nvGrpSpPr>
        <p:grpSpPr>
          <a:xfrm flipH="1">
            <a:off x="9309100" y="1196340"/>
            <a:ext cx="1471295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>
                <a:latin typeface="站酷快乐体2016修订版" panose="02010600030101010101" charset="-122"/>
                <a:ea typeface="站酷快乐体2016修订版" panose="02010600030101010101" charset="-122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1800">
                  <a:latin typeface="站酷快乐体2016修订版" panose="02010600030101010101" charset="-122"/>
                  <a:ea typeface="站酷快乐体2016修订版" panose="02010600030101010101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20134" y="2713078"/>
            <a:ext cx="454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  <a:endParaRPr lang="vi-VN" altLang="en-US" sz="6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17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9852" t="34119" r="59477" b="46603"/>
          <a:stretch>
            <a:fillRect/>
          </a:stretch>
        </p:blipFill>
        <p:spPr>
          <a:xfrm>
            <a:off x="1241742" y="1028382"/>
            <a:ext cx="2890838" cy="3186113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1851818" y="4373245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46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63295" y="5226050"/>
            <a:ext cx="3987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vi-VN" altLang="en-US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3"/>
          <a:srcRect l="57603" t="34157" r="29041" b="46825"/>
          <a:stretch>
            <a:fillRect/>
          </a:stretch>
        </p:blipFill>
        <p:spPr>
          <a:xfrm>
            <a:off x="6842125" y="1267777"/>
            <a:ext cx="3931920" cy="2942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8200072" y="4369435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51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6842125" y="5199380"/>
            <a:ext cx="4386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4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4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mốt</a:t>
            </a:r>
            <a:endParaRPr lang="vi-VN" altLang="en-US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29820" t="63012" r="56839" b="18392"/>
          <a:stretch>
            <a:fillRect/>
          </a:stretch>
        </p:blipFill>
        <p:spPr>
          <a:xfrm>
            <a:off x="1464308" y="1190943"/>
            <a:ext cx="3349625" cy="277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2303779" y="4279582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54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945832" y="5107621"/>
            <a:ext cx="438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endParaRPr lang="vi-VN" alt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/>
          <a:srcRect l="57415" t="62927" r="26891" b="17451"/>
          <a:stretch>
            <a:fillRect/>
          </a:stretch>
        </p:blipFill>
        <p:spPr>
          <a:xfrm>
            <a:off x="7077074" y="1191578"/>
            <a:ext cx="3757930" cy="2774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/>
          <p:cNvSpPr txBox="1"/>
          <p:nvPr/>
        </p:nvSpPr>
        <p:spPr>
          <a:xfrm>
            <a:off x="8120697" y="4279582"/>
            <a:ext cx="1670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latin typeface="UTM Avo" panose="02040603050506020204" pitchFamily="18" charset="0"/>
                <a:cs typeface="Arial" panose="020B0604020202020204" pitchFamily="34" charset="0"/>
              </a:rPr>
              <a:t>65</a:t>
            </a:r>
            <a:endParaRPr lang="vi-VN" alt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859588" y="5107622"/>
            <a:ext cx="43865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mươi</a:t>
            </a:r>
            <a:r>
              <a:rPr lang="en-US" altLang="en-US" sz="4800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lăm</a:t>
            </a:r>
            <a:endParaRPr lang="vi-VN" altLang="en-US" sz="4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5" grpId="0"/>
      <p:bldP spid="5" grpId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shot (200)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444500"/>
            <a:ext cx="12192000" cy="6308725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xmlns="" id="{3D3C12E8-6137-425F-8A48-D22708BECB79}"/>
              </a:ext>
            </a:extLst>
          </p:cNvPr>
          <p:cNvSpPr txBox="1"/>
          <p:nvPr/>
        </p:nvSpPr>
        <p:spPr>
          <a:xfrm>
            <a:off x="1984057" y="1951127"/>
            <a:ext cx="8223885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THẢO LUẬN THEO NHÓM</a:t>
            </a:r>
          </a:p>
          <a:p>
            <a:pPr>
              <a:lnSpc>
                <a:spcPct val="150000"/>
              </a:lnSpc>
            </a:pP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41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50</a:t>
            </a:r>
          </a:p>
          <a:p>
            <a:pPr>
              <a:lnSpc>
                <a:spcPct val="150000"/>
              </a:lnSpc>
            </a:pP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51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60</a:t>
            </a:r>
          </a:p>
          <a:p>
            <a:pPr>
              <a:lnSpc>
                <a:spcPct val="150000"/>
              </a:lnSpc>
            </a:pP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3: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61 </a:t>
            </a:r>
            <a:r>
              <a:rPr lang="en-US" alt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70  </a:t>
            </a:r>
            <a:endParaRPr lang="vi-V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818890291"/>
              </p:ext>
            </p:extLst>
          </p:nvPr>
        </p:nvGraphicFramePr>
        <p:xfrm>
          <a:off x="842010" y="1651000"/>
          <a:ext cx="1063625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6362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b="1" i="0" u="none" kern="1200" baseline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41</a:t>
                      </a:r>
                      <a:endParaRPr lang="vi-VN" altLang="en-US" sz="2800" b="1" i="0" u="none" kern="1200" baseline="0" dirty="0">
                        <a:solidFill>
                          <a:schemeClr val="lt1"/>
                        </a:solidFill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b="1" i="0" u="none" kern="1200" baseline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42</a:t>
                      </a:r>
                      <a:endParaRPr lang="vi-VN" altLang="en-US" sz="2800" b="1" i="0" u="none" kern="1200" baseline="0" dirty="0">
                        <a:solidFill>
                          <a:schemeClr val="lt1"/>
                        </a:solidFill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b="1" i="0" u="none" kern="1200" baseline="0" noProof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43</a:t>
                      </a:r>
                      <a:endParaRPr lang="vi-VN" altLang="en-US" sz="2800" b="1" i="0" u="none" kern="1200" baseline="0" noProof="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b="1" i="0" u="none" kern="1200" baseline="0" noProof="0" dirty="0">
                          <a:solidFill>
                            <a:schemeClr val="lt1"/>
                          </a:solidFill>
                          <a:latin typeface="UTM Avo" panose="02040603050506020204" pitchFamily="18" charset="0"/>
                          <a:ea typeface="+mn-ea"/>
                          <a:cs typeface="+mn-cs"/>
                        </a:rPr>
                        <a:t>44</a:t>
                      </a:r>
                      <a:endParaRPr lang="vi-VN" altLang="en-US" sz="2800" b="1" i="0" u="none" kern="1200" baseline="0" noProof="0" dirty="0">
                        <a:solidFill>
                          <a:schemeClr val="lt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45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46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47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48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49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50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mốt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hai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ba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tư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lăm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sáu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bảy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tám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bốn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chin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4195613521"/>
              </p:ext>
            </p:extLst>
          </p:nvPr>
        </p:nvGraphicFramePr>
        <p:xfrm>
          <a:off x="781050" y="3805555"/>
          <a:ext cx="1069721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452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9951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7251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10871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584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51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52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53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54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55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56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57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/>
                        <a:t>58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59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60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98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mốt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hai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ba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tư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lăm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sáu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bảy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tám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năm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chin</a:t>
                      </a:r>
                      <a:endParaRPr lang="vi-V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</a:rPr>
                        <a:t>mươi</a:t>
                      </a:r>
                      <a:endParaRPr lang="vi-VN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6675" y="446088"/>
            <a:ext cx="12125325" cy="6411912"/>
          </a:xfrm>
          <a:prstGeom prst="rect">
            <a:avLst/>
          </a:prstGeom>
        </p:spPr>
      </p:pic>
      <p:graphicFrame>
        <p:nvGraphicFramePr>
          <p:cNvPr id="7" name="Table 6"/>
          <p:cNvGraphicFramePr/>
          <p:nvPr>
            <p:extLst>
              <p:ext uri="{D42A27DB-BD31-4B8C-83A1-F6EECF244321}">
                <p14:modId xmlns:p14="http://schemas.microsoft.com/office/powerpoint/2010/main" val="480718882"/>
              </p:ext>
            </p:extLst>
          </p:nvPr>
        </p:nvGraphicFramePr>
        <p:xfrm>
          <a:off x="487680" y="2277110"/>
          <a:ext cx="1121664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1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42367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61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62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63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64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65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66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67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68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69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70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mốt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hai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ba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lăm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tám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chin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r>
                        <a:rPr lang="en-US" alt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mươi</a:t>
                      </a:r>
                      <a:endParaRPr lang="vi-VN" alt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12192000" cy="467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516</Words>
  <Application>Microsoft Office PowerPoint</Application>
  <PresentationFormat>Custom</PresentationFormat>
  <Paragraphs>198</Paragraphs>
  <Slides>24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Cambria Math</vt:lpstr>
      <vt:lpstr>Times New Roman</vt:lpstr>
      <vt:lpstr>Calibri</vt:lpstr>
      <vt:lpstr>UTM Avo</vt:lpstr>
      <vt:lpstr>站酷快乐体2016修订版</vt:lpstr>
      <vt:lpstr>2_Default Design</vt:lpstr>
      <vt:lpstr>Tuần 21 Bài 44: Các số có hai chữ số   (từ 41 đến 70)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OSC</cp:lastModifiedBy>
  <cp:revision>72</cp:revision>
  <dcterms:created xsi:type="dcterms:W3CDTF">2021-11-01T08:16:00Z</dcterms:created>
  <dcterms:modified xsi:type="dcterms:W3CDTF">2025-02-27T01:56:24Z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0C887D568AE94B30A578F8060EF2CDFF</vt:lpwstr>
  </property>
  <property fmtid="{D5CDD505-2E9C-101B-9397-08002B2CF9AE}" pid="3" name="KSOProductBuildVer">
    <vt:lpwstr>1033-11.2.0.10382</vt:lpwstr>
  </property>
</Properties>
</file>